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41EDA0-4EC3-4A8A-A426-5E8694D2553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GT"/>
        </a:p>
      </dgm:t>
    </dgm:pt>
    <dgm:pt modelId="{5F9104F4-3B28-46B8-89C1-9DEDACA3D33E}">
      <dgm:prSet phldrT="[Texto]"/>
      <dgm:spPr/>
      <dgm:t>
        <a:bodyPr/>
        <a:lstStyle/>
        <a:p>
          <a:r>
            <a:rPr lang="es-GT" dirty="0" smtClean="0">
              <a:solidFill>
                <a:srgbClr val="FF0000"/>
              </a:solidFill>
            </a:rPr>
            <a:t>Mantenimiento Deductivo</a:t>
          </a:r>
          <a:endParaRPr lang="es-GT" dirty="0">
            <a:solidFill>
              <a:srgbClr val="FF0000"/>
            </a:solidFill>
          </a:endParaRPr>
        </a:p>
      </dgm:t>
    </dgm:pt>
    <dgm:pt modelId="{6273DF56-B079-4FCB-B157-59999AD2884B}" type="parTrans" cxnId="{F9DF216C-EEF1-48F0-A726-5EB08B8BED23}">
      <dgm:prSet/>
      <dgm:spPr/>
      <dgm:t>
        <a:bodyPr/>
        <a:lstStyle/>
        <a:p>
          <a:endParaRPr lang="es-GT"/>
        </a:p>
      </dgm:t>
    </dgm:pt>
    <dgm:pt modelId="{CBDE82FE-F885-47E8-BE7F-42AD6BB0CACC}" type="sibTrans" cxnId="{F9DF216C-EEF1-48F0-A726-5EB08B8BED23}">
      <dgm:prSet/>
      <dgm:spPr/>
      <dgm:t>
        <a:bodyPr/>
        <a:lstStyle/>
        <a:p>
          <a:endParaRPr lang="es-GT"/>
        </a:p>
      </dgm:t>
    </dgm:pt>
    <dgm:pt modelId="{6D84E395-AA6D-4CA1-ACD6-AA01BD3FD146}">
      <dgm:prSet phldrT="[Texto]"/>
      <dgm:spPr/>
      <dgm:t>
        <a:bodyPr/>
        <a:lstStyle/>
        <a:p>
          <a:r>
            <a:rPr lang="es-GT" b="0" i="0" dirty="0" smtClean="0"/>
            <a:t>mitigar las consecuencias de los fallos del equipo</a:t>
          </a:r>
          <a:endParaRPr lang="es-GT" dirty="0">
            <a:solidFill>
              <a:schemeClr val="bg2"/>
            </a:solidFill>
          </a:endParaRPr>
        </a:p>
      </dgm:t>
    </dgm:pt>
    <dgm:pt modelId="{D004DB8B-209F-47EF-B964-E4FF25BF46BF}" type="parTrans" cxnId="{BCE78E86-6646-4031-9558-64EDE4BA5DA4}">
      <dgm:prSet/>
      <dgm:spPr/>
      <dgm:t>
        <a:bodyPr/>
        <a:lstStyle/>
        <a:p>
          <a:endParaRPr lang="es-GT"/>
        </a:p>
      </dgm:t>
    </dgm:pt>
    <dgm:pt modelId="{0D6ECB1E-0E97-458F-B329-AA91AA620752}" type="sibTrans" cxnId="{BCE78E86-6646-4031-9558-64EDE4BA5DA4}">
      <dgm:prSet/>
      <dgm:spPr/>
      <dgm:t>
        <a:bodyPr/>
        <a:lstStyle/>
        <a:p>
          <a:endParaRPr lang="es-GT"/>
        </a:p>
      </dgm:t>
    </dgm:pt>
    <dgm:pt modelId="{3EE8B6B6-4B84-485F-B47C-CFE6A3827F2F}">
      <dgm:prSet phldrT="[Texto]"/>
      <dgm:spPr/>
      <dgm:t>
        <a:bodyPr/>
        <a:lstStyle/>
        <a:p>
          <a:r>
            <a:rPr lang="es-GT" b="0" i="0" dirty="0" smtClean="0"/>
            <a:t>El mantenimiento preventivo debe evitar los fallos en el equipo antes de que estos ocurran.</a:t>
          </a:r>
          <a:endParaRPr lang="es-GT" dirty="0"/>
        </a:p>
      </dgm:t>
    </dgm:pt>
    <dgm:pt modelId="{1FC9749A-5072-4DCB-9937-6E14A0C8293A}" type="parTrans" cxnId="{B4844164-95B7-48DD-941D-40684C534523}">
      <dgm:prSet/>
      <dgm:spPr/>
      <dgm:t>
        <a:bodyPr/>
        <a:lstStyle/>
        <a:p>
          <a:endParaRPr lang="es-GT"/>
        </a:p>
      </dgm:t>
    </dgm:pt>
    <dgm:pt modelId="{DAE7017F-76D4-4D15-A61A-83388028DAA1}" type="sibTrans" cxnId="{B4844164-95B7-48DD-941D-40684C534523}">
      <dgm:prSet/>
      <dgm:spPr/>
      <dgm:t>
        <a:bodyPr/>
        <a:lstStyle/>
        <a:p>
          <a:endParaRPr lang="es-GT"/>
        </a:p>
      </dgm:t>
    </dgm:pt>
    <dgm:pt modelId="{EBBC7C4D-4177-47C8-A776-7A4DDB111279}">
      <dgm:prSet phldrT="[Texto]"/>
      <dgm:spPr/>
      <dgm:t>
        <a:bodyPr/>
        <a:lstStyle/>
        <a:p>
          <a:r>
            <a:rPr lang="es-GT" dirty="0" smtClean="0">
              <a:solidFill>
                <a:srgbClr val="FF0000"/>
              </a:solidFill>
            </a:rPr>
            <a:t>Mantenimiento Preventivo</a:t>
          </a:r>
          <a:endParaRPr lang="es-GT" dirty="0">
            <a:solidFill>
              <a:srgbClr val="FF0000"/>
            </a:solidFill>
          </a:endParaRPr>
        </a:p>
      </dgm:t>
    </dgm:pt>
    <dgm:pt modelId="{D963572F-966F-4D2C-BEE7-6562D6307E89}" type="parTrans" cxnId="{7B4E9240-4CE8-4755-9DFC-8B1095426505}">
      <dgm:prSet/>
      <dgm:spPr/>
      <dgm:t>
        <a:bodyPr/>
        <a:lstStyle/>
        <a:p>
          <a:endParaRPr lang="es-GT"/>
        </a:p>
      </dgm:t>
    </dgm:pt>
    <dgm:pt modelId="{210C2150-1BD1-4880-A810-5911849EE31B}" type="sibTrans" cxnId="{7B4E9240-4CE8-4755-9DFC-8B1095426505}">
      <dgm:prSet/>
      <dgm:spPr/>
      <dgm:t>
        <a:bodyPr/>
        <a:lstStyle/>
        <a:p>
          <a:endParaRPr lang="es-GT"/>
        </a:p>
      </dgm:t>
    </dgm:pt>
    <dgm:pt modelId="{880F1448-FD41-423A-80B4-D447819C7394}">
      <dgm:prSet phldrT="[Texto]"/>
      <dgm:spPr/>
      <dgm:t>
        <a:bodyPr/>
        <a:lstStyle/>
        <a:p>
          <a:r>
            <a:rPr lang="es-GT" b="0" i="0" dirty="0" smtClean="0"/>
            <a:t>está constituido de axiomas y reglas de inferencia que pueden ser usados para derivar los teoremas del sistema.</a:t>
          </a:r>
          <a:endParaRPr lang="es-GT" dirty="0"/>
        </a:p>
      </dgm:t>
    </dgm:pt>
    <dgm:pt modelId="{977760B1-445B-42CB-954F-9327D6E48686}" type="parTrans" cxnId="{7772E960-DCB6-4679-BE41-9CA1C74D1824}">
      <dgm:prSet/>
      <dgm:spPr/>
      <dgm:t>
        <a:bodyPr/>
        <a:lstStyle/>
        <a:p>
          <a:endParaRPr lang="es-GT"/>
        </a:p>
      </dgm:t>
    </dgm:pt>
    <dgm:pt modelId="{A82EA4A3-4A19-4BE5-B260-DB23EAED0142}" type="sibTrans" cxnId="{7772E960-DCB6-4679-BE41-9CA1C74D1824}">
      <dgm:prSet/>
      <dgm:spPr/>
      <dgm:t>
        <a:bodyPr/>
        <a:lstStyle/>
        <a:p>
          <a:endParaRPr lang="es-GT"/>
        </a:p>
      </dgm:t>
    </dgm:pt>
    <dgm:pt modelId="{303DC57C-72F9-46A5-8BF8-FFA58BABFF47}">
      <dgm:prSet phldrT="[Texto]"/>
      <dgm:spPr/>
      <dgm:t>
        <a:bodyPr/>
        <a:lstStyle/>
        <a:p>
          <a:r>
            <a:rPr lang="es-GT" b="0" i="0" dirty="0" smtClean="0"/>
            <a:t>al sistema deductivo tiene como propósito preservar ciertas cualidades deductivas en las fórmulas que son expresas en el sistema</a:t>
          </a:r>
          <a:endParaRPr lang="es-GT" dirty="0"/>
        </a:p>
      </dgm:t>
    </dgm:pt>
    <dgm:pt modelId="{CBB1AB1B-5544-4C6D-A0C3-D6F04ED646E3}" type="parTrans" cxnId="{5858B01A-88F2-4997-871B-332C2C38DB1B}">
      <dgm:prSet/>
      <dgm:spPr/>
      <dgm:t>
        <a:bodyPr/>
        <a:lstStyle/>
        <a:p>
          <a:endParaRPr lang="es-GT"/>
        </a:p>
      </dgm:t>
    </dgm:pt>
    <dgm:pt modelId="{C4DC71F8-C072-48C4-B799-1AC96017B160}" type="sibTrans" cxnId="{5858B01A-88F2-4997-871B-332C2C38DB1B}">
      <dgm:prSet/>
      <dgm:spPr/>
      <dgm:t>
        <a:bodyPr/>
        <a:lstStyle/>
        <a:p>
          <a:endParaRPr lang="es-GT"/>
        </a:p>
      </dgm:t>
    </dgm:pt>
    <dgm:pt modelId="{AC2AFC3C-AA97-4AB4-9111-A5DD248732E4}">
      <dgm:prSet phldrT="[Texto]"/>
      <dgm:spPr/>
      <dgm:t>
        <a:bodyPr/>
        <a:lstStyle/>
        <a:p>
          <a:r>
            <a:rPr lang="es-GT" dirty="0" smtClean="0">
              <a:solidFill>
                <a:srgbClr val="FF0000"/>
              </a:solidFill>
            </a:rPr>
            <a:t>Mantenimiento Correctivo</a:t>
          </a:r>
          <a:endParaRPr lang="es-GT" dirty="0">
            <a:solidFill>
              <a:srgbClr val="FF0000"/>
            </a:solidFill>
          </a:endParaRPr>
        </a:p>
      </dgm:t>
    </dgm:pt>
    <dgm:pt modelId="{8D99EFE9-0A5B-4E74-A4BE-0727FCC5ED0B}" type="parTrans" cxnId="{A2ADA00D-9B77-4E05-8856-37171C5C1638}">
      <dgm:prSet/>
      <dgm:spPr/>
      <dgm:t>
        <a:bodyPr/>
        <a:lstStyle/>
        <a:p>
          <a:endParaRPr lang="es-GT"/>
        </a:p>
      </dgm:t>
    </dgm:pt>
    <dgm:pt modelId="{58780B8F-A072-4046-B23F-5E86EB959DEE}" type="sibTrans" cxnId="{A2ADA00D-9B77-4E05-8856-37171C5C1638}">
      <dgm:prSet/>
      <dgm:spPr/>
      <dgm:t>
        <a:bodyPr/>
        <a:lstStyle/>
        <a:p>
          <a:endParaRPr lang="es-GT"/>
        </a:p>
      </dgm:t>
    </dgm:pt>
    <dgm:pt modelId="{E7BD07D8-0B85-456D-B5C0-18C143479895}">
      <dgm:prSet phldrT="[Texto]"/>
      <dgm:spPr/>
      <dgm:t>
        <a:bodyPr/>
        <a:lstStyle/>
        <a:p>
          <a:r>
            <a:rPr lang="es-GT" b="0" i="0" dirty="0" smtClean="0"/>
            <a:t>aquel que corrige los defectos observados en los equipamientos o instalaciones</a:t>
          </a:r>
          <a:endParaRPr lang="es-GT" dirty="0"/>
        </a:p>
      </dgm:t>
    </dgm:pt>
    <dgm:pt modelId="{4DA77952-E965-4C14-A3F1-4C7E7ED6B820}" type="parTrans" cxnId="{EA2FCCD3-A009-4C50-A2AC-1FACCCD29345}">
      <dgm:prSet/>
      <dgm:spPr/>
      <dgm:t>
        <a:bodyPr/>
        <a:lstStyle/>
        <a:p>
          <a:endParaRPr lang="es-GT"/>
        </a:p>
      </dgm:t>
    </dgm:pt>
    <dgm:pt modelId="{64B0F813-21CA-414C-BCCB-3E3ADF0205B5}" type="sibTrans" cxnId="{EA2FCCD3-A009-4C50-A2AC-1FACCCD29345}">
      <dgm:prSet/>
      <dgm:spPr/>
      <dgm:t>
        <a:bodyPr/>
        <a:lstStyle/>
        <a:p>
          <a:endParaRPr lang="es-GT"/>
        </a:p>
      </dgm:t>
    </dgm:pt>
    <dgm:pt modelId="{21FFAB40-1A83-4792-A087-E59B848A7265}">
      <dgm:prSet phldrT="[Texto]"/>
      <dgm:spPr/>
      <dgm:t>
        <a:bodyPr/>
        <a:lstStyle/>
        <a:p>
          <a:r>
            <a:rPr lang="es-GT" b="0" i="0" dirty="0" smtClean="0"/>
            <a:t>consiste en localizar averías o defectos y corregirlos o repararlos</a:t>
          </a:r>
          <a:endParaRPr lang="es-GT" dirty="0"/>
        </a:p>
      </dgm:t>
    </dgm:pt>
    <dgm:pt modelId="{E33FC3FE-1E54-4C86-B753-81F911604D85}" type="parTrans" cxnId="{3CF8C407-1F4E-427C-A3D7-8AE4CF99891D}">
      <dgm:prSet/>
      <dgm:spPr/>
      <dgm:t>
        <a:bodyPr/>
        <a:lstStyle/>
        <a:p>
          <a:endParaRPr lang="es-GT"/>
        </a:p>
      </dgm:t>
    </dgm:pt>
    <dgm:pt modelId="{9FC6CD9A-B1B6-41F8-8603-0A9B170A3EE8}" type="sibTrans" cxnId="{3CF8C407-1F4E-427C-A3D7-8AE4CF99891D}">
      <dgm:prSet/>
      <dgm:spPr/>
      <dgm:t>
        <a:bodyPr/>
        <a:lstStyle/>
        <a:p>
          <a:endParaRPr lang="es-GT"/>
        </a:p>
      </dgm:t>
    </dgm:pt>
    <dgm:pt modelId="{A340029C-EA95-469E-BF16-D08B89537C99}" type="pres">
      <dgm:prSet presAssocID="{5841EDA0-4EC3-4A8A-A426-5E8694D25533}" presName="linearFlow" presStyleCnt="0">
        <dgm:presLayoutVars>
          <dgm:dir/>
          <dgm:animLvl val="lvl"/>
          <dgm:resizeHandles val="exact"/>
        </dgm:presLayoutVars>
      </dgm:prSet>
      <dgm:spPr/>
    </dgm:pt>
    <dgm:pt modelId="{D3351C83-0BE1-48BC-8ABA-F91146E87469}" type="pres">
      <dgm:prSet presAssocID="{5F9104F4-3B28-46B8-89C1-9DEDACA3D33E}" presName="composite" presStyleCnt="0"/>
      <dgm:spPr/>
    </dgm:pt>
    <dgm:pt modelId="{9820B5A5-B955-4BC9-9C6B-75F5E56B8650}" type="pres">
      <dgm:prSet presAssocID="{5F9104F4-3B28-46B8-89C1-9DEDACA3D33E}" presName="parentText" presStyleLbl="alignNode1" presStyleIdx="0" presStyleCnt="3" custLinFactNeighborX="0" custLinFactNeighborY="627">
        <dgm:presLayoutVars>
          <dgm:chMax val="1"/>
          <dgm:bulletEnabled val="1"/>
        </dgm:presLayoutVars>
      </dgm:prSet>
      <dgm:spPr/>
      <dgm:t>
        <a:bodyPr/>
        <a:lstStyle/>
        <a:p>
          <a:endParaRPr lang="es-GT"/>
        </a:p>
      </dgm:t>
    </dgm:pt>
    <dgm:pt modelId="{6C2F15B5-6E11-4648-B608-EB196A4689C5}" type="pres">
      <dgm:prSet presAssocID="{5F9104F4-3B28-46B8-89C1-9DEDACA3D33E}" presName="descendantText" presStyleLbl="alignAcc1" presStyleIdx="0" presStyleCnt="3" custLinFactY="38796" custLinFactNeighborX="870" custLinFactNeighborY="100000">
        <dgm:presLayoutVars>
          <dgm:bulletEnabled val="1"/>
        </dgm:presLayoutVars>
      </dgm:prSet>
      <dgm:spPr/>
      <dgm:t>
        <a:bodyPr/>
        <a:lstStyle/>
        <a:p>
          <a:endParaRPr lang="es-GT"/>
        </a:p>
      </dgm:t>
    </dgm:pt>
    <dgm:pt modelId="{27498DE6-6CF4-4641-9FB8-7503D08294BB}" type="pres">
      <dgm:prSet presAssocID="{CBDE82FE-F885-47E8-BE7F-42AD6BB0CACC}" presName="sp" presStyleCnt="0"/>
      <dgm:spPr/>
    </dgm:pt>
    <dgm:pt modelId="{850C8656-3C9B-4ED6-BEF0-E431D5BB88FC}" type="pres">
      <dgm:prSet presAssocID="{EBBC7C4D-4177-47C8-A776-7A4DDB111279}" presName="composite" presStyleCnt="0"/>
      <dgm:spPr/>
    </dgm:pt>
    <dgm:pt modelId="{0A52D753-4B06-430F-99AA-AD87AE88BD9F}" type="pres">
      <dgm:prSet presAssocID="{EBBC7C4D-4177-47C8-A776-7A4DDB111279}" presName="parentText" presStyleLbl="alignNode1" presStyleIdx="1" presStyleCnt="3" custLinFactNeighborX="1" custLinFactNeighborY="1253">
        <dgm:presLayoutVars>
          <dgm:chMax val="1"/>
          <dgm:bulletEnabled val="1"/>
        </dgm:presLayoutVars>
      </dgm:prSet>
      <dgm:spPr/>
      <dgm:t>
        <a:bodyPr/>
        <a:lstStyle/>
        <a:p>
          <a:endParaRPr lang="es-GT"/>
        </a:p>
      </dgm:t>
    </dgm:pt>
    <dgm:pt modelId="{4C7D76B2-0023-444A-AF4D-2D7D249599E9}" type="pres">
      <dgm:prSet presAssocID="{EBBC7C4D-4177-47C8-A776-7A4DDB111279}" presName="descendantText" presStyleLbl="alignAcc1" presStyleIdx="1" presStyleCnt="3" custLinFactY="-37839" custLinFactNeighborY="-100000">
        <dgm:presLayoutVars>
          <dgm:bulletEnabled val="1"/>
        </dgm:presLayoutVars>
      </dgm:prSet>
      <dgm:spPr/>
      <dgm:t>
        <a:bodyPr/>
        <a:lstStyle/>
        <a:p>
          <a:endParaRPr lang="es-GT"/>
        </a:p>
      </dgm:t>
    </dgm:pt>
    <dgm:pt modelId="{A0BC0023-F587-496B-B2FE-3A4469EB8149}" type="pres">
      <dgm:prSet presAssocID="{210C2150-1BD1-4880-A810-5911849EE31B}" presName="sp" presStyleCnt="0"/>
      <dgm:spPr/>
    </dgm:pt>
    <dgm:pt modelId="{C417B480-451A-435F-9026-1D2015EF7915}" type="pres">
      <dgm:prSet presAssocID="{AC2AFC3C-AA97-4AB4-9111-A5DD248732E4}" presName="composite" presStyleCnt="0"/>
      <dgm:spPr/>
    </dgm:pt>
    <dgm:pt modelId="{7AEF36B0-4E04-4F9C-AE3E-715998B57D54}" type="pres">
      <dgm:prSet presAssocID="{AC2AFC3C-AA97-4AB4-9111-A5DD248732E4}" presName="parentText" presStyleLbl="alignNode1" presStyleIdx="2" presStyleCnt="3">
        <dgm:presLayoutVars>
          <dgm:chMax val="1"/>
          <dgm:bulletEnabled val="1"/>
        </dgm:presLayoutVars>
      </dgm:prSet>
      <dgm:spPr/>
      <dgm:t>
        <a:bodyPr/>
        <a:lstStyle/>
        <a:p>
          <a:endParaRPr lang="es-GT"/>
        </a:p>
      </dgm:t>
    </dgm:pt>
    <dgm:pt modelId="{3F80CB24-521E-456E-9D3A-E94EA40A9B72}" type="pres">
      <dgm:prSet presAssocID="{AC2AFC3C-AA97-4AB4-9111-A5DD248732E4}" presName="descendantText" presStyleLbl="alignAcc1" presStyleIdx="2" presStyleCnt="3">
        <dgm:presLayoutVars>
          <dgm:bulletEnabled val="1"/>
        </dgm:presLayoutVars>
      </dgm:prSet>
      <dgm:spPr/>
      <dgm:t>
        <a:bodyPr/>
        <a:lstStyle/>
        <a:p>
          <a:endParaRPr lang="es-GT"/>
        </a:p>
      </dgm:t>
    </dgm:pt>
  </dgm:ptLst>
  <dgm:cxnLst>
    <dgm:cxn modelId="{D4392613-DA73-4542-BDE0-02743314EEC5}" type="presOf" srcId="{5841EDA0-4EC3-4A8A-A426-5E8694D25533}" destId="{A340029C-EA95-469E-BF16-D08B89537C99}" srcOrd="0" destOrd="0" presId="urn:microsoft.com/office/officeart/2005/8/layout/chevron2"/>
    <dgm:cxn modelId="{6F0CDDA2-C739-4E39-81AA-E002EBCA9C4C}" type="presOf" srcId="{AC2AFC3C-AA97-4AB4-9111-A5DD248732E4}" destId="{7AEF36B0-4E04-4F9C-AE3E-715998B57D54}" srcOrd="0" destOrd="0" presId="urn:microsoft.com/office/officeart/2005/8/layout/chevron2"/>
    <dgm:cxn modelId="{FE9DC7F8-E6B7-40CA-9CAF-664D8B4C1E22}" type="presOf" srcId="{303DC57C-72F9-46A5-8BF8-FFA58BABFF47}" destId="{4C7D76B2-0023-444A-AF4D-2D7D249599E9}" srcOrd="0" destOrd="1" presId="urn:microsoft.com/office/officeart/2005/8/layout/chevron2"/>
    <dgm:cxn modelId="{152316AB-E58B-4DF0-B0D3-D6F7FF5D63E6}" type="presOf" srcId="{E7BD07D8-0B85-456D-B5C0-18C143479895}" destId="{3F80CB24-521E-456E-9D3A-E94EA40A9B72}" srcOrd="0" destOrd="0" presId="urn:microsoft.com/office/officeart/2005/8/layout/chevron2"/>
    <dgm:cxn modelId="{0569626F-52B8-483E-B824-186ACEAC848B}" type="presOf" srcId="{5F9104F4-3B28-46B8-89C1-9DEDACA3D33E}" destId="{9820B5A5-B955-4BC9-9C6B-75F5E56B8650}" srcOrd="0" destOrd="0" presId="urn:microsoft.com/office/officeart/2005/8/layout/chevron2"/>
    <dgm:cxn modelId="{A2ADA00D-9B77-4E05-8856-37171C5C1638}" srcId="{5841EDA0-4EC3-4A8A-A426-5E8694D25533}" destId="{AC2AFC3C-AA97-4AB4-9111-A5DD248732E4}" srcOrd="2" destOrd="0" parTransId="{8D99EFE9-0A5B-4E74-A4BE-0727FCC5ED0B}" sibTransId="{58780B8F-A072-4046-B23F-5E86EB959DEE}"/>
    <dgm:cxn modelId="{F9DF216C-EEF1-48F0-A726-5EB08B8BED23}" srcId="{5841EDA0-4EC3-4A8A-A426-5E8694D25533}" destId="{5F9104F4-3B28-46B8-89C1-9DEDACA3D33E}" srcOrd="0" destOrd="0" parTransId="{6273DF56-B079-4FCB-B157-59999AD2884B}" sibTransId="{CBDE82FE-F885-47E8-BE7F-42AD6BB0CACC}"/>
    <dgm:cxn modelId="{C4603BF8-7F8D-4A0C-BAA9-1CE990F09654}" type="presOf" srcId="{6D84E395-AA6D-4CA1-ACD6-AA01BD3FD146}" destId="{6C2F15B5-6E11-4648-B608-EB196A4689C5}" srcOrd="0" destOrd="0" presId="urn:microsoft.com/office/officeart/2005/8/layout/chevron2"/>
    <dgm:cxn modelId="{9B0163C5-F1DD-48DE-8173-48FD2C8DCBD3}" type="presOf" srcId="{21FFAB40-1A83-4792-A087-E59B848A7265}" destId="{3F80CB24-521E-456E-9D3A-E94EA40A9B72}" srcOrd="0" destOrd="1" presId="urn:microsoft.com/office/officeart/2005/8/layout/chevron2"/>
    <dgm:cxn modelId="{77ECB8D0-D322-41A5-95F4-87116D1B5C57}" type="presOf" srcId="{EBBC7C4D-4177-47C8-A776-7A4DDB111279}" destId="{0A52D753-4B06-430F-99AA-AD87AE88BD9F}" srcOrd="0" destOrd="0" presId="urn:microsoft.com/office/officeart/2005/8/layout/chevron2"/>
    <dgm:cxn modelId="{EA2FCCD3-A009-4C50-A2AC-1FACCCD29345}" srcId="{AC2AFC3C-AA97-4AB4-9111-A5DD248732E4}" destId="{E7BD07D8-0B85-456D-B5C0-18C143479895}" srcOrd="0" destOrd="0" parTransId="{4DA77952-E965-4C14-A3F1-4C7E7ED6B820}" sibTransId="{64B0F813-21CA-414C-BCCB-3E3ADF0205B5}"/>
    <dgm:cxn modelId="{BCE78E86-6646-4031-9558-64EDE4BA5DA4}" srcId="{5F9104F4-3B28-46B8-89C1-9DEDACA3D33E}" destId="{6D84E395-AA6D-4CA1-ACD6-AA01BD3FD146}" srcOrd="0" destOrd="0" parTransId="{D004DB8B-209F-47EF-B964-E4FF25BF46BF}" sibTransId="{0D6ECB1E-0E97-458F-B329-AA91AA620752}"/>
    <dgm:cxn modelId="{2711C233-DF0A-41EC-BFB1-6F93F3C9CCFA}" type="presOf" srcId="{3EE8B6B6-4B84-485F-B47C-CFE6A3827F2F}" destId="{6C2F15B5-6E11-4648-B608-EB196A4689C5}" srcOrd="0" destOrd="1" presId="urn:microsoft.com/office/officeart/2005/8/layout/chevron2"/>
    <dgm:cxn modelId="{3CF8C407-1F4E-427C-A3D7-8AE4CF99891D}" srcId="{AC2AFC3C-AA97-4AB4-9111-A5DD248732E4}" destId="{21FFAB40-1A83-4792-A087-E59B848A7265}" srcOrd="1" destOrd="0" parTransId="{E33FC3FE-1E54-4C86-B753-81F911604D85}" sibTransId="{9FC6CD9A-B1B6-41F8-8603-0A9B170A3EE8}"/>
    <dgm:cxn modelId="{7772E960-DCB6-4679-BE41-9CA1C74D1824}" srcId="{EBBC7C4D-4177-47C8-A776-7A4DDB111279}" destId="{880F1448-FD41-423A-80B4-D447819C7394}" srcOrd="0" destOrd="0" parTransId="{977760B1-445B-42CB-954F-9327D6E48686}" sibTransId="{A82EA4A3-4A19-4BE5-B260-DB23EAED0142}"/>
    <dgm:cxn modelId="{5858B01A-88F2-4997-871B-332C2C38DB1B}" srcId="{EBBC7C4D-4177-47C8-A776-7A4DDB111279}" destId="{303DC57C-72F9-46A5-8BF8-FFA58BABFF47}" srcOrd="1" destOrd="0" parTransId="{CBB1AB1B-5544-4C6D-A0C3-D6F04ED646E3}" sibTransId="{C4DC71F8-C072-48C4-B799-1AC96017B160}"/>
    <dgm:cxn modelId="{874CE296-679D-45CF-9617-B55DE1E3EB02}" type="presOf" srcId="{880F1448-FD41-423A-80B4-D447819C7394}" destId="{4C7D76B2-0023-444A-AF4D-2D7D249599E9}" srcOrd="0" destOrd="0" presId="urn:microsoft.com/office/officeart/2005/8/layout/chevron2"/>
    <dgm:cxn modelId="{B4844164-95B7-48DD-941D-40684C534523}" srcId="{5F9104F4-3B28-46B8-89C1-9DEDACA3D33E}" destId="{3EE8B6B6-4B84-485F-B47C-CFE6A3827F2F}" srcOrd="1" destOrd="0" parTransId="{1FC9749A-5072-4DCB-9937-6E14A0C8293A}" sibTransId="{DAE7017F-76D4-4D15-A61A-83388028DAA1}"/>
    <dgm:cxn modelId="{7B4E9240-4CE8-4755-9DFC-8B1095426505}" srcId="{5841EDA0-4EC3-4A8A-A426-5E8694D25533}" destId="{EBBC7C4D-4177-47C8-A776-7A4DDB111279}" srcOrd="1" destOrd="0" parTransId="{D963572F-966F-4D2C-BEE7-6562D6307E89}" sibTransId="{210C2150-1BD1-4880-A810-5911849EE31B}"/>
    <dgm:cxn modelId="{4E64AB5A-CEAA-48CF-8CA3-B871B39F765A}" type="presParOf" srcId="{A340029C-EA95-469E-BF16-D08B89537C99}" destId="{D3351C83-0BE1-48BC-8ABA-F91146E87469}" srcOrd="0" destOrd="0" presId="urn:microsoft.com/office/officeart/2005/8/layout/chevron2"/>
    <dgm:cxn modelId="{90F33441-52F7-48F8-9AE9-9EC1B160956A}" type="presParOf" srcId="{D3351C83-0BE1-48BC-8ABA-F91146E87469}" destId="{9820B5A5-B955-4BC9-9C6B-75F5E56B8650}" srcOrd="0" destOrd="0" presId="urn:microsoft.com/office/officeart/2005/8/layout/chevron2"/>
    <dgm:cxn modelId="{8D262AC4-50B3-4201-8F4C-52F56A3C96EC}" type="presParOf" srcId="{D3351C83-0BE1-48BC-8ABA-F91146E87469}" destId="{6C2F15B5-6E11-4648-B608-EB196A4689C5}" srcOrd="1" destOrd="0" presId="urn:microsoft.com/office/officeart/2005/8/layout/chevron2"/>
    <dgm:cxn modelId="{F6D7D704-D7E6-4CD5-8973-32285F359416}" type="presParOf" srcId="{A340029C-EA95-469E-BF16-D08B89537C99}" destId="{27498DE6-6CF4-4641-9FB8-7503D08294BB}" srcOrd="1" destOrd="0" presId="urn:microsoft.com/office/officeart/2005/8/layout/chevron2"/>
    <dgm:cxn modelId="{1F260214-9772-4E49-BD83-02B14A74611D}" type="presParOf" srcId="{A340029C-EA95-469E-BF16-D08B89537C99}" destId="{850C8656-3C9B-4ED6-BEF0-E431D5BB88FC}" srcOrd="2" destOrd="0" presId="urn:microsoft.com/office/officeart/2005/8/layout/chevron2"/>
    <dgm:cxn modelId="{871BDFAE-2AAC-40E8-8EBF-71331BF88956}" type="presParOf" srcId="{850C8656-3C9B-4ED6-BEF0-E431D5BB88FC}" destId="{0A52D753-4B06-430F-99AA-AD87AE88BD9F}" srcOrd="0" destOrd="0" presId="urn:microsoft.com/office/officeart/2005/8/layout/chevron2"/>
    <dgm:cxn modelId="{51ED099A-FF54-41E1-8A9F-AB9EC5A8534B}" type="presParOf" srcId="{850C8656-3C9B-4ED6-BEF0-E431D5BB88FC}" destId="{4C7D76B2-0023-444A-AF4D-2D7D249599E9}" srcOrd="1" destOrd="0" presId="urn:microsoft.com/office/officeart/2005/8/layout/chevron2"/>
    <dgm:cxn modelId="{C110BCD9-C299-4D7C-B8A8-8E9BAE421A92}" type="presParOf" srcId="{A340029C-EA95-469E-BF16-D08B89537C99}" destId="{A0BC0023-F587-496B-B2FE-3A4469EB8149}" srcOrd="3" destOrd="0" presId="urn:microsoft.com/office/officeart/2005/8/layout/chevron2"/>
    <dgm:cxn modelId="{2DFC0345-8429-4721-859E-AA5585753348}" type="presParOf" srcId="{A340029C-EA95-469E-BF16-D08B89537C99}" destId="{C417B480-451A-435F-9026-1D2015EF7915}" srcOrd="4" destOrd="0" presId="urn:microsoft.com/office/officeart/2005/8/layout/chevron2"/>
    <dgm:cxn modelId="{C345FE21-8A00-49FA-B44C-1546B801A5B6}" type="presParOf" srcId="{C417B480-451A-435F-9026-1D2015EF7915}" destId="{7AEF36B0-4E04-4F9C-AE3E-715998B57D54}" srcOrd="0" destOrd="0" presId="urn:microsoft.com/office/officeart/2005/8/layout/chevron2"/>
    <dgm:cxn modelId="{F2ECF675-F651-4A3F-8E8D-A026ED4D7E77}" type="presParOf" srcId="{C417B480-451A-435F-9026-1D2015EF7915}" destId="{3F80CB24-521E-456E-9D3A-E94EA40A9B7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0B5A5-B955-4BC9-9C6B-75F5E56B8650}">
      <dsp:nvSpPr>
        <dsp:cNvPr id="0" name=""/>
        <dsp:cNvSpPr/>
      </dsp:nvSpPr>
      <dsp:spPr>
        <a:xfrm rot="5400000">
          <a:off x="-299888" y="312501"/>
          <a:ext cx="1999259" cy="139948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solidFill>
                <a:srgbClr val="FF0000"/>
              </a:solidFill>
            </a:rPr>
            <a:t>Mantenimiento Deductivo</a:t>
          </a:r>
          <a:endParaRPr lang="es-GT" sz="1600" kern="1200" dirty="0">
            <a:solidFill>
              <a:srgbClr val="FF0000"/>
            </a:solidFill>
          </a:endParaRPr>
        </a:p>
      </dsp:txBody>
      <dsp:txXfrm rot="-5400000">
        <a:off x="2" y="712353"/>
        <a:ext cx="1399481" cy="599778"/>
      </dsp:txXfrm>
    </dsp:sp>
    <dsp:sp modelId="{6C2F15B5-6E11-4648-B608-EB196A4689C5}">
      <dsp:nvSpPr>
        <dsp:cNvPr id="0" name=""/>
        <dsp:cNvSpPr/>
      </dsp:nvSpPr>
      <dsp:spPr>
        <a:xfrm rot="5400000">
          <a:off x="4348137" y="-1144898"/>
          <a:ext cx="1299518" cy="719683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GT" sz="1700" b="0" i="0" kern="1200" dirty="0" smtClean="0"/>
            <a:t>mitigar las consecuencias de los fallos del equipo</a:t>
          </a:r>
          <a:endParaRPr lang="es-GT" sz="1700" kern="1200" dirty="0">
            <a:solidFill>
              <a:schemeClr val="bg2"/>
            </a:solidFill>
          </a:endParaRPr>
        </a:p>
        <a:p>
          <a:pPr marL="171450" lvl="1" indent="-171450" algn="l" defTabSz="755650">
            <a:lnSpc>
              <a:spcPct val="90000"/>
            </a:lnSpc>
            <a:spcBef>
              <a:spcPct val="0"/>
            </a:spcBef>
            <a:spcAft>
              <a:spcPct val="15000"/>
            </a:spcAft>
            <a:buChar char="••"/>
          </a:pPr>
          <a:r>
            <a:rPr lang="es-GT" sz="1700" b="0" i="0" kern="1200" dirty="0" smtClean="0"/>
            <a:t>El mantenimiento preventivo debe evitar los fallos en el equipo antes de que estos ocurran.</a:t>
          </a:r>
          <a:endParaRPr lang="es-GT" sz="1700" kern="1200" dirty="0"/>
        </a:p>
      </dsp:txBody>
      <dsp:txXfrm rot="-5400000">
        <a:off x="1399482" y="1867194"/>
        <a:ext cx="7133393" cy="1172644"/>
      </dsp:txXfrm>
    </dsp:sp>
    <dsp:sp modelId="{0A52D753-4B06-430F-99AA-AD87AE88BD9F}">
      <dsp:nvSpPr>
        <dsp:cNvPr id="0" name=""/>
        <dsp:cNvSpPr/>
      </dsp:nvSpPr>
      <dsp:spPr>
        <a:xfrm rot="5400000">
          <a:off x="-299874" y="2133597"/>
          <a:ext cx="1999259" cy="139948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solidFill>
                <a:srgbClr val="FF0000"/>
              </a:solidFill>
            </a:rPr>
            <a:t>Mantenimiento Preventivo</a:t>
          </a:r>
          <a:endParaRPr lang="es-GT" sz="1600" kern="1200" dirty="0">
            <a:solidFill>
              <a:srgbClr val="FF0000"/>
            </a:solidFill>
          </a:endParaRPr>
        </a:p>
      </dsp:txBody>
      <dsp:txXfrm rot="-5400000">
        <a:off x="16" y="2533449"/>
        <a:ext cx="1399481" cy="599778"/>
      </dsp:txXfrm>
    </dsp:sp>
    <dsp:sp modelId="{4C7D76B2-0023-444A-AF4D-2D7D249599E9}">
      <dsp:nvSpPr>
        <dsp:cNvPr id="0" name=""/>
        <dsp:cNvSpPr/>
      </dsp:nvSpPr>
      <dsp:spPr>
        <a:xfrm rot="5400000">
          <a:off x="4348137" y="-2931241"/>
          <a:ext cx="1299518" cy="719683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GT" sz="1700" b="0" i="0" kern="1200" dirty="0" smtClean="0"/>
            <a:t>está constituido de axiomas y reglas de inferencia que pueden ser usados para derivar los teoremas del sistema.</a:t>
          </a:r>
          <a:endParaRPr lang="es-GT" sz="1700" kern="1200" dirty="0"/>
        </a:p>
        <a:p>
          <a:pPr marL="171450" lvl="1" indent="-171450" algn="l" defTabSz="755650">
            <a:lnSpc>
              <a:spcPct val="90000"/>
            </a:lnSpc>
            <a:spcBef>
              <a:spcPct val="0"/>
            </a:spcBef>
            <a:spcAft>
              <a:spcPct val="15000"/>
            </a:spcAft>
            <a:buChar char="••"/>
          </a:pPr>
          <a:r>
            <a:rPr lang="es-GT" sz="1700" b="0" i="0" kern="1200" dirty="0" smtClean="0"/>
            <a:t>al sistema deductivo tiene como propósito preservar ciertas cualidades deductivas en las fórmulas que son expresas en el sistema</a:t>
          </a:r>
          <a:endParaRPr lang="es-GT" sz="1700" kern="1200" dirty="0"/>
        </a:p>
      </dsp:txBody>
      <dsp:txXfrm rot="-5400000">
        <a:off x="1399482" y="80851"/>
        <a:ext cx="7133393" cy="1172644"/>
      </dsp:txXfrm>
    </dsp:sp>
    <dsp:sp modelId="{7AEF36B0-4E04-4F9C-AE3E-715998B57D54}">
      <dsp:nvSpPr>
        <dsp:cNvPr id="0" name=""/>
        <dsp:cNvSpPr/>
      </dsp:nvSpPr>
      <dsp:spPr>
        <a:xfrm rot="5400000">
          <a:off x="-299888" y="3917127"/>
          <a:ext cx="1999259" cy="139948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GT" sz="1600" kern="1200" dirty="0" smtClean="0">
              <a:solidFill>
                <a:srgbClr val="FF0000"/>
              </a:solidFill>
            </a:rPr>
            <a:t>Mantenimiento Correctivo</a:t>
          </a:r>
          <a:endParaRPr lang="es-GT" sz="1600" kern="1200" dirty="0">
            <a:solidFill>
              <a:srgbClr val="FF0000"/>
            </a:solidFill>
          </a:endParaRPr>
        </a:p>
      </dsp:txBody>
      <dsp:txXfrm rot="-5400000">
        <a:off x="2" y="4316979"/>
        <a:ext cx="1399481" cy="599778"/>
      </dsp:txXfrm>
    </dsp:sp>
    <dsp:sp modelId="{3F80CB24-521E-456E-9D3A-E94EA40A9B72}">
      <dsp:nvSpPr>
        <dsp:cNvPr id="0" name=""/>
        <dsp:cNvSpPr/>
      </dsp:nvSpPr>
      <dsp:spPr>
        <a:xfrm rot="5400000">
          <a:off x="4348137" y="668582"/>
          <a:ext cx="1299518" cy="7196830"/>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GT" sz="1700" b="0" i="0" kern="1200" dirty="0" smtClean="0"/>
            <a:t>aquel que corrige los defectos observados en los equipamientos o instalaciones</a:t>
          </a:r>
          <a:endParaRPr lang="es-GT" sz="1700" kern="1200" dirty="0"/>
        </a:p>
        <a:p>
          <a:pPr marL="171450" lvl="1" indent="-171450" algn="l" defTabSz="755650">
            <a:lnSpc>
              <a:spcPct val="90000"/>
            </a:lnSpc>
            <a:spcBef>
              <a:spcPct val="0"/>
            </a:spcBef>
            <a:spcAft>
              <a:spcPct val="15000"/>
            </a:spcAft>
            <a:buChar char="••"/>
          </a:pPr>
          <a:r>
            <a:rPr lang="es-GT" sz="1700" b="0" i="0" kern="1200" dirty="0" smtClean="0"/>
            <a:t>consiste en localizar averías o defectos y corregirlos o repararlos</a:t>
          </a:r>
          <a:endParaRPr lang="es-GT" sz="1700" kern="1200" dirty="0"/>
        </a:p>
      </dsp:txBody>
      <dsp:txXfrm rot="-5400000">
        <a:off x="1399482" y="3680675"/>
        <a:ext cx="7133393" cy="117264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288100"/>
            <a:ext cx="7766936" cy="1252602"/>
          </a:xfrm>
        </p:spPr>
        <p:txBody>
          <a:bodyPr/>
          <a:lstStyle/>
          <a:p>
            <a:pPr algn="ctr"/>
            <a:r>
              <a:rPr lang="es-GT" dirty="0" smtClean="0">
                <a:latin typeface="Castellar" panose="020A0402060406010301" pitchFamily="18" charset="0"/>
              </a:rPr>
              <a:t>Caratula</a:t>
            </a:r>
            <a:endParaRPr lang="es-GT" dirty="0">
              <a:latin typeface="Castellar" panose="020A0402060406010301" pitchFamily="18" charset="0"/>
            </a:endParaRPr>
          </a:p>
        </p:txBody>
      </p:sp>
      <p:sp>
        <p:nvSpPr>
          <p:cNvPr id="3" name="Subtítulo 2"/>
          <p:cNvSpPr>
            <a:spLocks noGrp="1"/>
          </p:cNvSpPr>
          <p:nvPr>
            <p:ph type="subTitle" idx="1"/>
          </p:nvPr>
        </p:nvSpPr>
        <p:spPr>
          <a:xfrm>
            <a:off x="1507067" y="1766170"/>
            <a:ext cx="7766936" cy="4421687"/>
          </a:xfrm>
        </p:spPr>
        <p:txBody>
          <a:bodyPr/>
          <a:lstStyle/>
          <a:p>
            <a:pPr algn="l"/>
            <a:r>
              <a:rPr lang="es-GT" dirty="0" smtClean="0"/>
              <a:t>Liceo Compu-Marquet</a:t>
            </a:r>
          </a:p>
          <a:p>
            <a:pPr algn="l"/>
            <a:r>
              <a:rPr lang="es-GT" dirty="0" smtClean="0"/>
              <a:t>Jornada Matutina</a:t>
            </a:r>
          </a:p>
          <a:p>
            <a:pPr algn="l"/>
            <a:endParaRPr lang="es-GT" dirty="0"/>
          </a:p>
          <a:p>
            <a:pPr algn="l"/>
            <a:endParaRPr lang="es-GT" dirty="0" smtClean="0"/>
          </a:p>
          <a:p>
            <a:pPr algn="l"/>
            <a:endParaRPr lang="es-GT" dirty="0"/>
          </a:p>
          <a:p>
            <a:endParaRPr lang="es-GT" dirty="0"/>
          </a:p>
          <a:p>
            <a:r>
              <a:rPr lang="es-GT" dirty="0" smtClean="0"/>
              <a:t>Danny Javier Osorio Zamora</a:t>
            </a:r>
          </a:p>
          <a:p>
            <a:r>
              <a:rPr lang="es-GT" dirty="0" smtClean="0"/>
              <a:t>5to. Bachillerato en Computación con Orientación Científica</a:t>
            </a:r>
          </a:p>
          <a:p>
            <a:r>
              <a:rPr lang="es-GT" dirty="0" smtClean="0"/>
              <a:t>Sección A</a:t>
            </a:r>
          </a:p>
          <a:p>
            <a:r>
              <a:rPr lang="es-GT" dirty="0" smtClean="0"/>
              <a:t>Clave 24</a:t>
            </a:r>
          </a:p>
          <a:p>
            <a:pPr algn="l"/>
            <a:endParaRPr lang="es-GT" dirty="0"/>
          </a:p>
          <a:p>
            <a:pPr algn="l"/>
            <a:endParaRPr lang="es-GT" dirty="0" smtClean="0"/>
          </a:p>
          <a:p>
            <a:pPr algn="l"/>
            <a:endParaRPr lang="es-GT" dirty="0"/>
          </a:p>
          <a:p>
            <a:pPr algn="l"/>
            <a:endParaRPr lang="es-GT" dirty="0" smtClean="0"/>
          </a:p>
          <a:p>
            <a:pPr algn="l"/>
            <a:endParaRPr lang="es-GT" dirty="0"/>
          </a:p>
        </p:txBody>
      </p:sp>
    </p:spTree>
    <p:extLst>
      <p:ext uri="{BB962C8B-B14F-4D97-AF65-F5344CB8AC3E}">
        <p14:creationId xmlns:p14="http://schemas.microsoft.com/office/powerpoint/2010/main" val="410404446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rot="20250955">
            <a:off x="977960" y="2663869"/>
            <a:ext cx="8596668" cy="1320800"/>
          </a:xfrm>
        </p:spPr>
        <p:txBody>
          <a:bodyPr/>
          <a:lstStyle/>
          <a:p>
            <a:pPr algn="ctr"/>
            <a:r>
              <a:rPr lang="es-GT" sz="7200" dirty="0" smtClean="0"/>
              <a:t>Conclusiones</a:t>
            </a:r>
            <a:endParaRPr lang="es-GT" sz="7200" dirty="0"/>
          </a:p>
        </p:txBody>
      </p:sp>
    </p:spTree>
    <p:extLst>
      <p:ext uri="{BB962C8B-B14F-4D97-AF65-F5344CB8AC3E}">
        <p14:creationId xmlns:p14="http://schemas.microsoft.com/office/powerpoint/2010/main" val="368189586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Marcador de contenido 6"/>
          <p:cNvGraphicFramePr>
            <a:graphicFrameLocks noGrp="1"/>
          </p:cNvGraphicFramePr>
          <p:nvPr>
            <p:ph idx="1"/>
            <p:extLst>
              <p:ext uri="{D42A27DB-BD31-4B8C-83A1-F6EECF244321}">
                <p14:modId xmlns:p14="http://schemas.microsoft.com/office/powerpoint/2010/main" val="921675413"/>
              </p:ext>
            </p:extLst>
          </p:nvPr>
        </p:nvGraphicFramePr>
        <p:xfrm>
          <a:off x="677863" y="425450"/>
          <a:ext cx="8596312" cy="5616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01328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05633"/>
          </a:xfrm>
        </p:spPr>
        <p:txBody>
          <a:bodyPr/>
          <a:lstStyle/>
          <a:p>
            <a:pPr algn="ctr"/>
            <a:r>
              <a:rPr lang="es-GT" dirty="0" smtClean="0">
                <a:latin typeface="Castellar" panose="020A0402060406010301" pitchFamily="18" charset="0"/>
              </a:rPr>
              <a:t>Mantenimiento Deductivo</a:t>
            </a:r>
            <a:endParaRPr lang="es-GT" dirty="0">
              <a:latin typeface="Castellar" panose="020A0402060406010301" pitchFamily="18" charset="0"/>
            </a:endParaRPr>
          </a:p>
        </p:txBody>
      </p:sp>
      <p:sp>
        <p:nvSpPr>
          <p:cNvPr id="3" name="Marcador de contenido 2"/>
          <p:cNvSpPr>
            <a:spLocks noGrp="1"/>
          </p:cNvSpPr>
          <p:nvPr>
            <p:ph idx="1"/>
          </p:nvPr>
        </p:nvSpPr>
        <p:spPr>
          <a:xfrm>
            <a:off x="677334" y="1224745"/>
            <a:ext cx="8596668" cy="4634630"/>
          </a:xfrm>
        </p:spPr>
        <p:txBody>
          <a:bodyPr>
            <a:normAutofit/>
          </a:bodyPr>
          <a:lstStyle/>
          <a:p>
            <a:r>
              <a:rPr lang="es-GT" dirty="0">
                <a:solidFill>
                  <a:schemeClr val="tx1"/>
                </a:solidFill>
              </a:rPr>
              <a:t>Un </a:t>
            </a:r>
            <a:r>
              <a:rPr lang="es-GT" b="1" dirty="0">
                <a:solidFill>
                  <a:schemeClr val="tx1"/>
                </a:solidFill>
              </a:rPr>
              <a:t>sistema deductivo</a:t>
            </a:r>
            <a:r>
              <a:rPr lang="es-GT" dirty="0">
                <a:solidFill>
                  <a:schemeClr val="tx1"/>
                </a:solidFill>
              </a:rPr>
              <a:t> (también nombrado como </a:t>
            </a:r>
            <a:r>
              <a:rPr lang="es-GT" b="1" dirty="0">
                <a:solidFill>
                  <a:schemeClr val="tx1"/>
                </a:solidFill>
              </a:rPr>
              <a:t>aparato deductivo</a:t>
            </a:r>
            <a:r>
              <a:rPr lang="es-GT" dirty="0">
                <a:solidFill>
                  <a:schemeClr val="tx1"/>
                </a:solidFill>
              </a:rPr>
              <a:t> de </a:t>
            </a:r>
            <a:r>
              <a:rPr lang="es-GT" dirty="0" smtClean="0">
                <a:solidFill>
                  <a:schemeClr val="tx1"/>
                </a:solidFill>
              </a:rPr>
              <a:t>un sistema formal) </a:t>
            </a:r>
            <a:r>
              <a:rPr lang="es-GT" dirty="0">
                <a:solidFill>
                  <a:schemeClr val="tx1"/>
                </a:solidFill>
              </a:rPr>
              <a:t>está constituido de axiomas y reglas de inferencia que pueden ser usados para derivar los teoremas del sistema.</a:t>
            </a:r>
          </a:p>
          <a:p>
            <a:r>
              <a:rPr lang="es-GT" dirty="0">
                <a:solidFill>
                  <a:schemeClr val="tx1"/>
                </a:solidFill>
              </a:rPr>
              <a:t>Tal sistema deductivo tiene como propósito preservar ciertas cualidades deductivas en las fórmulas que son expresas en el sistema. Normalmente la calidad en la cual estamos preocupados es la verdad </a:t>
            </a:r>
            <a:r>
              <a:rPr lang="es-GT" dirty="0" smtClean="0">
                <a:solidFill>
                  <a:schemeClr val="tx1"/>
                </a:solidFill>
              </a:rPr>
              <a:t>en </a:t>
            </a:r>
            <a:r>
              <a:rPr lang="es-GT" dirty="0">
                <a:solidFill>
                  <a:schemeClr val="tx1"/>
                </a:solidFill>
              </a:rPr>
              <a:t>oposición a la falsedad. No obstante, otras </a:t>
            </a:r>
            <a:r>
              <a:rPr lang="es-GT" dirty="0" smtClean="0">
                <a:solidFill>
                  <a:schemeClr val="tx1"/>
                </a:solidFill>
              </a:rPr>
              <a:t>modalidades, </a:t>
            </a:r>
            <a:r>
              <a:rPr lang="es-GT" dirty="0">
                <a:solidFill>
                  <a:schemeClr val="tx1"/>
                </a:solidFill>
              </a:rPr>
              <a:t>tales como justificación o creencia, pueden ser preservadas alternativamente</a:t>
            </a:r>
            <a:r>
              <a:rPr lang="es-GT" dirty="0" smtClean="0">
                <a:solidFill>
                  <a:schemeClr val="tx1"/>
                </a:solidFill>
              </a:rPr>
              <a:t>.</a:t>
            </a:r>
            <a:endParaRPr lang="es-GT" dirty="0">
              <a:solidFill>
                <a:schemeClr val="tx1"/>
              </a:solidFill>
            </a:endParaRPr>
          </a:p>
          <a:p>
            <a:pPr marL="0" indent="0">
              <a:buNone/>
            </a:pPr>
            <a:endParaRPr lang="es-GT" dirty="0" smtClean="0">
              <a:solidFill>
                <a:schemeClr val="tx1"/>
              </a:solidFill>
            </a:endParaRPr>
          </a:p>
        </p:txBody>
      </p:sp>
      <p:pic>
        <p:nvPicPr>
          <p:cNvPr id="5" name="Imagen 4"/>
          <p:cNvPicPr>
            <a:picLocks noChangeAspect="1"/>
          </p:cNvPicPr>
          <p:nvPr/>
        </p:nvPicPr>
        <p:blipFill>
          <a:blip r:embed="rId2"/>
          <a:stretch>
            <a:fillRect/>
          </a:stretch>
        </p:blipFill>
        <p:spPr>
          <a:xfrm>
            <a:off x="8848724" y="3031299"/>
            <a:ext cx="2865600" cy="3443221"/>
          </a:xfrm>
          <a:prstGeom prst="rect">
            <a:avLst/>
          </a:prstGeom>
        </p:spPr>
      </p:pic>
    </p:spTree>
    <p:extLst>
      <p:ext uri="{BB962C8B-B14F-4D97-AF65-F5344CB8AC3E}">
        <p14:creationId xmlns:p14="http://schemas.microsoft.com/office/powerpoint/2010/main" val="271309803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3115" y="475990"/>
            <a:ext cx="8596668" cy="5452640"/>
          </a:xfrm>
        </p:spPr>
        <p:txBody>
          <a:bodyPr/>
          <a:lstStyle/>
          <a:p>
            <a:r>
              <a:rPr lang="es-GT" dirty="0">
                <a:solidFill>
                  <a:schemeClr val="tx1"/>
                </a:solidFill>
              </a:rPr>
              <a:t>A fin de mantener su integridad deductiva, un </a:t>
            </a:r>
            <a:r>
              <a:rPr lang="es-GT" i="1" dirty="0">
                <a:solidFill>
                  <a:schemeClr val="tx1"/>
                </a:solidFill>
              </a:rPr>
              <a:t>aparato deductivo</a:t>
            </a:r>
            <a:r>
              <a:rPr lang="es-GT" dirty="0">
                <a:solidFill>
                  <a:schemeClr val="tx1"/>
                </a:solidFill>
              </a:rPr>
              <a:t> debe ser definido sin referencia a ninguna interpretación pretendida del lenguaje. El objetivo es garantizar que cada línea de un cálculo lógico es meramente una consecuencia lógica de las líneas que la preceden. No debería haber ningún elemento perteneciente a cualquier interpretación del lenguaje encubierto en la naturaleza deductiva del sistema</a:t>
            </a:r>
            <a:r>
              <a:rPr lang="es-GT" dirty="0" smtClean="0">
                <a:solidFill>
                  <a:schemeClr val="tx1"/>
                </a:solidFill>
              </a:rPr>
              <a:t>.</a:t>
            </a:r>
          </a:p>
          <a:p>
            <a:pPr marL="0" indent="0">
              <a:buNone/>
            </a:pPr>
            <a:endParaRPr lang="es-GT" dirty="0">
              <a:solidFill>
                <a:schemeClr val="tx1"/>
              </a:solidFill>
            </a:endParaRPr>
          </a:p>
          <a:p>
            <a:endParaRPr lang="es-GT" dirty="0"/>
          </a:p>
        </p:txBody>
      </p:sp>
      <p:pic>
        <p:nvPicPr>
          <p:cNvPr id="4" name="Imagen 3"/>
          <p:cNvPicPr>
            <a:picLocks noChangeAspect="1"/>
          </p:cNvPicPr>
          <p:nvPr/>
        </p:nvPicPr>
        <p:blipFill>
          <a:blip r:embed="rId2"/>
          <a:stretch>
            <a:fillRect/>
          </a:stretch>
        </p:blipFill>
        <p:spPr>
          <a:xfrm>
            <a:off x="2455101" y="3012510"/>
            <a:ext cx="3048000" cy="2286000"/>
          </a:xfrm>
          <a:prstGeom prst="rect">
            <a:avLst/>
          </a:prstGeom>
        </p:spPr>
      </p:pic>
      <p:pic>
        <p:nvPicPr>
          <p:cNvPr id="5" name="Imagen 4"/>
          <p:cNvPicPr>
            <a:picLocks noChangeAspect="1"/>
          </p:cNvPicPr>
          <p:nvPr/>
        </p:nvPicPr>
        <p:blipFill>
          <a:blip r:embed="rId3"/>
          <a:stretch>
            <a:fillRect/>
          </a:stretch>
        </p:blipFill>
        <p:spPr>
          <a:xfrm>
            <a:off x="6280063" y="3012510"/>
            <a:ext cx="2505075" cy="2286000"/>
          </a:xfrm>
          <a:prstGeom prst="rect">
            <a:avLst/>
          </a:prstGeom>
        </p:spPr>
      </p:pic>
    </p:spTree>
    <p:extLst>
      <p:ext uri="{BB962C8B-B14F-4D97-AF65-F5344CB8AC3E}">
        <p14:creationId xmlns:p14="http://schemas.microsoft.com/office/powerpoint/2010/main" val="217081851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225469"/>
            <a:ext cx="8596668" cy="5815894"/>
          </a:xfrm>
        </p:spPr>
        <p:txBody>
          <a:bodyPr/>
          <a:lstStyle/>
          <a:p>
            <a:r>
              <a:rPr lang="es-GT" dirty="0"/>
              <a:t>Mantenimiento deductivo o Búsqueda de fallas. Inspeccionan las funciones ocultas, con cierta periodicidad, para ver si han fallado y, en caso de falla, reacondicionarlas. (Falla funcional). El servicio de mantenimiento deductivo se realiza para detectar posibles fallas o conflictos que pueden presentarse en el hardware o el software. Para la prestación de este servicio debemos contar con herramientas de software de última tecnología para obtener un diagnóstico preciso y acertado del funcionamiento actual de los equipos de cómputo. Este servicio tiene como fin certificar que los equipos de cómputo estén en óptimas condiciones para el desempeño de sus funciones. Mantenimiento correctivo o A la rotura. Consiste en reacondicionar o sustituir partes de los equipos, una vez que estos han sufrido fallas. A la Rotura, consiste en el reacondicionamiento o sustitución de partes en un equipo una vez que han fallado, es la reparación de la falla (falla funcional), ocurre de urgencia o </a:t>
            </a:r>
            <a:r>
              <a:rPr lang="es-GT" dirty="0" smtClean="0"/>
              <a:t>emergencia</a:t>
            </a:r>
            <a:endParaRPr lang="es-GT" dirty="0"/>
          </a:p>
        </p:txBody>
      </p:sp>
      <p:pic>
        <p:nvPicPr>
          <p:cNvPr id="4" name="Imagen 3"/>
          <p:cNvPicPr>
            <a:picLocks noChangeAspect="1"/>
          </p:cNvPicPr>
          <p:nvPr/>
        </p:nvPicPr>
        <p:blipFill>
          <a:blip r:embed="rId2"/>
          <a:stretch>
            <a:fillRect/>
          </a:stretch>
        </p:blipFill>
        <p:spPr>
          <a:xfrm>
            <a:off x="8697804" y="4121064"/>
            <a:ext cx="3178217" cy="2383663"/>
          </a:xfrm>
          <a:prstGeom prst="rect">
            <a:avLst/>
          </a:prstGeom>
        </p:spPr>
      </p:pic>
    </p:spTree>
    <p:extLst>
      <p:ext uri="{BB962C8B-B14F-4D97-AF65-F5344CB8AC3E}">
        <p14:creationId xmlns:p14="http://schemas.microsoft.com/office/powerpoint/2010/main" val="14444991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680581"/>
          </a:xfrm>
        </p:spPr>
        <p:txBody>
          <a:bodyPr/>
          <a:lstStyle/>
          <a:p>
            <a:pPr algn="ctr"/>
            <a:r>
              <a:rPr lang="es-GT" dirty="0" smtClean="0">
                <a:latin typeface="Castellar" panose="020A0402060406010301" pitchFamily="18" charset="0"/>
              </a:rPr>
              <a:t>Mantenimiento Preventivo</a:t>
            </a:r>
            <a:endParaRPr lang="es-GT" dirty="0">
              <a:latin typeface="Castellar" panose="020A0402060406010301" pitchFamily="18" charset="0"/>
            </a:endParaRPr>
          </a:p>
        </p:txBody>
      </p:sp>
      <p:sp>
        <p:nvSpPr>
          <p:cNvPr id="3" name="Marcador de contenido 2"/>
          <p:cNvSpPr>
            <a:spLocks noGrp="1"/>
          </p:cNvSpPr>
          <p:nvPr>
            <p:ph idx="1"/>
          </p:nvPr>
        </p:nvSpPr>
        <p:spPr>
          <a:xfrm>
            <a:off x="677334" y="1290181"/>
            <a:ext cx="8596668" cy="4751181"/>
          </a:xfrm>
        </p:spPr>
        <p:txBody>
          <a:bodyPr/>
          <a:lstStyle/>
          <a:p>
            <a:r>
              <a:rPr lang="es-GT" dirty="0"/>
              <a:t>En las operaciones de mantenimiento, el </a:t>
            </a:r>
            <a:r>
              <a:rPr lang="es-GT" b="1" dirty="0"/>
              <a:t>mantenimiento preventivo</a:t>
            </a:r>
            <a:r>
              <a:rPr lang="es-GT" dirty="0"/>
              <a:t>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p>
        </p:txBody>
      </p:sp>
    </p:spTree>
    <p:extLst>
      <p:ext uri="{BB962C8B-B14F-4D97-AF65-F5344CB8AC3E}">
        <p14:creationId xmlns:p14="http://schemas.microsoft.com/office/powerpoint/2010/main" val="3731261090"/>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88516"/>
            <a:ext cx="8596668" cy="4434214"/>
          </a:xfrm>
        </p:spPr>
        <p:txBody>
          <a:bodyPr/>
          <a:lstStyle/>
          <a:p>
            <a:r>
              <a:rPr lang="es-GT" dirty="0"/>
              <a:t>El mantenimiento preventivo constituye una acción, o serie de acciones necesarias, para alargar la vida útil del equipo e instalaciones y prevenir la suspensión de las actividades laborales por imprevistos. Tiene como propósito planificar periodos de paralización de trabajo en momentos específicos, para inspeccionar y realizar las acciones de mantenimiento del equipo, con lo que se evitan reparaciones de </a:t>
            </a:r>
            <a:r>
              <a:rPr lang="es-GT" dirty="0" smtClean="0"/>
              <a:t>emergencia.</a:t>
            </a:r>
          </a:p>
          <a:p>
            <a:r>
              <a:rPr lang="es-GT" dirty="0" smtClean="0"/>
              <a:t> Un </a:t>
            </a:r>
            <a:r>
              <a:rPr lang="es-GT" dirty="0"/>
              <a:t>mantenimiento planificado mejora la productividad hasta en 25 %, reduce 30 % los costos de mantenimiento y alarga la vida útil de la maquinaria y equipo hasta en un 50 %.</a:t>
            </a:r>
          </a:p>
          <a:p>
            <a:r>
              <a:rPr lang="es-GT" dirty="0"/>
              <a:t>Los programas de mantenimiento preventivo tradicionales, están basados en el hecho de que los equipos e instalaciones funcionan ocho horas laborables al día y cuarenta horas laborables por semana. Si las máquinas y equipos funcionan por más tiempo, los programas se deben modificar adecuadamente para asegurar un mantenimiento apropiado y un equipo duradero.</a:t>
            </a:r>
          </a:p>
          <a:p>
            <a:pPr marL="0" indent="0">
              <a:buNone/>
            </a:pPr>
            <a:endParaRPr lang="es-GT" dirty="0"/>
          </a:p>
        </p:txBody>
      </p:sp>
      <p:pic>
        <p:nvPicPr>
          <p:cNvPr id="4" name="Imagen 3"/>
          <p:cNvPicPr>
            <a:picLocks noChangeAspect="1"/>
          </p:cNvPicPr>
          <p:nvPr/>
        </p:nvPicPr>
        <p:blipFill>
          <a:blip r:embed="rId2"/>
          <a:stretch>
            <a:fillRect/>
          </a:stretch>
        </p:blipFill>
        <p:spPr>
          <a:xfrm>
            <a:off x="8937321" y="4594239"/>
            <a:ext cx="3112717" cy="2073848"/>
          </a:xfrm>
          <a:prstGeom prst="rect">
            <a:avLst/>
          </a:prstGeom>
        </p:spPr>
      </p:pic>
    </p:spTree>
    <p:extLst>
      <p:ext uri="{BB962C8B-B14F-4D97-AF65-F5344CB8AC3E}">
        <p14:creationId xmlns:p14="http://schemas.microsoft.com/office/powerpoint/2010/main" val="3675823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5328" y="375782"/>
            <a:ext cx="8596668" cy="4258848"/>
          </a:xfrm>
        </p:spPr>
        <p:txBody>
          <a:bodyPr>
            <a:normAutofit/>
          </a:bodyPr>
          <a:lstStyle/>
          <a:p>
            <a:r>
              <a:rPr lang="es-GT" dirty="0"/>
              <a:t>El área de actividad del mantenimiento preventivo es de vital importancia en el ámbito de la ejecución de las operaciones en la industria de cualquier tamaño.</a:t>
            </a:r>
          </a:p>
          <a:p>
            <a:r>
              <a:rPr lang="es-GT" dirty="0"/>
              <a:t>De un buen mantenimiento depende no sólo un funcionamiento eficiente de las instalaciones y las máquinas, sino que además, es preciso llevarlo a cabo con rigor para conseguir otros objetivos como el hacer que los equipos tengan periodos de vida útil duraderos, sin excederse en lo presupuestado para el mantenimiento.</a:t>
            </a:r>
          </a:p>
          <a:p>
            <a:r>
              <a:rPr lang="es-GT" dirty="0"/>
              <a:t>Las estrategias convencionales de "reparar cuando se produzca la avería" ya no sirven. Fueron válidas en el pasado, pero ahora si se quiere ser productivo se tiene que ser consciente de que esperar a que se produzca la avería es incurrir en unos costos excesivamente elevados (pérdidas de producción, deficiencias en la calidad, tiempos muertos y pérdida de ganancias</a:t>
            </a:r>
            <a:r>
              <a:rPr lang="es-GT" dirty="0" smtClean="0"/>
              <a:t>).</a:t>
            </a:r>
            <a:endParaRPr lang="es-GT" dirty="0"/>
          </a:p>
        </p:txBody>
      </p:sp>
      <p:pic>
        <p:nvPicPr>
          <p:cNvPr id="4" name="Imagen 3"/>
          <p:cNvPicPr>
            <a:picLocks noChangeAspect="1"/>
          </p:cNvPicPr>
          <p:nvPr/>
        </p:nvPicPr>
        <p:blipFill>
          <a:blip r:embed="rId2"/>
          <a:stretch>
            <a:fillRect/>
          </a:stretch>
        </p:blipFill>
        <p:spPr>
          <a:xfrm>
            <a:off x="3964228" y="4365400"/>
            <a:ext cx="3426127" cy="2173185"/>
          </a:xfrm>
          <a:prstGeom prst="rect">
            <a:avLst/>
          </a:prstGeom>
        </p:spPr>
      </p:pic>
    </p:spTree>
    <p:extLst>
      <p:ext uri="{BB962C8B-B14F-4D97-AF65-F5344CB8AC3E}">
        <p14:creationId xmlns:p14="http://schemas.microsoft.com/office/powerpoint/2010/main" val="2611639684"/>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0893"/>
          </a:xfrm>
        </p:spPr>
        <p:txBody>
          <a:bodyPr/>
          <a:lstStyle/>
          <a:p>
            <a:pPr algn="ctr"/>
            <a:r>
              <a:rPr lang="es-GT" dirty="0" smtClean="0">
                <a:latin typeface="Castellar" panose="020A0402060406010301" pitchFamily="18" charset="0"/>
              </a:rPr>
              <a:t>Mantenimiento Correctivo</a:t>
            </a:r>
            <a:endParaRPr lang="es-GT" dirty="0">
              <a:latin typeface="Castellar" panose="020A0402060406010301" pitchFamily="18" charset="0"/>
            </a:endParaRPr>
          </a:p>
        </p:txBody>
      </p:sp>
      <p:sp>
        <p:nvSpPr>
          <p:cNvPr id="3" name="Marcador de contenido 2"/>
          <p:cNvSpPr>
            <a:spLocks noGrp="1"/>
          </p:cNvSpPr>
          <p:nvPr>
            <p:ph idx="1"/>
          </p:nvPr>
        </p:nvSpPr>
        <p:spPr>
          <a:xfrm>
            <a:off x="677334" y="1340285"/>
            <a:ext cx="8596668" cy="4701077"/>
          </a:xfrm>
        </p:spPr>
        <p:txBody>
          <a:bodyPr/>
          <a:lstStyle/>
          <a:p>
            <a:r>
              <a:rPr lang="es-GT" dirty="0"/>
              <a:t>Se denomina </a:t>
            </a:r>
            <a:r>
              <a:rPr lang="es-GT" b="1" dirty="0"/>
              <a:t>mantenimiento correctivo</a:t>
            </a:r>
            <a:r>
              <a:rPr lang="es-GT" dirty="0"/>
              <a:t>, aquel que corrige los defectos observados en los equipamientos o instalaciones, es la forma más básica de mantenimiento y consiste en localizar averías o defectos y corregirlos o repararlos. Históricamente es el primer concepto de mantenimiento y el único hasta la Primera Guerra Mundial, dada la simplicidad de las máquinas, equipamientos e instalaciones de la época. El mantenimiento era sinónimo de reparar aquello que estaba averiado.</a:t>
            </a:r>
          </a:p>
          <a:p>
            <a:r>
              <a:rPr lang="es-GT" dirty="0"/>
              <a:t>Este mantenimiento que se realiza luego que ocurra una falla o avería en el equipo que por su naturaleza no pueden planificarse en el tiempo, presenta costos por reparación y repuestos no presupuestadas, pues puede implicar el cambio de algunas piezas del equipo en caso de ser necesario.</a:t>
            </a:r>
          </a:p>
          <a:p>
            <a:pPr marL="0" indent="0">
              <a:buNone/>
            </a:pPr>
            <a:endParaRPr lang="es-GT" dirty="0"/>
          </a:p>
        </p:txBody>
      </p:sp>
      <p:pic>
        <p:nvPicPr>
          <p:cNvPr id="4" name="Imagen 3"/>
          <p:cNvPicPr>
            <a:picLocks noChangeAspect="1"/>
          </p:cNvPicPr>
          <p:nvPr/>
        </p:nvPicPr>
        <p:blipFill>
          <a:blip r:embed="rId2"/>
          <a:stretch>
            <a:fillRect/>
          </a:stretch>
        </p:blipFill>
        <p:spPr>
          <a:xfrm>
            <a:off x="8412924" y="4318739"/>
            <a:ext cx="3257550" cy="2228850"/>
          </a:xfrm>
          <a:prstGeom prst="rect">
            <a:avLst/>
          </a:prstGeom>
        </p:spPr>
      </p:pic>
    </p:spTree>
    <p:extLst>
      <p:ext uri="{BB962C8B-B14F-4D97-AF65-F5344CB8AC3E}">
        <p14:creationId xmlns:p14="http://schemas.microsoft.com/office/powerpoint/2010/main" val="978907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38411"/>
            <a:ext cx="8596668" cy="5602951"/>
          </a:xfrm>
        </p:spPr>
        <p:txBody>
          <a:bodyPr/>
          <a:lstStyle/>
          <a:p>
            <a:pPr fontAlgn="t"/>
            <a:r>
              <a:rPr lang="es-GT" dirty="0"/>
              <a:t>Como </a:t>
            </a:r>
            <a:r>
              <a:rPr lang="es-GT" b="1" dirty="0"/>
              <a:t>mantenimiento correctivo</a:t>
            </a:r>
            <a:r>
              <a:rPr lang="es-GT" dirty="0"/>
              <a:t> se denomina aquel que se realiza con la finalidad de reparar fallos o defectos que se presenten en equipos y maquinarias.</a:t>
            </a:r>
          </a:p>
          <a:p>
            <a:pPr fontAlgn="t"/>
            <a:r>
              <a:rPr lang="es-GT" dirty="0"/>
              <a:t>Como tal, </a:t>
            </a:r>
            <a:r>
              <a:rPr lang="es-GT" b="1" dirty="0"/>
              <a:t>es la forma más básica de brindar mantenimiento</a:t>
            </a:r>
            <a:r>
              <a:rPr lang="es-GT" dirty="0"/>
              <a:t>, pues supone simplemente reparar aquello que se ha descompuesto. En este sentido,</a:t>
            </a:r>
            <a:r>
              <a:rPr lang="es-GT" b="1" dirty="0"/>
              <a:t> el mantenimiento correctivo es un proceso que consiste básicamente en localizar y corregir las averías o desperfectos</a:t>
            </a:r>
            <a:r>
              <a:rPr lang="es-GT" dirty="0"/>
              <a:t> que estén impidiendo que la máquina realice su función de manera normal.</a:t>
            </a:r>
          </a:p>
          <a:p>
            <a:pPr marL="0" indent="0">
              <a:buNone/>
            </a:pPr>
            <a:endParaRPr lang="es-GT" dirty="0"/>
          </a:p>
        </p:txBody>
      </p:sp>
      <p:pic>
        <p:nvPicPr>
          <p:cNvPr id="4" name="Imagen 3"/>
          <p:cNvPicPr>
            <a:picLocks noChangeAspect="1"/>
          </p:cNvPicPr>
          <p:nvPr/>
        </p:nvPicPr>
        <p:blipFill>
          <a:blip r:embed="rId2"/>
          <a:stretch>
            <a:fillRect/>
          </a:stretch>
        </p:blipFill>
        <p:spPr>
          <a:xfrm>
            <a:off x="3843011" y="2924762"/>
            <a:ext cx="2952750" cy="3438525"/>
          </a:xfrm>
          <a:prstGeom prst="rect">
            <a:avLst/>
          </a:prstGeom>
        </p:spPr>
      </p:pic>
    </p:spTree>
    <p:extLst>
      <p:ext uri="{BB962C8B-B14F-4D97-AF65-F5344CB8AC3E}">
        <p14:creationId xmlns:p14="http://schemas.microsoft.com/office/powerpoint/2010/main" val="38793110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35</TotalTime>
  <Words>503</Words>
  <Application>Microsoft Office PowerPoint</Application>
  <PresentationFormat>Panorámica</PresentationFormat>
  <Paragraphs>43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Castellar</vt:lpstr>
      <vt:lpstr>Trebuchet MS</vt:lpstr>
      <vt:lpstr>Wingdings 3</vt:lpstr>
      <vt:lpstr>Faceta</vt:lpstr>
      <vt:lpstr>Caratula</vt:lpstr>
      <vt:lpstr>Mantenimiento Deductivo</vt:lpstr>
      <vt:lpstr>Presentación de PowerPoint</vt:lpstr>
      <vt:lpstr>Presentación de PowerPoint</vt:lpstr>
      <vt:lpstr>Mantenimiento Preventivo</vt:lpstr>
      <vt:lpstr>Presentación de PowerPoint</vt:lpstr>
      <vt:lpstr>Presentación de PowerPoint</vt:lpstr>
      <vt:lpstr>Mantenimiento Correctivo</vt:lpstr>
      <vt:lpstr>Presentación de PowerPoint</vt:lpstr>
      <vt:lpstr>Conclusiones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Caratula</dc:title>
  <dc:creator>estudiante de Liceo Compu-market</dc:creator>
  <cp:lastModifiedBy>estudiante de Liceo Compu-market</cp:lastModifiedBy>
  <cp:revision>5</cp:revision>
  <dcterms:created xsi:type="dcterms:W3CDTF">2017-07-07T16:06:31Z</dcterms:created>
  <dcterms:modified xsi:type="dcterms:W3CDTF">2017-07-07T16:42:30Z</dcterms:modified>
</cp:coreProperties>
</file>