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31"/>
  </p:notesMasterIdLst>
  <p:sldIdLst>
    <p:sldId id="256" r:id="rId2"/>
    <p:sldId id="276" r:id="rId3"/>
    <p:sldId id="294" r:id="rId4"/>
    <p:sldId id="257" r:id="rId5"/>
    <p:sldId id="261" r:id="rId6"/>
    <p:sldId id="275" r:id="rId7"/>
    <p:sldId id="280" r:id="rId8"/>
    <p:sldId id="262" r:id="rId9"/>
    <p:sldId id="287" r:id="rId10"/>
    <p:sldId id="288" r:id="rId11"/>
    <p:sldId id="286" r:id="rId12"/>
    <p:sldId id="289" r:id="rId13"/>
    <p:sldId id="260" r:id="rId14"/>
    <p:sldId id="274" r:id="rId15"/>
    <p:sldId id="277" r:id="rId16"/>
    <p:sldId id="264" r:id="rId17"/>
    <p:sldId id="270" r:id="rId18"/>
    <p:sldId id="268" r:id="rId19"/>
    <p:sldId id="292" r:id="rId20"/>
    <p:sldId id="293" r:id="rId21"/>
    <p:sldId id="266" r:id="rId22"/>
    <p:sldId id="267" r:id="rId23"/>
    <p:sldId id="269" r:id="rId24"/>
    <p:sldId id="278" r:id="rId25"/>
    <p:sldId id="271" r:id="rId26"/>
    <p:sldId id="265" r:id="rId27"/>
    <p:sldId id="279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FD8E2-688E-444D-9B8B-23CDFBC69FD4}">
          <p14:sldIdLst>
            <p14:sldId id="256"/>
            <p14:sldId id="276"/>
            <p14:sldId id="294"/>
            <p14:sldId id="257"/>
            <p14:sldId id="261"/>
            <p14:sldId id="275"/>
            <p14:sldId id="280"/>
            <p14:sldId id="262"/>
            <p14:sldId id="287"/>
            <p14:sldId id="288"/>
            <p14:sldId id="286"/>
            <p14:sldId id="289"/>
            <p14:sldId id="260"/>
            <p14:sldId id="274"/>
            <p14:sldId id="277"/>
            <p14:sldId id="264"/>
            <p14:sldId id="270"/>
            <p14:sldId id="268"/>
            <p14:sldId id="292"/>
            <p14:sldId id="293"/>
            <p14:sldId id="266"/>
            <p14:sldId id="267"/>
            <p14:sldId id="269"/>
            <p14:sldId id="278"/>
            <p14:sldId id="271"/>
            <p14:sldId id="265"/>
            <p14:sldId id="279"/>
            <p14:sldId id="285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8" autoAdjust="0"/>
  </p:normalViewPr>
  <p:slideViewPr>
    <p:cSldViewPr snapToGrid="0" snapToObjects="1">
      <p:cViewPr>
        <p:scale>
          <a:sx n="100" d="100"/>
          <a:sy n="100" d="100"/>
        </p:scale>
        <p:origin x="-187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C6144-D6E1-D24D-B60F-3F5916D93D05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D202-590D-F849-94F3-F42542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for simple use cases</a:t>
            </a:r>
          </a:p>
          <a:p>
            <a:r>
              <a:rPr lang="en-US" dirty="0" smtClean="0"/>
              <a:t>Does not</a:t>
            </a:r>
            <a:r>
              <a:rPr lang="en-US" baseline="0" dirty="0" smtClean="0"/>
              <a:t> scale in a distributed environment that uses REST APIs</a:t>
            </a:r>
          </a:p>
          <a:p>
            <a:r>
              <a:rPr lang="en-US" baseline="0" dirty="0" smtClean="0"/>
              <a:t>Only covers authentication </a:t>
            </a:r>
            <a:r>
              <a:rPr lang="en-US" baseline="0" smtClean="0"/>
              <a:t>not authorization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r>
              <a:rPr lang="en-US" baseline="0" dirty="0" smtClean="0"/>
              <a:t> </a:t>
            </a:r>
            <a:r>
              <a:rPr lang="en-US" dirty="0" smtClean="0"/>
              <a:t>authorization</a:t>
            </a:r>
            <a:r>
              <a:rPr lang="en-US" baseline="0" dirty="0" smtClean="0"/>
              <a:t> code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D202-590D-F849-94F3-F42542BD7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95C0AC-21C0-D940-831A-F48B1EFAAB9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62012A-75A4-6845-A2CD-19B8C2FEC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Identity@CF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Account and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for Cloud Foundry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9204" y="2491611"/>
            <a:ext cx="115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Portal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Client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503225" y="2888419"/>
            <a:ext cx="1191803" cy="1138068"/>
            <a:chOff x="6503225" y="2888419"/>
            <a:chExt cx="1191803" cy="1138068"/>
          </a:xfrm>
        </p:grpSpPr>
        <p:sp>
          <p:nvSpPr>
            <p:cNvPr id="15" name="Cube 14"/>
            <p:cNvSpPr/>
            <p:nvPr/>
          </p:nvSpPr>
          <p:spPr>
            <a:xfrm>
              <a:off x="6714866" y="288841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6609045" y="2984408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6503225" y="306658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93505" y="4034399"/>
            <a:ext cx="2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controller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92125" y="1718368"/>
            <a:ext cx="914852" cy="767061"/>
            <a:chOff x="4333727" y="2711197"/>
            <a:chExt cx="914852" cy="767061"/>
          </a:xfrm>
        </p:grpSpPr>
        <p:sp>
          <p:nvSpPr>
            <p:cNvPr id="36" name="Cube 35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4947420" y="2590800"/>
            <a:ext cx="1237422" cy="868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3804" y="3537776"/>
            <a:ext cx="2964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vmc</a:t>
            </a:r>
            <a:endParaRPr lang="en-US" dirty="0" smtClean="0"/>
          </a:p>
          <a:p>
            <a:r>
              <a:rPr lang="en-US" dirty="0" smtClean="0"/>
              <a:t>STS</a:t>
            </a:r>
            <a:endParaRPr lang="en-US" dirty="0" smtClean="0"/>
          </a:p>
          <a:p>
            <a:r>
              <a:rPr lang="en-US" dirty="0" err="1" smtClean="0"/>
              <a:t>Wavemaker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 (</a:t>
            </a:r>
            <a:r>
              <a:rPr lang="en-US" dirty="0" err="1" smtClean="0"/>
              <a:t>Appsecute</a:t>
            </a:r>
            <a:r>
              <a:rPr lang="en-US" dirty="0" smtClean="0"/>
              <a:t> etc.)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Dashboard</a:t>
            </a:r>
          </a:p>
          <a:p>
            <a:r>
              <a:rPr lang="en-US" dirty="0" smtClean="0"/>
              <a:t>Service Gateways</a:t>
            </a:r>
          </a:p>
          <a:p>
            <a:r>
              <a:rPr lang="en-US" dirty="0" smtClean="0"/>
              <a:t>Health Manager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3505" y="4936069"/>
            <a:ext cx="1313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Collector</a:t>
            </a:r>
            <a:endParaRPr lang="en-US" dirty="0"/>
          </a:p>
          <a:p>
            <a:r>
              <a:rPr lang="en-US" dirty="0" smtClean="0"/>
              <a:t>Dashboard</a:t>
            </a:r>
          </a:p>
          <a:p>
            <a:r>
              <a:rPr lang="en-US" dirty="0" smtClean="0"/>
              <a:t>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authentication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1" y="3014766"/>
            <a:ext cx="930841" cy="125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955" y="4857237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6160" y="3014766"/>
            <a:ext cx="986040" cy="125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8920" y="1962580"/>
            <a:ext cx="220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Owner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User</a:t>
            </a:r>
            <a:r>
              <a:rPr lang="en-US" dirty="0">
                <a:solidFill>
                  <a:schemeClr val="accent2"/>
                </a:solidFill>
              </a:rPr>
              <a:t>-Agent (UA)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8482" y="5273595"/>
            <a:ext cx="259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Provider (IDP)</a:t>
            </a:r>
          </a:p>
          <a:p>
            <a:r>
              <a:rPr lang="en-US" dirty="0">
                <a:solidFill>
                  <a:schemeClr val="accent2"/>
                </a:solidFill>
              </a:rPr>
              <a:t>Authentication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5235246"/>
            <a:ext cx="268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>
                <a:solidFill>
                  <a:schemeClr val="accent2"/>
                </a:solidFill>
              </a:rPr>
              <a:t>Resource 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Service Provider (SP)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82890" y="3651551"/>
            <a:ext cx="720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544" y="3390729"/>
            <a:ext cx="1047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91A1"/>
                </a:solidFill>
              </a:rPr>
              <a:t>Front channel</a:t>
            </a:r>
            <a:endParaRPr lang="en-US" sz="1100" dirty="0">
              <a:solidFill>
                <a:srgbClr val="4F9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1524" y="3633849"/>
            <a:ext cx="103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</a:rPr>
              <a:t>Back channel</a:t>
            </a:r>
            <a:endParaRPr lang="en-US" sz="1100" dirty="0">
              <a:solidFill>
                <a:schemeClr val="accent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72456" y="1894801"/>
            <a:ext cx="782599" cy="1100430"/>
            <a:chOff x="1269958" y="2520274"/>
            <a:chExt cx="782599" cy="1100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>
            <a:xfrm>
              <a:off x="1269958" y="2962658"/>
              <a:ext cx="782599" cy="658046"/>
            </a:xfrm>
            <a:prstGeom prst="roundRect">
              <a:avLst/>
            </a:pr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  <a:ln w="19050" cmpd="sng">
              <a:solidFill>
                <a:srgbClr val="1717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1394175" y="2520274"/>
              <a:ext cx="534165" cy="519801"/>
            </a:xfrm>
            <a:prstGeom prst="smileyFace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 cmpd="sng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44738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51079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95934" y="4414539"/>
            <a:ext cx="914852" cy="767061"/>
            <a:chOff x="4333727" y="2711197"/>
            <a:chExt cx="914852" cy="767061"/>
          </a:xfrm>
        </p:grpSpPr>
        <p:sp>
          <p:nvSpPr>
            <p:cNvPr id="22" name="Cube 21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9800" y="4105626"/>
            <a:ext cx="1158831" cy="1129620"/>
            <a:chOff x="3656833" y="4416340"/>
            <a:chExt cx="1158831" cy="1129620"/>
          </a:xfrm>
        </p:grpSpPr>
        <p:sp>
          <p:nvSpPr>
            <p:cNvPr id="30" name="Can 29"/>
            <p:cNvSpPr/>
            <p:nvPr/>
          </p:nvSpPr>
          <p:spPr>
            <a:xfrm rot="16200000" flipH="1" flipV="1">
              <a:off x="4370078" y="4686010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/>
            <p:cNvSpPr/>
            <p:nvPr/>
          </p:nvSpPr>
          <p:spPr>
            <a:xfrm rot="16200000">
              <a:off x="3829962" y="4686008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4094808" y="5164379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656833" y="4416340"/>
              <a:ext cx="1158831" cy="92092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69605" y="3074814"/>
            <a:ext cx="1392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Request containing</a:t>
            </a:r>
          </a:p>
          <a:p>
            <a:pPr algn="ctr"/>
            <a:r>
              <a:rPr lang="en-US" sz="1100" dirty="0" err="1" smtClean="0"/>
              <a:t>auth</a:t>
            </a:r>
            <a:r>
              <a:rPr lang="en-US" sz="1100" dirty="0" smtClean="0"/>
              <a:t> code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439435" y="3074814"/>
            <a:ext cx="1541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Authenticates user</a:t>
            </a:r>
          </a:p>
          <a:p>
            <a:pPr algn="ctr"/>
            <a:r>
              <a:rPr lang="en-US" sz="1100" dirty="0" smtClean="0"/>
              <a:t>Redirects to the client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542200" y="4868747"/>
            <a:ext cx="1643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Requests access token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36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authentication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1" y="3014766"/>
            <a:ext cx="930841" cy="125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955" y="4857237"/>
            <a:ext cx="28244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6160" y="3014766"/>
            <a:ext cx="763790" cy="98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8920" y="1962580"/>
            <a:ext cx="220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Owner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User</a:t>
            </a:r>
            <a:r>
              <a:rPr lang="en-US" dirty="0">
                <a:solidFill>
                  <a:schemeClr val="accent2"/>
                </a:solidFill>
              </a:rPr>
              <a:t>-Agent (UA)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8482" y="5273595"/>
            <a:ext cx="259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Provider (IDP)</a:t>
            </a:r>
          </a:p>
          <a:p>
            <a:r>
              <a:rPr lang="en-US" dirty="0">
                <a:solidFill>
                  <a:schemeClr val="accent2"/>
                </a:solidFill>
              </a:rPr>
              <a:t>Authentication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5235246"/>
            <a:ext cx="268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>
                <a:solidFill>
                  <a:schemeClr val="accent2"/>
                </a:solidFill>
              </a:rPr>
              <a:t>Resource 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Service Provider (SP)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82890" y="3651551"/>
            <a:ext cx="720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544" y="3390729"/>
            <a:ext cx="1047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91A1"/>
                </a:solidFill>
              </a:rPr>
              <a:t>Front channel</a:t>
            </a:r>
            <a:endParaRPr lang="en-US" sz="1100" dirty="0">
              <a:solidFill>
                <a:srgbClr val="4F9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1524" y="3633849"/>
            <a:ext cx="103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</a:rPr>
              <a:t>Back channel</a:t>
            </a:r>
            <a:endParaRPr lang="en-US" sz="1100" dirty="0">
              <a:solidFill>
                <a:schemeClr val="accent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72456" y="1894801"/>
            <a:ext cx="782599" cy="1100430"/>
            <a:chOff x="1269958" y="2520274"/>
            <a:chExt cx="782599" cy="1100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>
            <a:xfrm>
              <a:off x="1269958" y="2962658"/>
              <a:ext cx="782599" cy="658046"/>
            </a:xfrm>
            <a:prstGeom prst="roundRect">
              <a:avLst/>
            </a:pr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  <a:ln w="19050" cmpd="sng">
              <a:solidFill>
                <a:srgbClr val="1717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1394175" y="2520274"/>
              <a:ext cx="534165" cy="519801"/>
            </a:xfrm>
            <a:prstGeom prst="smileyFace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 cmpd="sng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44738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51079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95934" y="4414539"/>
            <a:ext cx="914852" cy="767061"/>
            <a:chOff x="4333727" y="2711197"/>
            <a:chExt cx="914852" cy="767061"/>
          </a:xfrm>
        </p:grpSpPr>
        <p:sp>
          <p:nvSpPr>
            <p:cNvPr id="22" name="Cube 21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39435" y="3074814"/>
            <a:ext cx="1541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Authenticates user</a:t>
            </a:r>
          </a:p>
          <a:p>
            <a:pPr algn="ctr"/>
            <a:r>
              <a:rPr lang="en-US" sz="1100" dirty="0" smtClean="0"/>
              <a:t>Redirects to the client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542200" y="4868747"/>
            <a:ext cx="1643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Requests access token</a:t>
            </a:r>
            <a:endParaRPr lang="en-US" sz="1100" dirty="0"/>
          </a:p>
        </p:txBody>
      </p:sp>
      <p:sp>
        <p:nvSpPr>
          <p:cNvPr id="6" name="Isosceles Triangle 5"/>
          <p:cNvSpPr/>
          <p:nvPr/>
        </p:nvSpPr>
        <p:spPr>
          <a:xfrm>
            <a:off x="6150323" y="4080516"/>
            <a:ext cx="187688" cy="12249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857630" y="4771916"/>
            <a:ext cx="312904" cy="348441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41"/>
          <p:cNvSpPr/>
          <p:nvPr/>
        </p:nvSpPr>
        <p:spPr>
          <a:xfrm rot="3120000">
            <a:off x="5787703" y="3984482"/>
            <a:ext cx="1129345" cy="1175035"/>
          </a:xfrm>
          <a:prstGeom prst="blockArc">
            <a:avLst/>
          </a:prstGeom>
          <a:ln w="3175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6630790" y="4216676"/>
            <a:ext cx="187688" cy="12249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639256" y="4675774"/>
            <a:ext cx="187688" cy="12249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49307" y="4262552"/>
            <a:ext cx="0" cy="470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70534" y="4415368"/>
            <a:ext cx="365733" cy="356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06067" y="4928674"/>
            <a:ext cx="3683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654758" y="508868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Token Server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65942" y="3749634"/>
            <a:ext cx="1474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Authentication Servers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35754" y="3989527"/>
            <a:ext cx="1032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UAA username and password</a:t>
            </a:r>
            <a:endParaRPr lang="en-US" sz="500" dirty="0"/>
          </a:p>
        </p:txBody>
      </p:sp>
      <p:sp>
        <p:nvSpPr>
          <p:cNvPr id="98" name="TextBox 97"/>
          <p:cNvSpPr txBox="1"/>
          <p:nvPr/>
        </p:nvSpPr>
        <p:spPr>
          <a:xfrm>
            <a:off x="6818478" y="4190667"/>
            <a:ext cx="6206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Google identity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6828538" y="4683617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SAML2</a:t>
            </a:r>
            <a:endParaRPr lang="en-US" sz="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169605" y="3074814"/>
            <a:ext cx="1392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Request containing</a:t>
            </a:r>
          </a:p>
          <a:p>
            <a:pPr algn="ctr"/>
            <a:r>
              <a:rPr lang="en-US" sz="1100" dirty="0" err="1" smtClean="0"/>
              <a:t>auth</a:t>
            </a:r>
            <a:r>
              <a:rPr lang="en-US" sz="1100" dirty="0" smtClean="0"/>
              <a:t> code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7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Authenticates users from multiple sources	</a:t>
            </a:r>
            <a:endParaRPr lang="en-US" dirty="0"/>
          </a:p>
          <a:p>
            <a:r>
              <a:rPr lang="en-US" dirty="0" smtClean="0"/>
              <a:t>Presents a single </a:t>
            </a:r>
            <a:r>
              <a:rPr lang="en-US" dirty="0"/>
              <a:t>standard </a:t>
            </a:r>
            <a:r>
              <a:rPr lang="en-US" dirty="0" smtClean="0"/>
              <a:t>protocol for consumers</a:t>
            </a:r>
            <a:endParaRPr lang="en-US" dirty="0"/>
          </a:p>
          <a:p>
            <a:r>
              <a:rPr lang="en-US" dirty="0" err="1"/>
              <a:t>OpenID</a:t>
            </a:r>
            <a:r>
              <a:rPr lang="en-US" dirty="0"/>
              <a:t> Connect and </a:t>
            </a:r>
            <a:r>
              <a:rPr lang="en-US" dirty="0" smtClean="0"/>
              <a:t>Oauth2 – delegated authorization</a:t>
            </a:r>
            <a:endParaRPr lang="en-US" dirty="0"/>
          </a:p>
          <a:p>
            <a:r>
              <a:rPr lang="en-US" dirty="0"/>
              <a:t>SCIM </a:t>
            </a:r>
            <a:r>
              <a:rPr lang="en-US" dirty="0" smtClean="0"/>
              <a:t>– </a:t>
            </a:r>
            <a:r>
              <a:rPr lang="en-US" dirty="0"/>
              <a:t>user </a:t>
            </a:r>
            <a:r>
              <a:rPr lang="en-US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1597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>
                <a:solidFill>
                  <a:srgbClr val="2D2E2D"/>
                </a:solidFill>
              </a:rPr>
              <a:t>Client </a:t>
            </a:r>
            <a:r>
              <a:rPr lang="en-US" dirty="0" smtClean="0">
                <a:solidFill>
                  <a:srgbClr val="2D2E2D"/>
                </a:solidFill>
              </a:rPr>
              <a:t>credentials</a:t>
            </a:r>
            <a:endParaRPr lang="en-US" dirty="0">
              <a:solidFill>
                <a:srgbClr val="2D2E2D"/>
              </a:solidFill>
            </a:endParaRPr>
          </a:p>
          <a:p>
            <a:pPr lvl="1"/>
            <a:r>
              <a:rPr lang="en-US" dirty="0">
                <a:solidFill>
                  <a:srgbClr val="2D2E2D"/>
                </a:solidFill>
              </a:rPr>
              <a:t>Redirect </a:t>
            </a:r>
            <a:r>
              <a:rPr lang="en-US" dirty="0" smtClean="0">
                <a:solidFill>
                  <a:srgbClr val="2D2E2D"/>
                </a:solidFill>
              </a:rPr>
              <a:t>URI</a:t>
            </a:r>
            <a:endParaRPr lang="en-US" dirty="0" smtClean="0"/>
          </a:p>
          <a:p>
            <a:r>
              <a:rPr lang="en-US" dirty="0" smtClean="0">
                <a:solidFill>
                  <a:srgbClr val="2D2E2D"/>
                </a:solidFill>
              </a:rPr>
              <a:t>Users</a:t>
            </a:r>
          </a:p>
          <a:p>
            <a:r>
              <a:rPr lang="en-US" dirty="0" smtClean="0">
                <a:solidFill>
                  <a:srgbClr val="2D2E2D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rgbClr val="2D2E2D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2D2E2D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2D2E2D"/>
                </a:solidFill>
              </a:rPr>
              <a:t>Signatures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7045" y="22330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Scopes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</a:t>
            </a:r>
            <a:r>
              <a:rPr lang="en-US" dirty="0" smtClean="0">
                <a:solidFill>
                  <a:schemeClr val="accent2"/>
                </a:solidFill>
              </a:rPr>
              <a:t>credentials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Users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Signatures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Consumer of the user’s identity</a:t>
            </a:r>
          </a:p>
          <a:p>
            <a:r>
              <a:rPr lang="en-US" sz="1200" dirty="0" smtClean="0"/>
              <a:t>Provides a service or needs access to a resource</a:t>
            </a:r>
          </a:p>
          <a:p>
            <a:r>
              <a:rPr lang="en-US" sz="1200" dirty="0" smtClean="0"/>
              <a:t>Can </a:t>
            </a:r>
            <a:r>
              <a:rPr lang="en-US" sz="1200" dirty="0"/>
              <a:t>act by </a:t>
            </a:r>
            <a:r>
              <a:rPr lang="en-US" sz="1200" dirty="0" smtClean="0"/>
              <a:t>itself or </a:t>
            </a:r>
            <a:r>
              <a:rPr lang="en-US" sz="1200" dirty="0"/>
              <a:t>on behalf of </a:t>
            </a:r>
            <a:r>
              <a:rPr lang="en-US" sz="1200" dirty="0" smtClean="0"/>
              <a:t>users</a:t>
            </a:r>
            <a:endParaRPr lang="en-US" sz="1200" dirty="0"/>
          </a:p>
          <a:p>
            <a:r>
              <a:rPr lang="en-US" sz="1200" dirty="0"/>
              <a:t>Clients are registered with the </a:t>
            </a:r>
            <a:r>
              <a:rPr lang="en-US" sz="1200" dirty="0" smtClean="0"/>
              <a:t>UAA</a:t>
            </a:r>
          </a:p>
          <a:p>
            <a:pPr lvl="1"/>
            <a:r>
              <a:rPr lang="en-US" sz="1100" dirty="0"/>
              <a:t>client id and secret</a:t>
            </a:r>
          </a:p>
          <a:p>
            <a:pPr lvl="1"/>
            <a:r>
              <a:rPr lang="en-US" sz="1100" dirty="0"/>
              <a:t>authorized grant type</a:t>
            </a:r>
          </a:p>
          <a:p>
            <a:pPr lvl="2"/>
            <a:r>
              <a:rPr lang="en-US" sz="1050" dirty="0" err="1"/>
              <a:t>authorization_code</a:t>
            </a:r>
            <a:endParaRPr lang="en-US" sz="1050" dirty="0"/>
          </a:p>
          <a:p>
            <a:pPr lvl="2"/>
            <a:r>
              <a:rPr lang="en-US" sz="1050" dirty="0" err="1"/>
              <a:t>client_credentials</a:t>
            </a:r>
            <a:endParaRPr lang="en-US" sz="1050" dirty="0"/>
          </a:p>
          <a:p>
            <a:pPr lvl="2"/>
            <a:r>
              <a:rPr lang="en-US" sz="1050" dirty="0" smtClean="0"/>
              <a:t>implicit, </a:t>
            </a:r>
            <a:r>
              <a:rPr lang="en-US" sz="1050" dirty="0" err="1" smtClean="0"/>
              <a:t>owner_password</a:t>
            </a:r>
            <a:endParaRPr lang="en-US" sz="1200" dirty="0"/>
          </a:p>
          <a:p>
            <a:pPr lvl="1"/>
            <a:r>
              <a:rPr lang="en-US" sz="1100" dirty="0" smtClean="0"/>
              <a:t>scopes and authorities</a:t>
            </a:r>
            <a:endParaRPr lang="en-US" sz="1100" dirty="0"/>
          </a:p>
          <a:p>
            <a:pPr lvl="1"/>
            <a:r>
              <a:rPr lang="en-US" sz="1100" dirty="0" smtClean="0"/>
              <a:t>redirect </a:t>
            </a:r>
            <a:r>
              <a:rPr lang="en-US" sz="1100" dirty="0" err="1" smtClean="0"/>
              <a:t>uri</a:t>
            </a:r>
            <a:endParaRPr lang="en-US" sz="1100" dirty="0" smtClean="0"/>
          </a:p>
          <a:p>
            <a:pPr lvl="1"/>
            <a:r>
              <a:rPr lang="en-US" sz="1100" dirty="0" smtClean="0"/>
              <a:t>token expiry</a:t>
            </a:r>
          </a:p>
        </p:txBody>
      </p:sp>
    </p:spTree>
    <p:extLst>
      <p:ext uri="{BB962C8B-B14F-4D97-AF65-F5344CB8AC3E}">
        <p14:creationId xmlns:p14="http://schemas.microsoft.com/office/powerpoint/2010/main" val="28244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Scopes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</a:t>
            </a:r>
            <a:r>
              <a:rPr lang="en-US" dirty="0" smtClean="0">
                <a:solidFill>
                  <a:schemeClr val="accent2"/>
                </a:solidFill>
              </a:rPr>
              <a:t>credentials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</a:t>
            </a:r>
            <a:r>
              <a:rPr lang="en-US" dirty="0" smtClean="0">
                <a:solidFill>
                  <a:schemeClr val="accent2"/>
                </a:solidFill>
              </a:rPr>
              <a:t>URI</a:t>
            </a:r>
            <a:endParaRPr lang="en-US" dirty="0" smtClean="0">
              <a:solidFill>
                <a:srgbClr val="B2B2B2"/>
              </a:solidFill>
            </a:endParaRPr>
          </a:p>
          <a:p>
            <a:r>
              <a:rPr lang="en-US" dirty="0" smtClean="0">
                <a:solidFill>
                  <a:srgbClr val="B2B2B2"/>
                </a:solidFill>
              </a:rPr>
              <a:t>Users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Set of strings</a:t>
            </a:r>
          </a:p>
          <a:p>
            <a:r>
              <a:rPr lang="en-US" sz="1400" dirty="0" smtClean="0"/>
              <a:t>Each string represents a permission that client can request on behalf of a user</a:t>
            </a:r>
          </a:p>
          <a:p>
            <a:r>
              <a:rPr lang="en-US" sz="1400" dirty="0" smtClean="0"/>
              <a:t>Examples:</a:t>
            </a:r>
          </a:p>
          <a:p>
            <a:pPr lvl="1"/>
            <a:r>
              <a:rPr lang="en-US" sz="1200" dirty="0" err="1" smtClean="0"/>
              <a:t>cloud_controller.admin</a:t>
            </a:r>
            <a:endParaRPr lang="en-US" sz="1200" dirty="0" smtClean="0"/>
          </a:p>
          <a:p>
            <a:pPr lvl="1"/>
            <a:r>
              <a:rPr lang="en-US" sz="1200" dirty="0" err="1" smtClean="0"/>
              <a:t>password.write</a:t>
            </a:r>
            <a:endParaRPr lang="en-US" sz="1200" dirty="0" smtClean="0"/>
          </a:p>
          <a:p>
            <a:pPr lvl="1"/>
            <a:r>
              <a:rPr lang="en-US" sz="1200" dirty="0" err="1" smtClean="0"/>
              <a:t>openid</a:t>
            </a:r>
            <a:endParaRPr lang="en-US" sz="1200" dirty="0" smtClean="0"/>
          </a:p>
          <a:p>
            <a:r>
              <a:rPr lang="en-US" sz="1400" dirty="0" err="1" smtClean="0"/>
              <a:t>Requestable</a:t>
            </a:r>
            <a:r>
              <a:rPr lang="en-US" sz="1400" dirty="0" smtClean="0"/>
              <a:t> scopes configured during client registration</a:t>
            </a:r>
            <a:endParaRPr lang="en-US" sz="1400" dirty="0"/>
          </a:p>
          <a:p>
            <a:r>
              <a:rPr lang="en-US" sz="1400" dirty="0" smtClean="0"/>
              <a:t>Subset of the scopes granted to the client must be authorized by a user (authorization code flow)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70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D2E2D"/>
                </a:solidFill>
              </a:rPr>
              <a:t>Clients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Scopes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</a:t>
            </a:r>
            <a:r>
              <a:rPr lang="en-US" dirty="0" smtClean="0">
                <a:solidFill>
                  <a:schemeClr val="accent2"/>
                </a:solidFill>
              </a:rPr>
              <a:t>credentials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</a:t>
            </a:r>
            <a:r>
              <a:rPr lang="en-US" dirty="0" smtClean="0">
                <a:solidFill>
                  <a:schemeClr val="accent2"/>
                </a:solidFill>
              </a:rPr>
              <a:t>URI</a:t>
            </a:r>
            <a:endParaRPr lang="en-US" dirty="0" smtClean="0">
              <a:solidFill>
                <a:srgbClr val="B2B2B2"/>
              </a:solidFill>
            </a:endParaRPr>
          </a:p>
          <a:p>
            <a:r>
              <a:rPr lang="en-US" dirty="0" smtClean="0">
                <a:solidFill>
                  <a:srgbClr val="B2B2B2"/>
                </a:solidFill>
              </a:rPr>
              <a:t>Users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Set of strings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epresents </a:t>
            </a:r>
            <a:r>
              <a:rPr lang="en-US" sz="1600" dirty="0"/>
              <a:t>a permission that a client can be granted when it acts on it’s own</a:t>
            </a:r>
          </a:p>
          <a:p>
            <a:r>
              <a:rPr lang="en-US" sz="1600" dirty="0"/>
              <a:t>Examples: </a:t>
            </a:r>
            <a:endParaRPr lang="en-US" sz="1600" dirty="0" smtClean="0"/>
          </a:p>
          <a:p>
            <a:pPr lvl="1"/>
            <a:r>
              <a:rPr lang="en-US" sz="1400" dirty="0" err="1" smtClean="0"/>
              <a:t>scim.write</a:t>
            </a:r>
            <a:endParaRPr lang="en-US" sz="1400" dirty="0" smtClean="0"/>
          </a:p>
          <a:p>
            <a:pPr lvl="1"/>
            <a:r>
              <a:rPr lang="en-US" sz="1400" dirty="0" err="1" smtClean="0"/>
              <a:t>portal.users.read</a:t>
            </a:r>
            <a:endParaRPr lang="en-US" sz="1400" dirty="0"/>
          </a:p>
          <a:p>
            <a:r>
              <a:rPr lang="en-US" sz="1600" dirty="0" smtClean="0"/>
              <a:t>Configured </a:t>
            </a:r>
            <a:r>
              <a:rPr lang="en-US" sz="1600" dirty="0"/>
              <a:t>during client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1579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D2E2D"/>
                </a:solidFill>
              </a:rPr>
              <a:t>Clients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Scopes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credentials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</a:t>
            </a:r>
            <a:r>
              <a:rPr lang="en-US" dirty="0" smtClean="0">
                <a:solidFill>
                  <a:schemeClr val="accent2"/>
                </a:solidFill>
              </a:rPr>
              <a:t>URI</a:t>
            </a:r>
            <a:endParaRPr lang="en-US" dirty="0" smtClean="0">
              <a:solidFill>
                <a:srgbClr val="B2B2B2"/>
              </a:solidFill>
            </a:endParaRPr>
          </a:p>
          <a:p>
            <a:r>
              <a:rPr lang="en-US" dirty="0" smtClean="0">
                <a:solidFill>
                  <a:srgbClr val="B2B2B2"/>
                </a:solidFill>
              </a:rPr>
              <a:t>Users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Client credentials - client id and secret</a:t>
            </a:r>
          </a:p>
          <a:p>
            <a:r>
              <a:rPr lang="en-US" sz="1600" dirty="0" smtClean="0"/>
              <a:t>Client id is added to authorization requests</a:t>
            </a:r>
          </a:p>
          <a:p>
            <a:r>
              <a:rPr lang="en-US" sz="1600" dirty="0" smtClean="0"/>
              <a:t>Credentials are used to authenticate token requests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94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</a:p>
          <a:p>
            <a:r>
              <a:rPr lang="en-US" dirty="0" smtClean="0"/>
              <a:t>What we build</a:t>
            </a:r>
          </a:p>
          <a:p>
            <a:r>
              <a:rPr lang="en-US" dirty="0" smtClean="0"/>
              <a:t>Why it’s important</a:t>
            </a:r>
          </a:p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D2E2D"/>
                </a:solidFill>
              </a:rPr>
              <a:t>Clients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Scopes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</a:t>
            </a:r>
            <a:r>
              <a:rPr lang="en-US" dirty="0" smtClean="0">
                <a:solidFill>
                  <a:schemeClr val="accent2"/>
                </a:solidFill>
              </a:rPr>
              <a:t>credentials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Redirect URI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Users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The user agent is redirected from the UAA to the client along with authorization codes or credentials</a:t>
            </a:r>
          </a:p>
          <a:p>
            <a:r>
              <a:rPr lang="en-US" sz="1600" dirty="0" smtClean="0"/>
              <a:t>Redirect URI for a client are registered with the UAA to prevent fraudulent redirections</a:t>
            </a:r>
          </a:p>
          <a:p>
            <a:r>
              <a:rPr lang="en-US" sz="1600" dirty="0" smtClean="0"/>
              <a:t>Request URI must match the registration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0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Internal users are stored in the UAA database</a:t>
            </a:r>
          </a:p>
          <a:p>
            <a:r>
              <a:rPr lang="en-US" sz="1600" dirty="0" smtClean="0"/>
              <a:t>Users are provisioned using the SCIM API</a:t>
            </a:r>
          </a:p>
          <a:p>
            <a:r>
              <a:rPr lang="en-US" sz="1600" dirty="0" smtClean="0"/>
              <a:t>UAA has the ability to consume external identities</a:t>
            </a:r>
          </a:p>
          <a:p>
            <a:r>
              <a:rPr lang="en-US" sz="1600" dirty="0" smtClean="0"/>
              <a:t>Clients can also be users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>
                <a:solidFill>
                  <a:srgbClr val="B2B2B2"/>
                </a:solidFill>
              </a:rPr>
              <a:t>Clients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Scopes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credentials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sz="2100" dirty="0">
                <a:solidFill>
                  <a:srgbClr val="2D2E2D"/>
                </a:solidFill>
              </a:rPr>
              <a:t>Users</a:t>
            </a:r>
          </a:p>
          <a:p>
            <a:r>
              <a:rPr lang="en-US" dirty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>
                <a:solidFill>
                  <a:srgbClr val="B2B2B2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  <a:endParaRPr lang="en-US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>
                <a:solidFill>
                  <a:srgbClr val="B2B2B2"/>
                </a:solidFill>
              </a:rPr>
              <a:t>Clients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Scopes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credentials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Users</a:t>
            </a:r>
          </a:p>
          <a:p>
            <a:r>
              <a:rPr lang="en-US" dirty="0">
                <a:solidFill>
                  <a:srgbClr val="2D2E2D"/>
                </a:solidFill>
              </a:rPr>
              <a:t>User Authentication</a:t>
            </a:r>
          </a:p>
          <a:p>
            <a:r>
              <a:rPr lang="en-US" dirty="0">
                <a:solidFill>
                  <a:schemeClr val="accent2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UAA </a:t>
            </a:r>
            <a:r>
              <a:rPr lang="en-US" sz="1600" dirty="0" smtClean="0"/>
              <a:t>users are </a:t>
            </a:r>
            <a:r>
              <a:rPr lang="en-US" sz="1600" dirty="0"/>
              <a:t>authenticated using username (email address) and </a:t>
            </a:r>
            <a:r>
              <a:rPr lang="en-US" sz="1600" dirty="0" smtClean="0"/>
              <a:t>password</a:t>
            </a:r>
          </a:p>
          <a:p>
            <a:r>
              <a:rPr lang="en-US" sz="1600" dirty="0" smtClean="0"/>
              <a:t>Authentication is represented </a:t>
            </a:r>
            <a:r>
              <a:rPr lang="en-US" sz="1600" dirty="0"/>
              <a:t>by </a:t>
            </a:r>
            <a:r>
              <a:rPr lang="en-US" sz="1600" dirty="0" smtClean="0"/>
              <a:t>an “access token” (bearer token</a:t>
            </a:r>
            <a:r>
              <a:rPr lang="en-US" sz="1600" dirty="0"/>
              <a:t>)</a:t>
            </a:r>
            <a:r>
              <a:rPr lang="en-US" sz="1600" dirty="0" smtClean="0"/>
              <a:t> that contains the set of the user’s scopes</a:t>
            </a:r>
          </a:p>
          <a:p>
            <a:r>
              <a:rPr lang="en-US" sz="1600" dirty="0"/>
              <a:t>Flexibility to support any form of authentication</a:t>
            </a:r>
          </a:p>
          <a:p>
            <a:pPr lvl="1"/>
            <a:r>
              <a:rPr lang="en-US" sz="1400" dirty="0"/>
              <a:t>External user databases like LDAP</a:t>
            </a:r>
          </a:p>
          <a:p>
            <a:pPr lvl="1"/>
            <a:r>
              <a:rPr lang="en-US" sz="1300" dirty="0"/>
              <a:t>External authentication protocols, </a:t>
            </a:r>
            <a:r>
              <a:rPr lang="en-US" sz="1300" dirty="0" smtClean="0"/>
              <a:t>Incoming </a:t>
            </a:r>
            <a:r>
              <a:rPr lang="en-US" sz="1300" dirty="0" err="1" smtClean="0"/>
              <a:t>OpenID</a:t>
            </a:r>
            <a:r>
              <a:rPr lang="en-US" sz="1300" dirty="0"/>
              <a:t>, </a:t>
            </a:r>
            <a:r>
              <a:rPr lang="en-US" sz="1300" dirty="0" smtClean="0"/>
              <a:t>SAML</a:t>
            </a:r>
            <a:endParaRPr lang="en-US" sz="1600" dirty="0" smtClean="0"/>
          </a:p>
          <a:p>
            <a:r>
              <a:rPr lang="en-US" sz="1600" dirty="0" smtClean="0"/>
              <a:t>Goal </a:t>
            </a:r>
            <a:r>
              <a:rPr lang="en-US" sz="1600" dirty="0"/>
              <a:t>is to </a:t>
            </a:r>
            <a:r>
              <a:rPr lang="en-US" sz="1600" dirty="0" smtClean="0"/>
              <a:t>fully implement </a:t>
            </a:r>
            <a:r>
              <a:rPr lang="en-US" sz="1600" dirty="0" err="1"/>
              <a:t>OpenID</a:t>
            </a:r>
            <a:r>
              <a:rPr lang="en-US" sz="1600" dirty="0"/>
              <a:t> </a:t>
            </a:r>
            <a:r>
              <a:rPr lang="en-US" sz="1600" dirty="0" smtClean="0"/>
              <a:t>Connect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1579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>
                <a:solidFill>
                  <a:srgbClr val="B2B2B2"/>
                </a:solidFill>
              </a:rPr>
              <a:t>Clients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Scopes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credentials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Users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dirty="0">
                <a:solidFill>
                  <a:srgbClr val="2D2E2D"/>
                </a:solidFill>
              </a:rPr>
              <a:t>Authorization</a:t>
            </a:r>
          </a:p>
          <a:p>
            <a:r>
              <a:rPr lang="en-US" dirty="0" smtClean="0">
                <a:solidFill>
                  <a:srgbClr val="B2B2B2"/>
                </a:solidFill>
              </a:rPr>
              <a:t>Tokens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>
                <a:solidFill>
                  <a:srgbClr val="B2B2B2"/>
                </a:solidFill>
              </a:rPr>
              <a:t>Signatures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Authorization information is contained in an Oauth2 bearer token</a:t>
            </a:r>
          </a:p>
          <a:p>
            <a:r>
              <a:rPr lang="en-US" sz="1600" dirty="0" smtClean="0"/>
              <a:t>Client acting as itself</a:t>
            </a:r>
          </a:p>
          <a:p>
            <a:pPr lvl="1"/>
            <a:r>
              <a:rPr lang="en-US" sz="1400" dirty="0" smtClean="0"/>
              <a:t>Uses a client credentials grant to request authorization</a:t>
            </a:r>
          </a:p>
          <a:p>
            <a:pPr lvl="1"/>
            <a:r>
              <a:rPr lang="en-US" sz="1400" dirty="0" smtClean="0"/>
              <a:t>Scopes granted are the same as the registered “authorities”</a:t>
            </a:r>
          </a:p>
          <a:p>
            <a:r>
              <a:rPr lang="en-US" sz="1600" dirty="0" smtClean="0"/>
              <a:t>Client acting on behalf of the user</a:t>
            </a:r>
          </a:p>
          <a:p>
            <a:pPr lvl="1"/>
            <a:r>
              <a:rPr lang="en-US" sz="1400" dirty="0" smtClean="0"/>
              <a:t>Uses an authorization code grant to request authorization</a:t>
            </a:r>
          </a:p>
          <a:p>
            <a:pPr lvl="1"/>
            <a:r>
              <a:rPr lang="en-US" sz="1400" dirty="0" smtClean="0"/>
              <a:t>Scopes granted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70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>
                <a:solidFill>
                  <a:srgbClr val="B2B2B2"/>
                </a:solidFill>
              </a:rPr>
              <a:t>Clients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Scopes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credentials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Users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sz="2100" dirty="0">
                <a:solidFill>
                  <a:srgbClr val="B2B2B2"/>
                </a:solidFill>
              </a:rPr>
              <a:t>Authorization</a:t>
            </a:r>
          </a:p>
          <a:p>
            <a:r>
              <a:rPr lang="en-US" sz="2100" dirty="0">
                <a:solidFill>
                  <a:srgbClr val="2D2E2D"/>
                </a:solidFill>
              </a:rPr>
              <a:t>Tokens</a:t>
            </a:r>
          </a:p>
          <a:p>
            <a:pPr lvl="1"/>
            <a:r>
              <a:rPr lang="en-US" dirty="0" smtClean="0">
                <a:solidFill>
                  <a:srgbClr val="B2B2B2"/>
                </a:solidFill>
              </a:rPr>
              <a:t>Signatures</a:t>
            </a:r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1"/>
            <a:ext cx="34290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Token is a standard JWT (JSON web token)</a:t>
            </a:r>
          </a:p>
          <a:p>
            <a:r>
              <a:rPr lang="en-US" sz="1600" dirty="0" smtClean="0"/>
              <a:t>Three parts separated by periods</a:t>
            </a:r>
          </a:p>
          <a:p>
            <a:r>
              <a:rPr lang="en-US" sz="1600" dirty="0" err="1" smtClean="0"/>
              <a:t>header.content.signature</a:t>
            </a:r>
            <a:endParaRPr lang="en-US" sz="1600" dirty="0" smtClean="0"/>
          </a:p>
          <a:p>
            <a:r>
              <a:rPr lang="en-US" sz="1600" dirty="0" smtClean="0"/>
              <a:t>Production UAA tokens are signed using a shared secret. This is changing to use public key signing.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450" y="3886201"/>
            <a:ext cx="339908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ucida Console"/>
                <a:cs typeface="Lucida Console"/>
              </a:rPr>
              <a:t>{</a:t>
            </a:r>
          </a:p>
          <a:p>
            <a:r>
              <a:rPr lang="en-US" sz="800" dirty="0">
                <a:latin typeface="Lucida Console"/>
                <a:cs typeface="Lucida Console"/>
              </a:rPr>
              <a:t>   "exp":1349467969,</a:t>
            </a:r>
          </a:p>
          <a:p>
            <a:r>
              <a:rPr lang="en-US" sz="800" dirty="0">
                <a:latin typeface="Lucida Console"/>
                <a:cs typeface="Lucida Console"/>
              </a:rPr>
              <a:t>   "user_name":"</a:t>
            </a:r>
            <a:r>
              <a:rPr lang="en-US" sz="800" dirty="0" err="1">
                <a:latin typeface="Lucida Console"/>
                <a:cs typeface="Lucida Console"/>
              </a:rPr>
              <a:t>jdsa@vmware.com</a:t>
            </a:r>
            <a:r>
              <a:rPr lang="en-US" sz="800" dirty="0">
                <a:latin typeface="Lucida Console"/>
                <a:cs typeface="Lucida Console"/>
              </a:rPr>
              <a:t>",</a:t>
            </a:r>
          </a:p>
          <a:p>
            <a:r>
              <a:rPr lang="ro-RO" sz="800" dirty="0">
                <a:latin typeface="Lucida Console"/>
                <a:cs typeface="Lucida Console"/>
              </a:rPr>
              <a:t>   "scope":[</a:t>
            </a:r>
          </a:p>
          <a:p>
            <a:r>
              <a:rPr lang="ro-RO" sz="800" dirty="0">
                <a:latin typeface="Lucida Console"/>
                <a:cs typeface="Lucida Console"/>
              </a:rPr>
              <a:t>      "cloud_controller.read",</a:t>
            </a:r>
          </a:p>
          <a:p>
            <a:r>
              <a:rPr lang="ro-RO" sz="800" dirty="0">
                <a:latin typeface="Lucida Console"/>
                <a:cs typeface="Lucida Console"/>
              </a:rPr>
              <a:t>      "cloud_controller.write",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   "</a:t>
            </a:r>
            <a:r>
              <a:rPr lang="es-ES_tradnl" sz="800" dirty="0" err="1">
                <a:latin typeface="Lucida Console"/>
                <a:cs typeface="Lucida Console"/>
              </a:rPr>
              <a:t>openid</a:t>
            </a:r>
            <a:r>
              <a:rPr lang="es-ES_tradnl" sz="800" dirty="0">
                <a:latin typeface="Lucida Console"/>
                <a:cs typeface="Lucida Console"/>
              </a:rPr>
              <a:t>"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],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"email":"</a:t>
            </a:r>
            <a:r>
              <a:rPr lang="es-ES_tradnl" sz="800" dirty="0" err="1">
                <a:latin typeface="Lucida Console"/>
                <a:cs typeface="Lucida Console"/>
              </a:rPr>
              <a:t>jdsa@vmware.com</a:t>
            </a:r>
            <a:r>
              <a:rPr lang="es-ES_tradnl" sz="800" dirty="0">
                <a:latin typeface="Lucida Console"/>
                <a:cs typeface="Lucida Console"/>
              </a:rPr>
              <a:t>",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"</a:t>
            </a:r>
            <a:r>
              <a:rPr lang="es-ES_tradnl" sz="800" dirty="0" err="1">
                <a:latin typeface="Lucida Console"/>
                <a:cs typeface="Lucida Console"/>
              </a:rPr>
              <a:t>aud</a:t>
            </a:r>
            <a:r>
              <a:rPr lang="es-ES_tradnl" sz="800" dirty="0">
                <a:latin typeface="Lucida Console"/>
                <a:cs typeface="Lucida Console"/>
              </a:rPr>
              <a:t>":[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   "</a:t>
            </a:r>
            <a:r>
              <a:rPr lang="es-ES_tradnl" sz="800" dirty="0" err="1">
                <a:latin typeface="Lucida Console"/>
                <a:cs typeface="Lucida Console"/>
              </a:rPr>
              <a:t>openid</a:t>
            </a:r>
            <a:r>
              <a:rPr lang="es-ES_tradnl" sz="800" dirty="0">
                <a:latin typeface="Lucida Console"/>
                <a:cs typeface="Lucida Console"/>
              </a:rPr>
              <a:t>",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   "</a:t>
            </a:r>
            <a:r>
              <a:rPr lang="es-ES_tradnl" sz="800" dirty="0" err="1">
                <a:latin typeface="Lucida Console"/>
                <a:cs typeface="Lucida Console"/>
              </a:rPr>
              <a:t>cloud_controller</a:t>
            </a:r>
            <a:r>
              <a:rPr lang="es-ES_tradnl" sz="800" dirty="0">
                <a:latin typeface="Lucida Console"/>
                <a:cs typeface="Lucida Console"/>
              </a:rPr>
              <a:t>"</a:t>
            </a:r>
          </a:p>
          <a:p>
            <a:r>
              <a:rPr lang="es-ES_tradnl" sz="800" dirty="0">
                <a:latin typeface="Lucida Console"/>
                <a:cs typeface="Lucida Console"/>
              </a:rPr>
              <a:t>   ],</a:t>
            </a:r>
          </a:p>
          <a:p>
            <a:r>
              <a:rPr lang="cs-CZ" sz="800" dirty="0">
                <a:latin typeface="Lucida Console"/>
                <a:cs typeface="Lucida Console"/>
              </a:rPr>
              <a:t>   "jti":"9d82c1c2-94cd-4433-a8e5-19549dccaed2",</a:t>
            </a:r>
          </a:p>
          <a:p>
            <a:r>
              <a:rPr lang="nl-NL" sz="800" dirty="0">
                <a:latin typeface="Lucida Console"/>
                <a:cs typeface="Lucida Console"/>
              </a:rPr>
              <a:t>   "user_id":"cf9d5fdb-6433-4c41-b61c-cc9fda937620",</a:t>
            </a:r>
          </a:p>
          <a:p>
            <a:r>
              <a:rPr lang="nl-NL" sz="800" dirty="0">
                <a:latin typeface="Lucida Console"/>
                <a:cs typeface="Lucida Console"/>
              </a:rPr>
              <a:t>   "client_</a:t>
            </a:r>
            <a:r>
              <a:rPr lang="nl-NL" sz="800" dirty="0" err="1">
                <a:latin typeface="Lucida Console"/>
                <a:cs typeface="Lucida Console"/>
              </a:rPr>
              <a:t>id</a:t>
            </a:r>
            <a:r>
              <a:rPr lang="nl-NL" sz="800" dirty="0">
                <a:latin typeface="Lucida Console"/>
                <a:cs typeface="Lucida Console"/>
              </a:rPr>
              <a:t>":"</a:t>
            </a:r>
            <a:r>
              <a:rPr lang="nl-NL" sz="800" dirty="0" err="1">
                <a:latin typeface="Lucida Console"/>
                <a:cs typeface="Lucida Console"/>
              </a:rPr>
              <a:t>vmc</a:t>
            </a:r>
            <a:r>
              <a:rPr lang="nl-NL" sz="800" dirty="0">
                <a:latin typeface="Lucida Console"/>
                <a:cs typeface="Lucida Console"/>
              </a:rPr>
              <a:t>"</a:t>
            </a:r>
          </a:p>
          <a:p>
            <a:r>
              <a:rPr lang="nl-NL" sz="800" dirty="0">
                <a:latin typeface="Lucida Console"/>
                <a:cs typeface="Lucida Console"/>
              </a:rPr>
              <a:t>}</a:t>
            </a:r>
            <a:endParaRPr lang="en-US" sz="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2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with the UAA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>
                <a:solidFill>
                  <a:srgbClr val="B2B2B2"/>
                </a:solidFill>
              </a:rPr>
              <a:t>Clients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Scopes</a:t>
            </a:r>
          </a:p>
          <a:p>
            <a:pPr lvl="1"/>
            <a:r>
              <a:rPr lang="en-US" dirty="0">
                <a:solidFill>
                  <a:srgbClr val="B2B2B2"/>
                </a:solidFill>
              </a:rPr>
              <a:t>Authorities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Client credentials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Redirect URI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Users</a:t>
            </a:r>
          </a:p>
          <a:p>
            <a:r>
              <a:rPr lang="en-US" sz="2100" dirty="0">
                <a:solidFill>
                  <a:srgbClr val="B2B2B2"/>
                </a:solidFill>
              </a:rPr>
              <a:t>User Authentication</a:t>
            </a:r>
          </a:p>
          <a:p>
            <a:r>
              <a:rPr lang="en-US" sz="2100" dirty="0">
                <a:solidFill>
                  <a:srgbClr val="B2B2B2"/>
                </a:solidFill>
              </a:rPr>
              <a:t>Authorization</a:t>
            </a:r>
          </a:p>
          <a:p>
            <a:r>
              <a:rPr lang="en-US" sz="2100" dirty="0" smtClean="0">
                <a:solidFill>
                  <a:srgbClr val="2D2E2D"/>
                </a:solidFill>
              </a:rPr>
              <a:t>Tokens</a:t>
            </a:r>
            <a:endParaRPr lang="en-US" dirty="0">
              <a:solidFill>
                <a:srgbClr val="B2B2B2"/>
              </a:solidFill>
            </a:endParaRPr>
          </a:p>
          <a:p>
            <a:pPr lvl="1"/>
            <a:r>
              <a:rPr lang="en-US" dirty="0" smtClean="0">
                <a:solidFill>
                  <a:srgbClr val="2D2E2D"/>
                </a:solidFill>
              </a:rPr>
              <a:t>Signatures</a:t>
            </a:r>
            <a:endParaRPr lang="en-US" dirty="0">
              <a:solidFill>
                <a:srgbClr val="2D2E2D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tokens are signed using a shared secret.</a:t>
            </a:r>
          </a:p>
          <a:p>
            <a:r>
              <a:rPr lang="en-US" dirty="0" smtClean="0"/>
              <a:t>Public key signing is currently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API for user management</a:t>
            </a:r>
          </a:p>
          <a:p>
            <a:r>
              <a:rPr lang="en-US" dirty="0" smtClean="0"/>
              <a:t>Simple cloud identity management (now system for inter-domain identity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support for ID tokens (</a:t>
            </a:r>
            <a:r>
              <a:rPr lang="en-US" dirty="0" err="1" smtClean="0"/>
              <a:t>OpenID</a:t>
            </a:r>
            <a:r>
              <a:rPr lang="en-US" dirty="0" smtClean="0"/>
              <a:t> Connect)</a:t>
            </a:r>
          </a:p>
          <a:p>
            <a:r>
              <a:rPr lang="en-US" dirty="0" smtClean="0"/>
              <a:t>Expanded SCIM support</a:t>
            </a:r>
          </a:p>
          <a:p>
            <a:r>
              <a:rPr lang="en-US" dirty="0" err="1" smtClean="0"/>
              <a:t>IdaaS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Addidional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strength (</a:t>
            </a:r>
            <a:r>
              <a:rPr lang="en-US" dirty="0" err="1" smtClean="0"/>
              <a:t>aaS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CloudFoundry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</a:p>
          <a:p>
            <a:pPr lvl="1"/>
            <a:r>
              <a:rPr lang="en-US" dirty="0" smtClean="0"/>
              <a:t>Multiple framework support - Java, Ruby, Node,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Multiple application services – MySQL, </a:t>
            </a:r>
            <a:r>
              <a:rPr lang="en-US" dirty="0" err="1" smtClean="0"/>
              <a:t>Postgres</a:t>
            </a:r>
            <a:r>
              <a:rPr lang="en-US" dirty="0" smtClean="0"/>
              <a:t>, Mongo, </a:t>
            </a:r>
            <a:r>
              <a:rPr lang="en-US" dirty="0" err="1" smtClean="0"/>
              <a:t>Redis</a:t>
            </a:r>
            <a:r>
              <a:rPr lang="en-US" dirty="0" smtClean="0"/>
              <a:t>, Rabbit</a:t>
            </a:r>
          </a:p>
          <a:p>
            <a:r>
              <a:rPr lang="en-US" dirty="0" err="1" smtClean="0"/>
              <a:t>Cloudfoundry.org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cloudfoundry</a:t>
            </a:r>
            <a:endParaRPr lang="en-US" dirty="0" smtClean="0"/>
          </a:p>
          <a:p>
            <a:r>
              <a:rPr lang="en-US" dirty="0" err="1" smtClean="0"/>
              <a:t>Cloudfoundry.com</a:t>
            </a:r>
            <a:r>
              <a:rPr lang="en-US" dirty="0" smtClean="0"/>
              <a:t> – </a:t>
            </a:r>
            <a:r>
              <a:rPr lang="en-US" dirty="0" err="1" smtClean="0"/>
              <a:t>Cloudfoundry</a:t>
            </a:r>
            <a:r>
              <a:rPr lang="en-US" dirty="0" smtClean="0"/>
              <a:t> service hosted by </a:t>
            </a:r>
            <a:r>
              <a:rPr lang="en-US" dirty="0" err="1" smtClean="0"/>
              <a:t>Vmware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cloudfoundry</a:t>
            </a:r>
            <a:r>
              <a:rPr lang="en-US" dirty="0" smtClean="0"/>
              <a:t> instances are hosted by </a:t>
            </a:r>
            <a:r>
              <a:rPr lang="en-US" dirty="0" err="1" smtClean="0"/>
              <a:t>AppFog</a:t>
            </a:r>
            <a:r>
              <a:rPr lang="en-US" dirty="0" smtClean="0"/>
              <a:t>, </a:t>
            </a:r>
            <a:r>
              <a:rPr lang="en-US" dirty="0" err="1" smtClean="0"/>
              <a:t>ActiveState</a:t>
            </a:r>
            <a:r>
              <a:rPr lang="en-US" dirty="0" smtClean="0"/>
              <a:t> and Tier3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869141"/>
            <a:ext cx="7351744" cy="2905093"/>
          </a:xfrm>
        </p:spPr>
        <p:txBody>
          <a:bodyPr>
            <a:normAutofit/>
          </a:bodyPr>
          <a:lstStyle/>
          <a:p>
            <a:r>
              <a:rPr lang="en-US" dirty="0" smtClean="0"/>
              <a:t>Identity team</a:t>
            </a:r>
          </a:p>
          <a:p>
            <a:pPr lvl="1"/>
            <a:r>
              <a:rPr lang="en-US" dirty="0" smtClean="0"/>
              <a:t>Dale Olds </a:t>
            </a:r>
          </a:p>
          <a:p>
            <a:pPr lvl="1"/>
            <a:r>
              <a:rPr lang="en-US" dirty="0" smtClean="0"/>
              <a:t>Dave </a:t>
            </a:r>
            <a:r>
              <a:rPr lang="en-US" dirty="0" err="1" smtClean="0"/>
              <a:t>Syer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Luke Taylor</a:t>
            </a:r>
          </a:p>
          <a:p>
            <a:pPr lvl="1"/>
            <a:r>
              <a:rPr lang="en-US" dirty="0"/>
              <a:t>Joel </a:t>
            </a:r>
            <a:r>
              <a:rPr lang="en-US" dirty="0" err="1" smtClean="0"/>
              <a:t>D’sa</a:t>
            </a:r>
            <a:endParaRPr lang="en-US" dirty="0" smtClean="0"/>
          </a:p>
          <a:p>
            <a:pPr lvl="1"/>
            <a:r>
              <a:rPr lang="en-US" dirty="0" err="1" smtClean="0"/>
              <a:t>Vidya</a:t>
            </a:r>
            <a:r>
              <a:rPr lang="en-US" dirty="0" smtClean="0"/>
              <a:t> </a:t>
            </a:r>
            <a:r>
              <a:rPr lang="en-US" dirty="0" err="1" smtClean="0"/>
              <a:t>Valmikinathan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764150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vcap-dev@cloudfoundry.org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UAA</a:t>
            </a:r>
            <a:r>
              <a:rPr lang="en-US" dirty="0" smtClean="0"/>
              <a:t> – User authentication and authorization server</a:t>
            </a:r>
          </a:p>
          <a:p>
            <a:r>
              <a:rPr lang="en-US" b="1" dirty="0" smtClean="0"/>
              <a:t>Spring Security Oauth2 </a:t>
            </a:r>
            <a:r>
              <a:rPr lang="en-US" dirty="0" smtClean="0"/>
              <a:t>– Spring project that supports UAA features</a:t>
            </a:r>
          </a:p>
          <a:p>
            <a:r>
              <a:rPr lang="en-US" b="1" dirty="0" err="1" smtClean="0"/>
              <a:t>uaac</a:t>
            </a:r>
            <a:r>
              <a:rPr lang="en-US" dirty="0" smtClean="0"/>
              <a:t> – Command line </a:t>
            </a:r>
            <a:r>
              <a:rPr lang="en-US" dirty="0" err="1" smtClean="0"/>
              <a:t>api</a:t>
            </a:r>
            <a:r>
              <a:rPr lang="en-US" dirty="0" smtClean="0"/>
              <a:t> client for the UAA</a:t>
            </a:r>
          </a:p>
          <a:p>
            <a:r>
              <a:rPr lang="en-US" b="1" dirty="0" smtClean="0"/>
              <a:t>Authentication servers </a:t>
            </a:r>
            <a:r>
              <a:rPr lang="en-US" dirty="0" smtClean="0"/>
              <a:t>to support </a:t>
            </a:r>
          </a:p>
          <a:p>
            <a:pPr lvl="1"/>
            <a:r>
              <a:rPr lang="en-US" dirty="0" smtClean="0"/>
              <a:t>External authentication sources (</a:t>
            </a:r>
            <a:r>
              <a:rPr lang="en-US" dirty="0" err="1" smtClean="0"/>
              <a:t>google</a:t>
            </a:r>
            <a:r>
              <a:rPr lang="en-US" dirty="0" smtClean="0"/>
              <a:t>, yahoo,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linkedin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Enterprise identity - SAML2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Higher degree of trust</a:t>
            </a:r>
            <a:r>
              <a:rPr lang="en-US" dirty="0" smtClean="0"/>
              <a:t> – Credentials are accepted only by a trusted source</a:t>
            </a:r>
          </a:p>
          <a:p>
            <a:r>
              <a:rPr lang="en-US" b="1" dirty="0" smtClean="0"/>
              <a:t>Standards based </a:t>
            </a:r>
            <a:r>
              <a:rPr lang="en-US" dirty="0" smtClean="0"/>
              <a:t>– Consistent, proven API, process and interactions that users are comfortable with</a:t>
            </a:r>
          </a:p>
          <a:p>
            <a:r>
              <a:rPr lang="en-US" dirty="0" smtClean="0"/>
              <a:t>Trustworthy interactions between the </a:t>
            </a:r>
            <a:r>
              <a:rPr lang="en-US" b="1" dirty="0" smtClean="0"/>
              <a:t>user and the platform</a:t>
            </a:r>
          </a:p>
          <a:p>
            <a:r>
              <a:rPr lang="en-US" dirty="0" smtClean="0"/>
              <a:t>Trustworthy interactions </a:t>
            </a:r>
            <a:r>
              <a:rPr lang="en-US" b="1" dirty="0" smtClean="0"/>
              <a:t>between components</a:t>
            </a:r>
          </a:p>
          <a:p>
            <a:r>
              <a:rPr lang="en-US" dirty="0" smtClean="0"/>
              <a:t>Simple third party participation to </a:t>
            </a:r>
            <a:r>
              <a:rPr lang="en-US" b="1" dirty="0" smtClean="0"/>
              <a:t>extend the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45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 to authentication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3072" y="2997056"/>
            <a:ext cx="1735609" cy="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333073" y="3229385"/>
            <a:ext cx="1735609" cy="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66234" y="3095312"/>
            <a:ext cx="12018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9635" y="2716156"/>
            <a:ext cx="1454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Provides credentials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380081" y="3160324"/>
            <a:ext cx="15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Checks user database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768629" y="3229448"/>
            <a:ext cx="921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Ok / Not Ok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395073" y="3732526"/>
            <a:ext cx="482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49237" y="3732526"/>
            <a:ext cx="60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Server</a:t>
            </a:r>
            <a:endParaRPr lang="en-US" sz="1100" dirty="0"/>
          </a:p>
        </p:txBody>
      </p:sp>
      <p:sp>
        <p:nvSpPr>
          <p:cNvPr id="3" name="Can 2"/>
          <p:cNvSpPr/>
          <p:nvPr/>
        </p:nvSpPr>
        <p:spPr>
          <a:xfrm>
            <a:off x="7029911" y="2612076"/>
            <a:ext cx="746326" cy="987117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269958" y="2555419"/>
            <a:ext cx="782599" cy="1100430"/>
            <a:chOff x="1269958" y="2520274"/>
            <a:chExt cx="782599" cy="1100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1269958" y="2962658"/>
              <a:ext cx="782599" cy="658046"/>
            </a:xfrm>
            <a:prstGeom prst="roundRect">
              <a:avLst/>
            </a:pr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  <a:ln w="19050" cmpd="sng">
              <a:solidFill>
                <a:srgbClr val="1717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394175" y="2520274"/>
              <a:ext cx="534165" cy="519801"/>
            </a:xfrm>
            <a:prstGeom prst="smileyFace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 cmpd="sng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444738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851079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33727" y="2722104"/>
            <a:ext cx="914852" cy="767061"/>
            <a:chOff x="4333727" y="2711197"/>
            <a:chExt cx="914852" cy="767061"/>
          </a:xfrm>
        </p:grpSpPr>
        <p:sp>
          <p:nvSpPr>
            <p:cNvPr id="15" name="Cube 14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5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authorization code flow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47900" y="2590800"/>
            <a:ext cx="1212887" cy="8683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" y="4168197"/>
            <a:ext cx="198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Owner</a:t>
            </a:r>
          </a:p>
          <a:p>
            <a:r>
              <a:rPr lang="en-US" dirty="0">
                <a:solidFill>
                  <a:schemeClr val="accent2"/>
                </a:solidFill>
              </a:rPr>
              <a:t>User-Agent (UA)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1209" y="5545960"/>
            <a:ext cx="259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Provider (IDP)</a:t>
            </a:r>
          </a:p>
          <a:p>
            <a:r>
              <a:rPr lang="en-US" dirty="0">
                <a:solidFill>
                  <a:schemeClr val="accent2"/>
                </a:solidFill>
              </a:rPr>
              <a:t>Authentication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9204" y="2509668"/>
            <a:ext cx="2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Relying Party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503225" y="2990410"/>
            <a:ext cx="1191803" cy="1138068"/>
            <a:chOff x="6503225" y="2888419"/>
            <a:chExt cx="1191803" cy="1138068"/>
          </a:xfrm>
        </p:grpSpPr>
        <p:sp>
          <p:nvSpPr>
            <p:cNvPr id="15" name="Cube 14"/>
            <p:cNvSpPr/>
            <p:nvPr/>
          </p:nvSpPr>
          <p:spPr>
            <a:xfrm>
              <a:off x="6714866" y="288841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6609045" y="2984408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6503225" y="306658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93505" y="4156605"/>
            <a:ext cx="2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Server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Service Provider (SP)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92125" y="1718368"/>
            <a:ext cx="914852" cy="767061"/>
            <a:chOff x="4333727" y="2711197"/>
            <a:chExt cx="914852" cy="767061"/>
          </a:xfrm>
        </p:grpSpPr>
        <p:sp>
          <p:nvSpPr>
            <p:cNvPr id="36" name="Cube 35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70136" y="4392101"/>
            <a:ext cx="1158831" cy="1129620"/>
            <a:chOff x="3656833" y="4416340"/>
            <a:chExt cx="1158831" cy="1129620"/>
          </a:xfrm>
        </p:grpSpPr>
        <p:sp>
          <p:nvSpPr>
            <p:cNvPr id="51" name="Can 50"/>
            <p:cNvSpPr/>
            <p:nvPr/>
          </p:nvSpPr>
          <p:spPr>
            <a:xfrm rot="16200000" flipH="1" flipV="1">
              <a:off x="4370078" y="4686010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 rot="16200000">
              <a:off x="3829962" y="4686008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4094808" y="5164379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3656833" y="4416340"/>
              <a:ext cx="1158831" cy="92092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8658" y="3009229"/>
            <a:ext cx="782599" cy="1100430"/>
            <a:chOff x="1269958" y="2520274"/>
            <a:chExt cx="782599" cy="1100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Rounded Rectangle 68"/>
            <p:cNvSpPr/>
            <p:nvPr/>
          </p:nvSpPr>
          <p:spPr>
            <a:xfrm>
              <a:off x="1269958" y="2962658"/>
              <a:ext cx="782599" cy="658046"/>
            </a:xfrm>
            <a:prstGeom prst="roundRect">
              <a:avLst/>
            </a:pr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  <a:ln w="19050" cmpd="sng">
              <a:solidFill>
                <a:srgbClr val="1717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iley Face 69"/>
            <p:cNvSpPr/>
            <p:nvPr/>
          </p:nvSpPr>
          <p:spPr>
            <a:xfrm>
              <a:off x="1394175" y="2520274"/>
              <a:ext cx="534165" cy="519801"/>
            </a:xfrm>
            <a:prstGeom prst="smileyFace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 cmpd="sng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444738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851079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247900" y="4006601"/>
            <a:ext cx="1212887" cy="72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47420" y="2590800"/>
            <a:ext cx="1237422" cy="868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16464" y="2632129"/>
            <a:ext cx="138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Accesses a client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815664" y="1604107"/>
            <a:ext cx="276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Who is this user</a:t>
            </a:r>
          </a:p>
          <a:p>
            <a:r>
              <a:rPr lang="en-US" sz="1200" dirty="0" smtClean="0"/>
              <a:t>What is he/she requesting</a:t>
            </a:r>
          </a:p>
          <a:p>
            <a:r>
              <a:rPr lang="en-US" sz="1200" dirty="0" smtClean="0"/>
              <a:t>Do I have the necessary authorization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08090" y="3837600"/>
            <a:ext cx="130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Authenticate me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844841" y="4018106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Approve scope of </a:t>
            </a:r>
          </a:p>
          <a:p>
            <a:r>
              <a:rPr lang="en-US" sz="1200" dirty="0" smtClean="0"/>
              <a:t>authorization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5664" y="4566046"/>
            <a:ext cx="1942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Authenticates user</a:t>
            </a:r>
          </a:p>
          <a:p>
            <a:r>
              <a:rPr lang="en-US" sz="1200" dirty="0" smtClean="0"/>
              <a:t>Issues authorization code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109890" y="3130645"/>
            <a:ext cx="0" cy="87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60873" y="3364275"/>
            <a:ext cx="165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Exchange </a:t>
            </a:r>
            <a:r>
              <a:rPr lang="en-US" sz="1200" dirty="0" err="1" smtClean="0"/>
              <a:t>authcode</a:t>
            </a:r>
            <a:r>
              <a:rPr lang="en-US" sz="1200" dirty="0" smtClean="0"/>
              <a:t> for an access token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45081" y="2393196"/>
            <a:ext cx="223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Present token with granted scopes to access resource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15664" y="5041511"/>
            <a:ext cx="180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Issue access token with</a:t>
            </a:r>
          </a:p>
          <a:p>
            <a:r>
              <a:rPr lang="en-US" sz="1200" dirty="0" smtClean="0"/>
              <a:t>user authorized scopes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485488" y="3188175"/>
            <a:ext cx="1579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Redirect user to</a:t>
            </a:r>
          </a:p>
          <a:p>
            <a:r>
              <a:rPr lang="en-US" sz="1200" dirty="0" smtClean="0"/>
              <a:t>client with </a:t>
            </a:r>
            <a:r>
              <a:rPr lang="en-US" sz="1200" dirty="0" err="1" smtClean="0"/>
              <a:t>authcode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3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5" grpId="0"/>
      <p:bldP spid="79" grpId="0"/>
      <p:bldP spid="79" grpId="1"/>
      <p:bldP spid="80" grpId="0"/>
      <p:bldP spid="80" grpId="1"/>
      <p:bldP spid="83" grpId="0"/>
      <p:bldP spid="83" grpId="1"/>
      <p:bldP spid="84" grpId="0"/>
      <p:bldP spid="84" grpId="1"/>
      <p:bldP spid="85" grpId="0"/>
      <p:bldP spid="85" grpId="1"/>
      <p:bldP spid="88" grpId="0"/>
      <p:bldP spid="88" grpId="1"/>
      <p:bldP spid="89" grpId="0"/>
      <p:bldP spid="90" grpId="0"/>
      <p:bldP spid="90" grpId="1"/>
      <p:bldP spid="92" grpId="0"/>
      <p:bldP spid="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for Cloud Foundry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47900" y="2590800"/>
            <a:ext cx="1212887" cy="8683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" y="4230469"/>
            <a:ext cx="198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owner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209" y="5545960"/>
            <a:ext cx="259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UAA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Identity provider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9204" y="2491611"/>
            <a:ext cx="115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Portal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Client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503225" y="2888419"/>
            <a:ext cx="1191803" cy="1138068"/>
            <a:chOff x="6503225" y="2888419"/>
            <a:chExt cx="1191803" cy="1138068"/>
          </a:xfrm>
        </p:grpSpPr>
        <p:sp>
          <p:nvSpPr>
            <p:cNvPr id="15" name="Cube 14"/>
            <p:cNvSpPr/>
            <p:nvPr/>
          </p:nvSpPr>
          <p:spPr>
            <a:xfrm>
              <a:off x="6714866" y="288841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6609045" y="2984408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6503225" y="3066589"/>
              <a:ext cx="980162" cy="959898"/>
            </a:xfrm>
            <a:prstGeom prst="cube">
              <a:avLst>
                <a:gd name="adj" fmla="val 708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93505" y="4034399"/>
            <a:ext cx="2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controller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Resource 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92125" y="1718368"/>
            <a:ext cx="914852" cy="767061"/>
            <a:chOff x="4333727" y="2711197"/>
            <a:chExt cx="914852" cy="767061"/>
          </a:xfrm>
        </p:grpSpPr>
        <p:sp>
          <p:nvSpPr>
            <p:cNvPr id="36" name="Cube 35"/>
            <p:cNvSpPr/>
            <p:nvPr/>
          </p:nvSpPr>
          <p:spPr>
            <a:xfrm>
              <a:off x="4451089" y="2940598"/>
              <a:ext cx="415294" cy="40240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4333727" y="3075858"/>
              <a:ext cx="415294" cy="40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4833285" y="2941652"/>
              <a:ext cx="415294" cy="402400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4700871" y="3070489"/>
              <a:ext cx="415294" cy="4024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4577486" y="2711197"/>
              <a:ext cx="415294" cy="402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70136" y="4392101"/>
            <a:ext cx="1158831" cy="1129620"/>
            <a:chOff x="3656833" y="4416340"/>
            <a:chExt cx="1158831" cy="1129620"/>
          </a:xfrm>
        </p:grpSpPr>
        <p:sp>
          <p:nvSpPr>
            <p:cNvPr id="51" name="Can 50"/>
            <p:cNvSpPr/>
            <p:nvPr/>
          </p:nvSpPr>
          <p:spPr>
            <a:xfrm rot="16200000" flipH="1" flipV="1">
              <a:off x="4370078" y="4686010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 rot="16200000">
              <a:off x="3829962" y="4686008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4094808" y="5164379"/>
              <a:ext cx="282880" cy="381581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3656833" y="4416340"/>
              <a:ext cx="1158831" cy="92092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8658" y="3130039"/>
            <a:ext cx="782599" cy="1100430"/>
            <a:chOff x="1269958" y="2520274"/>
            <a:chExt cx="782599" cy="1100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Rounded Rectangle 68"/>
            <p:cNvSpPr/>
            <p:nvPr/>
          </p:nvSpPr>
          <p:spPr>
            <a:xfrm>
              <a:off x="1269958" y="2962658"/>
              <a:ext cx="782599" cy="658046"/>
            </a:xfrm>
            <a:prstGeom prst="roundRect">
              <a:avLst/>
            </a:pr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  <a:ln w="19050" cmpd="sng">
              <a:solidFill>
                <a:srgbClr val="1717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iley Face 69"/>
            <p:cNvSpPr/>
            <p:nvPr/>
          </p:nvSpPr>
          <p:spPr>
            <a:xfrm>
              <a:off x="1394175" y="2520274"/>
              <a:ext cx="534165" cy="519801"/>
            </a:xfrm>
            <a:prstGeom prst="smileyFace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 cmpd="sng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444738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851079" y="3178319"/>
              <a:ext cx="4464" cy="44238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247900" y="4006601"/>
            <a:ext cx="1212887" cy="72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47420" y="2590800"/>
            <a:ext cx="1237422" cy="868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72008" y="2632129"/>
            <a:ext cx="154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Accesses the portal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815664" y="1604107"/>
            <a:ext cx="276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Who is this user</a:t>
            </a:r>
          </a:p>
          <a:p>
            <a:r>
              <a:rPr lang="en-US" sz="1200" dirty="0" smtClean="0"/>
              <a:t>What is he/she requesting</a:t>
            </a:r>
          </a:p>
          <a:p>
            <a:r>
              <a:rPr lang="en-US" sz="1200" dirty="0" smtClean="0"/>
              <a:t>Do I have the necessary authorization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08090" y="3837600"/>
            <a:ext cx="130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Authenticate me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844841" y="4018106"/>
            <a:ext cx="1788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Assert - Portal can only</a:t>
            </a:r>
          </a:p>
          <a:p>
            <a:r>
              <a:rPr lang="en-US" sz="1200" dirty="0" smtClean="0"/>
              <a:t>read my apps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5664" y="4566046"/>
            <a:ext cx="1942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Authenticates user</a:t>
            </a:r>
          </a:p>
          <a:p>
            <a:r>
              <a:rPr lang="en-US" sz="1200" dirty="0" smtClean="0"/>
              <a:t>Issues authorization code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109890" y="3130645"/>
            <a:ext cx="0" cy="87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60873" y="3364275"/>
            <a:ext cx="165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Exchange </a:t>
            </a:r>
            <a:r>
              <a:rPr lang="en-US" sz="1200" dirty="0" err="1" smtClean="0"/>
              <a:t>authcode</a:t>
            </a:r>
            <a:r>
              <a:rPr lang="en-US" sz="1200" dirty="0" smtClean="0"/>
              <a:t> for an access token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45081" y="2393196"/>
            <a:ext cx="223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Present token containing</a:t>
            </a:r>
          </a:p>
          <a:p>
            <a:r>
              <a:rPr lang="en-US" sz="1200" dirty="0" err="1" smtClean="0"/>
              <a:t>cloud_controller.apps.read</a:t>
            </a:r>
            <a:endParaRPr lang="en-US" sz="12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4815664" y="5041511"/>
            <a:ext cx="216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Issue access token scoped</a:t>
            </a:r>
          </a:p>
          <a:p>
            <a:r>
              <a:rPr lang="en-US" sz="1200" dirty="0" smtClean="0"/>
              <a:t>to </a:t>
            </a:r>
            <a:r>
              <a:rPr lang="en-US" sz="1200" dirty="0" err="1" smtClean="0"/>
              <a:t>cloud_controller.apps.read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485488" y="3188175"/>
            <a:ext cx="151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Redirect user along</a:t>
            </a:r>
          </a:p>
          <a:p>
            <a:r>
              <a:rPr lang="en-US" sz="1200" dirty="0" smtClean="0"/>
              <a:t>with the </a:t>
            </a:r>
            <a:r>
              <a:rPr lang="en-US" sz="1200" dirty="0" err="1" smtClean="0"/>
              <a:t>authcode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8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5" grpId="0"/>
      <p:bldP spid="79" grpId="0"/>
      <p:bldP spid="79" grpId="1"/>
      <p:bldP spid="80" grpId="0"/>
      <p:bldP spid="80" grpId="1"/>
      <p:bldP spid="83" grpId="0"/>
      <p:bldP spid="83" grpId="1"/>
      <p:bldP spid="84" grpId="0"/>
      <p:bldP spid="84" grpId="1"/>
      <p:bldP spid="85" grpId="0"/>
      <p:bldP spid="85" grpId="1"/>
      <p:bldP spid="88" grpId="0"/>
      <p:bldP spid="88" grpId="1"/>
      <p:bldP spid="89" grpId="0"/>
      <p:bldP spid="90" grpId="0"/>
      <p:bldP spid="90" grpId="1"/>
      <p:bldP spid="92" grpId="0"/>
      <p:bldP spid="9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7.1|27.1|47.2|8.2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43.3|17.9|8.3|8.7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TS103031015.potx</Template>
  <TotalTime>3160</TotalTime>
  <Words>1144</Words>
  <Application>Microsoft Macintosh PowerPoint</Application>
  <PresentationFormat>On-screen Show (4:3)</PresentationFormat>
  <Paragraphs>364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Diamond Grid 16x9</vt:lpstr>
      <vt:lpstr>Identity@CF</vt:lpstr>
      <vt:lpstr>Agenda</vt:lpstr>
      <vt:lpstr>CloudFoundry</vt:lpstr>
      <vt:lpstr>Who we are</vt:lpstr>
      <vt:lpstr>What we build</vt:lpstr>
      <vt:lpstr>Why is it important</vt:lpstr>
      <vt:lpstr>Traditional approach to authentication</vt:lpstr>
      <vt:lpstr>Oauth2 authorization code flow</vt:lpstr>
      <vt:lpstr>Oauth2 for Cloud Foundry</vt:lpstr>
      <vt:lpstr>Oauth2 for Cloud Foundry</vt:lpstr>
      <vt:lpstr>Oauth2 authentication</vt:lpstr>
      <vt:lpstr>Oauth2 authentication</vt:lpstr>
      <vt:lpstr>UAA Features</vt:lpstr>
      <vt:lpstr>Demo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Oauth2 with the UAA</vt:lpstr>
      <vt:lpstr>SCIM</vt:lpstr>
      <vt:lpstr>The future</vt:lpstr>
      <vt:lpstr>Q&amp;A</vt:lpstr>
      <vt:lpstr>Addidional topics</vt:lpstr>
    </vt:vector>
  </TitlesOfParts>
  <Company>VMware,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UAA</dc:title>
  <dc:creator>VMware Inc.</dc:creator>
  <cp:lastModifiedBy>VMware Inc.</cp:lastModifiedBy>
  <cp:revision>445</cp:revision>
  <dcterms:created xsi:type="dcterms:W3CDTF">2012-09-21T16:53:41Z</dcterms:created>
  <dcterms:modified xsi:type="dcterms:W3CDTF">2012-11-06T23:06:42Z</dcterms:modified>
</cp:coreProperties>
</file>