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99" r:id="rId2"/>
    <p:sldId id="514" r:id="rId3"/>
    <p:sldId id="494" r:id="rId4"/>
    <p:sldId id="327" r:id="rId5"/>
    <p:sldId id="496" r:id="rId6"/>
    <p:sldId id="498" r:id="rId7"/>
    <p:sldId id="497" r:id="rId8"/>
    <p:sldId id="510" r:id="rId9"/>
    <p:sldId id="511" r:id="rId10"/>
    <p:sldId id="512" r:id="rId11"/>
    <p:sldId id="513" r:id="rId12"/>
    <p:sldId id="491" r:id="rId13"/>
    <p:sldId id="490" r:id="rId14"/>
    <p:sldId id="489" r:id="rId15"/>
    <p:sldId id="492" r:id="rId16"/>
    <p:sldId id="500" r:id="rId17"/>
    <p:sldId id="503" r:id="rId18"/>
    <p:sldId id="501" r:id="rId19"/>
    <p:sldId id="505" r:id="rId20"/>
    <p:sldId id="506" r:id="rId21"/>
    <p:sldId id="484" r:id="rId22"/>
    <p:sldId id="482" r:id="rId23"/>
    <p:sldId id="483" r:id="rId24"/>
    <p:sldId id="485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  <a:sym typeface="Calibri" panose="020F050202020403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  <a:sym typeface="Calibri" panose="020F050202020403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  <a:sym typeface="Calibri" panose="020F050202020403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  <a:sym typeface="Calibri" panose="020F050202020403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0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AD278"/>
    <a:srgbClr val="77777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8" autoAdjust="0"/>
    <p:restoredTop sz="94660"/>
  </p:normalViewPr>
  <p:slideViewPr>
    <p:cSldViewPr>
      <p:cViewPr varScale="1">
        <p:scale>
          <a:sx n="70" d="100"/>
          <a:sy n="70" d="100"/>
        </p:scale>
        <p:origin x="1182" y="72"/>
      </p:cViewPr>
      <p:guideLst>
        <p:guide orient="horz" pos="2200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4295" cy="742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099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95122776-7D82-41A3-BBB3-93657F4C1C25}" type="datetime1">
              <a:rPr lang="en-US" altLang="en-US"/>
              <a:pPr/>
              <a:t>9/11/2014</a:t>
            </a:fld>
            <a:endParaRPr lang="en-US" altLang="en-US"/>
          </a:p>
        </p:txBody>
      </p:sp>
      <p:sp>
        <p:nvSpPr>
          <p:cNvPr id="4100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Notes Placeholder 4"/>
          <p:cNvSpPr>
            <a:spLocks noGrp="1" noRot="1" noChangeAspect="1" noChangeArrowheads="1"/>
          </p:cNvSpPr>
          <p:nvPr>
            <p:ph type="body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03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31CE8B4-11F4-4F3E-8723-5E097B05FA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240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111132938" y="0"/>
            <a:ext cx="222269051" cy="166703375"/>
          </a:xfrm>
          <a:ln/>
        </p:spPr>
      </p:sp>
      <p:sp>
        <p:nvSpPr>
          <p:cNvPr id="8195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227013" y="1141413"/>
            <a:ext cx="8686800" cy="51673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4870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3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907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198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8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658" y="1052802"/>
            <a:ext cx="8208684" cy="648054"/>
          </a:xfrm>
        </p:spPr>
        <p:txBody>
          <a:bodyPr anchor="t"/>
          <a:lstStyle>
            <a:lvl1pPr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658" y="1700856"/>
            <a:ext cx="4104342" cy="47616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58" y="2177020"/>
            <a:ext cx="4104342" cy="468098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554" y="1700856"/>
            <a:ext cx="3887788" cy="47616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8554" y="2177020"/>
            <a:ext cx="3887788" cy="468098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8313" y="117475"/>
            <a:ext cx="5831831" cy="719138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56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5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143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2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3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36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850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41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9390"/>
            <a:ext cx="9144000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087"/>
            <a:ext cx="9144000" cy="77046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2400" y="40322"/>
            <a:ext cx="8763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74713"/>
            <a:ext cx="8763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 dirty="0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 dirty="0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 dirty="0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 dirty="0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30" name="TextBox 3"/>
          <p:cNvSpPr>
            <a:spLocks noChangeArrowheads="1"/>
          </p:cNvSpPr>
          <p:nvPr/>
        </p:nvSpPr>
        <p:spPr bwMode="auto">
          <a:xfrm>
            <a:off x="71120" y="6208713"/>
            <a:ext cx="346075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endParaRPr lang="en-US" altLang="en-US" sz="2800" b="1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48CCB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48CCB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48CCB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48CCB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48CCB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48CCB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48CCB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48CCB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348CCB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3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2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thership1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png"/><Relationship Id="rId18" Type="http://schemas.openxmlformats.org/officeDocument/2006/relationships/image" Target="../media/image27.jpeg"/><Relationship Id="rId26" Type="http://schemas.openxmlformats.org/officeDocument/2006/relationships/image" Target="../media/image35.jpeg"/><Relationship Id="rId3" Type="http://schemas.openxmlformats.org/officeDocument/2006/relationships/image" Target="../media/image12.png"/><Relationship Id="rId21" Type="http://schemas.openxmlformats.org/officeDocument/2006/relationships/image" Target="../media/image30.jpeg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17" Type="http://schemas.openxmlformats.org/officeDocument/2006/relationships/image" Target="../media/image26.jpeg"/><Relationship Id="rId25" Type="http://schemas.openxmlformats.org/officeDocument/2006/relationships/image" Target="../media/image34.jpeg"/><Relationship Id="rId2" Type="http://schemas.openxmlformats.org/officeDocument/2006/relationships/image" Target="../media/image11.jpeg"/><Relationship Id="rId16" Type="http://schemas.openxmlformats.org/officeDocument/2006/relationships/image" Target="../media/image25.jpeg"/><Relationship Id="rId20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jpeg"/><Relationship Id="rId5" Type="http://schemas.openxmlformats.org/officeDocument/2006/relationships/image" Target="../media/image14.png"/><Relationship Id="rId15" Type="http://schemas.openxmlformats.org/officeDocument/2006/relationships/image" Target="../media/image24.jpeg"/><Relationship Id="rId23" Type="http://schemas.openxmlformats.org/officeDocument/2006/relationships/image" Target="../media/image32.jpeg"/><Relationship Id="rId10" Type="http://schemas.openxmlformats.org/officeDocument/2006/relationships/image" Target="../media/image19.png"/><Relationship Id="rId19" Type="http://schemas.openxmlformats.org/officeDocument/2006/relationships/image" Target="../media/image28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png"/><Relationship Id="rId22" Type="http://schemas.openxmlformats.org/officeDocument/2006/relationships/image" Target="../media/image31.jpeg"/><Relationship Id="rId27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3071812"/>
            <a:ext cx="4524375" cy="71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617" y="5120527"/>
            <a:ext cx="809900" cy="38055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956" y="4942090"/>
            <a:ext cx="1361507" cy="83707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 bwMode="auto">
          <a:xfrm>
            <a:off x="778465" y="2423754"/>
            <a:ext cx="7281863" cy="22682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US" dirty="0" smtClean="0"/>
              <a:t>-complexity complements / Improves !!!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68396" y="2502651"/>
            <a:ext cx="5302000" cy="1982444"/>
            <a:chOff x="786929" y="870556"/>
            <a:chExt cx="8394725" cy="3277873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786929" y="3702659"/>
              <a:ext cx="7999643" cy="445770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rPr>
                <a:t>Virtual 0-Network &amp; Storage Layer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993477" y="2240280"/>
              <a:ext cx="1640477" cy="1040130"/>
            </a:xfrm>
            <a:prstGeom prst="round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sym typeface="Calibri" panose="020F0502020204030204" pitchFamily="34" charset="0"/>
                </a:rPr>
                <a:t>Fast Database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sym typeface="Calibri" panose="020F0502020204030204" pitchFamily="34" charset="0"/>
                </a:rPr>
                <a:t>100%</a:t>
              </a:r>
              <a:r>
                <a:rPr kumimoji="0" lang="en-US" sz="8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sym typeface="Calibri" panose="020F0502020204030204" pitchFamily="34" charset="0"/>
                </a:rPr>
                <a:t> redundant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800" baseline="0" dirty="0" smtClean="0">
                  <a:solidFill>
                    <a:schemeClr val="bg1"/>
                  </a:solidFill>
                </a:rPr>
                <a:t>Auto</a:t>
              </a:r>
              <a:r>
                <a:rPr lang="en-US" sz="800" dirty="0" smtClean="0">
                  <a:solidFill>
                    <a:schemeClr val="bg1"/>
                  </a:solidFill>
                </a:rPr>
                <a:t> scale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sym typeface="Calibri" panose="020F0502020204030204" pitchFamily="34" charset="0"/>
                </a:rPr>
                <a:t>Hyper Scalable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297470" y="1707724"/>
              <a:ext cx="1640477" cy="1040129"/>
            </a:xfrm>
            <a:prstGeom prst="round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sym typeface="Calibri" panose="020F0502020204030204" pitchFamily="34" charset="0"/>
                </a:rPr>
                <a:t>ERP </a:t>
              </a:r>
              <a:r>
                <a:rPr lang="en-US" sz="800" dirty="0" smtClean="0">
                  <a:solidFill>
                    <a:schemeClr val="bg1"/>
                  </a:solidFill>
                </a:rPr>
                <a:t>APP 10 users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sym typeface="Calibri" panose="020F0502020204030204" pitchFamily="34" charset="0"/>
                </a:rPr>
                <a:t>100%</a:t>
              </a:r>
              <a:r>
                <a:rPr kumimoji="0" lang="en-US" sz="8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sym typeface="Calibri" panose="020F0502020204030204" pitchFamily="34" charset="0"/>
                </a:rPr>
                <a:t> redundant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800" baseline="0" dirty="0" smtClean="0">
                  <a:solidFill>
                    <a:schemeClr val="bg1"/>
                  </a:solidFill>
                </a:rPr>
                <a:t>Auto</a:t>
              </a:r>
              <a:r>
                <a:rPr lang="en-US" sz="800" dirty="0" smtClean="0">
                  <a:solidFill>
                    <a:schemeClr val="bg1"/>
                  </a:solidFill>
                </a:rPr>
                <a:t> scale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sym typeface="Calibri" panose="020F0502020204030204" pitchFamily="34" charset="0"/>
                </a:rPr>
                <a:t>Hyper Scalable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4303" y="1585639"/>
              <a:ext cx="2426970" cy="131849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 rot="1001856">
              <a:off x="6455458" y="870556"/>
              <a:ext cx="1783080" cy="111442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Relaxed"/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!solution.create</a:t>
              </a:r>
              <a:br>
                <a:rPr lang="en-US" sz="1000" dirty="0">
                  <a:solidFill>
                    <a:schemeClr val="bg1"/>
                  </a:solidFill>
                </a:rPr>
              </a:br>
              <a:r>
                <a:rPr lang="en-US" sz="1000" dirty="0">
                  <a:solidFill>
                    <a:schemeClr val="bg1"/>
                  </a:solidFill>
                </a:rPr>
                <a:t>type=</a:t>
              </a:r>
              <a:r>
                <a:rPr lang="en-US" sz="1000" dirty="0" err="1">
                  <a:solidFill>
                    <a:schemeClr val="bg1"/>
                  </a:solidFill>
                </a:rPr>
                <a:t>erp.odoo</a:t>
              </a:r>
              <a:endParaRPr lang="en-US" sz="1000" dirty="0">
                <a:solidFill>
                  <a:schemeClr val="bg1"/>
                </a:solidFill>
              </a:endParaRPr>
            </a:p>
            <a:p>
              <a:r>
                <a:rPr lang="en-US" sz="1000" dirty="0">
                  <a:solidFill>
                    <a:schemeClr val="bg1"/>
                  </a:solidFill>
                </a:rPr>
                <a:t>nrusers=10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 rot="19561214">
              <a:off x="6982749" y="1997827"/>
              <a:ext cx="2198905" cy="12312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Relaxed"/>
              <a:lightRig rig="threePt" dir="t"/>
            </a:scene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!solution.create</a:t>
              </a:r>
              <a:br>
                <a:rPr lang="en-US" sz="1000" dirty="0">
                  <a:solidFill>
                    <a:schemeClr val="bg1"/>
                  </a:solidFill>
                </a:rPr>
              </a:br>
              <a:r>
                <a:rPr lang="en-US" sz="1000" dirty="0" smtClean="0">
                  <a:solidFill>
                    <a:schemeClr val="bg1"/>
                  </a:solidFill>
                </a:rPr>
                <a:t>type=</a:t>
              </a:r>
              <a:r>
                <a:rPr lang="en-US" sz="1000" dirty="0" err="1" smtClean="0">
                  <a:solidFill>
                    <a:schemeClr val="bg1"/>
                  </a:solidFill>
                </a:rPr>
                <a:t>db.postgresql</a:t>
              </a:r>
              <a:endParaRPr lang="en-US" sz="1000" dirty="0">
                <a:solidFill>
                  <a:schemeClr val="bg1"/>
                </a:solidFill>
              </a:endParaRPr>
            </a:p>
            <a:p>
              <a:r>
                <a:rPr lang="en-US" sz="1000" dirty="0" err="1" smtClean="0">
                  <a:solidFill>
                    <a:schemeClr val="bg1"/>
                  </a:solidFill>
                </a:rPr>
                <a:t>sizegb</a:t>
              </a:r>
              <a:r>
                <a:rPr lang="en-US" sz="1000" dirty="0" smtClean="0">
                  <a:solidFill>
                    <a:schemeClr val="bg1"/>
                  </a:solidFill>
                </a:rPr>
                <a:t>=20</a:t>
              </a:r>
            </a:p>
            <a:p>
              <a:r>
                <a:rPr lang="en-US" sz="1000" dirty="0" smtClean="0">
                  <a:solidFill>
                    <a:schemeClr val="bg1"/>
                  </a:solidFill>
                </a:rPr>
                <a:t>performance=high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0" name="Down Arrow 19"/>
            <p:cNvSpPr/>
            <p:nvPr/>
          </p:nvSpPr>
          <p:spPr bwMode="auto">
            <a:xfrm rot="5400000">
              <a:off x="6543740" y="2132030"/>
              <a:ext cx="419098" cy="468406"/>
            </a:xfrm>
            <a:prstGeom prst="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26" name="Down Arrow 25"/>
            <p:cNvSpPr/>
            <p:nvPr/>
          </p:nvSpPr>
          <p:spPr bwMode="auto">
            <a:xfrm rot="5400000">
              <a:off x="3545205" y="2316593"/>
              <a:ext cx="419098" cy="468406"/>
            </a:xfrm>
            <a:prstGeom prst="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720" y="1152525"/>
            <a:ext cx="1554725" cy="439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983" y="1605030"/>
            <a:ext cx="1445639" cy="394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7151" y="1148982"/>
            <a:ext cx="1341505" cy="4343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762136" y="1036457"/>
            <a:ext cx="7281863" cy="12281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4" name="U-Turn Arrow 13"/>
          <p:cNvSpPr/>
          <p:nvPr/>
        </p:nvSpPr>
        <p:spPr bwMode="auto">
          <a:xfrm rot="5400000">
            <a:off x="7580507" y="2242118"/>
            <a:ext cx="1560195" cy="445770"/>
          </a:xfrm>
          <a:prstGeom prst="uturnArrow">
            <a:avLst>
              <a:gd name="adj1" fmla="val 40349"/>
              <a:gd name="adj2" fmla="val 25000"/>
              <a:gd name="adj3" fmla="val 37391"/>
              <a:gd name="adj4" fmla="val 49835"/>
              <a:gd name="adj5" fmla="val 10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2" name="U-Turn Arrow 31"/>
          <p:cNvSpPr/>
          <p:nvPr/>
        </p:nvSpPr>
        <p:spPr bwMode="auto">
          <a:xfrm rot="5400000" flipV="1">
            <a:off x="-346511" y="2332448"/>
            <a:ext cx="1560195" cy="445075"/>
          </a:xfrm>
          <a:prstGeom prst="uturnArrow">
            <a:avLst>
              <a:gd name="adj1" fmla="val 40349"/>
              <a:gd name="adj2" fmla="val 25000"/>
              <a:gd name="adj3" fmla="val 37391"/>
              <a:gd name="adj4" fmla="val 49835"/>
              <a:gd name="adj5" fmla="val 10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3" name="U-Turn Arrow 32"/>
          <p:cNvSpPr/>
          <p:nvPr/>
        </p:nvSpPr>
        <p:spPr bwMode="auto">
          <a:xfrm rot="5400000" flipV="1">
            <a:off x="-346511" y="4549348"/>
            <a:ext cx="1560195" cy="445075"/>
          </a:xfrm>
          <a:prstGeom prst="uturnArrow">
            <a:avLst>
              <a:gd name="adj1" fmla="val 40349"/>
              <a:gd name="adj2" fmla="val 25000"/>
              <a:gd name="adj3" fmla="val 37391"/>
              <a:gd name="adj4" fmla="val 49835"/>
              <a:gd name="adj5" fmla="val 10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4" name="U-Turn Arrow 33"/>
          <p:cNvSpPr/>
          <p:nvPr/>
        </p:nvSpPr>
        <p:spPr bwMode="auto">
          <a:xfrm rot="5400000">
            <a:off x="7580507" y="4469130"/>
            <a:ext cx="1560195" cy="445770"/>
          </a:xfrm>
          <a:prstGeom prst="uturnArrow">
            <a:avLst>
              <a:gd name="adj1" fmla="val 40349"/>
              <a:gd name="adj2" fmla="val 25000"/>
              <a:gd name="adj3" fmla="val 37391"/>
              <a:gd name="adj4" fmla="val 49835"/>
              <a:gd name="adj5" fmla="val 100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3164" y="1144587"/>
            <a:ext cx="992829" cy="8660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945946" y="1889699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B050"/>
                </a:solidFill>
              </a:rPr>
              <a:t>chat</a:t>
            </a:r>
            <a:endParaRPr lang="en-US" sz="1600" b="1" i="1" dirty="0">
              <a:solidFill>
                <a:srgbClr val="00B05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1534" y="1266127"/>
            <a:ext cx="896047" cy="711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949100" y="1901726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B050"/>
                </a:solidFill>
              </a:rPr>
              <a:t>mail</a:t>
            </a:r>
            <a:endParaRPr lang="en-US" sz="1600" b="1" i="1" dirty="0">
              <a:solidFill>
                <a:srgbClr val="00B05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7307" y="1107570"/>
            <a:ext cx="1819275" cy="81915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72071" y="1916116"/>
            <a:ext cx="2710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B050"/>
                </a:solidFill>
              </a:rPr>
              <a:t>Any Hosting Provisioning Tool</a:t>
            </a:r>
            <a:endParaRPr lang="en-US" sz="1600" b="1" i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7671" y="1899070"/>
            <a:ext cx="1825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B050"/>
                </a:solidFill>
              </a:rPr>
              <a:t>Any portal/website</a:t>
            </a:r>
            <a:endParaRPr lang="en-US" sz="1600" b="1" i="1" dirty="0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78465" y="4851197"/>
            <a:ext cx="7281863" cy="12281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7363" y="5021542"/>
            <a:ext cx="1038225" cy="8191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3780" y="5558977"/>
            <a:ext cx="1618648" cy="3503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88811" y="4882716"/>
            <a:ext cx="1062472" cy="45332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37953" y="5376675"/>
            <a:ext cx="1600200" cy="5715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07188" y="4935105"/>
            <a:ext cx="1279229" cy="55597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39760" y="2437044"/>
            <a:ext cx="1890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O-complexity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52448" y="4884583"/>
            <a:ext cx="800888" cy="86555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797612" y="5721555"/>
            <a:ext cx="2565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B050"/>
                </a:solidFill>
              </a:rPr>
              <a:t>Any Server Private Or Public</a:t>
            </a:r>
            <a:endParaRPr lang="en-US" sz="16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Choice: example 60 machines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4577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Google/Amazon</a:t>
            </a:r>
          </a:p>
          <a:p>
            <a:endParaRPr lang="en-US" sz="1800" dirty="0" smtClean="0"/>
          </a:p>
          <a:p>
            <a:r>
              <a:rPr lang="en-US" sz="1800" dirty="0" smtClean="0"/>
              <a:t>60 machines</a:t>
            </a:r>
          </a:p>
          <a:p>
            <a:pPr lvl="1"/>
            <a:r>
              <a:rPr lang="en-US" sz="1600" dirty="0" smtClean="0"/>
              <a:t>2 GB mem per machine</a:t>
            </a:r>
          </a:p>
          <a:p>
            <a:pPr lvl="1"/>
            <a:r>
              <a:rPr lang="en-US" sz="1600" dirty="0" smtClean="0"/>
              <a:t>40 GB SSD storage</a:t>
            </a:r>
          </a:p>
          <a:p>
            <a:pPr lvl="1"/>
            <a:r>
              <a:rPr lang="en-US" sz="1600" dirty="0" smtClean="0"/>
              <a:t>Backup</a:t>
            </a:r>
          </a:p>
          <a:p>
            <a:pPr lvl="1"/>
            <a:endParaRPr lang="en-US" sz="1600" dirty="0"/>
          </a:p>
          <a:p>
            <a:r>
              <a:rPr lang="en-US" sz="1800" dirty="0" smtClean="0"/>
              <a:t>Monthly cost</a:t>
            </a:r>
          </a:p>
          <a:p>
            <a:pPr lvl="1"/>
            <a:r>
              <a:rPr lang="en-US" sz="1600" dirty="0"/>
              <a:t>Google: </a:t>
            </a:r>
            <a:r>
              <a:rPr lang="en-US" sz="1600" dirty="0" smtClean="0"/>
              <a:t>4.200 </a:t>
            </a:r>
            <a:r>
              <a:rPr lang="en-US" sz="1600" dirty="0"/>
              <a:t>USD/month</a:t>
            </a:r>
          </a:p>
          <a:p>
            <a:pPr lvl="1"/>
            <a:r>
              <a:rPr lang="en-US" sz="1600" dirty="0"/>
              <a:t>Microsoft: </a:t>
            </a:r>
            <a:r>
              <a:rPr lang="en-US" sz="1600" dirty="0" smtClean="0"/>
              <a:t>7.400 </a:t>
            </a:r>
            <a:r>
              <a:rPr lang="en-US" sz="1600" dirty="0"/>
              <a:t>USD/month</a:t>
            </a:r>
          </a:p>
          <a:p>
            <a:pPr lvl="1"/>
            <a:r>
              <a:rPr lang="en-US" sz="1600" dirty="0"/>
              <a:t>Amazon: </a:t>
            </a:r>
            <a:r>
              <a:rPr lang="en-US" sz="1600" dirty="0" smtClean="0"/>
              <a:t>4.600 </a:t>
            </a:r>
            <a:r>
              <a:rPr lang="en-US" sz="1600" dirty="0"/>
              <a:t>USD/month</a:t>
            </a:r>
          </a:p>
          <a:p>
            <a:pPr lvl="1"/>
            <a:endParaRPr lang="en-US" sz="1050" dirty="0"/>
          </a:p>
          <a:p>
            <a:pPr lvl="1"/>
            <a:r>
              <a:rPr lang="en-US" sz="1600" dirty="0"/>
              <a:t>EXTRA TO BE </a:t>
            </a:r>
            <a:r>
              <a:rPr lang="en-US" sz="1600" dirty="0" smtClean="0"/>
              <a:t>PAID: Bandwidth</a:t>
            </a:r>
            <a:r>
              <a:rPr lang="en-US" sz="1600" dirty="0" smtClean="0">
                <a:solidFill>
                  <a:srgbClr val="348CCB"/>
                </a:solidFill>
              </a:rPr>
              <a:t> (expensive)</a:t>
            </a:r>
            <a:endParaRPr lang="en-US" sz="1600" dirty="0">
              <a:solidFill>
                <a:srgbClr val="348CCB"/>
              </a:solidFill>
            </a:endParaRPr>
          </a:p>
          <a:p>
            <a:pPr lvl="1"/>
            <a:endParaRPr lang="en-US" sz="1200" dirty="0" smtClean="0"/>
          </a:p>
          <a:p>
            <a:r>
              <a:rPr lang="en-US" sz="2000" dirty="0" smtClean="0"/>
              <a:t>Features Missing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Privacy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Reliable Performance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Clustering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5339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0-Complexity on top of Hetzner &amp; OVH</a:t>
            </a:r>
          </a:p>
          <a:p>
            <a:endParaRPr lang="en-US" sz="2000" dirty="0" smtClean="0"/>
          </a:p>
          <a:p>
            <a:r>
              <a:rPr lang="en-US" sz="2000" dirty="0" smtClean="0"/>
              <a:t>60 machines</a:t>
            </a:r>
          </a:p>
          <a:p>
            <a:pPr lvl="1"/>
            <a:r>
              <a:rPr lang="en-US" sz="1600" dirty="0" smtClean="0"/>
              <a:t>On top of 4 physical servers</a:t>
            </a:r>
            <a:endParaRPr lang="en-US" sz="1600" dirty="0"/>
          </a:p>
          <a:p>
            <a:r>
              <a:rPr lang="en-US" sz="1800" dirty="0"/>
              <a:t>Monthly cost</a:t>
            </a:r>
          </a:p>
          <a:p>
            <a:pPr lvl="1"/>
            <a:r>
              <a:rPr lang="en-US" sz="1600" dirty="0"/>
              <a:t>Hetzner: </a:t>
            </a:r>
            <a:r>
              <a:rPr lang="en-US" sz="1600" dirty="0" smtClean="0"/>
              <a:t>130 </a:t>
            </a:r>
            <a:r>
              <a:rPr lang="en-US" sz="1600" dirty="0"/>
              <a:t>USD/month</a:t>
            </a:r>
          </a:p>
          <a:p>
            <a:pPr lvl="1"/>
            <a:r>
              <a:rPr lang="en-US" sz="1600" dirty="0"/>
              <a:t>OVH: </a:t>
            </a:r>
            <a:r>
              <a:rPr lang="en-US" sz="1600" dirty="0" smtClean="0"/>
              <a:t>100 </a:t>
            </a:r>
            <a:r>
              <a:rPr lang="en-US" sz="1600" dirty="0"/>
              <a:t>USD/month</a:t>
            </a:r>
          </a:p>
          <a:p>
            <a:pPr lvl="1"/>
            <a:r>
              <a:rPr lang="en-US" sz="1600" dirty="0" smtClean="0"/>
              <a:t>0-Complexity: 270 USD/month ???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TOTAL = 500 USD</a:t>
            </a:r>
          </a:p>
          <a:p>
            <a:pPr lvl="1"/>
            <a:r>
              <a:rPr lang="en-US" sz="1600" dirty="0" smtClean="0"/>
              <a:t>Bandwidth included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Features extra</a:t>
            </a:r>
          </a:p>
          <a:p>
            <a:pPr lvl="1"/>
            <a:r>
              <a:rPr lang="en-US" sz="1600" dirty="0" smtClean="0"/>
              <a:t>More IOPS = more performance.</a:t>
            </a:r>
          </a:p>
          <a:p>
            <a:pPr lvl="1"/>
            <a:r>
              <a:rPr lang="en-US" sz="1600" dirty="0" smtClean="0"/>
              <a:t>More security / privacy</a:t>
            </a:r>
          </a:p>
          <a:p>
            <a:pPr lvl="1"/>
            <a:r>
              <a:rPr lang="en-US" sz="1600" dirty="0" smtClean="0"/>
              <a:t>Guaranteed Performance</a:t>
            </a:r>
          </a:p>
          <a:p>
            <a:pPr lvl="1"/>
            <a:r>
              <a:rPr lang="en-US" sz="1600" dirty="0" smtClean="0"/>
              <a:t>More capacity (double memory &amp; compute capacity as compare to others …)</a:t>
            </a:r>
          </a:p>
          <a:p>
            <a:pPr lvl="1"/>
            <a:r>
              <a:rPr lang="en-US" sz="1600" dirty="0" smtClean="0"/>
              <a:t>More automation / easier to use</a:t>
            </a:r>
            <a:endParaRPr lang="en-US" sz="1600" dirty="0"/>
          </a:p>
          <a:p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3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3"/>
          <p:cNvSpPr>
            <a:spLocks noGrp="1" noChangeArrowheads="1"/>
          </p:cNvSpPr>
          <p:nvPr/>
        </p:nvSpPr>
        <p:spPr bwMode="auto">
          <a:xfrm>
            <a:off x="3527425" y="628491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fld id="{0C749A80-95F7-46D7-B883-FE5B1360282A}" type="slidenum">
              <a:rPr lang="en-US" altLang="en-US" sz="1200">
                <a:solidFill>
                  <a:srgbClr val="898989"/>
                </a:solidFill>
              </a:rPr>
              <a:pPr algn="ctr"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172" name="TextBox 17"/>
          <p:cNvSpPr>
            <a:spLocks noChangeArrowheads="1"/>
          </p:cNvSpPr>
          <p:nvPr/>
        </p:nvSpPr>
        <p:spPr bwMode="auto">
          <a:xfrm>
            <a:off x="431800" y="1052513"/>
            <a:ext cx="4787900" cy="228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 b="1" dirty="0" smtClean="0">
                <a:solidFill>
                  <a:srgbClr val="17365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NAS / SAN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rgbClr val="3660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Requires specific network infrastructure (10 gbit</a:t>
            </a:r>
            <a:r>
              <a:rPr lang="en-US" altLang="zh-CN" sz="1500" dirty="0" smtClean="0">
                <a:solidFill>
                  <a:srgbClr val="3660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…)</a:t>
            </a:r>
            <a:br>
              <a:rPr lang="en-US" altLang="zh-CN" sz="1500" dirty="0" smtClean="0">
                <a:solidFill>
                  <a:srgbClr val="3660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zh-CN" sz="1500" dirty="0" smtClean="0">
              <a:solidFill>
                <a:srgbClr val="36609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 b="1" dirty="0" smtClean="0">
                <a:solidFill>
                  <a:srgbClr val="3660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Local SSD Storage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rgbClr val="3660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Expensive to use as only storage medium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rgbClr val="3660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Hard to scale &amp; make reliable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rgbClr val="3660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not networked (live migration?)</a:t>
            </a:r>
            <a:endParaRPr lang="en-US" altLang="zh-CN" sz="1500" dirty="0">
              <a:solidFill>
                <a:srgbClr val="36609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500" dirty="0">
              <a:solidFill>
                <a:srgbClr val="36609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1500" b="1" dirty="0">
              <a:solidFill>
                <a:srgbClr val="17365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173" name="TextBox 18"/>
          <p:cNvSpPr>
            <a:spLocks noChangeArrowheads="1"/>
          </p:cNvSpPr>
          <p:nvPr/>
        </p:nvSpPr>
        <p:spPr bwMode="auto">
          <a:xfrm>
            <a:off x="3851275" y="2743200"/>
            <a:ext cx="5064125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Management Issues:</a:t>
            </a:r>
            <a:endParaRPr lang="en-US" altLang="zh-CN" sz="140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3660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Always random IO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3660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Performance drops as VMs added to the same storage pool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3660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Limited IO control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3660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Vendor specific tools limited to the storage pool: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3660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replication, snapshotting, acceleration, dedupe, thin provisioning, thin cloning, etc.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3660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Virtual disk based tools don’t perform or unusable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3660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Storage pools always attached to specific storage hardware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3660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Replication is only typically possible between same vendors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3660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Proprietary virtual disk formats that limit mobility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3660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Impossible to move workloads or failover easily/quickly between different hypervisors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500">
                <a:solidFill>
                  <a:srgbClr val="3660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Performance loss while rebuilding RAID</a:t>
            </a:r>
            <a:endParaRPr lang="en-US" altLang="zh-CN"/>
          </a:p>
        </p:txBody>
      </p:sp>
      <p:sp>
        <p:nvSpPr>
          <p:cNvPr id="7174" name="Rectangle 15"/>
          <p:cNvSpPr>
            <a:spLocks noChangeArrowheads="1"/>
          </p:cNvSpPr>
          <p:nvPr/>
        </p:nvSpPr>
        <p:spPr bwMode="auto">
          <a:xfrm>
            <a:off x="287338" y="3392488"/>
            <a:ext cx="1655762" cy="1655762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8CB3E3"/>
              </a:gs>
            </a:gsLst>
            <a:path path="rect">
              <a:fillToRect l="100000" t="100000"/>
            </a:path>
          </a:gradFill>
          <a:ln w="9525" cap="flat" cmpd="sng">
            <a:solidFill>
              <a:srgbClr val="9BBB59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175" name="Rectangle 19"/>
          <p:cNvSpPr>
            <a:spLocks noChangeArrowheads="1"/>
          </p:cNvSpPr>
          <p:nvPr/>
        </p:nvSpPr>
        <p:spPr bwMode="auto">
          <a:xfrm>
            <a:off x="431800" y="3752850"/>
            <a:ext cx="576263" cy="422275"/>
          </a:xfrm>
          <a:prstGeom prst="rect">
            <a:avLst/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200">
                <a:solidFill>
                  <a:srgbClr val="FFFFFF"/>
                </a:solidFill>
              </a:rPr>
              <a:t>VM</a:t>
            </a:r>
          </a:p>
        </p:txBody>
      </p:sp>
      <p:sp>
        <p:nvSpPr>
          <p:cNvPr id="7176" name="Rectangle 20"/>
          <p:cNvSpPr>
            <a:spLocks noChangeArrowheads="1"/>
          </p:cNvSpPr>
          <p:nvPr/>
        </p:nvSpPr>
        <p:spPr bwMode="auto">
          <a:xfrm>
            <a:off x="358775" y="4545013"/>
            <a:ext cx="1441450" cy="379412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79999">
                <a:srgbClr val="FFCC00"/>
              </a:gs>
              <a:gs pos="100000">
                <a:srgbClr val="FEF92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Storage pool</a:t>
            </a:r>
          </a:p>
        </p:txBody>
      </p:sp>
      <p:sp>
        <p:nvSpPr>
          <p:cNvPr id="7177" name="Rectangle 21"/>
          <p:cNvSpPr>
            <a:spLocks noChangeArrowheads="1"/>
          </p:cNvSpPr>
          <p:nvPr/>
        </p:nvSpPr>
        <p:spPr bwMode="auto">
          <a:xfrm>
            <a:off x="431800" y="4329113"/>
            <a:ext cx="576263" cy="287337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000">
                <a:solidFill>
                  <a:srgbClr val="FFFFFF"/>
                </a:solidFill>
              </a:rPr>
              <a:t>VMDK</a:t>
            </a:r>
          </a:p>
        </p:txBody>
      </p:sp>
      <p:sp>
        <p:nvSpPr>
          <p:cNvPr id="7178" name="Rectangle 22"/>
          <p:cNvSpPr>
            <a:spLocks noChangeArrowheads="1"/>
          </p:cNvSpPr>
          <p:nvPr/>
        </p:nvSpPr>
        <p:spPr bwMode="auto">
          <a:xfrm>
            <a:off x="287338" y="5135563"/>
            <a:ext cx="3384550" cy="814387"/>
          </a:xfrm>
          <a:prstGeom prst="rect">
            <a:avLst/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179" name="Rectangle 23"/>
          <p:cNvSpPr>
            <a:spLocks noChangeArrowheads="1"/>
          </p:cNvSpPr>
          <p:nvPr/>
        </p:nvSpPr>
        <p:spPr bwMode="auto">
          <a:xfrm>
            <a:off x="1152525" y="4329113"/>
            <a:ext cx="574675" cy="287337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000">
                <a:solidFill>
                  <a:srgbClr val="FFFFFF"/>
                </a:solidFill>
              </a:rPr>
              <a:t>VMDK</a:t>
            </a:r>
          </a:p>
        </p:txBody>
      </p:sp>
      <p:sp>
        <p:nvSpPr>
          <p:cNvPr id="7180" name="Rectangle 24"/>
          <p:cNvSpPr>
            <a:spLocks noChangeArrowheads="1"/>
          </p:cNvSpPr>
          <p:nvPr/>
        </p:nvSpPr>
        <p:spPr bwMode="auto">
          <a:xfrm>
            <a:off x="1152525" y="3752850"/>
            <a:ext cx="574675" cy="423863"/>
          </a:xfrm>
          <a:prstGeom prst="rect">
            <a:avLst/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200">
                <a:solidFill>
                  <a:srgbClr val="FFFFFF"/>
                </a:solidFill>
              </a:rPr>
              <a:t>VM</a:t>
            </a:r>
          </a:p>
        </p:txBody>
      </p:sp>
      <p:pic>
        <p:nvPicPr>
          <p:cNvPr id="7181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3465513"/>
            <a:ext cx="5461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Rectangle 26"/>
          <p:cNvSpPr>
            <a:spLocks noChangeArrowheads="1"/>
          </p:cNvSpPr>
          <p:nvPr/>
        </p:nvSpPr>
        <p:spPr bwMode="auto">
          <a:xfrm>
            <a:off x="2016125" y="3392488"/>
            <a:ext cx="1655763" cy="1655762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8CB3E3"/>
              </a:gs>
            </a:gsLst>
            <a:path path="rect">
              <a:fillToRect l="100000" t="100000"/>
            </a:path>
          </a:gradFill>
          <a:ln w="9525" cap="flat" cmpd="sng">
            <a:solidFill>
              <a:srgbClr val="9BBB59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183" name="Rectangle 27"/>
          <p:cNvSpPr>
            <a:spLocks noChangeArrowheads="1"/>
          </p:cNvSpPr>
          <p:nvPr/>
        </p:nvSpPr>
        <p:spPr bwMode="auto">
          <a:xfrm>
            <a:off x="2159000" y="3752850"/>
            <a:ext cx="576263" cy="422275"/>
          </a:xfrm>
          <a:prstGeom prst="rect">
            <a:avLst/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200">
                <a:solidFill>
                  <a:srgbClr val="FFFFFF"/>
                </a:solidFill>
              </a:rPr>
              <a:t>VM</a:t>
            </a:r>
          </a:p>
        </p:txBody>
      </p:sp>
      <p:sp>
        <p:nvSpPr>
          <p:cNvPr id="7184" name="Rectangle 28"/>
          <p:cNvSpPr>
            <a:spLocks noChangeArrowheads="1"/>
          </p:cNvSpPr>
          <p:nvPr/>
        </p:nvSpPr>
        <p:spPr bwMode="auto">
          <a:xfrm>
            <a:off x="2087563" y="4545013"/>
            <a:ext cx="1439862" cy="379412"/>
          </a:xfrm>
          <a:prstGeom prst="rect">
            <a:avLst/>
          </a:prstGeom>
          <a:gradFill rotWithShape="1">
            <a:gsLst>
              <a:gs pos="0">
                <a:srgbClr val="5F497A"/>
              </a:gs>
              <a:gs pos="79999">
                <a:srgbClr val="B2A0C7"/>
              </a:gs>
              <a:gs pos="100000">
                <a:srgbClr val="CCC0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Storage pool</a:t>
            </a:r>
          </a:p>
        </p:txBody>
      </p:sp>
      <p:sp>
        <p:nvSpPr>
          <p:cNvPr id="7185" name="Rectangle 29"/>
          <p:cNvSpPr>
            <a:spLocks noChangeArrowheads="1"/>
          </p:cNvSpPr>
          <p:nvPr/>
        </p:nvSpPr>
        <p:spPr bwMode="auto">
          <a:xfrm>
            <a:off x="2159000" y="4329113"/>
            <a:ext cx="576263" cy="287337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000">
                <a:solidFill>
                  <a:srgbClr val="FFFFFF"/>
                </a:solidFill>
              </a:rPr>
              <a:t>VHD</a:t>
            </a:r>
          </a:p>
        </p:txBody>
      </p:sp>
      <p:sp>
        <p:nvSpPr>
          <p:cNvPr id="7186" name="Rectangle 30"/>
          <p:cNvSpPr>
            <a:spLocks noChangeArrowheads="1"/>
          </p:cNvSpPr>
          <p:nvPr/>
        </p:nvSpPr>
        <p:spPr bwMode="auto">
          <a:xfrm>
            <a:off x="2879725" y="4329113"/>
            <a:ext cx="576263" cy="287337"/>
          </a:xfrm>
          <a:prstGeom prst="rect">
            <a:avLst/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000">
                <a:solidFill>
                  <a:srgbClr val="FFFFFF"/>
                </a:solidFill>
              </a:rPr>
              <a:t>VHD</a:t>
            </a:r>
          </a:p>
        </p:txBody>
      </p:sp>
      <p:sp>
        <p:nvSpPr>
          <p:cNvPr id="7187" name="Rectangle 31"/>
          <p:cNvSpPr>
            <a:spLocks noChangeArrowheads="1"/>
          </p:cNvSpPr>
          <p:nvPr/>
        </p:nvSpPr>
        <p:spPr bwMode="auto">
          <a:xfrm>
            <a:off x="2879725" y="3752850"/>
            <a:ext cx="576263" cy="423863"/>
          </a:xfrm>
          <a:prstGeom prst="rect">
            <a:avLst/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200">
                <a:solidFill>
                  <a:srgbClr val="FFFFFF"/>
                </a:solidFill>
              </a:rPr>
              <a:t>VM</a:t>
            </a:r>
          </a:p>
        </p:txBody>
      </p:sp>
      <p:pic>
        <p:nvPicPr>
          <p:cNvPr id="7188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3465513"/>
            <a:ext cx="2730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9" name="Flowchart: Magnetic Disk 33"/>
          <p:cNvSpPr>
            <a:spLocks noChangeArrowheads="1"/>
          </p:cNvSpPr>
          <p:nvPr/>
        </p:nvSpPr>
        <p:spPr bwMode="auto">
          <a:xfrm>
            <a:off x="395288" y="5553075"/>
            <a:ext cx="384175" cy="288925"/>
          </a:xfrm>
          <a:prstGeom prst="flowChartMagneticDisk">
            <a:avLst/>
          </a:prstGeom>
          <a:gradFill rotWithShape="1">
            <a:gsLst>
              <a:gs pos="0">
                <a:srgbClr val="5F497A"/>
              </a:gs>
              <a:gs pos="79999">
                <a:srgbClr val="B2A0C7"/>
              </a:gs>
              <a:gs pos="100000">
                <a:srgbClr val="CCC0D9"/>
              </a:gs>
            </a:gsLst>
            <a:lin ang="5400000" scaled="1"/>
          </a:gra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1600">
              <a:solidFill>
                <a:srgbClr val="FFFFFF"/>
              </a:solidFill>
            </a:endParaRPr>
          </a:p>
        </p:txBody>
      </p:sp>
      <p:sp>
        <p:nvSpPr>
          <p:cNvPr id="7190" name="Flowchart: Magnetic Disk 34"/>
          <p:cNvSpPr>
            <a:spLocks noChangeArrowheads="1"/>
          </p:cNvSpPr>
          <p:nvPr/>
        </p:nvSpPr>
        <p:spPr bwMode="auto">
          <a:xfrm>
            <a:off x="395288" y="5481638"/>
            <a:ext cx="384175" cy="287337"/>
          </a:xfrm>
          <a:prstGeom prst="flowChartMagneticDisk">
            <a:avLst/>
          </a:prstGeom>
          <a:gradFill rotWithShape="1">
            <a:gsLst>
              <a:gs pos="0">
                <a:srgbClr val="FFC000"/>
              </a:gs>
              <a:gs pos="79999">
                <a:srgbClr val="FFCC00"/>
              </a:gs>
              <a:gs pos="100000">
                <a:srgbClr val="FEF92D"/>
              </a:gs>
            </a:gsLst>
            <a:lin ang="5400000" scaled="1"/>
          </a:gra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1600">
              <a:solidFill>
                <a:srgbClr val="FFFFFF"/>
              </a:solidFill>
            </a:endParaRPr>
          </a:p>
        </p:txBody>
      </p:sp>
      <p:sp>
        <p:nvSpPr>
          <p:cNvPr id="7191" name="Flowchart: Magnetic Disk 35"/>
          <p:cNvSpPr>
            <a:spLocks noChangeArrowheads="1"/>
          </p:cNvSpPr>
          <p:nvPr/>
        </p:nvSpPr>
        <p:spPr bwMode="auto">
          <a:xfrm>
            <a:off x="395288" y="5408613"/>
            <a:ext cx="384175" cy="288925"/>
          </a:xfrm>
          <a:prstGeom prst="flowChartMagneticDisk">
            <a:avLst/>
          </a:prstGeom>
          <a:gradFill rotWithShape="1">
            <a:gsLst>
              <a:gs pos="0">
                <a:srgbClr val="BBBBBB"/>
              </a:gs>
              <a:gs pos="34999">
                <a:srgbClr val="CFCFCF"/>
              </a:gs>
              <a:gs pos="100000">
                <a:srgbClr val="EDEDED"/>
              </a:gs>
            </a:gsLst>
            <a:lin ang="5400000" scaled="1"/>
          </a:gradFill>
          <a:ln w="9525" cap="flat" cmpd="sng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92" name="TextBox 48"/>
          <p:cNvSpPr>
            <a:spLocks noChangeArrowheads="1"/>
          </p:cNvSpPr>
          <p:nvPr/>
        </p:nvSpPr>
        <p:spPr bwMode="auto">
          <a:xfrm>
            <a:off x="215900" y="5059363"/>
            <a:ext cx="2368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SAN/NAS</a:t>
            </a:r>
          </a:p>
        </p:txBody>
      </p:sp>
      <p:sp>
        <p:nvSpPr>
          <p:cNvPr id="7193" name="TextBox 4"/>
          <p:cNvSpPr>
            <a:spLocks noChangeArrowheads="1"/>
          </p:cNvSpPr>
          <p:nvPr/>
        </p:nvSpPr>
        <p:spPr bwMode="auto">
          <a:xfrm>
            <a:off x="2870200" y="5410200"/>
            <a:ext cx="8016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Raid</a:t>
            </a:r>
          </a:p>
          <a:p>
            <a:r>
              <a:rPr lang="en-US" altLang="zh-CN" sz="1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Protection</a:t>
            </a:r>
          </a:p>
        </p:txBody>
      </p:sp>
      <p:sp>
        <p:nvSpPr>
          <p:cNvPr id="7194" name="Flowchart: Magnetic Disk 49"/>
          <p:cNvSpPr>
            <a:spLocks noChangeArrowheads="1"/>
          </p:cNvSpPr>
          <p:nvPr/>
        </p:nvSpPr>
        <p:spPr bwMode="auto">
          <a:xfrm>
            <a:off x="911225" y="5553075"/>
            <a:ext cx="384175" cy="288925"/>
          </a:xfrm>
          <a:prstGeom prst="flowChartMagneticDisk">
            <a:avLst/>
          </a:prstGeom>
          <a:gradFill rotWithShape="1">
            <a:gsLst>
              <a:gs pos="0">
                <a:srgbClr val="5F497A"/>
              </a:gs>
              <a:gs pos="79999">
                <a:srgbClr val="B2A0C7"/>
              </a:gs>
              <a:gs pos="100000">
                <a:srgbClr val="CCC0D9"/>
              </a:gs>
            </a:gsLst>
            <a:lin ang="5400000" scaled="1"/>
          </a:gra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1600">
              <a:solidFill>
                <a:srgbClr val="FFFFFF"/>
              </a:solidFill>
            </a:endParaRPr>
          </a:p>
        </p:txBody>
      </p:sp>
      <p:sp>
        <p:nvSpPr>
          <p:cNvPr id="7195" name="Flowchart: Magnetic Disk 50"/>
          <p:cNvSpPr>
            <a:spLocks noChangeArrowheads="1"/>
          </p:cNvSpPr>
          <p:nvPr/>
        </p:nvSpPr>
        <p:spPr bwMode="auto">
          <a:xfrm>
            <a:off x="911225" y="5481638"/>
            <a:ext cx="384175" cy="287337"/>
          </a:xfrm>
          <a:prstGeom prst="flowChartMagneticDisk">
            <a:avLst/>
          </a:prstGeom>
          <a:gradFill rotWithShape="1">
            <a:gsLst>
              <a:gs pos="0">
                <a:srgbClr val="FFC000"/>
              </a:gs>
              <a:gs pos="79999">
                <a:srgbClr val="FFCC00"/>
              </a:gs>
              <a:gs pos="100000">
                <a:srgbClr val="FEF92D"/>
              </a:gs>
            </a:gsLst>
            <a:lin ang="5400000" scaled="1"/>
          </a:gra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1600">
              <a:solidFill>
                <a:srgbClr val="FFFFFF"/>
              </a:solidFill>
            </a:endParaRPr>
          </a:p>
        </p:txBody>
      </p:sp>
      <p:sp>
        <p:nvSpPr>
          <p:cNvPr id="7196" name="Flowchart: Magnetic Disk 51"/>
          <p:cNvSpPr>
            <a:spLocks noChangeArrowheads="1"/>
          </p:cNvSpPr>
          <p:nvPr/>
        </p:nvSpPr>
        <p:spPr bwMode="auto">
          <a:xfrm>
            <a:off x="911225" y="5408613"/>
            <a:ext cx="384175" cy="288925"/>
          </a:xfrm>
          <a:prstGeom prst="flowChartMagneticDisk">
            <a:avLst/>
          </a:prstGeom>
          <a:gradFill rotWithShape="1">
            <a:gsLst>
              <a:gs pos="0">
                <a:srgbClr val="BBBBBB"/>
              </a:gs>
              <a:gs pos="34999">
                <a:srgbClr val="CFCFCF"/>
              </a:gs>
              <a:gs pos="100000">
                <a:srgbClr val="EDEDED"/>
              </a:gs>
            </a:gsLst>
            <a:lin ang="5400000" scaled="1"/>
          </a:gradFill>
          <a:ln w="9525" cap="flat" cmpd="sng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97" name="Flowchart: Magnetic Disk 52"/>
          <p:cNvSpPr>
            <a:spLocks noChangeArrowheads="1"/>
          </p:cNvSpPr>
          <p:nvPr/>
        </p:nvSpPr>
        <p:spPr bwMode="auto">
          <a:xfrm>
            <a:off x="1427163" y="5553075"/>
            <a:ext cx="384175" cy="288925"/>
          </a:xfrm>
          <a:prstGeom prst="flowChartMagneticDisk">
            <a:avLst/>
          </a:prstGeom>
          <a:gradFill rotWithShape="1">
            <a:gsLst>
              <a:gs pos="0">
                <a:srgbClr val="5F497A"/>
              </a:gs>
              <a:gs pos="79999">
                <a:srgbClr val="B2A0C7"/>
              </a:gs>
              <a:gs pos="100000">
                <a:srgbClr val="CCC0D9"/>
              </a:gs>
            </a:gsLst>
            <a:lin ang="5400000" scaled="1"/>
          </a:gra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1600">
              <a:solidFill>
                <a:srgbClr val="FFFFFF"/>
              </a:solidFill>
            </a:endParaRPr>
          </a:p>
        </p:txBody>
      </p:sp>
      <p:sp>
        <p:nvSpPr>
          <p:cNvPr id="7198" name="Flowchart: Magnetic Disk 53"/>
          <p:cNvSpPr>
            <a:spLocks noChangeArrowheads="1"/>
          </p:cNvSpPr>
          <p:nvPr/>
        </p:nvSpPr>
        <p:spPr bwMode="auto">
          <a:xfrm>
            <a:off x="1427163" y="5481638"/>
            <a:ext cx="384175" cy="287337"/>
          </a:xfrm>
          <a:prstGeom prst="flowChartMagneticDisk">
            <a:avLst/>
          </a:prstGeom>
          <a:gradFill rotWithShape="1">
            <a:gsLst>
              <a:gs pos="0">
                <a:srgbClr val="FFC000"/>
              </a:gs>
              <a:gs pos="79999">
                <a:srgbClr val="FFCC00"/>
              </a:gs>
              <a:gs pos="100000">
                <a:srgbClr val="FEF92D"/>
              </a:gs>
            </a:gsLst>
            <a:lin ang="5400000" scaled="1"/>
          </a:gra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1600">
              <a:solidFill>
                <a:srgbClr val="FFFFFF"/>
              </a:solidFill>
            </a:endParaRPr>
          </a:p>
        </p:txBody>
      </p:sp>
      <p:sp>
        <p:nvSpPr>
          <p:cNvPr id="7199" name="Flowchart: Magnetic Disk 54"/>
          <p:cNvSpPr>
            <a:spLocks noChangeArrowheads="1"/>
          </p:cNvSpPr>
          <p:nvPr/>
        </p:nvSpPr>
        <p:spPr bwMode="auto">
          <a:xfrm>
            <a:off x="1427163" y="5408613"/>
            <a:ext cx="384175" cy="288925"/>
          </a:xfrm>
          <a:prstGeom prst="flowChartMagneticDisk">
            <a:avLst/>
          </a:prstGeom>
          <a:gradFill rotWithShape="1">
            <a:gsLst>
              <a:gs pos="0">
                <a:srgbClr val="BBBBBB"/>
              </a:gs>
              <a:gs pos="34999">
                <a:srgbClr val="CFCFCF"/>
              </a:gs>
              <a:gs pos="100000">
                <a:srgbClr val="EDEDED"/>
              </a:gs>
            </a:gsLst>
            <a:lin ang="5400000" scaled="1"/>
          </a:gradFill>
          <a:ln w="9525" cap="flat" cmpd="sng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00" name="Flowchart: Magnetic Disk 55"/>
          <p:cNvSpPr>
            <a:spLocks noChangeArrowheads="1"/>
          </p:cNvSpPr>
          <p:nvPr/>
        </p:nvSpPr>
        <p:spPr bwMode="auto">
          <a:xfrm>
            <a:off x="1943100" y="5553075"/>
            <a:ext cx="384175" cy="288925"/>
          </a:xfrm>
          <a:prstGeom prst="flowChartMagneticDisk">
            <a:avLst/>
          </a:prstGeom>
          <a:gradFill rotWithShape="1">
            <a:gsLst>
              <a:gs pos="0">
                <a:srgbClr val="5F497A"/>
              </a:gs>
              <a:gs pos="79999">
                <a:srgbClr val="B2A0C7"/>
              </a:gs>
              <a:gs pos="100000">
                <a:srgbClr val="CCC0D9"/>
              </a:gs>
            </a:gsLst>
            <a:lin ang="5400000" scaled="1"/>
          </a:gra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1600">
              <a:solidFill>
                <a:srgbClr val="FFFFFF"/>
              </a:solidFill>
            </a:endParaRPr>
          </a:p>
        </p:txBody>
      </p:sp>
      <p:sp>
        <p:nvSpPr>
          <p:cNvPr id="7201" name="Flowchart: Magnetic Disk 56"/>
          <p:cNvSpPr>
            <a:spLocks noChangeArrowheads="1"/>
          </p:cNvSpPr>
          <p:nvPr/>
        </p:nvSpPr>
        <p:spPr bwMode="auto">
          <a:xfrm>
            <a:off x="1943100" y="5481638"/>
            <a:ext cx="384175" cy="287337"/>
          </a:xfrm>
          <a:prstGeom prst="flowChartMagneticDisk">
            <a:avLst/>
          </a:prstGeom>
          <a:gradFill rotWithShape="1">
            <a:gsLst>
              <a:gs pos="0">
                <a:srgbClr val="FFC000"/>
              </a:gs>
              <a:gs pos="79999">
                <a:srgbClr val="FFCC00"/>
              </a:gs>
              <a:gs pos="100000">
                <a:srgbClr val="FEF92D"/>
              </a:gs>
            </a:gsLst>
            <a:lin ang="5400000" scaled="1"/>
          </a:gra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1600">
              <a:solidFill>
                <a:srgbClr val="FFFFFF"/>
              </a:solidFill>
            </a:endParaRPr>
          </a:p>
        </p:txBody>
      </p:sp>
      <p:sp>
        <p:nvSpPr>
          <p:cNvPr id="7202" name="Flowchart: Magnetic Disk 57"/>
          <p:cNvSpPr>
            <a:spLocks noChangeArrowheads="1"/>
          </p:cNvSpPr>
          <p:nvPr/>
        </p:nvSpPr>
        <p:spPr bwMode="auto">
          <a:xfrm>
            <a:off x="1943100" y="5408613"/>
            <a:ext cx="384175" cy="288925"/>
          </a:xfrm>
          <a:prstGeom prst="flowChartMagneticDisk">
            <a:avLst/>
          </a:prstGeom>
          <a:gradFill rotWithShape="1">
            <a:gsLst>
              <a:gs pos="0">
                <a:srgbClr val="BBBBBB"/>
              </a:gs>
              <a:gs pos="34999">
                <a:srgbClr val="CFCFCF"/>
              </a:gs>
              <a:gs pos="100000">
                <a:srgbClr val="EDEDED"/>
              </a:gs>
            </a:gsLst>
            <a:lin ang="5400000" scaled="1"/>
          </a:gradFill>
          <a:ln w="9525" cap="flat" cmpd="sng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03" name="Flowchart: Magnetic Disk 58"/>
          <p:cNvSpPr>
            <a:spLocks noChangeArrowheads="1"/>
          </p:cNvSpPr>
          <p:nvPr/>
        </p:nvSpPr>
        <p:spPr bwMode="auto">
          <a:xfrm>
            <a:off x="2459038" y="5553075"/>
            <a:ext cx="384175" cy="288925"/>
          </a:xfrm>
          <a:prstGeom prst="flowChartMagneticDisk">
            <a:avLst/>
          </a:prstGeom>
          <a:gradFill rotWithShape="1">
            <a:gsLst>
              <a:gs pos="0">
                <a:srgbClr val="5F497A"/>
              </a:gs>
              <a:gs pos="79999">
                <a:srgbClr val="B2A0C7"/>
              </a:gs>
              <a:gs pos="100000">
                <a:srgbClr val="CCC0D9"/>
              </a:gs>
            </a:gsLst>
            <a:lin ang="5400000" scaled="1"/>
          </a:gra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1600">
              <a:solidFill>
                <a:srgbClr val="FFFFFF"/>
              </a:solidFill>
            </a:endParaRPr>
          </a:p>
        </p:txBody>
      </p:sp>
      <p:sp>
        <p:nvSpPr>
          <p:cNvPr id="7204" name="Flowchart: Magnetic Disk 59"/>
          <p:cNvSpPr>
            <a:spLocks noChangeArrowheads="1"/>
          </p:cNvSpPr>
          <p:nvPr/>
        </p:nvSpPr>
        <p:spPr bwMode="auto">
          <a:xfrm>
            <a:off x="2459038" y="5481638"/>
            <a:ext cx="384175" cy="287337"/>
          </a:xfrm>
          <a:prstGeom prst="flowChartMagneticDisk">
            <a:avLst/>
          </a:prstGeom>
          <a:gradFill rotWithShape="1">
            <a:gsLst>
              <a:gs pos="0">
                <a:srgbClr val="FFC000"/>
              </a:gs>
              <a:gs pos="79999">
                <a:srgbClr val="FFCC00"/>
              </a:gs>
              <a:gs pos="100000">
                <a:srgbClr val="FEF92D"/>
              </a:gs>
            </a:gsLst>
            <a:lin ang="5400000" scaled="1"/>
          </a:gradFill>
          <a:ln w="9525" cap="flat" cmpd="sng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 sz="1600">
              <a:solidFill>
                <a:srgbClr val="FFFFFF"/>
              </a:solidFill>
            </a:endParaRPr>
          </a:p>
        </p:txBody>
      </p:sp>
      <p:sp>
        <p:nvSpPr>
          <p:cNvPr id="7205" name="Flowchart: Magnetic Disk 60"/>
          <p:cNvSpPr>
            <a:spLocks noChangeArrowheads="1"/>
          </p:cNvSpPr>
          <p:nvPr/>
        </p:nvSpPr>
        <p:spPr bwMode="auto">
          <a:xfrm>
            <a:off x="2459038" y="5408613"/>
            <a:ext cx="384175" cy="288925"/>
          </a:xfrm>
          <a:prstGeom prst="flowChartMagneticDisk">
            <a:avLst/>
          </a:prstGeom>
          <a:gradFill rotWithShape="1">
            <a:gsLst>
              <a:gs pos="0">
                <a:srgbClr val="BBBBBB"/>
              </a:gs>
              <a:gs pos="34999">
                <a:srgbClr val="CFCFCF"/>
              </a:gs>
              <a:gs pos="100000">
                <a:srgbClr val="EDEDED"/>
              </a:gs>
            </a:gsLst>
            <a:lin ang="5400000" scaled="1"/>
          </a:gradFill>
          <a:ln w="9525" cap="flat" cmpd="sng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2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201738"/>
            <a:ext cx="23717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 is still problem nr 1 for any cloud.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“</a:t>
            </a:r>
            <a:r>
              <a:rPr lang="en-US" i="1" dirty="0" smtClean="0"/>
              <a:t>0-storage</a:t>
            </a:r>
            <a:r>
              <a:rPr lang="en-US" dirty="0" smtClean="0"/>
              <a:t>” virtualization layer helps.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8046" y="3131819"/>
            <a:ext cx="8763000" cy="30308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Our Solution = </a:t>
            </a:r>
            <a:r>
              <a:rPr lang="en-US" b="1" i="1" dirty="0" smtClean="0"/>
              <a:t>“0-storage”</a:t>
            </a:r>
            <a:endParaRPr lang="en-US" dirty="0" smtClean="0"/>
          </a:p>
          <a:p>
            <a:pPr lvl="1"/>
            <a:r>
              <a:rPr lang="en-US" dirty="0" smtClean="0"/>
              <a:t>Eliminate almost all storage &amp; network requirements.</a:t>
            </a:r>
          </a:p>
          <a:p>
            <a:pPr lvl="1"/>
            <a:r>
              <a:rPr lang="en-US" dirty="0" smtClean="0"/>
              <a:t>Only a small SSD per hypervisor is required.</a:t>
            </a:r>
          </a:p>
          <a:p>
            <a:pPr marL="0" indent="0">
              <a:buNone/>
            </a:pPr>
            <a:r>
              <a:rPr lang="en-US" b="1" i="1" dirty="0" smtClean="0"/>
              <a:t>“0-storage”</a:t>
            </a:r>
            <a:r>
              <a:rPr lang="en-US" b="1" dirty="0" smtClean="0"/>
              <a:t> </a:t>
            </a:r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Immediate boot with minimal data movement.</a:t>
            </a:r>
          </a:p>
          <a:p>
            <a:pPr lvl="1"/>
            <a:r>
              <a:rPr lang="en-US" dirty="0" smtClean="0"/>
              <a:t>1/10 less disks or ssd required.</a:t>
            </a:r>
          </a:p>
          <a:p>
            <a:pPr lvl="1"/>
            <a:r>
              <a:rPr lang="en-US" dirty="0" smtClean="0"/>
              <a:t>No specific network required (no 10 gbit, no FC, no fast SAN, …)</a:t>
            </a:r>
          </a:p>
          <a:p>
            <a:pPr lvl="1"/>
            <a:r>
              <a:rPr lang="en-US" dirty="0" smtClean="0"/>
              <a:t>Ultra reliable &amp; fast.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560070" y="1429920"/>
            <a:ext cx="2526030" cy="11144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t>NAS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375430" y="1429921"/>
            <a:ext cx="2526030" cy="11144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t>SAN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198640" y="1458909"/>
            <a:ext cx="2526030" cy="11144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t>distributed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3600" b="1" dirty="0" smtClean="0">
                <a:solidFill>
                  <a:schemeClr val="bg1"/>
                </a:solidFill>
              </a:rPr>
              <a:t>FS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626515" y="1132741"/>
            <a:ext cx="2303145" cy="1708786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H="1" flipV="1">
            <a:off x="849400" y="1132741"/>
            <a:ext cx="2005966" cy="1708786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3349678" y="1125855"/>
            <a:ext cx="2303145" cy="1708786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H="1" flipV="1">
            <a:off x="3572563" y="1125855"/>
            <a:ext cx="2005966" cy="1708786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6272935" y="1158906"/>
            <a:ext cx="2303145" cy="1708786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H="1" flipV="1">
            <a:off x="6495820" y="1158906"/>
            <a:ext cx="2005966" cy="1708786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6025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0-storage</a:t>
            </a:r>
            <a:r>
              <a:rPr lang="en-US" dirty="0" smtClean="0"/>
              <a:t>”: </a:t>
            </a:r>
            <a:r>
              <a:rPr lang="en-US" sz="2800" dirty="0" smtClean="0"/>
              <a:t>no local storage required, no SAN, no NAS</a:t>
            </a:r>
            <a:endParaRPr lang="en-US" sz="2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612130" y="1051560"/>
            <a:ext cx="2674620" cy="2080260"/>
            <a:chOff x="5835015" y="3726180"/>
            <a:chExt cx="2674620" cy="208026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835015" y="3726180"/>
              <a:ext cx="2674620" cy="208026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5946457" y="5130693"/>
              <a:ext cx="2451735" cy="297180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rPr>
                <a:t>0-storage VFS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5954995" y="3985421"/>
              <a:ext cx="1042035" cy="115566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sym typeface="Calibri" panose="020F0502020204030204" pitchFamily="34" charset="0"/>
                </a:rPr>
                <a:t>Container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</a:rPr>
                <a:t>Or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sym typeface="Calibri" panose="020F0502020204030204" pitchFamily="34" charset="0"/>
                </a:rPr>
                <a:t>Virtual</a:t>
              </a:r>
              <a:r>
                <a:rPr kumimoji="0" lang="en-US" sz="140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sym typeface="Calibri" panose="020F0502020204030204" pitchFamily="34" charset="0"/>
                </a:rPr>
                <a:t> Machine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sym typeface="Calibri" panose="020F050202020403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203367" y="3971099"/>
              <a:ext cx="1042035" cy="115566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sym typeface="Calibri" panose="020F0502020204030204" pitchFamily="34" charset="0"/>
                </a:rPr>
                <a:t>Container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</a:rPr>
                <a:t>Or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sym typeface="Calibri" panose="020F0502020204030204" pitchFamily="34" charset="0"/>
                </a:rPr>
                <a:t>Virtual</a:t>
              </a:r>
              <a:r>
                <a:rPr kumimoji="0" lang="en-US" sz="140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sym typeface="Calibri" panose="020F0502020204030204" pitchFamily="34" charset="0"/>
                </a:rPr>
                <a:t> Machine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sym typeface="Calibri" panose="020F050202020403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451409" y="3949065"/>
              <a:ext cx="1042035" cy="115566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sym typeface="Calibri" panose="020F0502020204030204" pitchFamily="34" charset="0"/>
                </a:rPr>
                <a:t>Container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</a:rPr>
                <a:t>Or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sym typeface="Calibri" panose="020F0502020204030204" pitchFamily="34" charset="0"/>
                </a:rPr>
                <a:t>Virtual</a:t>
              </a:r>
              <a:r>
                <a:rPr kumimoji="0" lang="en-US" sz="140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sym typeface="Calibri" panose="020F0502020204030204" pitchFamily="34" charset="0"/>
                </a:rPr>
                <a:t> Machine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sym typeface="Calibri" panose="020F0502020204030204" pitchFamily="34" charset="0"/>
              </a:endParaRPr>
            </a:p>
          </p:txBody>
        </p:sp>
      </p:grpSp>
      <p:sp>
        <p:nvSpPr>
          <p:cNvPr id="6" name="Rounded Rectangle 5"/>
          <p:cNvSpPr/>
          <p:nvPr/>
        </p:nvSpPr>
        <p:spPr bwMode="auto">
          <a:xfrm>
            <a:off x="708660" y="1598940"/>
            <a:ext cx="2674620" cy="145858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b="1" dirty="0" smtClean="0"/>
              <a:t>Physical Machine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20102" y="2388870"/>
            <a:ext cx="2451735" cy="29718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t>0-storage VFS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303020" y="4301509"/>
            <a:ext cx="1188721" cy="74295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t>Blob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t>Stor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2603181" y="4707591"/>
            <a:ext cx="1188721" cy="74295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Blob</a:t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Stor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4200525" y="4707591"/>
            <a:ext cx="1188721" cy="74295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Blob</a:t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Stor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659719" y="4709148"/>
            <a:ext cx="1188721" cy="74295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Blob</a:t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Stor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820101" y="2713365"/>
            <a:ext cx="557214" cy="269866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t>SSD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5797866" y="2787659"/>
            <a:ext cx="557214" cy="269866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t>SSD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1921616" y="2753253"/>
            <a:ext cx="124353" cy="141869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endCxn id="16" idx="0"/>
          </p:cNvCxnSpPr>
          <p:nvPr/>
        </p:nvCxnSpPr>
        <p:spPr bwMode="auto">
          <a:xfrm>
            <a:off x="2054484" y="2713365"/>
            <a:ext cx="1143058" cy="199422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endCxn id="17" idx="0"/>
          </p:cNvCxnSpPr>
          <p:nvPr/>
        </p:nvCxnSpPr>
        <p:spPr bwMode="auto">
          <a:xfrm>
            <a:off x="2075107" y="2713365"/>
            <a:ext cx="2719779" cy="199422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endCxn id="18" idx="0"/>
          </p:cNvCxnSpPr>
          <p:nvPr/>
        </p:nvCxnSpPr>
        <p:spPr bwMode="auto">
          <a:xfrm>
            <a:off x="2227507" y="2865765"/>
            <a:ext cx="4026573" cy="184338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6307048" y="2776760"/>
            <a:ext cx="129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 cache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9772" y="5712218"/>
            <a:ext cx="3858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 least 10x less storage required</a:t>
            </a:r>
          </a:p>
          <a:p>
            <a:r>
              <a:rPr lang="en-US" dirty="0" smtClean="0"/>
              <a:t>Blobstor’s can be in remote datacenter.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 bwMode="auto">
          <a:xfrm>
            <a:off x="2714623" y="2719828"/>
            <a:ext cx="557214" cy="269866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t>MD</a:t>
            </a:r>
          </a:p>
        </p:txBody>
      </p:sp>
      <p:sp>
        <p:nvSpPr>
          <p:cNvPr id="41" name="Rounded Rectangle 40"/>
          <p:cNvSpPr/>
          <p:nvPr/>
        </p:nvSpPr>
        <p:spPr bwMode="auto">
          <a:xfrm>
            <a:off x="7605201" y="2783277"/>
            <a:ext cx="557214" cy="269866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t>MD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7103845" y="4013496"/>
            <a:ext cx="1480085" cy="866275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Metadata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Cluster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 bwMode="auto">
          <a:xfrm>
            <a:off x="3009474" y="2997790"/>
            <a:ext cx="4834414" cy="10157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endCxn id="42" idx="0"/>
          </p:cNvCxnSpPr>
          <p:nvPr/>
        </p:nvCxnSpPr>
        <p:spPr bwMode="auto">
          <a:xfrm flipH="1">
            <a:off x="7843888" y="3119394"/>
            <a:ext cx="39920" cy="89410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5353286" y="5706311"/>
            <a:ext cx="345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NO specific network requirements.</a:t>
            </a:r>
            <a:br>
              <a:rPr lang="en-US" dirty="0" smtClean="0"/>
            </a:br>
            <a:r>
              <a:rPr lang="en-US" dirty="0" smtClean="0"/>
              <a:t>Runs inside or underneath the VM.</a:t>
            </a:r>
          </a:p>
        </p:txBody>
      </p:sp>
    </p:spTree>
    <p:extLst>
      <p:ext uri="{BB962C8B-B14F-4D97-AF65-F5344CB8AC3E}">
        <p14:creationId xmlns:p14="http://schemas.microsoft.com/office/powerpoint/2010/main" val="42132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0-storage</a:t>
            </a:r>
            <a:r>
              <a:rPr lang="en-US" dirty="0" smtClean="0"/>
              <a:t>”: </a:t>
            </a:r>
            <a:r>
              <a:rPr lang="en-US" sz="3200" dirty="0" smtClean="0"/>
              <a:t>minimal data movement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3734263"/>
            <a:ext cx="8763000" cy="2963717"/>
          </a:xfrm>
        </p:spPr>
        <p:txBody>
          <a:bodyPr/>
          <a:lstStyle/>
          <a:p>
            <a:pPr lvl="1"/>
            <a:r>
              <a:rPr lang="en-US" dirty="0" smtClean="0"/>
              <a:t>App or OS installation is deployment of </a:t>
            </a:r>
            <a:r>
              <a:rPr lang="en-US" b="1" dirty="0" smtClean="0"/>
              <a:t>metadata</a:t>
            </a:r>
            <a:r>
              <a:rPr lang="en-US" dirty="0" smtClean="0"/>
              <a:t> layers.</a:t>
            </a:r>
          </a:p>
          <a:p>
            <a:pPr lvl="2"/>
            <a:r>
              <a:rPr lang="en-US" dirty="0" smtClean="0"/>
              <a:t>Takes &lt; 10 seconds for typical app.</a:t>
            </a:r>
          </a:p>
          <a:p>
            <a:pPr lvl="2"/>
            <a:r>
              <a:rPr lang="en-US" dirty="0" smtClean="0"/>
              <a:t>No movement of data.</a:t>
            </a:r>
          </a:p>
          <a:p>
            <a:pPr lvl="2"/>
            <a:r>
              <a:rPr lang="en-US" dirty="0" smtClean="0"/>
              <a:t>No storage of data, only caching.</a:t>
            </a:r>
          </a:p>
          <a:p>
            <a:pPr lvl="1"/>
            <a:r>
              <a:rPr lang="en-US" dirty="0" smtClean="0"/>
              <a:t>Immediate boot of any OS or Application:</a:t>
            </a:r>
          </a:p>
          <a:p>
            <a:pPr lvl="2"/>
            <a:r>
              <a:rPr lang="en-US" dirty="0" smtClean="0"/>
              <a:t>only relevant file parts fetched from blobstor’s.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1089602" y="1452409"/>
            <a:ext cx="6729513" cy="258819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/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3200" dirty="0" smtClean="0"/>
              <a:t>Layer 1 = the Operating System layer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Calibri" panose="020F050202020403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1394607" y="754380"/>
            <a:ext cx="3030185" cy="2147173"/>
          </a:xfrm>
          <a:prstGeom prst="roundRect">
            <a:avLst/>
          </a:prstGeom>
          <a:solidFill>
            <a:srgbClr val="3AD27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Calibri" panose="020F0502020204030204" pitchFamily="34" charset="0"/>
              </a:rPr>
              <a:t>Layer X.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2400" dirty="0" smtClean="0"/>
              <a:t>An Application Layer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2400" dirty="0" smtClean="0"/>
              <a:t>E.g. the DB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916516" y="816821"/>
            <a:ext cx="3030185" cy="214717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Calibri" panose="020F0502020204030204" pitchFamily="34" charset="0"/>
              </a:rPr>
              <a:t>Layer y.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2400" dirty="0" smtClean="0"/>
              <a:t>An Application Layer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2400" dirty="0" smtClean="0"/>
              <a:t>E.g. the appserver.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Calibri" panose="020F050202020403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5107975" y="879262"/>
            <a:ext cx="3030185" cy="2147173"/>
          </a:xfrm>
          <a:prstGeom prst="roundRect">
            <a:avLst/>
          </a:prstGeom>
          <a:solidFill>
            <a:srgbClr val="77777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Calibri" panose="020F0502020204030204" pitchFamily="34" charset="0"/>
              </a:rPr>
              <a:t>Layer Z.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2400" dirty="0" smtClean="0"/>
              <a:t>An Application Layer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2400" dirty="0" smtClean="0"/>
              <a:t>E.g. the CRM app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6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0-management</a:t>
            </a:r>
            <a:r>
              <a:rPr lang="en-US" dirty="0" smtClean="0"/>
              <a:t>”: </a:t>
            </a:r>
            <a:r>
              <a:rPr lang="en-US" sz="3200" dirty="0" smtClean="0"/>
              <a:t>our Cloud Robot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77266"/>
            <a:ext cx="8763000" cy="5461786"/>
          </a:xfrm>
        </p:spPr>
        <p:txBody>
          <a:bodyPr/>
          <a:lstStyle/>
          <a:p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Existing frameworks got very complex e.g. OpenStack</a:t>
            </a:r>
          </a:p>
          <a:p>
            <a:pPr lvl="1"/>
            <a:r>
              <a:rPr lang="en-US" dirty="0" smtClean="0"/>
              <a:t>Existing services are complex: Amazon, Google.</a:t>
            </a:r>
          </a:p>
          <a:p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Text based very easy interface to cloud automation.</a:t>
            </a:r>
          </a:p>
          <a:p>
            <a:pPr lvl="1"/>
            <a:r>
              <a:rPr lang="en-US" dirty="0" smtClean="0"/>
              <a:t>Multiple channels: email, chat, rest, textfile, …</a:t>
            </a:r>
          </a:p>
          <a:p>
            <a:pPr lvl="1"/>
            <a:r>
              <a:rPr lang="en-US" dirty="0" smtClean="0"/>
              <a:t>Works on top of any cloud or physical server.</a:t>
            </a:r>
          </a:p>
          <a:p>
            <a:pPr lvl="1"/>
            <a:r>
              <a:rPr lang="en-US" dirty="0" smtClean="0"/>
              <a:t>Strict versioning &amp; change management.</a:t>
            </a:r>
          </a:p>
          <a:p>
            <a:pPr lvl="1"/>
            <a:r>
              <a:rPr lang="en-US" dirty="0" smtClean="0"/>
              <a:t>100% logging &amp; control.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1/10 of management cost for deploying applications.</a:t>
            </a:r>
          </a:p>
          <a:p>
            <a:pPr lvl="1"/>
            <a:r>
              <a:rPr lang="en-US" dirty="0" smtClean="0"/>
              <a:t>Less human errors.</a:t>
            </a:r>
          </a:p>
          <a:p>
            <a:pPr lvl="1"/>
            <a:r>
              <a:rPr lang="en-US" dirty="0" smtClean="0"/>
              <a:t>Speed of deployment</a:t>
            </a:r>
          </a:p>
          <a:p>
            <a:pPr lvl="1"/>
            <a:r>
              <a:rPr lang="en-US" dirty="0" smtClean="0"/>
              <a:t>Cost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026" y="3131820"/>
            <a:ext cx="2206861" cy="158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2" r="-69" b="-336"/>
          <a:stretch>
            <a:fillRect/>
          </a:stretch>
        </p:blipFill>
        <p:spPr bwMode="auto">
          <a:xfrm>
            <a:off x="3160713" y="1720850"/>
            <a:ext cx="5811837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720850"/>
            <a:ext cx="3121025" cy="370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0-management</a:t>
            </a:r>
            <a:r>
              <a:rPr lang="en-US" dirty="0"/>
              <a:t>”: </a:t>
            </a:r>
            <a:r>
              <a:rPr lang="en-US" sz="3200" dirty="0"/>
              <a:t>our Cloud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0-network</a:t>
            </a:r>
            <a:r>
              <a:rPr lang="en-US" dirty="0" smtClean="0"/>
              <a:t>”: </a:t>
            </a:r>
            <a:r>
              <a:rPr lang="en-US" sz="3200" dirty="0" smtClean="0"/>
              <a:t>privacy &amp; transparency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54380"/>
            <a:ext cx="8763000" cy="5461786"/>
          </a:xfrm>
        </p:spPr>
        <p:txBody>
          <a:bodyPr/>
          <a:lstStyle/>
          <a:p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When building complex or larger cloud solutions </a:t>
            </a:r>
            <a:br>
              <a:rPr lang="en-US" dirty="0" smtClean="0"/>
            </a:br>
            <a:r>
              <a:rPr lang="en-US" dirty="0" smtClean="0"/>
              <a:t>network virtualization is a must.</a:t>
            </a:r>
          </a:p>
          <a:p>
            <a:pPr lvl="1"/>
            <a:r>
              <a:rPr lang="en-US" dirty="0" smtClean="0"/>
              <a:t>Is not available when using on dedicated server</a:t>
            </a:r>
          </a:p>
          <a:p>
            <a:pPr lvl="1"/>
            <a:r>
              <a:rPr lang="en-US" dirty="0" smtClean="0"/>
              <a:t>Is not available on many clouds.</a:t>
            </a:r>
          </a:p>
          <a:p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Combination &amp; orchestration </a:t>
            </a:r>
            <a:br>
              <a:rPr lang="en-US" dirty="0" smtClean="0"/>
            </a:br>
            <a:r>
              <a:rPr lang="en-US" dirty="0" smtClean="0"/>
              <a:t>of existing open source technologies like</a:t>
            </a:r>
          </a:p>
          <a:p>
            <a:pPr lvl="2"/>
            <a:r>
              <a:rPr lang="en-US" dirty="0" smtClean="0"/>
              <a:t>OpenVSwich</a:t>
            </a:r>
          </a:p>
          <a:p>
            <a:pPr lvl="2"/>
            <a:r>
              <a:rPr lang="en-US" dirty="0" smtClean="0"/>
              <a:t>VXLan</a:t>
            </a:r>
          </a:p>
          <a:p>
            <a:pPr lvl="2"/>
            <a:r>
              <a:rPr lang="en-US" dirty="0" smtClean="0"/>
              <a:t>SSH Portforwarding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Privacy even when used in global context.</a:t>
            </a:r>
          </a:p>
          <a:p>
            <a:pPr lvl="1"/>
            <a:r>
              <a:rPr lang="en-US" dirty="0" smtClean="0"/>
              <a:t>Better Security.</a:t>
            </a:r>
          </a:p>
          <a:p>
            <a:pPr lvl="1"/>
            <a:r>
              <a:rPr lang="en-US" dirty="0" smtClean="0"/>
              <a:t>Flexibility.</a:t>
            </a:r>
          </a:p>
        </p:txBody>
      </p:sp>
    </p:spTree>
    <p:extLst>
      <p:ext uri="{BB962C8B-B14F-4D97-AF65-F5344CB8AC3E}">
        <p14:creationId xmlns:p14="http://schemas.microsoft.com/office/powerpoint/2010/main" val="27173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2014 (now)</a:t>
            </a:r>
          </a:p>
          <a:p>
            <a:pPr lvl="1"/>
            <a:r>
              <a:rPr lang="en-US" dirty="0" smtClean="0"/>
              <a:t>Semi custom projects using our technology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smtClean="0">
                <a:hlinkClick r:id="rId2"/>
              </a:rPr>
              <a:t>www.mothership1.com</a:t>
            </a:r>
            <a:endParaRPr lang="en-US" dirty="0" smtClean="0"/>
          </a:p>
          <a:p>
            <a:r>
              <a:rPr lang="en-US" dirty="0" smtClean="0"/>
              <a:t>2015</a:t>
            </a:r>
          </a:p>
          <a:p>
            <a:pPr lvl="1"/>
            <a:r>
              <a:rPr lang="en-US" dirty="0" smtClean="0"/>
              <a:t>Cloud Brokerage &amp; Wholesales Model (see next slide).</a:t>
            </a:r>
          </a:p>
          <a:p>
            <a:pPr lvl="1"/>
            <a:r>
              <a:rPr lang="en-US" dirty="0" smtClean="0"/>
              <a:t>Cloud Robot as free service.</a:t>
            </a:r>
          </a:p>
          <a:p>
            <a:pPr lvl="1"/>
            <a:r>
              <a:rPr lang="en-US" dirty="0" smtClean="0"/>
              <a:t>Continue with some semi custom projects.</a:t>
            </a:r>
          </a:p>
          <a:p>
            <a:r>
              <a:rPr lang="en-US" dirty="0" smtClean="0"/>
              <a:t>2016</a:t>
            </a:r>
          </a:p>
          <a:p>
            <a:pPr lvl="1"/>
            <a:r>
              <a:rPr lang="en-US" dirty="0" smtClean="0"/>
              <a:t>Get part of revenue stream on apps deployed through CR.</a:t>
            </a:r>
          </a:p>
          <a:p>
            <a:pPr lvl="1"/>
            <a:r>
              <a:rPr lang="en-US" dirty="0" smtClean="0"/>
              <a:t>Certain features of CR get paying (e.g. replication, …)</a:t>
            </a:r>
          </a:p>
          <a:p>
            <a:pPr lvl="1"/>
            <a:r>
              <a:rPr lang="en-US" dirty="0" smtClean="0"/>
              <a:t>Private Cloud Robot Instances.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go2market</a:t>
            </a:r>
          </a:p>
        </p:txBody>
      </p:sp>
    </p:spTree>
    <p:extLst>
      <p:ext uri="{BB962C8B-B14F-4D97-AF65-F5344CB8AC3E}">
        <p14:creationId xmlns:p14="http://schemas.microsoft.com/office/powerpoint/2010/main" val="38441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68313" y="1052513"/>
            <a:ext cx="8207375" cy="647700"/>
          </a:xfrm>
        </p:spPr>
        <p:txBody>
          <a:bodyPr/>
          <a:lstStyle/>
          <a:p>
            <a:pPr eaLnBrk="1" hangingPunct="1"/>
            <a:r>
              <a:rPr lang="en-GB" altLang="en-US" dirty="0" err="1" smtClean="0">
                <a:solidFill>
                  <a:srgbClr val="002060"/>
                </a:solidFill>
              </a:rPr>
              <a:t>Incubaid</a:t>
            </a:r>
            <a:r>
              <a:rPr lang="en-GB" altLang="en-US" dirty="0" smtClean="0">
                <a:solidFill>
                  <a:srgbClr val="002060"/>
                </a:solidFill>
              </a:rPr>
              <a:t> is the first and only pure cloud incubation centre with a proven track record of helping to create successful businesses.</a:t>
            </a:r>
            <a:endParaRPr lang="en-US" altLang="en-US" dirty="0" smtClean="0">
              <a:solidFill>
                <a:srgbClr val="002060"/>
              </a:solidFill>
            </a:endParaRP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>
          <a:xfrm>
            <a:off x="468313" y="1700213"/>
            <a:ext cx="4103687" cy="476250"/>
          </a:xfrm>
        </p:spPr>
        <p:txBody>
          <a:bodyPr/>
          <a:lstStyle/>
          <a:p>
            <a:pPr eaLnBrk="1" hangingPunct="1"/>
            <a:r>
              <a:rPr lang="en-US" altLang="en-US" smtClean="0"/>
              <a:t>Exits &amp; Expertise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3" y="2176463"/>
            <a:ext cx="4103687" cy="46815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Qlayer</a:t>
            </a:r>
            <a:r>
              <a:rPr lang="en-US" dirty="0" smtClean="0"/>
              <a:t> (2005)  -&gt; SUN (2009)</a:t>
            </a:r>
            <a:br>
              <a:rPr lang="en-US" dirty="0" smtClean="0"/>
            </a:br>
            <a:r>
              <a:rPr lang="en-US" dirty="0" smtClean="0"/>
              <a:t>Public Cloud Automation Software</a:t>
            </a:r>
          </a:p>
          <a:p>
            <a:pPr eaLnBrk="1" hangingPunct="1">
              <a:defRPr/>
            </a:pPr>
            <a:r>
              <a:rPr lang="en-US" dirty="0" err="1" smtClean="0"/>
              <a:t>VirtualBox</a:t>
            </a:r>
            <a:r>
              <a:rPr lang="en-US" dirty="0" smtClean="0"/>
              <a:t> -&gt; SUN (2008) </a:t>
            </a:r>
            <a:br>
              <a:rPr lang="en-US" dirty="0" smtClean="0"/>
            </a:br>
            <a:r>
              <a:rPr lang="en-US" dirty="0" smtClean="0"/>
              <a:t>Most Used Open Source Hypervisor</a:t>
            </a:r>
          </a:p>
          <a:p>
            <a:pPr eaLnBrk="1" hangingPunct="1">
              <a:defRPr/>
            </a:pPr>
            <a:r>
              <a:rPr lang="en-US" dirty="0" smtClean="0"/>
              <a:t>Datacenter Technologies -&gt; Symantec</a:t>
            </a:r>
            <a:br>
              <a:rPr lang="en-US" dirty="0" smtClean="0"/>
            </a:br>
            <a:r>
              <a:rPr lang="en-US" dirty="0" smtClean="0"/>
              <a:t>First de-duplication technology for backup</a:t>
            </a:r>
          </a:p>
          <a:p>
            <a:pPr eaLnBrk="1" hangingPunct="1">
              <a:defRPr/>
            </a:pPr>
            <a:r>
              <a:rPr lang="en-US" dirty="0" err="1" smtClean="0"/>
              <a:t>Hostbasket</a:t>
            </a:r>
            <a:r>
              <a:rPr lang="en-US" dirty="0" smtClean="0"/>
              <a:t> (2000) -&gt; </a:t>
            </a:r>
            <a:r>
              <a:rPr lang="en-US" dirty="0" err="1" smtClean="0"/>
              <a:t>Telenet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Scalable Automated Hosting for SME</a:t>
            </a:r>
          </a:p>
          <a:p>
            <a:pPr eaLnBrk="1" hangingPunct="1">
              <a:defRPr/>
            </a:pPr>
            <a:r>
              <a:rPr lang="en-US" dirty="0" err="1" smtClean="0"/>
              <a:t>Dedigate</a:t>
            </a:r>
            <a:r>
              <a:rPr lang="en-US" dirty="0" smtClean="0"/>
              <a:t> (2000) -&gt; </a:t>
            </a:r>
            <a:r>
              <a:rPr lang="en-US" dirty="0" err="1" smtClean="0"/>
              <a:t>Terremark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n-US" dirty="0" err="1" smtClean="0"/>
              <a:t>Terremark</a:t>
            </a:r>
            <a:r>
              <a:rPr lang="en-US" dirty="0" smtClean="0"/>
              <a:t> cloud division</a:t>
            </a:r>
            <a:br>
              <a:rPr lang="en-US" dirty="0" smtClean="0"/>
            </a:br>
            <a:r>
              <a:rPr lang="en-US" dirty="0" smtClean="0"/>
              <a:t>Now part of Verizon </a:t>
            </a:r>
          </a:p>
          <a:p>
            <a:pPr eaLnBrk="1" hangingPunct="1">
              <a:defRPr/>
            </a:pPr>
            <a:r>
              <a:rPr lang="en-US" dirty="0" err="1" smtClean="0"/>
              <a:t>PSINet</a:t>
            </a:r>
            <a:r>
              <a:rPr lang="en-US" dirty="0" smtClean="0"/>
              <a:t> (1996)  </a:t>
            </a:r>
            <a:br>
              <a:rPr lang="en-US" dirty="0" smtClean="0"/>
            </a:br>
            <a:r>
              <a:rPr lang="en-US" dirty="0" smtClean="0"/>
              <a:t>Our team build first European DC’s &amp; Hosting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61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00213"/>
            <a:ext cx="3887788" cy="4762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Active Companies</a:t>
            </a:r>
          </a:p>
        </p:txBody>
      </p:sp>
      <p:sp>
        <p:nvSpPr>
          <p:cNvPr id="6150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176463"/>
            <a:ext cx="3887788" cy="46815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Awingu (2010)</a:t>
            </a:r>
            <a:br>
              <a:rPr lang="en-US" altLang="en-US" dirty="0" smtClean="0"/>
            </a:br>
            <a:r>
              <a:rPr lang="en-US" altLang="en-US" dirty="0" smtClean="0"/>
              <a:t>Enterprise IT Broker. Virtual Cloud Desktops, Secure Access, Data Sharing</a:t>
            </a:r>
          </a:p>
          <a:p>
            <a:pPr eaLnBrk="1" hangingPunct="1"/>
            <a:r>
              <a:rPr lang="en-US" altLang="en-US" dirty="0" err="1" smtClean="0"/>
              <a:t>Amplidata</a:t>
            </a:r>
            <a:r>
              <a:rPr lang="en-US" altLang="en-US" dirty="0" smtClean="0"/>
              <a:t> (2008)</a:t>
            </a:r>
            <a:br>
              <a:rPr lang="en-US" altLang="en-US" dirty="0" smtClean="0"/>
            </a:br>
            <a:r>
              <a:rPr lang="en-US" altLang="en-US" dirty="0" smtClean="0"/>
              <a:t>Fastest &amp; most scalable erasure coding storage system in the world</a:t>
            </a:r>
          </a:p>
          <a:p>
            <a:pPr eaLnBrk="1" hangingPunct="1"/>
            <a:r>
              <a:rPr lang="en-US" altLang="en-US" dirty="0" err="1" smtClean="0"/>
              <a:t>Racktivity</a:t>
            </a:r>
            <a:r>
              <a:rPr lang="en-US" altLang="en-US" dirty="0" smtClean="0"/>
              <a:t> (2009)</a:t>
            </a:r>
            <a:br>
              <a:rPr lang="en-US" altLang="en-US" dirty="0" smtClean="0"/>
            </a:br>
            <a:r>
              <a:rPr lang="en-US" altLang="en-US" dirty="0" smtClean="0"/>
              <a:t>Energy and uptime management for DC</a:t>
            </a:r>
          </a:p>
          <a:p>
            <a:pPr eaLnBrk="1" hangingPunct="1"/>
            <a:r>
              <a:rPr lang="en-US" altLang="en-US" dirty="0" smtClean="0"/>
              <a:t>CloudFounders (2006)</a:t>
            </a:r>
            <a:br>
              <a:rPr lang="en-US" altLang="en-US" dirty="0" smtClean="0"/>
            </a:br>
            <a:r>
              <a:rPr lang="en-US" altLang="en-US" dirty="0" smtClean="0"/>
              <a:t>Hyper Converged Infrastructure &amp; Open-source grid storage router for Virtual Machines.</a:t>
            </a:r>
          </a:p>
          <a:p>
            <a:pPr eaLnBrk="1" hangingPunct="1"/>
            <a:r>
              <a:rPr lang="en-US" altLang="en-US" dirty="0" smtClean="0"/>
              <a:t>Open </a:t>
            </a:r>
            <a:r>
              <a:rPr lang="en-US" altLang="en-US" dirty="0" err="1" smtClean="0"/>
              <a:t>vSolutions</a:t>
            </a:r>
            <a:r>
              <a:rPr lang="en-US" altLang="en-US" dirty="0" smtClean="0"/>
              <a:t> (2013)</a:t>
            </a:r>
            <a:br>
              <a:rPr lang="en-US" altLang="en-US" dirty="0" smtClean="0"/>
            </a:br>
            <a:r>
              <a:rPr lang="en-US" altLang="en-US" dirty="0" smtClean="0"/>
              <a:t>Next gen integrator around cloud tech</a:t>
            </a:r>
          </a:p>
          <a:p>
            <a:pPr eaLnBrk="1" hangingPunct="1"/>
            <a:r>
              <a:rPr lang="en-US" altLang="en-US" dirty="0" smtClean="0"/>
              <a:t>Mothership</a:t>
            </a:r>
            <a:r>
              <a:rPr lang="en-US" altLang="en-US" baseline="30000" dirty="0" smtClean="0"/>
              <a:t>1</a:t>
            </a:r>
            <a:r>
              <a:rPr lang="en-US" altLang="en-US" dirty="0" smtClean="0"/>
              <a:t> (2013)</a:t>
            </a:r>
          </a:p>
          <a:p>
            <a:pPr eaLnBrk="1" hangingPunct="1"/>
            <a:r>
              <a:rPr lang="en-US" altLang="en-US" dirty="0" smtClean="0"/>
              <a:t>Complete cloud stack able to compete with Amazon, Rackspace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6152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3" y="6078220"/>
            <a:ext cx="949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6024245"/>
            <a:ext cx="59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6049645"/>
            <a:ext cx="1435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6043295"/>
            <a:ext cx="9286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6027420"/>
            <a:ext cx="83343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8" y="5732145"/>
            <a:ext cx="11461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6102033"/>
            <a:ext cx="12255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 txBox="1">
            <a:spLocks noChangeArrowheads="1"/>
          </p:cNvSpPr>
          <p:nvPr/>
        </p:nvSpPr>
        <p:spPr bwMode="auto">
          <a:xfrm>
            <a:off x="152400" y="40322"/>
            <a:ext cx="8763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348CCB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l" eaLnBrk="1" hangingPunct="1">
              <a:buFontTx/>
            </a:pPr>
            <a:r>
              <a:rPr lang="en-US" altLang="zh-CN" dirty="0" smtClean="0">
                <a:solidFill>
                  <a:schemeClr val="bg1"/>
                </a:solidFill>
              </a:rPr>
              <a:t>Culmination of 15 years of experience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684213" y="901700"/>
            <a:ext cx="2376487" cy="1800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Partner Dedicated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100% customizable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Portal / Catalog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684213" y="3133725"/>
            <a:ext cx="2376487" cy="1800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Partner Dedicated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Cloud Backoffice</a:t>
            </a:r>
            <a:br>
              <a:rPr lang="en-US" altLang="en-US">
                <a:solidFill>
                  <a:schemeClr val="bg1"/>
                </a:solidFill>
              </a:rPr>
            </a:br>
            <a:r>
              <a:rPr lang="en-US" altLang="en-US">
                <a:solidFill>
                  <a:schemeClr val="bg1"/>
                </a:solidFill>
              </a:rPr>
              <a:t>System</a:t>
            </a:r>
            <a:br>
              <a:rPr lang="en-US" altLang="en-US">
                <a:solidFill>
                  <a:schemeClr val="bg1"/>
                </a:solidFill>
              </a:rPr>
            </a:br>
            <a:endParaRPr lang="en-US" altLang="en-US">
              <a:solidFill>
                <a:schemeClr val="bg1"/>
              </a:solidFill>
            </a:endParaRPr>
          </a:p>
          <a:p>
            <a:pPr algn="ctr"/>
            <a:r>
              <a:rPr lang="en-US" altLang="en-US" sz="1200">
                <a:solidFill>
                  <a:schemeClr val="bg1"/>
                </a:solidFill>
              </a:rPr>
              <a:t>(crm, tickets, chat,billing, </a:t>
            </a:r>
            <a:br>
              <a:rPr lang="en-US" altLang="en-US" sz="1200">
                <a:solidFill>
                  <a:schemeClr val="bg1"/>
                </a:solidFill>
              </a:rPr>
            </a:br>
            <a:r>
              <a:rPr lang="en-US" altLang="en-US" sz="1200">
                <a:solidFill>
                  <a:schemeClr val="bg1"/>
                </a:solidFill>
              </a:rPr>
              <a:t>invoicing, ...)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3924300" y="1982787"/>
            <a:ext cx="2160588" cy="1727200"/>
          </a:xfrm>
          <a:prstGeom prst="octagon">
            <a:avLst>
              <a:gd name="adj" fmla="val 29287"/>
            </a:avLst>
          </a:prstGeom>
          <a:solidFill>
            <a:srgbClr val="CC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 dirty="0" smtClean="0">
                <a:solidFill>
                  <a:schemeClr val="bg1"/>
                </a:solidFill>
              </a:rPr>
              <a:t>Cloud</a:t>
            </a:r>
            <a:br>
              <a:rPr lang="en-US" altLang="en-US" sz="2800" b="1" dirty="0" smtClean="0">
                <a:solidFill>
                  <a:schemeClr val="bg1"/>
                </a:solidFill>
              </a:rPr>
            </a:br>
            <a:r>
              <a:rPr lang="en-US" altLang="en-US" sz="2800" b="1" dirty="0" smtClean="0">
                <a:solidFill>
                  <a:schemeClr val="bg1"/>
                </a:solidFill>
              </a:rPr>
              <a:t>Robot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6734175" y="828675"/>
            <a:ext cx="1944687" cy="1873250"/>
          </a:xfrm>
          <a:prstGeom prst="cube">
            <a:avLst>
              <a:gd name="adj" fmla="val 25000"/>
            </a:avLst>
          </a:prstGeom>
          <a:solidFill>
            <a:srgbClr val="0099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dirty="0" smtClean="0">
                <a:solidFill>
                  <a:schemeClr val="bg1"/>
                </a:solidFill>
              </a:rPr>
              <a:t>Compute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&amp; Storage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Boxes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DC1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6661150" y="3062287"/>
            <a:ext cx="1944688" cy="1873250"/>
          </a:xfrm>
          <a:prstGeom prst="cube">
            <a:avLst>
              <a:gd name="adj" fmla="val 25000"/>
            </a:avLst>
          </a:prstGeom>
          <a:solidFill>
            <a:srgbClr val="009900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dirty="0" smtClean="0">
                <a:solidFill>
                  <a:schemeClr val="bg1"/>
                </a:solidFill>
              </a:rPr>
              <a:t>Compute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&amp; Storage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Boxes</a:t>
            </a:r>
          </a:p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DC2</a:t>
            </a: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3060700" y="1838325"/>
            <a:ext cx="863600" cy="1008062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3060700" y="2846387"/>
            <a:ext cx="865188" cy="1296988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V="1">
            <a:off x="6084888" y="1765300"/>
            <a:ext cx="649287" cy="1009650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6084888" y="2844800"/>
            <a:ext cx="576262" cy="1441450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15949" y="5156067"/>
            <a:ext cx="80629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Partner up and running &lt; weeks. </a:t>
            </a:r>
            <a:r>
              <a:rPr lang="en-US" altLang="en-US" dirty="0" smtClean="0"/>
              <a:t>50</a:t>
            </a:r>
            <a:r>
              <a:rPr lang="en-US" altLang="en-US" dirty="0"/>
              <a:t>%+ margin for platinum partners.</a:t>
            </a:r>
          </a:p>
          <a:p>
            <a:r>
              <a:rPr lang="en-US" altLang="en-US" dirty="0"/>
              <a:t>Partner can 100% define own products, look &amp; feel, pricing, ...</a:t>
            </a:r>
          </a:p>
          <a:p>
            <a:r>
              <a:rPr lang="en-US" altLang="en-US" dirty="0"/>
              <a:t>Partner does not have to buy hardware or colocation space</a:t>
            </a:r>
            <a:r>
              <a:rPr lang="en-US" altLang="en-US" dirty="0" smtClean="0"/>
              <a:t>. </a:t>
            </a:r>
            <a:br>
              <a:rPr lang="en-US" altLang="en-US" dirty="0" smtClean="0"/>
            </a:br>
            <a:r>
              <a:rPr lang="en-US" altLang="en-US" dirty="0" smtClean="0"/>
              <a:t>We leverage players like Hetzner, OVH, …</a:t>
            </a: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Wholesale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VM Reference Machine Price Comparison</a:t>
            </a:r>
            <a:endParaRPr lang="en-US" altLang="en-US" dirty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07988" y="4840288"/>
            <a:ext cx="7742237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Conclusion: </a:t>
            </a:r>
          </a:p>
          <a:p>
            <a:r>
              <a:rPr lang="en-US" altLang="en-US" b="1">
                <a:solidFill>
                  <a:schemeClr val="bg1"/>
                </a:solidFill>
              </a:rPr>
              <a:t>Pricing of clouds in general is very non transparant.</a:t>
            </a:r>
          </a:p>
          <a:p>
            <a:r>
              <a:rPr lang="en-US" altLang="en-US">
                <a:solidFill>
                  <a:schemeClr val="bg1"/>
                </a:solidFill>
              </a:rPr>
              <a:t>In the business case we took 50 USD for selling a VM, </a:t>
            </a:r>
            <a:br>
              <a:rPr lang="en-US" altLang="en-US">
                <a:solidFill>
                  <a:schemeClr val="bg1"/>
                </a:solidFill>
              </a:rPr>
            </a:br>
            <a:r>
              <a:rPr lang="en-US" altLang="en-US">
                <a:solidFill>
                  <a:schemeClr val="bg1"/>
                </a:solidFill>
              </a:rPr>
              <a:t>this is very reasonable compared with the others.</a:t>
            </a:r>
          </a:p>
          <a:p>
            <a:endParaRPr lang="en-US" altLang="en-US">
              <a:solidFill>
                <a:schemeClr val="bg1"/>
              </a:solidFill>
            </a:endParaRPr>
          </a:p>
          <a:p>
            <a:r>
              <a:rPr lang="en-US" altLang="en-US">
                <a:solidFill>
                  <a:schemeClr val="bg1"/>
                </a:solidFill>
              </a:rPr>
              <a:t>See excel for more info.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051560"/>
            <a:ext cx="643968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OVH Dedicated Server Price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182880" y="4171950"/>
            <a:ext cx="5869305" cy="2522220"/>
          </a:xfrm>
        </p:spPr>
        <p:txBody>
          <a:bodyPr/>
          <a:lstStyle/>
          <a:p>
            <a:pPr lvl="1"/>
            <a:r>
              <a:rPr lang="en-US" smtClean="0"/>
              <a:t>40 EUR for a server which can run</a:t>
            </a:r>
            <a:br>
              <a:rPr lang="en-US" smtClean="0"/>
            </a:br>
            <a:r>
              <a:rPr lang="en-US" smtClean="0"/>
              <a:t>15 vm’s of 2GB mem each.</a:t>
            </a:r>
          </a:p>
          <a:p>
            <a:pPr lvl="1"/>
            <a:r>
              <a:rPr lang="en-US" smtClean="0"/>
              <a:t>Multiple Datacenters</a:t>
            </a:r>
          </a:p>
          <a:p>
            <a:pPr lvl="1"/>
            <a:r>
              <a:rPr lang="en-US" smtClean="0"/>
              <a:t>+- Unlimited Bandwidth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" y="3130979"/>
            <a:ext cx="8713470" cy="446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" y="1539517"/>
            <a:ext cx="8492490" cy="1591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96" y="1061427"/>
            <a:ext cx="2060864" cy="389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932" y="3847918"/>
            <a:ext cx="3810000" cy="2266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965" y="766152"/>
            <a:ext cx="20859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Hetzner Dedicated Server Price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52" y="891222"/>
            <a:ext cx="2009775" cy="47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1615281"/>
            <a:ext cx="7524750" cy="600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80" y="2463165"/>
            <a:ext cx="2105025" cy="3895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395" y="5063490"/>
            <a:ext cx="3076575" cy="1162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640" y="2583022"/>
            <a:ext cx="2105025" cy="1809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588" y="2440147"/>
            <a:ext cx="25146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 Unbalance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OVH = 40 EUR, Hetzner 50 EUR for 32 GB mem</a:t>
            </a:r>
          </a:p>
          <a:p>
            <a:r>
              <a:rPr lang="en-US" sz="2000" dirty="0" smtClean="0"/>
              <a:t>0-complexity Technology upgrades these machines to become full blown cloud machine with unseen features &amp; reliability levels.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246620" y="5436592"/>
            <a:ext cx="1321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20 times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cost savings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" y="1930863"/>
            <a:ext cx="572071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063875"/>
            <a:ext cx="18192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" descr="http://www.digitaleweek.be/sites/default/files/Helena%20Kieckens/belgacom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977900"/>
            <a:ext cx="1196975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681038"/>
            <a:ext cx="1522412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71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828675"/>
            <a:ext cx="2095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17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2" y="1442827"/>
            <a:ext cx="23336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17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57" y="2095500"/>
            <a:ext cx="2139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7180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2219325"/>
            <a:ext cx="24669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718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5"/>
          <a:stretch>
            <a:fillRect/>
          </a:stretch>
        </p:blipFill>
        <p:spPr bwMode="auto">
          <a:xfrm>
            <a:off x="6356350" y="903288"/>
            <a:ext cx="267335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6" name="Straight Connector 2"/>
          <p:cNvCxnSpPr>
            <a:cxnSpLocks noChangeShapeType="1"/>
          </p:cNvCxnSpPr>
          <p:nvPr/>
        </p:nvCxnSpPr>
        <p:spPr bwMode="auto">
          <a:xfrm flipV="1">
            <a:off x="320675" y="2908300"/>
            <a:ext cx="8569325" cy="0"/>
          </a:xfrm>
          <a:prstGeom prst="line">
            <a:avLst/>
          </a:prstGeom>
          <a:noFill/>
          <a:ln w="9525" cmpd="sng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57" name="Picture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4765675"/>
            <a:ext cx="12477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4108450"/>
            <a:ext cx="1530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3851275"/>
            <a:ext cx="134461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25" y="3178175"/>
            <a:ext cx="89693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5238750"/>
            <a:ext cx="8159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5715000"/>
            <a:ext cx="1968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4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3905250"/>
            <a:ext cx="15128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4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3270250"/>
            <a:ext cx="164306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5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4603750"/>
            <a:ext cx="16383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6" name="Picture 716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3911600"/>
            <a:ext cx="1592263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7" name="Picture 717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073525"/>
            <a:ext cx="1725613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8" name="Picture 717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5419725"/>
            <a:ext cx="1427163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9" name="Picture 717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3" y="5045075"/>
            <a:ext cx="17557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0" name="Picture 7175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4505325"/>
            <a:ext cx="11191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1" name="Picture 7179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88" y="4987925"/>
            <a:ext cx="2095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2" name="Picture 7181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3063875"/>
            <a:ext cx="179546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3" name="Picture 7182"/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3063875"/>
            <a:ext cx="165576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4" name="Picture 3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21125"/>
            <a:ext cx="6762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682" y="2225675"/>
            <a:ext cx="164306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Some Incubaid Group Investors &amp;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 You Like Painkillers?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0"/>
          <a:stretch>
            <a:fillRect/>
          </a:stretch>
        </p:blipFill>
        <p:spPr bwMode="auto">
          <a:xfrm>
            <a:off x="2438400" y="1066800"/>
            <a:ext cx="434975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3"/>
          <p:cNvSpPr>
            <a:spLocks noChangeArrowheads="1"/>
          </p:cNvSpPr>
          <p:nvPr/>
        </p:nvSpPr>
        <p:spPr bwMode="auto">
          <a:xfrm>
            <a:off x="762000" y="5214938"/>
            <a:ext cx="8104188" cy="400050"/>
          </a:xfrm>
          <a:prstGeom prst="rect">
            <a:avLst/>
          </a:prstGeom>
          <a:solidFill>
            <a:srgbClr val="FCFC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buChar char="–"/>
              <a:defRPr sz="24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70C0"/>
                </a:solidFill>
                <a:ea typeface="SimSun" panose="02010600030101010101" pitchFamily="2" charset="-122"/>
              </a:rPr>
              <a:t>We don’t, we find &amp; resolve the root cause of problems, also in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“0-Complexity”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28675"/>
            <a:ext cx="8763000" cy="5334000"/>
          </a:xfrm>
        </p:spPr>
        <p:txBody>
          <a:bodyPr/>
          <a:lstStyle/>
          <a:p>
            <a:r>
              <a:rPr lang="en-US" sz="2400" dirty="0" smtClean="0"/>
              <a:t>Intro</a:t>
            </a:r>
          </a:p>
          <a:p>
            <a:pPr lvl="1"/>
            <a:r>
              <a:rPr lang="en-US" sz="2000" dirty="0" smtClean="0"/>
              <a:t>Clouds are complex &amp; expensive.</a:t>
            </a:r>
          </a:p>
          <a:p>
            <a:r>
              <a:rPr lang="en-US" sz="2400" dirty="0" smtClean="0"/>
              <a:t>Technology</a:t>
            </a:r>
          </a:p>
          <a:p>
            <a:pPr lvl="1"/>
            <a:r>
              <a:rPr lang="en-US" sz="2000" dirty="0" smtClean="0"/>
              <a:t>Our technology is a storage &amp; management virtualization layer which can live on top of any cloud or server and underneath +90% of apps &amp; OS’es.</a:t>
            </a:r>
          </a:p>
          <a:p>
            <a:r>
              <a:rPr lang="en-US" sz="2400" dirty="0" smtClean="0"/>
              <a:t>Main benefits</a:t>
            </a:r>
          </a:p>
          <a:p>
            <a:pPr lvl="1"/>
            <a:r>
              <a:rPr lang="en-US" sz="2000" b="1" dirty="0" smtClean="0"/>
              <a:t>At least 10x cost savings on cloud</a:t>
            </a:r>
          </a:p>
          <a:p>
            <a:pPr lvl="1"/>
            <a:r>
              <a:rPr lang="en-US" sz="2000" b="1" dirty="0" smtClean="0"/>
              <a:t>At least 10x easier to use</a:t>
            </a:r>
          </a:p>
          <a:p>
            <a:r>
              <a:rPr lang="en-US" sz="2400" dirty="0" smtClean="0"/>
              <a:t>How</a:t>
            </a:r>
          </a:p>
          <a:p>
            <a:pPr lvl="1"/>
            <a:r>
              <a:rPr lang="en-US" sz="2000" dirty="0" smtClean="0"/>
              <a:t>10+ years of research</a:t>
            </a:r>
          </a:p>
          <a:p>
            <a:pPr lvl="1"/>
            <a:r>
              <a:rPr lang="en-US" sz="2000" dirty="0" smtClean="0"/>
              <a:t>Virtualization layer for storage, management &amp; network.</a:t>
            </a:r>
          </a:p>
          <a:p>
            <a:r>
              <a:rPr lang="en-US" sz="2400" dirty="0" smtClean="0"/>
              <a:t>Status</a:t>
            </a:r>
          </a:p>
          <a:p>
            <a:pPr lvl="1"/>
            <a:r>
              <a:rPr lang="en-US" sz="2000" dirty="0" smtClean="0"/>
              <a:t>500k USD rev in 2014</a:t>
            </a:r>
          </a:p>
          <a:p>
            <a:r>
              <a:rPr lang="en-US" sz="2400" dirty="0" smtClean="0"/>
              <a:t>Looking For Funding</a:t>
            </a:r>
          </a:p>
          <a:p>
            <a:pPr lvl="1"/>
            <a:r>
              <a:rPr lang="en-US" sz="2000" dirty="0" smtClean="0"/>
              <a:t>2 – 2,5m EUR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65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No CAPEX (no investments).</a:t>
            </a:r>
          </a:p>
          <a:p>
            <a:pPr lvl="1"/>
            <a:r>
              <a:rPr lang="en-US" dirty="0" smtClean="0"/>
              <a:t>Up and running in weeks.</a:t>
            </a:r>
          </a:p>
          <a:p>
            <a:pPr lvl="1"/>
            <a:r>
              <a:rPr lang="en-US" dirty="0" smtClean="0"/>
              <a:t>Multiple datacenters.</a:t>
            </a:r>
          </a:p>
          <a:p>
            <a:pPr lvl="1"/>
            <a:r>
              <a:rPr lang="en-US" dirty="0" smtClean="0"/>
              <a:t>Ready for success.</a:t>
            </a:r>
          </a:p>
          <a:p>
            <a:pPr lvl="1"/>
            <a:r>
              <a:rPr lang="en-US" dirty="0" smtClean="0"/>
              <a:t>Scalable (can grow when needed)</a:t>
            </a:r>
          </a:p>
          <a:p>
            <a:pPr lvl="1"/>
            <a:r>
              <a:rPr lang="en-US" dirty="0" smtClean="0"/>
              <a:t>Ability to reduce capacity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are your options?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cloud capacity?</a:t>
            </a:r>
          </a:p>
        </p:txBody>
      </p:sp>
    </p:spTree>
    <p:extLst>
      <p:ext uri="{BB962C8B-B14F-4D97-AF65-F5344CB8AC3E}">
        <p14:creationId xmlns:p14="http://schemas.microsoft.com/office/powerpoint/2010/main" val="25664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 choice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 bwMode="auto">
          <a:xfrm>
            <a:off x="4127182" y="1460183"/>
            <a:ext cx="965835" cy="520065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82955" y="1123996"/>
            <a:ext cx="3489610" cy="4978374"/>
            <a:chOff x="782955" y="1123996"/>
            <a:chExt cx="3489610" cy="497837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377315" y="1123996"/>
              <a:ext cx="2005965" cy="1339169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sym typeface="Calibri" panose="020F0502020204030204" pitchFamily="34" charset="0"/>
                </a:rPr>
                <a:t>Virtual Machines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b="1" dirty="0" smtClean="0">
                  <a:solidFill>
                    <a:schemeClr val="bg1"/>
                  </a:solidFill>
                </a:rPr>
                <a:t>In Clouds Like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b="1" dirty="0" smtClean="0">
                  <a:solidFill>
                    <a:schemeClr val="bg1"/>
                  </a:solidFill>
                </a:rPr>
                <a:t>Amazon, Google, MS, …</a:t>
              </a: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sym typeface="Calibri" panose="020F05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2955" y="2686050"/>
              <a:ext cx="3489610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00B050"/>
                  </a:solidFill>
                </a:rPr>
                <a:t>Ultra Flexible.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00B050"/>
                  </a:solidFill>
                </a:rPr>
                <a:t>Reliable.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00B050"/>
                  </a:solidFill>
                </a:rPr>
                <a:t>Automation is possible.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00B050"/>
                  </a:solidFill>
                </a:rPr>
                <a:t>Cloud Brokerage (new).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00B050"/>
                  </a:solidFill>
                </a:rPr>
                <a:t>Up and running in hours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00B050"/>
                  </a:solidFill>
                </a:rPr>
                <a:t>Large Capacity</a:t>
              </a:r>
              <a:endParaRPr lang="en-US" sz="2400" dirty="0">
                <a:solidFill>
                  <a:srgbClr val="00B05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FF0000"/>
                  </a:solidFill>
                </a:rPr>
                <a:t>Very Expensive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FF0000"/>
                  </a:solidFill>
                </a:rPr>
                <a:t>Non Transparent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FF0000"/>
                  </a:solidFill>
                </a:rPr>
                <a:t>Often Slow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43475" y="1076486"/>
            <a:ext cx="3815212" cy="5302549"/>
            <a:chOff x="4943475" y="1076486"/>
            <a:chExt cx="3815212" cy="5302549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5686425" y="1076486"/>
              <a:ext cx="1857375" cy="133731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sym typeface="Calibri" panose="020F0502020204030204" pitchFamily="34" charset="0"/>
                </a:rPr>
                <a:t>Dedicated Servers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b="1" dirty="0" smtClean="0">
                  <a:solidFill>
                    <a:schemeClr val="bg1"/>
                  </a:solidFill>
                </a:rPr>
                <a:t>With Volume</a:t>
              </a:r>
              <a:br>
                <a:rPr lang="en-US" b="1" dirty="0" smtClean="0">
                  <a:solidFill>
                    <a:schemeClr val="bg1"/>
                  </a:solidFill>
                </a:rPr>
              </a:br>
              <a:r>
                <a:rPr lang="en-US" b="1" dirty="0" smtClean="0">
                  <a:solidFill>
                    <a:schemeClr val="bg1"/>
                  </a:solidFill>
                </a:rPr>
                <a:t>Hosters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sym typeface="Calibri" panose="020F0502020204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43475" y="2593383"/>
              <a:ext cx="3815212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00B050"/>
                  </a:solidFill>
                </a:rPr>
                <a:t>Most cost effective (1/10).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00B050"/>
                  </a:solidFill>
                </a:rPr>
                <a:t>Large Capacity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FF0000"/>
                  </a:solidFill>
                </a:rPr>
                <a:t>Need to do all yourself.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FF0000"/>
                  </a:solidFill>
                </a:rPr>
                <a:t>Need experts.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FF0000"/>
                  </a:solidFill>
                </a:rPr>
                <a:t>No build in automation.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FF0000"/>
                  </a:solidFill>
                </a:rPr>
                <a:t>+- impossible to make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redundant.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FF0000"/>
                  </a:solidFill>
                </a:rPr>
                <a:t>Large network based 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storage impossible.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FF0000"/>
                  </a:solidFill>
                </a:rPr>
                <a:t>Not flexible.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7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altLang="zh-CN" dirty="0">
                <a:ea typeface="SimSun" panose="02010600030101010101" pitchFamily="2" charset="-122"/>
              </a:rPr>
              <a:t>“</a:t>
            </a:r>
            <a:r>
              <a:rPr lang="en-US" altLang="zh-CN" i="1" dirty="0">
                <a:ea typeface="SimSun" panose="02010600030101010101" pitchFamily="2" charset="-122"/>
              </a:rPr>
              <a:t>0-complexity”</a:t>
            </a:r>
            <a:r>
              <a:rPr lang="en-US" dirty="0"/>
              <a:t> Solution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8934" y="1351746"/>
            <a:ext cx="5931218" cy="4729954"/>
            <a:chOff x="1246187" y="1066800"/>
            <a:chExt cx="7119938" cy="4578044"/>
          </a:xfrm>
        </p:grpSpPr>
        <p:sp>
          <p:nvSpPr>
            <p:cNvPr id="8" name="Cube 3"/>
            <p:cNvSpPr>
              <a:spLocks noChangeArrowheads="1"/>
            </p:cNvSpPr>
            <p:nvPr/>
          </p:nvSpPr>
          <p:spPr bwMode="auto">
            <a:xfrm>
              <a:off x="1246187" y="4613275"/>
              <a:ext cx="1988503" cy="1019175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2F6299"/>
                </a:gs>
                <a:gs pos="78999">
                  <a:srgbClr val="3D7BC7"/>
                </a:gs>
                <a:gs pos="100000">
                  <a:srgbClr val="3A7BC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buChar char="–"/>
                <a:defRPr sz="2400">
                  <a:solidFill>
                    <a:srgbClr val="348CCB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Any Cloud</a:t>
              </a:r>
            </a:p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Compute</a:t>
              </a:r>
              <a:endParaRPr lang="en-US" altLang="zh-CN" sz="1400" b="1" dirty="0">
                <a:solidFill>
                  <a:schemeClr val="bg1"/>
                </a:solidFill>
                <a:ea typeface="SimSun" panose="02010600030101010101" pitchFamily="2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ea typeface="SimSun" panose="02010600030101010101" pitchFamily="2" charset="-122"/>
                </a:rPr>
                <a:t>Capacity</a:t>
              </a:r>
              <a:endParaRPr lang="en-US" altLang="zh-CN" sz="1800" dirty="0">
                <a:solidFill>
                  <a:schemeClr val="bg1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9" name="Cube 7"/>
            <p:cNvSpPr>
              <a:spLocks noChangeArrowheads="1"/>
            </p:cNvSpPr>
            <p:nvPr/>
          </p:nvSpPr>
          <p:spPr bwMode="auto">
            <a:xfrm>
              <a:off x="3353934" y="4627257"/>
              <a:ext cx="1983241" cy="1017587"/>
            </a:xfrm>
            <a:prstGeom prst="cube">
              <a:avLst>
                <a:gd name="adj" fmla="val 25000"/>
              </a:avLst>
            </a:prstGeom>
            <a:solidFill>
              <a:srgbClr val="606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buChar char="–"/>
                <a:defRPr sz="2400">
                  <a:solidFill>
                    <a:srgbClr val="348CCB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Any Cloud</a:t>
              </a:r>
              <a:br>
                <a:rPr lang="en-US" altLang="zh-CN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</a:br>
              <a:r>
                <a:rPr lang="en-US" altLang="zh-CN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Storage</a:t>
              </a:r>
              <a:endParaRPr lang="en-US" altLang="zh-CN" sz="1400" b="1" dirty="0">
                <a:solidFill>
                  <a:schemeClr val="bg1"/>
                </a:solidFill>
                <a:ea typeface="SimSun" panose="02010600030101010101" pitchFamily="2" charset="-122"/>
              </a:endParaRPr>
            </a:p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ea typeface="SimSun" panose="02010600030101010101" pitchFamily="2" charset="-122"/>
                </a:rPr>
                <a:t>Capacity</a:t>
              </a:r>
              <a:endParaRPr lang="en-US" altLang="zh-CN" sz="1800" dirty="0">
                <a:solidFill>
                  <a:schemeClr val="bg1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0" name="Cube 8"/>
            <p:cNvSpPr>
              <a:spLocks noChangeArrowheads="1"/>
            </p:cNvSpPr>
            <p:nvPr/>
          </p:nvSpPr>
          <p:spPr bwMode="auto">
            <a:xfrm>
              <a:off x="5476875" y="4575175"/>
              <a:ext cx="2189163" cy="1017588"/>
            </a:xfrm>
            <a:prstGeom prst="cube">
              <a:avLst>
                <a:gd name="adj" fmla="val 25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>
              <a:lvl1pPr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buChar char="–"/>
                <a:defRPr sz="2400">
                  <a:solidFill>
                    <a:srgbClr val="348CCB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Any</a:t>
              </a:r>
            </a:p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Dedicated</a:t>
              </a:r>
            </a:p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Server</a:t>
              </a:r>
              <a:endParaRPr lang="en-US" altLang="zh-CN" sz="1800" dirty="0">
                <a:solidFill>
                  <a:schemeClr val="bg1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Cube 10"/>
            <p:cNvSpPr>
              <a:spLocks noChangeArrowheads="1"/>
            </p:cNvSpPr>
            <p:nvPr/>
          </p:nvSpPr>
          <p:spPr bwMode="auto">
            <a:xfrm>
              <a:off x="1246187" y="3798734"/>
              <a:ext cx="6419850" cy="566420"/>
            </a:xfrm>
            <a:prstGeom prst="cube">
              <a:avLst>
                <a:gd name="adj" fmla="val 25000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="ctr"/>
            <a:lstStyle>
              <a:lvl1pPr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buChar char="–"/>
                <a:defRPr sz="2400">
                  <a:solidFill>
                    <a:srgbClr val="348CCB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0-Network + 0-Storage Virtualization Layer</a:t>
              </a:r>
              <a:endParaRPr lang="en-US" altLang="zh-CN" sz="1400" b="1" dirty="0">
                <a:solidFill>
                  <a:schemeClr val="bg1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2" name="Cube 11"/>
            <p:cNvSpPr>
              <a:spLocks noChangeArrowheads="1"/>
            </p:cNvSpPr>
            <p:nvPr/>
          </p:nvSpPr>
          <p:spPr bwMode="auto">
            <a:xfrm>
              <a:off x="1246188" y="3048001"/>
              <a:ext cx="6419850" cy="488631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2F6299"/>
                </a:gs>
                <a:gs pos="78999">
                  <a:srgbClr val="3D7BC7"/>
                </a:gs>
                <a:gs pos="100000">
                  <a:srgbClr val="3A7BC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buChar char="–"/>
                <a:defRPr sz="2400">
                  <a:solidFill>
                    <a:srgbClr val="348CCB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Any Cloud </a:t>
              </a:r>
              <a:r>
                <a:rPr lang="en-US" altLang="zh-CN" sz="1400" b="1" dirty="0">
                  <a:solidFill>
                    <a:schemeClr val="bg1"/>
                  </a:solidFill>
                  <a:ea typeface="SimSun" panose="02010600030101010101" pitchFamily="2" charset="-122"/>
                </a:rPr>
                <a:t>Market Place     </a:t>
              </a:r>
              <a:r>
                <a:rPr lang="en-US" altLang="zh-CN" sz="1400" b="1" dirty="0" smtClean="0">
                  <a:solidFill>
                    <a:schemeClr val="bg1"/>
                  </a:solidFill>
                  <a:ea typeface="SimSun" panose="02010600030101010101" pitchFamily="2" charset="-122"/>
                </a:rPr>
                <a:t>/ Any Customer Facing Portal</a:t>
              </a:r>
              <a:endParaRPr lang="en-US" altLang="zh-CN" sz="1400" b="1" dirty="0">
                <a:solidFill>
                  <a:schemeClr val="bg1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3" name="TextBox 14"/>
            <p:cNvSpPr>
              <a:spLocks noChangeArrowheads="1"/>
            </p:cNvSpPr>
            <p:nvPr/>
          </p:nvSpPr>
          <p:spPr bwMode="auto">
            <a:xfrm>
              <a:off x="5476875" y="1281113"/>
              <a:ext cx="1506538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buChar char="–"/>
                <a:defRPr sz="2400">
                  <a:solidFill>
                    <a:srgbClr val="348CCB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 b="1" dirty="0" smtClean="0">
                  <a:solidFill>
                    <a:srgbClr val="002060"/>
                  </a:solidFill>
                  <a:ea typeface="SimSun" panose="02010600030101010101" pitchFamily="2" charset="-122"/>
                </a:rPr>
                <a:t>Machines</a:t>
              </a:r>
              <a:endParaRPr lang="en-US" altLang="zh-CN" sz="1800" b="1" dirty="0">
                <a:solidFill>
                  <a:srgbClr val="00206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4" name="TextBox 15"/>
            <p:cNvSpPr>
              <a:spLocks noChangeArrowheads="1"/>
            </p:cNvSpPr>
            <p:nvPr/>
          </p:nvSpPr>
          <p:spPr bwMode="auto">
            <a:xfrm>
              <a:off x="1412875" y="1066800"/>
              <a:ext cx="310991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buChar char="–"/>
                <a:defRPr sz="2400">
                  <a:solidFill>
                    <a:srgbClr val="348CCB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 b="1" dirty="0" smtClean="0">
                  <a:solidFill>
                    <a:srgbClr val="002060"/>
                  </a:solidFill>
                  <a:ea typeface="SimSun" panose="02010600030101010101" pitchFamily="2" charset="-122"/>
                </a:rPr>
                <a:t>Desktops</a:t>
              </a:r>
              <a:endParaRPr lang="en-US" altLang="zh-CN" sz="1800" b="1" dirty="0">
                <a:solidFill>
                  <a:srgbClr val="00206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5" name="TextBox 16"/>
            <p:cNvSpPr>
              <a:spLocks noChangeArrowheads="1"/>
            </p:cNvSpPr>
            <p:nvPr/>
          </p:nvSpPr>
          <p:spPr bwMode="auto">
            <a:xfrm>
              <a:off x="6854825" y="2163763"/>
              <a:ext cx="13652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buChar char="–"/>
                <a:defRPr sz="2400">
                  <a:solidFill>
                    <a:srgbClr val="348CCB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2060"/>
                  </a:solidFill>
                  <a:ea typeface="SimSun" panose="02010600030101010101" pitchFamily="2" charset="-122"/>
                </a:rPr>
                <a:t>Cloud</a:t>
              </a:r>
            </a:p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002060"/>
                  </a:solidFill>
                  <a:ea typeface="SimSun" panose="02010600030101010101" pitchFamily="2" charset="-122"/>
                </a:rPr>
                <a:t>Apps</a:t>
              </a:r>
            </a:p>
          </p:txBody>
        </p:sp>
        <p:pic>
          <p:nvPicPr>
            <p:cNvPr id="16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75" y="1793875"/>
              <a:ext cx="1428750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13" y="1851025"/>
              <a:ext cx="1754187" cy="102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2825" y="1585913"/>
              <a:ext cx="862013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0" y="1747838"/>
              <a:ext cx="862013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175" y="1911350"/>
              <a:ext cx="862013" cy="86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50" y="2073275"/>
              <a:ext cx="860425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000" y="1560513"/>
              <a:ext cx="1254125" cy="703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ectangle 22"/>
          <p:cNvSpPr/>
          <p:nvPr/>
        </p:nvSpPr>
        <p:spPr>
          <a:xfrm>
            <a:off x="6119780" y="2634364"/>
            <a:ext cx="4572000" cy="38933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   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B050"/>
                </a:solidFill>
              </a:rPr>
              <a:t>New APP/OS in 30 seconds.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B050"/>
                </a:solidFill>
              </a:rPr>
              <a:t>+20.000 IOPS per instance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900" b="1" dirty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    Security/Reliability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B050"/>
                </a:solidFill>
              </a:rPr>
              <a:t>All 100% redundant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B050"/>
                </a:solidFill>
              </a:rPr>
              <a:t>All 100% private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B050"/>
                </a:solidFill>
              </a:rPr>
              <a:t>VPN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B050"/>
                </a:solidFill>
              </a:rPr>
              <a:t>Auto Backup &amp; DR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B050"/>
                </a:solidFill>
              </a:rPr>
              <a:t>Not dependent on 1 supplier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    TCO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u="sng" dirty="0" smtClean="0">
                <a:solidFill>
                  <a:srgbClr val="00B050"/>
                </a:solidFill>
              </a:rPr>
              <a:t>Cost 1/10 Google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B050"/>
                </a:solidFill>
              </a:rPr>
              <a:t>Most Easy To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B050"/>
                </a:solidFill>
              </a:rPr>
              <a:t>Brokerage over clouds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B050"/>
                </a:solidFill>
              </a:rPr>
              <a:t>Auto Scale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5820958" y="3058301"/>
            <a:ext cx="439194" cy="1196591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5820958" y="4348360"/>
            <a:ext cx="534122" cy="1153854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itle 1"/>
          <p:cNvSpPr txBox="1">
            <a:spLocks/>
          </p:cNvSpPr>
          <p:nvPr/>
        </p:nvSpPr>
        <p:spPr bwMode="auto">
          <a:xfrm>
            <a:off x="3527838" y="973544"/>
            <a:ext cx="553276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348CCB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r">
              <a:buFontTx/>
            </a:pPr>
            <a:r>
              <a:rPr lang="en-US" sz="2800" b="1" dirty="0" smtClean="0">
                <a:solidFill>
                  <a:srgbClr val="00B050"/>
                </a:solidFill>
              </a:rPr>
              <a:t>3 Technical Problem </a:t>
            </a:r>
            <a:br>
              <a:rPr lang="en-US" sz="2800" b="1" dirty="0" smtClean="0">
                <a:solidFill>
                  <a:srgbClr val="00B050"/>
                </a:solidFill>
              </a:rPr>
            </a:br>
            <a:r>
              <a:rPr lang="en-US" sz="2800" b="1" dirty="0" smtClean="0">
                <a:solidFill>
                  <a:srgbClr val="00B050"/>
                </a:solidFill>
              </a:rPr>
              <a:t>Area’s Resolved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altLang="zh-CN" dirty="0">
                <a:ea typeface="SimSun" panose="02010600030101010101" pitchFamily="2" charset="-122"/>
              </a:rPr>
              <a:t>“</a:t>
            </a:r>
            <a:r>
              <a:rPr lang="en-US" altLang="zh-CN" i="1" dirty="0">
                <a:ea typeface="SimSun" panose="02010600030101010101" pitchFamily="2" charset="-122"/>
              </a:rPr>
              <a:t>0-complexity”</a:t>
            </a:r>
            <a:r>
              <a:rPr lang="en-US" dirty="0"/>
              <a:t> Solution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12691" y="5569851"/>
            <a:ext cx="2005964" cy="6686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t>Dedicated Server 1 in DC BE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470513" y="5569851"/>
            <a:ext cx="2005964" cy="6686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t>Dedicated Server 2 in DC UK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648474" y="5569851"/>
            <a:ext cx="2005964" cy="6686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t>Dedicated Server 3 in DC DE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826435" y="5569850"/>
            <a:ext cx="2005964" cy="6686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sym typeface="Calibri" panose="020F0502020204030204" pitchFamily="34" charset="0"/>
              </a:rPr>
              <a:t>Additiona</a:t>
            </a:r>
            <a:r>
              <a:rPr lang="en-US" sz="1200" dirty="0" smtClean="0">
                <a:solidFill>
                  <a:schemeClr val="bg1"/>
                </a:solidFill>
              </a:rPr>
              <a:t>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sym typeface="Calibri" panose="020F0502020204030204" pitchFamily="34" charset="0"/>
              </a:rPr>
              <a:t>Capacity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sym typeface="Calibri" panose="020F0502020204030204" pitchFamily="34" charset="0"/>
              </a:rPr>
              <a:t> For Peaks In Other Cloud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sym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824706" y="4803160"/>
            <a:ext cx="7993657" cy="44577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t>Virtual 0-Storage Layer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t>(eliminate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t> SAN, local HD, NAS, …)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824707" y="4187845"/>
            <a:ext cx="7999643" cy="44577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t>Virtual 0-Network Layer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t>(100% private, on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rPr>
              <a:t> top of IPv6)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114277" y="2937317"/>
            <a:ext cx="1640477" cy="1040130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sym typeface="Calibri" panose="020F0502020204030204" pitchFamily="34" charset="0"/>
              </a:rPr>
              <a:t>Fast Database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sym typeface="Calibri" panose="020F0502020204030204" pitchFamily="34" charset="0"/>
              </a:rPr>
              <a:t>100%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sym typeface="Calibri" panose="020F0502020204030204" pitchFamily="34" charset="0"/>
              </a:rPr>
              <a:t> redundant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400" baseline="0" dirty="0" smtClean="0">
                <a:solidFill>
                  <a:schemeClr val="bg1"/>
                </a:solidFill>
              </a:rPr>
              <a:t>Auto</a:t>
            </a:r>
            <a:r>
              <a:rPr lang="en-US" sz="1400" dirty="0" smtClean="0">
                <a:solidFill>
                  <a:schemeClr val="bg1"/>
                </a:solidFill>
              </a:rPr>
              <a:t> scale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sym typeface="Calibri" panose="020F0502020204030204" pitchFamily="34" charset="0"/>
              </a:rPr>
              <a:t>Hyper Scalable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71564" y="2247707"/>
            <a:ext cx="1640477" cy="1040130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sym typeface="Calibri" panose="020F0502020204030204" pitchFamily="34" charset="0"/>
              </a:rPr>
              <a:t>ERP </a:t>
            </a:r>
            <a:r>
              <a:rPr lang="en-US" sz="1400" dirty="0" smtClean="0">
                <a:solidFill>
                  <a:schemeClr val="bg1"/>
                </a:solidFill>
              </a:rPr>
              <a:t>APP 10 users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sym typeface="Calibri" panose="020F0502020204030204" pitchFamily="34" charset="0"/>
              </a:rPr>
              <a:t>100%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sym typeface="Calibri" panose="020F0502020204030204" pitchFamily="34" charset="0"/>
              </a:rPr>
              <a:t> redundant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400" baseline="0" dirty="0" smtClean="0">
                <a:solidFill>
                  <a:schemeClr val="bg1"/>
                </a:solidFill>
              </a:rPr>
              <a:t>Auto</a:t>
            </a:r>
            <a:r>
              <a:rPr lang="en-US" sz="1400" dirty="0" smtClean="0">
                <a:solidFill>
                  <a:schemeClr val="bg1"/>
                </a:solidFill>
              </a:rPr>
              <a:t> scale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sym typeface="Calibri" panose="020F0502020204030204" pitchFamily="34" charset="0"/>
              </a:rPr>
              <a:t>Hyper Scalable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303" y="1585639"/>
            <a:ext cx="2426970" cy="13184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 rot="1001856">
            <a:off x="6455458" y="870556"/>
            <a:ext cx="1783080" cy="11144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Relaxed"/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!solution.create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type=</a:t>
            </a:r>
            <a:r>
              <a:rPr lang="en-US" dirty="0" err="1">
                <a:solidFill>
                  <a:schemeClr val="bg1"/>
                </a:solidFill>
              </a:rPr>
              <a:t>erp.odoo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nrusers=10</a:t>
            </a:r>
          </a:p>
        </p:txBody>
      </p:sp>
      <p:sp>
        <p:nvSpPr>
          <p:cNvPr id="24" name="Rectangle 23"/>
          <p:cNvSpPr/>
          <p:nvPr/>
        </p:nvSpPr>
        <p:spPr bwMode="auto">
          <a:xfrm rot="19561214">
            <a:off x="6744378" y="2291821"/>
            <a:ext cx="2002271" cy="12312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Relaxed"/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!solution.create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type=</a:t>
            </a:r>
            <a:r>
              <a:rPr lang="en-US" dirty="0" err="1" smtClean="0">
                <a:solidFill>
                  <a:schemeClr val="bg1"/>
                </a:solidFill>
              </a:rPr>
              <a:t>db.postgresql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sizegb</a:t>
            </a:r>
            <a:r>
              <a:rPr lang="en-US" dirty="0" smtClean="0">
                <a:solidFill>
                  <a:schemeClr val="bg1"/>
                </a:solidFill>
              </a:rPr>
              <a:t>=20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performance=high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5400000">
            <a:off x="6543740" y="2132030"/>
            <a:ext cx="419098" cy="46840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 rot="5400000">
            <a:off x="3545205" y="2316593"/>
            <a:ext cx="419098" cy="46840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3652" y="2886794"/>
            <a:ext cx="143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CloudRobot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44303" y="2706644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</a:rPr>
              <a:t>1</a:t>
            </a:r>
            <a:endParaRPr lang="en-US" sz="5400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890" y="3949065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</a:rPr>
              <a:t>2</a:t>
            </a:r>
            <a:endParaRPr lang="en-US" sz="5400" b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2890" y="453591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</a:rPr>
              <a:t>3</a:t>
            </a:r>
            <a:endParaRPr lang="en-US" sz="5400" b="1" dirty="0">
              <a:solidFill>
                <a:srgbClr val="00B050"/>
              </a:solidFill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 bwMode="auto">
          <a:xfrm>
            <a:off x="151856" y="998247"/>
            <a:ext cx="731329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348CCB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348CC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l">
              <a:buFontTx/>
            </a:pPr>
            <a:r>
              <a:rPr lang="en-US" sz="2800" b="1" dirty="0" smtClean="0">
                <a:solidFill>
                  <a:srgbClr val="00B050"/>
                </a:solidFill>
              </a:rPr>
              <a:t>3 Components Make It Happen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FFFF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</TotalTime>
  <Pages>0</Pages>
  <Words>1227</Words>
  <Characters>0</Characters>
  <Application>Microsoft Office PowerPoint</Application>
  <DocSecurity>0</DocSecurity>
  <PresentationFormat>On-screen Show (4:3)</PresentationFormat>
  <Lines>0</Lines>
  <Paragraphs>353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SimSun</vt:lpstr>
      <vt:lpstr>Arial</vt:lpstr>
      <vt:lpstr>Calibri</vt:lpstr>
      <vt:lpstr>Presentation</vt:lpstr>
      <vt:lpstr>PowerPoint Presentation</vt:lpstr>
      <vt:lpstr>Incubaid is the first and only pure cloud incubation centre with a proven track record of helping to create successful businesses.</vt:lpstr>
      <vt:lpstr>Some Incubaid Group Investors &amp; Customers</vt:lpstr>
      <vt:lpstr>Do You Like Painkillers?</vt:lpstr>
      <vt:lpstr>“0-Complexity” Summary</vt:lpstr>
      <vt:lpstr>Looking for cloud capacity?</vt:lpstr>
      <vt:lpstr>Customers choice</vt:lpstr>
      <vt:lpstr>Our “0-complexity” Solution</vt:lpstr>
      <vt:lpstr>Our “0-complexity” Solution</vt:lpstr>
      <vt:lpstr>0-complexity complements / Improves !!!</vt:lpstr>
      <vt:lpstr>Customer Choice: example 60 machines</vt:lpstr>
      <vt:lpstr>Storage is still problem nr 1 for any cloud.</vt:lpstr>
      <vt:lpstr>Our “0-storage” virtualization layer helps.</vt:lpstr>
      <vt:lpstr>“0-storage”: no local storage required, no SAN, no NAS</vt:lpstr>
      <vt:lpstr>“0-storage”: minimal data movement</vt:lpstr>
      <vt:lpstr>“0-management”: our Cloud Robot</vt:lpstr>
      <vt:lpstr>“0-management”: our Cloud Robot</vt:lpstr>
      <vt:lpstr>“0-network”: privacy &amp; transparency</vt:lpstr>
      <vt:lpstr>go2market</vt:lpstr>
      <vt:lpstr>Wholesale Model</vt:lpstr>
      <vt:lpstr>VM Reference Machine Price Comparison</vt:lpstr>
      <vt:lpstr>OVH Dedicated Server Price</vt:lpstr>
      <vt:lpstr>Hetzner Dedicated Server Price</vt:lpstr>
      <vt:lpstr>Cloud Unbalance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Ibraheem.nour</dc:creator>
  <cp:keywords/>
  <dc:description/>
  <cp:lastModifiedBy>arvid</cp:lastModifiedBy>
  <cp:revision>96</cp:revision>
  <dcterms:created xsi:type="dcterms:W3CDTF">2006-08-16T07:00:00Z</dcterms:created>
  <dcterms:modified xsi:type="dcterms:W3CDTF">2014-09-11T11:39:03Z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1033-9.1.0.4246</vt:lpwstr>
  </property>
</Properties>
</file>