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81" r:id="rId3"/>
    <p:sldId id="301" r:id="rId4"/>
    <p:sldId id="302" r:id="rId5"/>
    <p:sldId id="304" r:id="rId6"/>
    <p:sldId id="303" r:id="rId7"/>
    <p:sldId id="305" r:id="rId8"/>
    <p:sldId id="306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5" autoAdjust="0"/>
    <p:restoredTop sz="94658"/>
  </p:normalViewPr>
  <p:slideViewPr>
    <p:cSldViewPr snapToGrid="0">
      <p:cViewPr varScale="1">
        <p:scale>
          <a:sx n="84" d="100"/>
          <a:sy n="84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29B77-CEF6-6C4A-91BD-9AF4B602F1E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14894-EE2D-B448-B475-C5504ABB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7AFC5-D5E6-FF1E-727D-F19B88BF6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484B22A9-F897-6F78-0C63-868A56F46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DF2C9BAA-1C30-0597-507C-0D425139F8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F1FE0CD-78DB-67C0-8AD5-B26D57398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F82EF-555B-C5C3-52C6-E896994A9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78215D1F-07AF-F21F-B349-A3C67DDFEB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21BE9A6-67E5-BDC4-AF6D-98C4442042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797DE15B-A109-129F-4062-2D0400C68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064F-F8EA-598A-3583-440D4EB0F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CF67627-617A-064A-3CE7-A696AAAA4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79EF9FE6-1A80-6C5E-82A1-F7B799DDEC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FBC87466-C6E3-B01D-426B-D10D20305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8F4BF-A648-C67C-CC24-36572A16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551ED33E-6CC8-BBDB-EB7F-E93F6E69E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CEA8C775-571D-C022-F62A-18B06D2A3C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5FAB66BB-2C18-3A27-D6F0-BDFD47AD0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4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B243D-5926-C541-E734-302611B35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2A534EAE-4C1A-1892-E2C5-23457E31E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4B95B45C-885A-CF9B-5DAC-0C64C0C8E0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63556D06-32EE-E078-3F7D-A43E70276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24526-6DC7-5504-BC41-052018E49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E388B3D-50A8-AACF-60C9-AFFC23A15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34AE09D3-DFFE-6684-3188-168E333FBE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3B6026AC-7F1F-F165-7F58-790A746F5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79706-B55D-F24A-07B0-6819EED96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C20EBB33-FDF6-864C-BFF9-3B794A033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2DCC7FAF-4622-3CE4-3F5B-68A8B346DA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2CA0BB19-2DA1-09A4-CDEF-12516BF3C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DF5A-2B2B-89D9-FCF3-06263405A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77358-F5F7-76A6-AD01-FAFDAD683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0D10-0A70-60FC-9977-9E3D0529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5D1C9-CEBF-055B-33B9-2B52AECC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7776-AA6D-2162-5F74-316528B5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1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C2E3-6A48-C143-2A3B-B6672930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0AA2A-66BD-0506-FE3D-D2A07787D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E81C-7283-3E68-7BB7-D836E46A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6AC4-335F-49B6-CCC5-FE8231C3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8CB2-1B56-256C-C790-171D68F0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296B5-48ED-D7C0-6773-1F131F876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4744C-B280-09EA-BCC6-E50680218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19E3F-870E-D8F3-7EF2-6AE33D98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508B-6653-D562-F216-57C30C0D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99D8-1F27-E01C-71CB-A217E16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3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3241-B1BC-87E7-02A4-BAAF5E88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4C9E-B00D-B3EF-BDE3-BCE10FF5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41D7-C927-3B7D-832B-D0C10017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F301-2848-3C74-F648-958F0B2D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D3F2-33D9-EF16-E74E-820DAAA8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3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29A6-ABDB-45E4-9CFE-75BCD3D4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F4307-203C-B0F4-8B15-E960207E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4D74-1145-90BD-A7A2-A812AE9E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9246-CDEC-1F85-2567-BB322892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2776-58FA-6C37-39C9-16660996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1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A234-7EE1-E840-A525-2A14DBD9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FA8BE-BDFF-40AD-B98D-C38398594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773EC-A4DF-A203-3148-14E34EFEE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BA022-EC37-9D6E-09FB-B866429D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20548-9C63-625C-96A9-C38E228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D72C-1060-000B-AB26-4492DA0A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D854-527D-8111-3AD8-C0EE7627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F9AD-AB97-FD89-DE07-812EFF59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11089-FA3F-30C5-350B-8180EDF3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7052F-4F0A-20F1-7D8B-282BF9E36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4A088-33E7-3C3B-F246-67298EE0C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89B52-F54F-5F35-7BE9-4D68235C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BEAD8-0C3A-39BE-BF88-4A3795D5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7E372-9782-4C38-3AB9-E5232BE1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1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5E28-7284-1A81-C74E-31669ED1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1FA4F-6429-9FBB-DF37-01412379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FA94D-5D4C-0DC8-4E5E-7478CCA6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64BFF-9DEF-C486-370D-31B18B00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FD9F7-2D8D-0B6C-E3E5-37D2B33C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5921C-877B-167C-83F8-3132FE17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1F177-BD99-31FB-BE23-4664ADED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716D-3865-14EF-E72A-6C81553F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5B5A-658D-73A4-61A4-8A88C8D4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BC03D-3AA8-4A96-8816-42880C057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B9617-87A8-9807-80BB-42A71518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2062-8CA4-F8BF-BEA2-FFBC7815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E5070-CE86-990E-67CA-4DC457D6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543D-4782-2882-6E76-9BF31DA5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04C71-914B-FABF-CE8C-6863C9B60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B19CA-4436-6BFD-E183-4E5E13B9F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CA22-EFA3-F614-A698-2D3FC671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91A5-7D5F-86AA-52D9-255A2DFD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77A0-88D5-06D4-BE2C-BF4DB252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BD831-7460-F0DA-2354-27B77658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F5249-4FDD-D71A-06C0-23FAB092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C191-A22E-E1DD-2238-FB375A6E5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2D8E-394A-FDA9-E3ED-6547EC56E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90451-4A35-B401-4DE8-BA40391A1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krishnakanda33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ish905699@gmail.com" TargetMode="External"/><Relationship Id="rId5" Type="http://schemas.openxmlformats.org/officeDocument/2006/relationships/hyperlink" Target="mailto:0.manbirsingh@gmail.com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CB0EA-FC6F-D52E-ABCC-A8970C6C71CD}"/>
              </a:ext>
            </a:extLst>
          </p:cNvPr>
          <p:cNvSpPr txBox="1"/>
          <p:nvPr/>
        </p:nvSpPr>
        <p:spPr>
          <a:xfrm>
            <a:off x="681599" y="1997216"/>
            <a:ext cx="10828801" cy="428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>
                <a:latin typeface="Aptos" panose="020B0004020202020204" pitchFamily="34" charset="0"/>
                <a:cs typeface="Arial" panose="020B0604020202020204" pitchFamily="34" charset="0"/>
              </a:rPr>
              <a:t>Theme: </a:t>
            </a: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AR/VR</a:t>
            </a:r>
          </a:p>
          <a:p>
            <a:pPr algn="just">
              <a:lnSpc>
                <a:spcPct val="200000"/>
              </a:lnSpc>
            </a:pPr>
            <a:r>
              <a:rPr lang="en-US" sz="2800" b="1" dirty="0">
                <a:latin typeface="Aptos" panose="020B0004020202020204" pitchFamily="34" charset="0"/>
                <a:cs typeface="Arial" panose="020B0604020202020204" pitchFamily="34" charset="0"/>
              </a:rPr>
              <a:t>Topic Name: </a:t>
            </a: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AI-Based Personalized Learning Platform with AR</a:t>
            </a:r>
          </a:p>
          <a:p>
            <a:pPr algn="just">
              <a:lnSpc>
                <a:spcPct val="200000"/>
              </a:lnSpc>
            </a:pPr>
            <a:r>
              <a:rPr lang="en-US" sz="2800" b="1" dirty="0">
                <a:latin typeface="Aptos" panose="020B0004020202020204" pitchFamily="34" charset="0"/>
                <a:cs typeface="Arial" panose="020B0604020202020204" pitchFamily="34" charset="0"/>
              </a:rPr>
              <a:t>Category: </a:t>
            </a: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Software</a:t>
            </a:r>
          </a:p>
          <a:p>
            <a:pPr algn="just">
              <a:lnSpc>
                <a:spcPct val="200000"/>
              </a:lnSpc>
            </a:pPr>
            <a:r>
              <a:rPr lang="en-US" sz="2800" b="1" dirty="0">
                <a:latin typeface="Aptos" panose="020B0004020202020204" pitchFamily="34" charset="0"/>
                <a:cs typeface="Arial" panose="020B0604020202020204" pitchFamily="34" charset="0"/>
              </a:rPr>
              <a:t>Team ID: </a:t>
            </a: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DST-156</a:t>
            </a:r>
          </a:p>
          <a:p>
            <a:pPr algn="just">
              <a:lnSpc>
                <a:spcPct val="200000"/>
              </a:lnSpc>
            </a:pPr>
            <a:r>
              <a:rPr lang="en-US" sz="2800" b="1" dirty="0">
                <a:latin typeface="Aptos" panose="020B0004020202020204" pitchFamily="34" charset="0"/>
                <a:cs typeface="Arial" panose="020B0604020202020204" pitchFamily="34" charset="0"/>
              </a:rPr>
              <a:t>Team Name: </a:t>
            </a: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The Rookies</a:t>
            </a:r>
            <a:endParaRPr lang="en-IN" sz="2800" b="1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20839D63-6732-DB14-426E-A711EA6538C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2AE3A-2AFD-5ED3-EAE7-B015FFA2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10" name="Picture 9" descr="A red and black logo&#10;&#10;AI-generated content may be incorrect.">
            <a:extLst>
              <a:ext uri="{FF2B5EF4-FFF2-40B4-BE49-F238E27FC236}">
                <a16:creationId xmlns:a16="http://schemas.microsoft.com/office/drawing/2014/main" id="{C9C12384-9F0D-11E4-B0C1-F14D6CBE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2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26721" y="2133415"/>
            <a:ext cx="1133855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cs typeface="Arial" pitchFamily="34" charset="0"/>
              </a:rPr>
              <a:t>Traditional Learning methods can be unengaging for kids, so our app uses AR and AI to make learning more interactive and fun!</a:t>
            </a:r>
          </a:p>
          <a:p>
            <a:pPr algn="just"/>
            <a:endParaRPr lang="en-US" sz="2400" b="1" dirty="0"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Kids' </a:t>
            </a:r>
            <a:r>
              <a:rPr lang="en-US" sz="2400" b="1" dirty="0">
                <a:cs typeface="Arial" pitchFamily="34" charset="0"/>
              </a:rPr>
              <a:t>attention spans are shrinking</a:t>
            </a:r>
            <a:r>
              <a:rPr lang="en-US" sz="2400" dirty="0">
                <a:cs typeface="Arial" pitchFamily="34" charset="0"/>
              </a:rPr>
              <a:t>. Studies show that children today struggle to focus for more than 33 minutes at a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Traditional learning methods can lead to boredom and poor retention.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Students struggle to visualize concepts with textbooks alone, making learning difficult.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89C7430D-93A8-C9FD-B4E1-F8A40C8939B0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53CAC5-3071-CBE9-F977-89409C1B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479" y="1161260"/>
            <a:ext cx="4519611" cy="8683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Proposed 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9D217B-2058-FAD0-6310-C462194C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DE8A7E92-EBC1-568A-CA02-7451C1BFF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F60AC-AB50-A76D-E129-56BC64265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3F29198B-717B-21B5-AC00-41FF89A7B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456" y="3922777"/>
            <a:ext cx="449303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800" dirty="0"/>
              <a:t>Where Imagination Meets Education!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22FD4FF-4414-FC51-F2C7-AB2C96C1FCA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D7686B-A2E3-2CB1-FEF6-ABBDEB1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479" y="1161260"/>
            <a:ext cx="4519611" cy="8683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Our Solution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29D5B-B994-DEFB-BBB2-AF5CF9132433}"/>
              </a:ext>
            </a:extLst>
          </p:cNvPr>
          <p:cNvSpPr txBox="1">
            <a:spLocks/>
          </p:cNvSpPr>
          <p:nvPr/>
        </p:nvSpPr>
        <p:spPr>
          <a:xfrm>
            <a:off x="5545455" y="3159253"/>
            <a:ext cx="4795170" cy="76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EduQuest</a:t>
            </a:r>
            <a:endParaRPr lang="en-US" sz="4800" b="1" dirty="0">
              <a:latin typeface="Aptos" panose="020B0004020202020204" pitchFamily="34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D6447-A2CB-78AE-8644-3C0FC2ACF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8" name="Picture 7" descr="A red and black logo&#10;&#10;AI-generated content may be incorrect.">
            <a:extLst>
              <a:ext uri="{FF2B5EF4-FFF2-40B4-BE49-F238E27FC236}">
                <a16:creationId xmlns:a16="http://schemas.microsoft.com/office/drawing/2014/main" id="{D3D6D5D9-BD55-BE05-5B5B-BD7CD67EB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C37D7-8D79-21E8-C465-00797760B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088" y="2524711"/>
            <a:ext cx="3200734" cy="32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9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8A625-99E7-573C-F9B7-83641D242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D6642661-64BC-5688-7ABE-86729CC82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Learn by Doing with AR: </a:t>
            </a:r>
            <a:r>
              <a:rPr lang="en-US" sz="2400" dirty="0">
                <a:cs typeface="Arial" pitchFamily="34" charset="0"/>
              </a:rPr>
              <a:t>Kids can visualize math concepts, and understand science through interactive AR models, making learning fun and hands-on.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Adaptive Learning: </a:t>
            </a:r>
            <a:r>
              <a:rPr lang="en-US" sz="2400" dirty="0" err="1">
                <a:cs typeface="Arial" pitchFamily="34" charset="0"/>
              </a:rPr>
              <a:t>EduQuest</a:t>
            </a:r>
            <a:r>
              <a:rPr lang="en-US" sz="2400" dirty="0">
                <a:cs typeface="Arial" pitchFamily="34" charset="0"/>
              </a:rPr>
              <a:t> uses AI to adjust lessons and quizzes to match each child’s learning pace and provide a </a:t>
            </a:r>
            <a:r>
              <a:rPr lang="en-US" sz="2400" b="1" dirty="0">
                <a:cs typeface="Arial" pitchFamily="34" charset="0"/>
              </a:rPr>
              <a:t>gamified</a:t>
            </a:r>
            <a:r>
              <a:rPr lang="en-US" sz="2400" dirty="0">
                <a:cs typeface="Arial" pitchFamily="34" charset="0"/>
              </a:rPr>
              <a:t> learning experience.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Streak System: </a:t>
            </a:r>
            <a:r>
              <a:rPr lang="en-US" sz="2400" dirty="0">
                <a:cs typeface="Arial" pitchFamily="34" charset="0"/>
              </a:rPr>
              <a:t>Keeps kids motivated with daily learning streaks and smart reminders to stay consistent.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Gamification &amp; Leaderboards: </a:t>
            </a:r>
            <a:r>
              <a:rPr lang="en-US" sz="2400" dirty="0">
                <a:cs typeface="Arial" pitchFamily="34" charset="0"/>
              </a:rPr>
              <a:t>Rewards progress with points, badges, and leaderboards to encourage healthy competition.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2CB9D-8256-424F-C0BE-4DDD90EE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AFA2F377-1CDE-67E7-472B-901F000A9931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577BE6-0535-9F6F-76D1-43FCBFB9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479" y="1161260"/>
            <a:ext cx="4519611" cy="8683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How does it work?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D1BE16-B8D3-F6C2-F883-970FF759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83966B38-2BC8-48C5-65F3-8E064696B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6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CCEA1-76CA-7BDF-E49F-4B12D59B1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63B80DE9-FCB7-5503-98E3-7411F127C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Gamified learning can improve student performance by up to </a:t>
            </a:r>
            <a:r>
              <a:rPr lang="en-US" sz="2400" b="1" dirty="0">
                <a:cs typeface="Arial" pitchFamily="34" charset="0"/>
              </a:rPr>
              <a:t>89.45%</a:t>
            </a:r>
            <a:r>
              <a:rPr lang="en-US" sz="2400" dirty="0">
                <a:cs typeface="Arial" pitchFamily="34" charset="0"/>
              </a:rPr>
              <a:t> compared to traditional methods.¹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76% </a:t>
            </a:r>
            <a:r>
              <a:rPr lang="en-US" sz="2400" dirty="0">
                <a:cs typeface="Arial" pitchFamily="34" charset="0"/>
              </a:rPr>
              <a:t>of students report that technology makes learning more engaging.²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Affordable, multi-device access ensures that kids from all backgrounds can learn efficiently with fewer barriers.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Teachers in primary schools have access to only about </a:t>
            </a:r>
            <a:r>
              <a:rPr lang="en-US" sz="2400" b="1" dirty="0">
                <a:cs typeface="Arial" pitchFamily="34" charset="0"/>
              </a:rPr>
              <a:t>46%</a:t>
            </a:r>
            <a:r>
              <a:rPr lang="en-US" sz="2400" dirty="0">
                <a:cs typeface="Arial" pitchFamily="34" charset="0"/>
              </a:rPr>
              <a:t> of the materials required to teach practical science effectively.³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93920-0215-DEA4-28C4-7061B7B2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DAE215D1-BAE6-3960-558A-8699484E016E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519280-83FE-97B0-73CD-C09089EE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479" y="1161260"/>
            <a:ext cx="4519611" cy="8683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Impacts &amp; Benefits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414D2-CBEC-3DC4-EF02-7B1CA9496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06CDF989-86E3-017C-ADFB-6E3B456AE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BE197617-9B12-094E-B8B0-FE4C17C6C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99" y="5413063"/>
            <a:ext cx="1133855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cs typeface="Arial" pitchFamily="34" charset="0"/>
              </a:rPr>
              <a:t>¹Attotime</a:t>
            </a:r>
          </a:p>
          <a:p>
            <a:pPr algn="just"/>
            <a:r>
              <a:rPr lang="en-US" sz="2400" dirty="0">
                <a:cs typeface="Arial" pitchFamily="34" charset="0"/>
              </a:rPr>
              <a:t>²EdWeek, “Technology in Schools: A Teacher Survey”, 2023</a:t>
            </a:r>
          </a:p>
          <a:p>
            <a:pPr algn="just"/>
            <a:r>
              <a:rPr lang="en-US" sz="2400" dirty="0">
                <a:cs typeface="Arial" pitchFamily="34" charset="0"/>
              </a:rPr>
              <a:t>³Royal Society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289048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A94E2-EF1C-E097-A7F4-69C395AE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C8E34040-68AD-BC1B-D979-FC8C1CC89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cs typeface="Arial" pitchFamily="34" charset="0"/>
              </a:rPr>
              <a:t>EduQuest</a:t>
            </a:r>
            <a:r>
              <a:rPr lang="en-US" sz="2400" dirty="0">
                <a:cs typeface="Arial" pitchFamily="34" charset="0"/>
              </a:rPr>
              <a:t> will be built using: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Flutter</a:t>
            </a:r>
            <a:r>
              <a:rPr lang="en-US" sz="2400" dirty="0">
                <a:cs typeface="Arial" pitchFamily="34" charset="0"/>
              </a:rPr>
              <a:t> for the mobile app enabling cross-platform support.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Unity3D</a:t>
            </a:r>
            <a:r>
              <a:rPr lang="en-US" sz="2400" dirty="0">
                <a:cs typeface="Arial" pitchFamily="34" charset="0"/>
              </a:rPr>
              <a:t> for AR implementation &amp; interactive learning.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Firebase</a:t>
            </a:r>
            <a:r>
              <a:rPr lang="en-US" sz="2400" dirty="0">
                <a:cs typeface="Arial" pitchFamily="34" charset="0"/>
              </a:rPr>
              <a:t> for authentication, storing progress, and providing analytics.</a:t>
            </a:r>
            <a:endParaRPr lang="en-US" sz="2400" b="1" dirty="0">
              <a:cs typeface="Arial" pitchFamily="34" charset="0"/>
            </a:endParaRPr>
          </a:p>
          <a:p>
            <a:pPr lvl="1" algn="just"/>
            <a:endParaRPr lang="en-US" sz="2400" dirty="0">
              <a:cs typeface="Arial" pitchFamily="34" charset="0"/>
            </a:endParaRPr>
          </a:p>
          <a:p>
            <a:pPr algn="just"/>
            <a:r>
              <a:rPr lang="en-US" sz="2400" dirty="0">
                <a:cs typeface="Arial" pitchFamily="34" charset="0"/>
              </a:rPr>
              <a:t>Interactive lessons will be developed in the Unity game engine and integrated into Flutter. An OpenAI API will analyze student interactions to create personalized lesson.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D109-4CE4-7301-ABBD-7BAA8038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C235CE2B-06DF-E1B0-C247-8FEF9515B3BE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7E11FA-9D47-CA6C-2552-C1209C84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65" y="1115540"/>
            <a:ext cx="5203269" cy="86830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Technical 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70B5D-63C4-B488-1431-8DC0ED82B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5ADB1FA5-2883-146D-F14E-34D40F6F6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8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6D94C-FEF7-C5BA-A8EF-4E3C9E224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5C239400-BCB2-B47B-97D9-18F8D1097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Growth in Demand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EdTech market → $404B by 2025 (16.3% CAGR). (</a:t>
            </a:r>
            <a:r>
              <a:rPr lang="en-US" sz="2400" dirty="0" err="1">
                <a:cs typeface="Arial" pitchFamily="34" charset="0"/>
              </a:rPr>
              <a:t>HolonIQ</a:t>
            </a:r>
            <a:r>
              <a:rPr lang="en-US" sz="2400" dirty="0">
                <a:cs typeface="Arial" pitchFamily="34" charset="0"/>
              </a:rPr>
              <a:t>)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AR in education → $7B by 2027. (</a:t>
            </a:r>
            <a:r>
              <a:rPr lang="en-US" sz="2400" dirty="0" err="1">
                <a:cs typeface="Arial" pitchFamily="34" charset="0"/>
              </a:rPr>
              <a:t>MarketsandMarkets</a:t>
            </a:r>
            <a:r>
              <a:rPr lang="en-US" sz="2400" dirty="0">
                <a:cs typeface="Arial" pitchFamily="34" charset="0"/>
              </a:rPr>
              <a:t>)</a:t>
            </a:r>
          </a:p>
          <a:p>
            <a:pPr lvl="1" algn="just"/>
            <a:endParaRPr lang="en-US" sz="2400" dirty="0"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Rising Adoption of Homeschooling &amp; Online Learning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75% of parents prefer digital tools. (Common Sense Media)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Homeschooling up 56% in a decade. (NHERI)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585A-3C5B-4ED3-CEEA-C03E9045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D1F4A83D-CBA2-D4C9-8DD3-ED706A19CD1C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B0FD90-CBFB-2FEF-86EE-A906E3C9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65" y="1115540"/>
            <a:ext cx="5203269" cy="86830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Market Opportunity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CAC98F-C64E-DEDF-896B-FFD97068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7DAFAED2-4834-83B8-0AB2-DE57EFC90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61798-3B65-6A2F-A204-3151B90F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B4A5B548-9186-57D2-EB7F-A035D11F3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Tech Readiness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Built with Flutter &amp; Unity3D, ensuring cross-platform compatibility.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AI &amp; AR tools are mature and widely adopted in EdTech.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Scalability &amp; Monetization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Freemium model with premium features (AI insights, advanced AR)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Partnerships with schools &amp; EdTech platforms for B2B growth.</a:t>
            </a:r>
            <a:endParaRPr lang="en-US" sz="2400" b="1" dirty="0"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Implementation Ease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Uses existing AI &amp; AR frameworks, reducing development time.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Cloud-based backend (Firebase) ensures seamless updates and scalability.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9AE44-C06E-17D9-4D6A-D02BF18E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8160FD1-A4F9-E7F9-22A9-B215C83B681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AACD90-346D-7CBC-740C-849CFC7E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65" y="1115540"/>
            <a:ext cx="5203269" cy="86830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Feasibility &amp; Viability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381240-7BBA-80F9-791B-4C41AB9DA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FF925B82-F8A0-E88F-5953-FA34449E9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3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442BC-B1CD-C41F-A8F1-779C33536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1CE5F648-71B8-3A74-A4FE-5388D4502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767" y="2613205"/>
            <a:ext cx="11024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cs typeface="Arial" pitchFamily="34" charset="0"/>
              </a:rPr>
              <a:t>Presented By: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6C3C-F219-9FE0-19D7-9ABEEE62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6DA12140-0E86-D1D7-FDFA-9413973DA161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9805E3-4E5D-8970-92FC-9C1C6FEE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65" y="1115540"/>
            <a:ext cx="5203269" cy="86830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Let’s see it in action!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5A994-E0A8-E191-E0A2-6A9FADBF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AEC14F44-1B4E-C589-8D8D-38976DE93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14AA24-E9FB-8466-4658-53C6E887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21947"/>
              </p:ext>
            </p:extLst>
          </p:nvPr>
        </p:nvGraphicFramePr>
        <p:xfrm>
          <a:off x="641767" y="3206235"/>
          <a:ext cx="11024214" cy="30214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94425">
                  <a:extLst>
                    <a:ext uri="{9D8B030D-6E8A-4147-A177-3AD203B41FA5}">
                      <a16:colId xmlns:a16="http://schemas.microsoft.com/office/drawing/2014/main" val="1706308168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1863411810"/>
                    </a:ext>
                  </a:extLst>
                </a:gridCol>
                <a:gridCol w="1947672">
                  <a:extLst>
                    <a:ext uri="{9D8B030D-6E8A-4147-A177-3AD203B41FA5}">
                      <a16:colId xmlns:a16="http://schemas.microsoft.com/office/drawing/2014/main" val="1986487721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168727735"/>
                    </a:ext>
                  </a:extLst>
                </a:gridCol>
                <a:gridCol w="2165940">
                  <a:extLst>
                    <a:ext uri="{9D8B030D-6E8A-4147-A177-3AD203B41FA5}">
                      <a16:colId xmlns:a16="http://schemas.microsoft.com/office/drawing/2014/main" val="337116947"/>
                    </a:ext>
                  </a:extLst>
                </a:gridCol>
                <a:gridCol w="1837369">
                  <a:extLst>
                    <a:ext uri="{9D8B030D-6E8A-4147-A177-3AD203B41FA5}">
                      <a16:colId xmlns:a16="http://schemas.microsoft.com/office/drawing/2014/main" val="133529439"/>
                    </a:ext>
                  </a:extLst>
                </a:gridCol>
              </a:tblGrid>
              <a:tr h="489061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GU-ID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505"/>
                  </a:ext>
                </a:extLst>
              </a:tr>
              <a:tr h="8441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Manbir Singh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B.Sc. DMSN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GU-2024-1222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0.manbirsingh@</a:t>
                      </a:r>
                    </a:p>
                    <a:p>
                      <a:r>
                        <a:rPr lang="en-US" dirty="0">
                          <a:hlinkClick r:id="rId5"/>
                        </a:rPr>
                        <a:t>gmail.com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8544927261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998354"/>
                  </a:ext>
                </a:extLst>
              </a:tr>
              <a:tr h="84413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BCA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GU-2024-1417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anish905699@</a:t>
                      </a:r>
                    </a:p>
                    <a:p>
                      <a:r>
                        <a:rPr lang="en-US" dirty="0">
                          <a:hlinkClick r:id="rId6"/>
                        </a:rPr>
                        <a:t>gmail.com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9878849923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92477"/>
                  </a:ext>
                </a:extLst>
              </a:tr>
              <a:tr h="8441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Krishna Kanda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BCA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GU-2024-1492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krishnakanda33@</a:t>
                      </a:r>
                    </a:p>
                    <a:p>
                      <a:r>
                        <a:rPr lang="en-US" dirty="0">
                          <a:hlinkClick r:id="rId7"/>
                        </a:rPr>
                        <a:t>gmail.com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7837917080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261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20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590</Words>
  <Application>Microsoft Office PowerPoint</Application>
  <PresentationFormat>Widescreen</PresentationFormat>
  <Paragraphs>105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Aptos</vt:lpstr>
      <vt:lpstr>Aptos Display</vt:lpstr>
      <vt:lpstr>Arial</vt:lpstr>
      <vt:lpstr>Courier New</vt:lpstr>
      <vt:lpstr>Office Theme</vt:lpstr>
      <vt:lpstr>PowerPoint Presentation</vt:lpstr>
      <vt:lpstr>Proposed Solution</vt:lpstr>
      <vt:lpstr>Our Solution</vt:lpstr>
      <vt:lpstr>How does it work?</vt:lpstr>
      <vt:lpstr>Impacts &amp; Benefits</vt:lpstr>
      <vt:lpstr>Technical Implementation</vt:lpstr>
      <vt:lpstr>Market Opportunity</vt:lpstr>
      <vt:lpstr>Feasibility &amp; Viability</vt:lpstr>
      <vt:lpstr>Let’s see it in action!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 Arora</dc:creator>
  <cp:lastModifiedBy>manbir singh</cp:lastModifiedBy>
  <cp:revision>78</cp:revision>
  <dcterms:created xsi:type="dcterms:W3CDTF">2025-02-26T14:48:25Z</dcterms:created>
  <dcterms:modified xsi:type="dcterms:W3CDTF">2025-03-29T22:23:02Z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2025-02-26T15:06:11Z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815878ac-ea3f-4731-af7e-749ef24178fc</vt:lpwstr>
  </property>
  <property fmtid="{D5CDD505-2E9C-101B-9397-08002B2CF9AE}" pid="7" name="MSIP_Label_defa4170-0d19-0005-0004-bc88714345d2_ActionId">
    <vt:lpwstr>d4a7c0cc-ab5d-44ef-8733-93519fa543d7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