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6" r:id="rId1"/>
  </p:sldMasterIdLst>
  <p:sldIdLst>
    <p:sldId id="256" r:id="rId2"/>
  </p:sldIdLst>
  <p:sldSz cx="17279938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6FF"/>
    <a:srgbClr val="FFAC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76"/>
    <p:restoredTop sz="96327"/>
  </p:normalViewPr>
  <p:slideViewPr>
    <p:cSldViewPr snapToGrid="0" snapToObjects="1">
      <p:cViewPr>
        <p:scale>
          <a:sx n="64" d="100"/>
          <a:sy n="64" d="100"/>
        </p:scale>
        <p:origin x="856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992" y="1767462"/>
            <a:ext cx="12959954" cy="3759917"/>
          </a:xfrm>
        </p:spPr>
        <p:txBody>
          <a:bodyPr anchor="b"/>
          <a:lstStyle>
            <a:lvl1pPr algn="ctr">
              <a:defRPr sz="85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9992" y="5672376"/>
            <a:ext cx="12959954" cy="2607442"/>
          </a:xfrm>
        </p:spPr>
        <p:txBody>
          <a:bodyPr/>
          <a:lstStyle>
            <a:lvl1pPr marL="0" indent="0" algn="ctr">
              <a:buNone/>
              <a:defRPr sz="3402"/>
            </a:lvl1pPr>
            <a:lvl2pPr marL="647990" indent="0" algn="ctr">
              <a:buNone/>
              <a:defRPr sz="2835"/>
            </a:lvl2pPr>
            <a:lvl3pPr marL="1295979" indent="0" algn="ctr">
              <a:buNone/>
              <a:defRPr sz="2551"/>
            </a:lvl3pPr>
            <a:lvl4pPr marL="1943969" indent="0" algn="ctr">
              <a:buNone/>
              <a:defRPr sz="2268"/>
            </a:lvl4pPr>
            <a:lvl5pPr marL="2591958" indent="0" algn="ctr">
              <a:buNone/>
              <a:defRPr sz="2268"/>
            </a:lvl5pPr>
            <a:lvl6pPr marL="3239948" indent="0" algn="ctr">
              <a:buNone/>
              <a:defRPr sz="2268"/>
            </a:lvl6pPr>
            <a:lvl7pPr marL="3887937" indent="0" algn="ctr">
              <a:buNone/>
              <a:defRPr sz="2268"/>
            </a:lvl7pPr>
            <a:lvl8pPr marL="4535927" indent="0" algn="ctr">
              <a:buNone/>
              <a:defRPr sz="2268"/>
            </a:lvl8pPr>
            <a:lvl9pPr marL="5183916" indent="0" algn="ctr">
              <a:buNone/>
              <a:defRPr sz="226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E4C0-652F-7246-A27C-17FD43D09069}" type="datetimeFigureOut">
              <a:rPr lang="en-CN" smtClean="0"/>
              <a:t>2024/8/19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38AC-514F-974C-BA1C-CE26D8CD304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62992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E4C0-652F-7246-A27C-17FD43D09069}" type="datetimeFigureOut">
              <a:rPr lang="en-CN" smtClean="0"/>
              <a:t>2024/8/19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38AC-514F-974C-BA1C-CE26D8CD304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59174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365955" y="574987"/>
            <a:ext cx="3725987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87996" y="574987"/>
            <a:ext cx="10961961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E4C0-652F-7246-A27C-17FD43D09069}" type="datetimeFigureOut">
              <a:rPr lang="en-CN" smtClean="0"/>
              <a:t>2024/8/19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38AC-514F-974C-BA1C-CE26D8CD304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31519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E4C0-652F-7246-A27C-17FD43D09069}" type="datetimeFigureOut">
              <a:rPr lang="en-CN" smtClean="0"/>
              <a:t>2024/8/19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38AC-514F-974C-BA1C-CE26D8CD304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70801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996" y="2692442"/>
            <a:ext cx="14903947" cy="4492401"/>
          </a:xfrm>
        </p:spPr>
        <p:txBody>
          <a:bodyPr anchor="b"/>
          <a:lstStyle>
            <a:lvl1pPr>
              <a:defRPr sz="85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8996" y="7227343"/>
            <a:ext cx="14903947" cy="2362447"/>
          </a:xfrm>
        </p:spPr>
        <p:txBody>
          <a:bodyPr/>
          <a:lstStyle>
            <a:lvl1pPr marL="0" indent="0">
              <a:buNone/>
              <a:defRPr sz="3402">
                <a:solidFill>
                  <a:schemeClr val="tx1">
                    <a:tint val="75000"/>
                  </a:schemeClr>
                </a:solidFill>
              </a:defRPr>
            </a:lvl1pPr>
            <a:lvl2pPr marL="64799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2pPr>
            <a:lvl3pPr marL="1295979" indent="0">
              <a:buNone/>
              <a:defRPr sz="2551">
                <a:solidFill>
                  <a:schemeClr val="tx1">
                    <a:tint val="75000"/>
                  </a:schemeClr>
                </a:solidFill>
              </a:defRPr>
            </a:lvl3pPr>
            <a:lvl4pPr marL="1943969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4pPr>
            <a:lvl5pPr marL="2591958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5pPr>
            <a:lvl6pPr marL="3239948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6pPr>
            <a:lvl7pPr marL="3887937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7pPr>
            <a:lvl8pPr marL="4535927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8pPr>
            <a:lvl9pPr marL="5183916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E4C0-652F-7246-A27C-17FD43D09069}" type="datetimeFigureOut">
              <a:rPr lang="en-CN" smtClean="0"/>
              <a:t>2024/8/19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38AC-514F-974C-BA1C-CE26D8CD304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40146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7996" y="2874937"/>
            <a:ext cx="7343974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47968" y="2874937"/>
            <a:ext cx="7343974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E4C0-652F-7246-A27C-17FD43D09069}" type="datetimeFigureOut">
              <a:rPr lang="en-CN" smtClean="0"/>
              <a:t>2024/8/19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38AC-514F-974C-BA1C-CE26D8CD304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00355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6" y="574988"/>
            <a:ext cx="14903947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0247" y="2647443"/>
            <a:ext cx="7310223" cy="1297471"/>
          </a:xfrm>
        </p:spPr>
        <p:txBody>
          <a:bodyPr anchor="b"/>
          <a:lstStyle>
            <a:lvl1pPr marL="0" indent="0">
              <a:buNone/>
              <a:defRPr sz="3402" b="1"/>
            </a:lvl1pPr>
            <a:lvl2pPr marL="647990" indent="0">
              <a:buNone/>
              <a:defRPr sz="2835" b="1"/>
            </a:lvl2pPr>
            <a:lvl3pPr marL="1295979" indent="0">
              <a:buNone/>
              <a:defRPr sz="2551" b="1"/>
            </a:lvl3pPr>
            <a:lvl4pPr marL="1943969" indent="0">
              <a:buNone/>
              <a:defRPr sz="2268" b="1"/>
            </a:lvl4pPr>
            <a:lvl5pPr marL="2591958" indent="0">
              <a:buNone/>
              <a:defRPr sz="2268" b="1"/>
            </a:lvl5pPr>
            <a:lvl6pPr marL="3239948" indent="0">
              <a:buNone/>
              <a:defRPr sz="2268" b="1"/>
            </a:lvl6pPr>
            <a:lvl7pPr marL="3887937" indent="0">
              <a:buNone/>
              <a:defRPr sz="2268" b="1"/>
            </a:lvl7pPr>
            <a:lvl8pPr marL="4535927" indent="0">
              <a:buNone/>
              <a:defRPr sz="2268" b="1"/>
            </a:lvl8pPr>
            <a:lvl9pPr marL="5183916" indent="0">
              <a:buNone/>
              <a:defRPr sz="22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0247" y="3944914"/>
            <a:ext cx="7310223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47969" y="2647443"/>
            <a:ext cx="7346224" cy="1297471"/>
          </a:xfrm>
        </p:spPr>
        <p:txBody>
          <a:bodyPr anchor="b"/>
          <a:lstStyle>
            <a:lvl1pPr marL="0" indent="0">
              <a:buNone/>
              <a:defRPr sz="3402" b="1"/>
            </a:lvl1pPr>
            <a:lvl2pPr marL="647990" indent="0">
              <a:buNone/>
              <a:defRPr sz="2835" b="1"/>
            </a:lvl2pPr>
            <a:lvl3pPr marL="1295979" indent="0">
              <a:buNone/>
              <a:defRPr sz="2551" b="1"/>
            </a:lvl3pPr>
            <a:lvl4pPr marL="1943969" indent="0">
              <a:buNone/>
              <a:defRPr sz="2268" b="1"/>
            </a:lvl4pPr>
            <a:lvl5pPr marL="2591958" indent="0">
              <a:buNone/>
              <a:defRPr sz="2268" b="1"/>
            </a:lvl5pPr>
            <a:lvl6pPr marL="3239948" indent="0">
              <a:buNone/>
              <a:defRPr sz="2268" b="1"/>
            </a:lvl6pPr>
            <a:lvl7pPr marL="3887937" indent="0">
              <a:buNone/>
              <a:defRPr sz="2268" b="1"/>
            </a:lvl7pPr>
            <a:lvl8pPr marL="4535927" indent="0">
              <a:buNone/>
              <a:defRPr sz="2268" b="1"/>
            </a:lvl8pPr>
            <a:lvl9pPr marL="5183916" indent="0">
              <a:buNone/>
              <a:defRPr sz="22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47969" y="3944914"/>
            <a:ext cx="7346224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E4C0-652F-7246-A27C-17FD43D09069}" type="datetimeFigureOut">
              <a:rPr lang="en-CN" smtClean="0"/>
              <a:t>2024/8/19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38AC-514F-974C-BA1C-CE26D8CD304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54404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E4C0-652F-7246-A27C-17FD43D09069}" type="datetimeFigureOut">
              <a:rPr lang="en-CN" smtClean="0"/>
              <a:t>2024/8/19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38AC-514F-974C-BA1C-CE26D8CD304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5452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E4C0-652F-7246-A27C-17FD43D09069}" type="datetimeFigureOut">
              <a:rPr lang="en-CN" smtClean="0"/>
              <a:t>2024/8/19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38AC-514F-974C-BA1C-CE26D8CD304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54237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7" y="719984"/>
            <a:ext cx="5573229" cy="2519945"/>
          </a:xfrm>
        </p:spPr>
        <p:txBody>
          <a:bodyPr anchor="b"/>
          <a:lstStyle>
            <a:lvl1pPr>
              <a:defRPr sz="45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6224" y="1554966"/>
            <a:ext cx="8747969" cy="7674832"/>
          </a:xfrm>
        </p:spPr>
        <p:txBody>
          <a:bodyPr/>
          <a:lstStyle>
            <a:lvl1pPr>
              <a:defRPr sz="4535"/>
            </a:lvl1pPr>
            <a:lvl2pPr>
              <a:defRPr sz="3968"/>
            </a:lvl2pPr>
            <a:lvl3pPr>
              <a:defRPr sz="3402"/>
            </a:lvl3pPr>
            <a:lvl4pPr>
              <a:defRPr sz="2835"/>
            </a:lvl4pPr>
            <a:lvl5pPr>
              <a:defRPr sz="2835"/>
            </a:lvl5pPr>
            <a:lvl6pPr>
              <a:defRPr sz="2835"/>
            </a:lvl6pPr>
            <a:lvl7pPr>
              <a:defRPr sz="2835"/>
            </a:lvl7pPr>
            <a:lvl8pPr>
              <a:defRPr sz="2835"/>
            </a:lvl8pPr>
            <a:lvl9pPr>
              <a:defRPr sz="283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0247" y="3239929"/>
            <a:ext cx="5573229" cy="6002369"/>
          </a:xfrm>
        </p:spPr>
        <p:txBody>
          <a:bodyPr/>
          <a:lstStyle>
            <a:lvl1pPr marL="0" indent="0">
              <a:buNone/>
              <a:defRPr sz="2268"/>
            </a:lvl1pPr>
            <a:lvl2pPr marL="647990" indent="0">
              <a:buNone/>
              <a:defRPr sz="1984"/>
            </a:lvl2pPr>
            <a:lvl3pPr marL="1295979" indent="0">
              <a:buNone/>
              <a:defRPr sz="1701"/>
            </a:lvl3pPr>
            <a:lvl4pPr marL="1943969" indent="0">
              <a:buNone/>
              <a:defRPr sz="1417"/>
            </a:lvl4pPr>
            <a:lvl5pPr marL="2591958" indent="0">
              <a:buNone/>
              <a:defRPr sz="1417"/>
            </a:lvl5pPr>
            <a:lvl6pPr marL="3239948" indent="0">
              <a:buNone/>
              <a:defRPr sz="1417"/>
            </a:lvl6pPr>
            <a:lvl7pPr marL="3887937" indent="0">
              <a:buNone/>
              <a:defRPr sz="1417"/>
            </a:lvl7pPr>
            <a:lvl8pPr marL="4535927" indent="0">
              <a:buNone/>
              <a:defRPr sz="1417"/>
            </a:lvl8pPr>
            <a:lvl9pPr marL="5183916" indent="0">
              <a:buNone/>
              <a:defRPr sz="141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E4C0-652F-7246-A27C-17FD43D09069}" type="datetimeFigureOut">
              <a:rPr lang="en-CN" smtClean="0"/>
              <a:t>2024/8/19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38AC-514F-974C-BA1C-CE26D8CD304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304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7" y="719984"/>
            <a:ext cx="5573229" cy="2519945"/>
          </a:xfrm>
        </p:spPr>
        <p:txBody>
          <a:bodyPr anchor="b"/>
          <a:lstStyle>
            <a:lvl1pPr>
              <a:defRPr sz="45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46224" y="1554966"/>
            <a:ext cx="8747969" cy="7674832"/>
          </a:xfrm>
        </p:spPr>
        <p:txBody>
          <a:bodyPr anchor="t"/>
          <a:lstStyle>
            <a:lvl1pPr marL="0" indent="0">
              <a:buNone/>
              <a:defRPr sz="4535"/>
            </a:lvl1pPr>
            <a:lvl2pPr marL="647990" indent="0">
              <a:buNone/>
              <a:defRPr sz="3968"/>
            </a:lvl2pPr>
            <a:lvl3pPr marL="1295979" indent="0">
              <a:buNone/>
              <a:defRPr sz="3402"/>
            </a:lvl3pPr>
            <a:lvl4pPr marL="1943969" indent="0">
              <a:buNone/>
              <a:defRPr sz="2835"/>
            </a:lvl4pPr>
            <a:lvl5pPr marL="2591958" indent="0">
              <a:buNone/>
              <a:defRPr sz="2835"/>
            </a:lvl5pPr>
            <a:lvl6pPr marL="3239948" indent="0">
              <a:buNone/>
              <a:defRPr sz="2835"/>
            </a:lvl6pPr>
            <a:lvl7pPr marL="3887937" indent="0">
              <a:buNone/>
              <a:defRPr sz="2835"/>
            </a:lvl7pPr>
            <a:lvl8pPr marL="4535927" indent="0">
              <a:buNone/>
              <a:defRPr sz="2835"/>
            </a:lvl8pPr>
            <a:lvl9pPr marL="5183916" indent="0">
              <a:buNone/>
              <a:defRPr sz="283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0247" y="3239929"/>
            <a:ext cx="5573229" cy="6002369"/>
          </a:xfrm>
        </p:spPr>
        <p:txBody>
          <a:bodyPr/>
          <a:lstStyle>
            <a:lvl1pPr marL="0" indent="0">
              <a:buNone/>
              <a:defRPr sz="2268"/>
            </a:lvl1pPr>
            <a:lvl2pPr marL="647990" indent="0">
              <a:buNone/>
              <a:defRPr sz="1984"/>
            </a:lvl2pPr>
            <a:lvl3pPr marL="1295979" indent="0">
              <a:buNone/>
              <a:defRPr sz="1701"/>
            </a:lvl3pPr>
            <a:lvl4pPr marL="1943969" indent="0">
              <a:buNone/>
              <a:defRPr sz="1417"/>
            </a:lvl4pPr>
            <a:lvl5pPr marL="2591958" indent="0">
              <a:buNone/>
              <a:defRPr sz="1417"/>
            </a:lvl5pPr>
            <a:lvl6pPr marL="3239948" indent="0">
              <a:buNone/>
              <a:defRPr sz="1417"/>
            </a:lvl6pPr>
            <a:lvl7pPr marL="3887937" indent="0">
              <a:buNone/>
              <a:defRPr sz="1417"/>
            </a:lvl7pPr>
            <a:lvl8pPr marL="4535927" indent="0">
              <a:buNone/>
              <a:defRPr sz="1417"/>
            </a:lvl8pPr>
            <a:lvl9pPr marL="5183916" indent="0">
              <a:buNone/>
              <a:defRPr sz="141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E4C0-652F-7246-A27C-17FD43D09069}" type="datetimeFigureOut">
              <a:rPr lang="en-CN" smtClean="0"/>
              <a:t>2024/8/19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38AC-514F-974C-BA1C-CE26D8CD304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53287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7996" y="574988"/>
            <a:ext cx="14903947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996" y="2874937"/>
            <a:ext cx="14903947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87996" y="10009781"/>
            <a:ext cx="388798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6E4C0-652F-7246-A27C-17FD43D09069}" type="datetimeFigureOut">
              <a:rPr lang="en-CN" smtClean="0"/>
              <a:t>2024/8/19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23980" y="10009781"/>
            <a:ext cx="583197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03956" y="10009781"/>
            <a:ext cx="3887986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C38AC-514F-974C-BA1C-CE26D8CD304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56435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1295979" rtl="0" eaLnBrk="1" latinLnBrk="0" hangingPunct="1">
        <a:lnSpc>
          <a:spcPct val="90000"/>
        </a:lnSpc>
        <a:spcBef>
          <a:spcPct val="0"/>
        </a:spcBef>
        <a:buNone/>
        <a:defRPr sz="623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3995" indent="-323995" algn="l" defTabSz="1295979" rtl="0" eaLnBrk="1" latinLnBrk="0" hangingPunct="1">
        <a:lnSpc>
          <a:spcPct val="90000"/>
        </a:lnSpc>
        <a:spcBef>
          <a:spcPts val="1417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1pPr>
      <a:lvl2pPr marL="971984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3402" kern="1200">
          <a:solidFill>
            <a:schemeClr val="tx1"/>
          </a:solidFill>
          <a:latin typeface="+mn-lt"/>
          <a:ea typeface="+mn-ea"/>
          <a:cs typeface="+mn-cs"/>
        </a:defRPr>
      </a:lvl2pPr>
      <a:lvl3pPr marL="1619974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267963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4pPr>
      <a:lvl5pPr marL="2915953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5pPr>
      <a:lvl6pPr marL="3563943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6pPr>
      <a:lvl7pPr marL="4211932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7pPr>
      <a:lvl8pPr marL="4859922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8pPr>
      <a:lvl9pPr marL="5507911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1pPr>
      <a:lvl2pPr marL="647990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2pPr>
      <a:lvl3pPr marL="1295979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3pPr>
      <a:lvl4pPr marL="1943969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4pPr>
      <a:lvl5pPr marL="2591958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5pPr>
      <a:lvl6pPr marL="3239948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6pPr>
      <a:lvl7pPr marL="3887937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7pPr>
      <a:lvl8pPr marL="4535927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8pPr>
      <a:lvl9pPr marL="5183916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7">
            <a:extLst>
              <a:ext uri="{FF2B5EF4-FFF2-40B4-BE49-F238E27FC236}">
                <a16:creationId xmlns:a16="http://schemas.microsoft.com/office/drawing/2014/main" id="{4F669580-AFE2-CA4E-8BBB-E92798C704ED}"/>
              </a:ext>
            </a:extLst>
          </p:cNvPr>
          <p:cNvSpPr/>
          <p:nvPr/>
        </p:nvSpPr>
        <p:spPr>
          <a:xfrm>
            <a:off x="3898293" y="5818802"/>
            <a:ext cx="9152381" cy="338709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9E61B4B-D477-0C47-B5E7-2396FC4B707C}"/>
              </a:ext>
            </a:extLst>
          </p:cNvPr>
          <p:cNvSpPr/>
          <p:nvPr/>
        </p:nvSpPr>
        <p:spPr>
          <a:xfrm>
            <a:off x="3767665" y="5949432"/>
            <a:ext cx="9152381" cy="338709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182743A-A476-C64D-AEB9-87AC5876D8CE}"/>
              </a:ext>
            </a:extLst>
          </p:cNvPr>
          <p:cNvSpPr/>
          <p:nvPr/>
        </p:nvSpPr>
        <p:spPr>
          <a:xfrm>
            <a:off x="3853044" y="1076405"/>
            <a:ext cx="9152381" cy="338709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98927E3-763F-AE42-9FDF-B7357BA95EF8}"/>
              </a:ext>
            </a:extLst>
          </p:cNvPr>
          <p:cNvSpPr/>
          <p:nvPr/>
        </p:nvSpPr>
        <p:spPr>
          <a:xfrm>
            <a:off x="3724087" y="1209002"/>
            <a:ext cx="9152381" cy="338709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C5F776-40BE-F145-A806-4C8DDF5659C8}"/>
              </a:ext>
            </a:extLst>
          </p:cNvPr>
          <p:cNvSpPr/>
          <p:nvPr/>
        </p:nvSpPr>
        <p:spPr>
          <a:xfrm>
            <a:off x="3606823" y="1330216"/>
            <a:ext cx="9152381" cy="33870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itchFamily="2" charset="2"/>
              <a:buChar char="ü"/>
            </a:pPr>
            <a:endParaRPr lang="en-CN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C73F9A5-F6F1-6449-9C5A-41CAC60C7CC9}"/>
              </a:ext>
            </a:extLst>
          </p:cNvPr>
          <p:cNvSpPr/>
          <p:nvPr/>
        </p:nvSpPr>
        <p:spPr>
          <a:xfrm>
            <a:off x="3632841" y="6077417"/>
            <a:ext cx="9152381" cy="33870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3CDCED7B-6419-9449-BC07-5B89E3FD6418}"/>
              </a:ext>
            </a:extLst>
          </p:cNvPr>
          <p:cNvCxnSpPr>
            <a:cxnSpLocks/>
            <a:stCxn id="5" idx="0"/>
            <a:endCxn id="109" idx="1"/>
          </p:cNvCxnSpPr>
          <p:nvPr/>
        </p:nvCxnSpPr>
        <p:spPr>
          <a:xfrm>
            <a:off x="8239789" y="8432905"/>
            <a:ext cx="830377" cy="4340"/>
          </a:xfrm>
          <a:prstGeom prst="straightConnector1">
            <a:avLst/>
          </a:prstGeom>
          <a:ln w="25400">
            <a:solidFill>
              <a:srgbClr val="00D6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65A3CF3-8277-AC4C-A1E9-A3AB5CFB3015}"/>
              </a:ext>
            </a:extLst>
          </p:cNvPr>
          <p:cNvCxnSpPr>
            <a:cxnSpLocks/>
            <a:stCxn id="22" idx="0"/>
            <a:endCxn id="108" idx="1"/>
          </p:cNvCxnSpPr>
          <p:nvPr/>
        </p:nvCxnSpPr>
        <p:spPr>
          <a:xfrm flipV="1">
            <a:off x="8225424" y="7032144"/>
            <a:ext cx="817059" cy="5"/>
          </a:xfrm>
          <a:prstGeom prst="straightConnector1">
            <a:avLst/>
          </a:prstGeom>
          <a:ln w="25400">
            <a:solidFill>
              <a:srgbClr val="FFACA9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D798D553-0BDA-B649-B4A0-41F74703C0A2}"/>
              </a:ext>
            </a:extLst>
          </p:cNvPr>
          <p:cNvCxnSpPr>
            <a:cxnSpLocks/>
            <a:stCxn id="108" idx="3"/>
            <a:endCxn id="103" idx="0"/>
          </p:cNvCxnSpPr>
          <p:nvPr/>
        </p:nvCxnSpPr>
        <p:spPr>
          <a:xfrm>
            <a:off x="9909771" y="7032135"/>
            <a:ext cx="552038" cy="546810"/>
          </a:xfrm>
          <a:prstGeom prst="bentConnector2">
            <a:avLst/>
          </a:prstGeom>
          <a:ln w="25400">
            <a:solidFill>
              <a:srgbClr val="FFACA9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FF980C33-C89F-9C4D-84C1-7195F416F943}"/>
              </a:ext>
            </a:extLst>
          </p:cNvPr>
          <p:cNvCxnSpPr>
            <a:cxnSpLocks/>
            <a:stCxn id="109" idx="3"/>
            <a:endCxn id="103" idx="4"/>
          </p:cNvCxnSpPr>
          <p:nvPr/>
        </p:nvCxnSpPr>
        <p:spPr>
          <a:xfrm flipV="1">
            <a:off x="9937463" y="7884945"/>
            <a:ext cx="524355" cy="552300"/>
          </a:xfrm>
          <a:prstGeom prst="bentConnector2">
            <a:avLst/>
          </a:prstGeom>
          <a:ln w="25400">
            <a:solidFill>
              <a:srgbClr val="00D6FF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rapezoid 4">
            <a:extLst>
              <a:ext uri="{FF2B5EF4-FFF2-40B4-BE49-F238E27FC236}">
                <a16:creationId xmlns:a16="http://schemas.microsoft.com/office/drawing/2014/main" id="{D35A4F02-F9EE-D44B-87A4-B9F76BD5F160}"/>
              </a:ext>
            </a:extLst>
          </p:cNvPr>
          <p:cNvSpPr/>
          <p:nvPr/>
        </p:nvSpPr>
        <p:spPr>
          <a:xfrm rot="5400000">
            <a:off x="7042780" y="7829905"/>
            <a:ext cx="1188000" cy="1206000"/>
          </a:xfrm>
          <a:prstGeom prst="trapezoid">
            <a:avLst/>
          </a:prstGeom>
          <a:solidFill>
            <a:srgbClr val="00D6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N" altLang="zh-CN" sz="1600" dirty="0">
                <a:solidFill>
                  <a:schemeClr val="tx1"/>
                </a:solidFill>
              </a:rPr>
              <a:t>Image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Encoder</a:t>
            </a:r>
            <a:endParaRPr lang="en-CN" sz="16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FD5C4A-C54A-FE4C-840C-A7E05BF5D01A}"/>
              </a:ext>
            </a:extLst>
          </p:cNvPr>
          <p:cNvSpPr txBox="1"/>
          <p:nvPr/>
        </p:nvSpPr>
        <p:spPr>
          <a:xfrm>
            <a:off x="3956286" y="6834727"/>
            <a:ext cx="466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/>
              <a:t>🔥</a:t>
            </a:r>
            <a:endParaRPr lang="en-CN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72721D-8FC1-0441-9495-2113EEB2CF1F}"/>
              </a:ext>
            </a:extLst>
          </p:cNvPr>
          <p:cNvSpPr txBox="1"/>
          <p:nvPr/>
        </p:nvSpPr>
        <p:spPr>
          <a:xfrm>
            <a:off x="7724989" y="8270889"/>
            <a:ext cx="6538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dirty="0"/>
              <a:t>❄️</a:t>
            </a:r>
            <a:endParaRPr lang="en-CN" sz="2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1">
                <a:extLst>
                  <a:ext uri="{FF2B5EF4-FFF2-40B4-BE49-F238E27FC236}">
                    <a16:creationId xmlns:a16="http://schemas.microsoft.com/office/drawing/2014/main" id="{57925A4E-27D0-584D-91EF-FAB4326B48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1006465"/>
                  </p:ext>
                </p:extLst>
              </p:nvPr>
            </p:nvGraphicFramePr>
            <p:xfrm>
              <a:off x="4436194" y="6849672"/>
              <a:ext cx="1178984" cy="370840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EBA994"/>
                    </a:solidFill>
                    <a:tableStyleId>{5C22544A-7EE6-4342-B048-85BDC9FD1C3A}</a:tableStyleId>
                  </a:tblPr>
                  <a:tblGrid>
                    <a:gridCol w="294746">
                      <a:extLst>
                        <a:ext uri="{9D8B030D-6E8A-4147-A177-3AD203B41FA5}">
                          <a16:colId xmlns:a16="http://schemas.microsoft.com/office/drawing/2014/main" val="2610130416"/>
                        </a:ext>
                      </a:extLst>
                    </a:gridCol>
                    <a:gridCol w="294746">
                      <a:extLst>
                        <a:ext uri="{9D8B030D-6E8A-4147-A177-3AD203B41FA5}">
                          <a16:colId xmlns:a16="http://schemas.microsoft.com/office/drawing/2014/main" val="4234755400"/>
                        </a:ext>
                      </a:extLst>
                    </a:gridCol>
                    <a:gridCol w="294746">
                      <a:extLst>
                        <a:ext uri="{9D8B030D-6E8A-4147-A177-3AD203B41FA5}">
                          <a16:colId xmlns:a16="http://schemas.microsoft.com/office/drawing/2014/main" val="3712374282"/>
                        </a:ext>
                      </a:extLst>
                    </a:gridCol>
                    <a:gridCol w="294746">
                      <a:extLst>
                        <a:ext uri="{9D8B030D-6E8A-4147-A177-3AD203B41FA5}">
                          <a16:colId xmlns:a16="http://schemas.microsoft.com/office/drawing/2014/main" val="368479228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N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N" sz="1200" dirty="0"/>
                        </a:p>
                      </a:txBody>
                      <a:tcPr marL="91439" marR="91439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kumimoji="0" lang="en-US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N" sz="1200" dirty="0"/>
                        </a:p>
                      </a:txBody>
                      <a:tcPr marL="91439" marR="91439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CN" sz="1800" dirty="0"/>
                        </a:p>
                      </a:txBody>
                      <a:tcPr marL="91439" marR="91439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CN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kumimoji="0" lang="en-US" sz="12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n-CN" sz="12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1439" marR="91439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58288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1">
                <a:extLst>
                  <a:ext uri="{FF2B5EF4-FFF2-40B4-BE49-F238E27FC236}">
                    <a16:creationId xmlns:a16="http://schemas.microsoft.com/office/drawing/2014/main" id="{57925A4E-27D0-584D-91EF-FAB4326B48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1006465"/>
                  </p:ext>
                </p:extLst>
              </p:nvPr>
            </p:nvGraphicFramePr>
            <p:xfrm>
              <a:off x="4436194" y="6849672"/>
              <a:ext cx="1178984" cy="370840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EBA994"/>
                    </a:solidFill>
                    <a:tableStyleId>{5C22544A-7EE6-4342-B048-85BDC9FD1C3A}</a:tableStyleId>
                  </a:tblPr>
                  <a:tblGrid>
                    <a:gridCol w="294746">
                      <a:extLst>
                        <a:ext uri="{9D8B030D-6E8A-4147-A177-3AD203B41FA5}">
                          <a16:colId xmlns:a16="http://schemas.microsoft.com/office/drawing/2014/main" val="2610130416"/>
                        </a:ext>
                      </a:extLst>
                    </a:gridCol>
                    <a:gridCol w="294746">
                      <a:extLst>
                        <a:ext uri="{9D8B030D-6E8A-4147-A177-3AD203B41FA5}">
                          <a16:colId xmlns:a16="http://schemas.microsoft.com/office/drawing/2014/main" val="4234755400"/>
                        </a:ext>
                      </a:extLst>
                    </a:gridCol>
                    <a:gridCol w="294746">
                      <a:extLst>
                        <a:ext uri="{9D8B030D-6E8A-4147-A177-3AD203B41FA5}">
                          <a16:colId xmlns:a16="http://schemas.microsoft.com/office/drawing/2014/main" val="3712374282"/>
                        </a:ext>
                      </a:extLst>
                    </a:gridCol>
                    <a:gridCol w="294746">
                      <a:extLst>
                        <a:ext uri="{9D8B030D-6E8A-4147-A177-3AD203B41FA5}">
                          <a16:colId xmlns:a16="http://schemas.microsoft.com/office/drawing/2014/main" val="368479228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 marL="91439" marR="91439" anchor="ctr">
                        <a:blipFill>
                          <a:blip r:embed="rId2"/>
                          <a:stretch>
                            <a:fillRect l="-4167" t="-3333" r="-300000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 marL="91439" marR="91439" anchor="ctr">
                        <a:blipFill>
                          <a:blip r:embed="rId2"/>
                          <a:stretch>
                            <a:fillRect l="-108696" t="-3333" r="-213043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 marL="91439" marR="91439">
                        <a:blipFill>
                          <a:blip r:embed="rId2"/>
                          <a:stretch>
                            <a:fillRect l="-200000" t="-3333" r="-104167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 marL="91439" marR="91439" anchor="ctr">
                        <a:blipFill>
                          <a:blip r:embed="rId2"/>
                          <a:stretch>
                            <a:fillRect l="-313043" t="-3333" r="-8696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5828870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56343941-D177-0844-A6A8-B477C0E6D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523402"/>
              </p:ext>
            </p:extLst>
          </p:nvPr>
        </p:nvGraphicFramePr>
        <p:xfrm>
          <a:off x="5623912" y="6849693"/>
          <a:ext cx="645125" cy="377327"/>
        </p:xfrm>
        <a:graphic>
          <a:graphicData uri="http://schemas.openxmlformats.org/drawingml/2006/table">
            <a:tbl>
              <a:tblPr firstRow="1" bandRow="1">
                <a:solidFill>
                  <a:schemeClr val="accent6">
                    <a:lumMod val="40000"/>
                    <a:lumOff val="60000"/>
                  </a:schemeClr>
                </a:solidFill>
                <a:tableStyleId>{5C22544A-7EE6-4342-B048-85BDC9FD1C3A}</a:tableStyleId>
              </a:tblPr>
              <a:tblGrid>
                <a:gridCol w="645125">
                  <a:extLst>
                    <a:ext uri="{9D8B030D-6E8A-4147-A177-3AD203B41FA5}">
                      <a16:colId xmlns:a16="http://schemas.microsoft.com/office/drawing/2014/main" val="950851031"/>
                    </a:ext>
                  </a:extLst>
                </a:gridCol>
              </a:tblGrid>
              <a:tr h="377327">
                <a:tc>
                  <a:txBody>
                    <a:bodyPr/>
                    <a:lstStyle/>
                    <a:p>
                      <a:r>
                        <a:rPr lang="en-CN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class</a:t>
                      </a:r>
                    </a:p>
                  </a:txBody>
                  <a:tcPr marL="91439" marR="91439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8270682"/>
                  </a:ext>
                </a:extLst>
              </a:tr>
            </a:tbl>
          </a:graphicData>
        </a:graphic>
      </p:graphicFrame>
      <p:sp>
        <p:nvSpPr>
          <p:cNvPr id="22" name="Trapezoid 21">
            <a:extLst>
              <a:ext uri="{FF2B5EF4-FFF2-40B4-BE49-F238E27FC236}">
                <a16:creationId xmlns:a16="http://schemas.microsoft.com/office/drawing/2014/main" id="{E760690A-E331-6D4E-B2A1-C6FB854F6E93}"/>
              </a:ext>
            </a:extLst>
          </p:cNvPr>
          <p:cNvSpPr/>
          <p:nvPr/>
        </p:nvSpPr>
        <p:spPr>
          <a:xfrm rot="5400000">
            <a:off x="7025672" y="6428294"/>
            <a:ext cx="1191776" cy="1207709"/>
          </a:xfrm>
          <a:prstGeom prst="trapezoid">
            <a:avLst/>
          </a:prstGeom>
          <a:solidFill>
            <a:srgbClr val="FFACA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N" altLang="zh-CN" sz="1600" dirty="0">
                <a:solidFill>
                  <a:schemeClr val="tx1"/>
                </a:solidFill>
              </a:rPr>
              <a:t>Text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Encoder</a:t>
            </a:r>
            <a:endParaRPr lang="en-CN" sz="160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27463F-ED61-F044-90D4-672FF2E6103C}"/>
              </a:ext>
            </a:extLst>
          </p:cNvPr>
          <p:cNvSpPr txBox="1"/>
          <p:nvPr/>
        </p:nvSpPr>
        <p:spPr>
          <a:xfrm>
            <a:off x="7718263" y="6871652"/>
            <a:ext cx="6538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dirty="0"/>
              <a:t>❄️</a:t>
            </a:r>
            <a:endParaRPr lang="en-CN" sz="22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2C3DF9D-E8CB-A640-B6C5-6AE3CC964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120" y="7892962"/>
            <a:ext cx="1080000" cy="10800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A0D52E4-71AB-EF45-B1AA-08E2D98159FD}"/>
              </a:ext>
            </a:extLst>
          </p:cNvPr>
          <p:cNvCxnSpPr>
            <a:stCxn id="24" idx="3"/>
            <a:endCxn id="5" idx="2"/>
          </p:cNvCxnSpPr>
          <p:nvPr/>
        </p:nvCxnSpPr>
        <p:spPr>
          <a:xfrm flipV="1">
            <a:off x="6214120" y="8432914"/>
            <a:ext cx="819660" cy="5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1B8344-E652-B64F-BB88-72CD77CB5C07}"/>
              </a:ext>
            </a:extLst>
          </p:cNvPr>
          <p:cNvCxnSpPr>
            <a:cxnSpLocks/>
            <a:stCxn id="18" idx="3"/>
            <a:endCxn id="22" idx="2"/>
          </p:cNvCxnSpPr>
          <p:nvPr/>
        </p:nvCxnSpPr>
        <p:spPr>
          <a:xfrm flipV="1">
            <a:off x="6269028" y="7032149"/>
            <a:ext cx="748678" cy="620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AA1F4AD-AE31-8842-9D2D-F7BE5E712FB1}"/>
              </a:ext>
            </a:extLst>
          </p:cNvPr>
          <p:cNvCxnSpPr>
            <a:cxnSpLocks/>
          </p:cNvCxnSpPr>
          <p:nvPr/>
        </p:nvCxnSpPr>
        <p:spPr>
          <a:xfrm flipV="1">
            <a:off x="10362934" y="7733121"/>
            <a:ext cx="868658" cy="64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FE0AC35A-609B-0A4B-9169-A2CD630F4D60}"/>
              </a:ext>
            </a:extLst>
          </p:cNvPr>
          <p:cNvSpPr/>
          <p:nvPr/>
        </p:nvSpPr>
        <p:spPr>
          <a:xfrm>
            <a:off x="4384500" y="6743300"/>
            <a:ext cx="1239390" cy="56704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8182C44-C86C-9341-B6C1-E7A16FD64D8D}"/>
              </a:ext>
            </a:extLst>
          </p:cNvPr>
          <p:cNvSpPr txBox="1"/>
          <p:nvPr/>
        </p:nvSpPr>
        <p:spPr>
          <a:xfrm>
            <a:off x="4884282" y="7321341"/>
            <a:ext cx="963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000" dirty="0"/>
              <a:t>prompt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45E285A-3DCC-7442-B077-0D9571D0B6A0}"/>
              </a:ext>
            </a:extLst>
          </p:cNvPr>
          <p:cNvSpPr/>
          <p:nvPr/>
        </p:nvSpPr>
        <p:spPr>
          <a:xfrm>
            <a:off x="9042483" y="6928412"/>
            <a:ext cx="867297" cy="207446"/>
          </a:xfrm>
          <a:prstGeom prst="rect">
            <a:avLst/>
          </a:prstGeom>
          <a:solidFill>
            <a:srgbClr val="FFAC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CN" sz="1600">
              <a:solidFill>
                <a:schemeClr val="tx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38B54BD-BF17-304F-A90F-36B51F875CC3}"/>
              </a:ext>
            </a:extLst>
          </p:cNvPr>
          <p:cNvSpPr/>
          <p:nvPr/>
        </p:nvSpPr>
        <p:spPr>
          <a:xfrm>
            <a:off x="9070166" y="8333522"/>
            <a:ext cx="867297" cy="207446"/>
          </a:xfrm>
          <a:prstGeom prst="rect">
            <a:avLst/>
          </a:prstGeom>
          <a:solidFill>
            <a:srgbClr val="00D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CN" sz="1600">
              <a:solidFill>
                <a:schemeClr val="tx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F91DB27-223B-B444-890D-E758C0A14FF1}"/>
              </a:ext>
            </a:extLst>
          </p:cNvPr>
          <p:cNvSpPr txBox="1"/>
          <p:nvPr/>
        </p:nvSpPr>
        <p:spPr>
          <a:xfrm>
            <a:off x="8855222" y="6559078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Text</a:t>
            </a:r>
            <a:r>
              <a:rPr lang="zh-CN" altLang="en-US" dirty="0"/>
              <a:t> </a:t>
            </a:r>
            <a:r>
              <a:rPr lang="en-US" altLang="zh-CN" dirty="0"/>
              <a:t>feature</a:t>
            </a:r>
            <a:endParaRPr lang="en-CN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BF180E2-E5A5-104F-A0D4-B82D624A9DB9}"/>
              </a:ext>
            </a:extLst>
          </p:cNvPr>
          <p:cNvSpPr txBox="1"/>
          <p:nvPr/>
        </p:nvSpPr>
        <p:spPr>
          <a:xfrm>
            <a:off x="8757439" y="8551194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Image</a:t>
            </a:r>
            <a:r>
              <a:rPr lang="zh-CN" altLang="en-US" dirty="0"/>
              <a:t> </a:t>
            </a:r>
            <a:r>
              <a:rPr lang="en-US" altLang="zh-CN" dirty="0"/>
              <a:t>feature</a:t>
            </a:r>
            <a:endParaRPr lang="en-C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F05674-5F75-7F40-AA8C-931B47C53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8690" y="2421779"/>
            <a:ext cx="916166" cy="916166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EA4B3835-8EFD-674E-B6DF-8BC6E88F27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583" y="3696148"/>
            <a:ext cx="727589" cy="727589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5AF4713A-61FC-6048-86FE-140CCBEB99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7979779" y="3669481"/>
            <a:ext cx="727591" cy="727591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329D8090-CCEB-2A43-8742-E9EEFE7A16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62705" y="3673803"/>
            <a:ext cx="727591" cy="727591"/>
          </a:xfrm>
          <a:prstGeom prst="rect">
            <a:avLst/>
          </a:prstGeom>
        </p:spPr>
      </p:pic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59708B6C-937C-204C-BF86-3D70EF243BC8}"/>
              </a:ext>
            </a:extLst>
          </p:cNvPr>
          <p:cNvSpPr/>
          <p:nvPr/>
        </p:nvSpPr>
        <p:spPr>
          <a:xfrm>
            <a:off x="4827369" y="3995607"/>
            <a:ext cx="589271" cy="23757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BBBBDA4-494A-3049-B8CA-6F719EBA1ECF}"/>
              </a:ext>
            </a:extLst>
          </p:cNvPr>
          <p:cNvSpPr txBox="1"/>
          <p:nvPr/>
        </p:nvSpPr>
        <p:spPr>
          <a:xfrm>
            <a:off x="4770158" y="3963338"/>
            <a:ext cx="7393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</a:t>
            </a:r>
            <a:r>
              <a:rPr lang="en-CN" sz="1400" dirty="0"/>
              <a:t>lient 1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C28082D5-4A8E-B645-949D-98095BDCB864}"/>
              </a:ext>
            </a:extLst>
          </p:cNvPr>
          <p:cNvSpPr/>
          <p:nvPr/>
        </p:nvSpPr>
        <p:spPr>
          <a:xfrm>
            <a:off x="7371782" y="3923352"/>
            <a:ext cx="589271" cy="23757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8D52614-0A1B-AA48-82A1-31CA5933FD86}"/>
              </a:ext>
            </a:extLst>
          </p:cNvPr>
          <p:cNvSpPr txBox="1"/>
          <p:nvPr/>
        </p:nvSpPr>
        <p:spPr>
          <a:xfrm>
            <a:off x="7335311" y="3897698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</a:t>
            </a:r>
            <a:r>
              <a:rPr lang="en-CN" sz="1400" dirty="0"/>
              <a:t>lient i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EAB46A0A-798D-7E46-B4F3-5CC06FC9F4C7}"/>
              </a:ext>
            </a:extLst>
          </p:cNvPr>
          <p:cNvSpPr/>
          <p:nvPr/>
        </p:nvSpPr>
        <p:spPr>
          <a:xfrm>
            <a:off x="11079144" y="3907809"/>
            <a:ext cx="589271" cy="23757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0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BA182CD-9B7A-0844-B452-3CA78590B6A0}"/>
              </a:ext>
            </a:extLst>
          </p:cNvPr>
          <p:cNvSpPr txBox="1"/>
          <p:nvPr/>
        </p:nvSpPr>
        <p:spPr>
          <a:xfrm>
            <a:off x="10999354" y="3888495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</a:t>
            </a:r>
            <a:r>
              <a:rPr lang="en-CN" sz="1400" dirty="0"/>
              <a:t>lient N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37035518-FF25-0246-8309-105BDE3FFD6A}"/>
              </a:ext>
            </a:extLst>
          </p:cNvPr>
          <p:cNvSpPr/>
          <p:nvPr/>
        </p:nvSpPr>
        <p:spPr>
          <a:xfrm>
            <a:off x="11330871" y="7197356"/>
            <a:ext cx="134844" cy="846343"/>
          </a:xfrm>
          <a:prstGeom prst="roundRect">
            <a:avLst/>
          </a:prstGeom>
          <a:pattFill prst="lgCheck">
            <a:fgClr>
              <a:srgbClr val="00B0F0"/>
            </a:fgClr>
            <a:bgClr>
              <a:schemeClr val="bg1"/>
            </a:bgClr>
          </a:patt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prstMaterial="softEdge"/>
          </a:bodyPr>
          <a:lstStyle/>
          <a:p>
            <a:pPr algn="ctr"/>
            <a:endParaRPr lang="en-CN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AA1557C-9B62-3741-BA80-62D63E2F5FD6}"/>
              </a:ext>
            </a:extLst>
          </p:cNvPr>
          <p:cNvCxnSpPr>
            <a:cxnSpLocks/>
          </p:cNvCxnSpPr>
          <p:nvPr/>
        </p:nvCxnSpPr>
        <p:spPr>
          <a:xfrm flipV="1">
            <a:off x="11250610" y="7008781"/>
            <a:ext cx="0" cy="104510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83B46EF4-E7B5-C541-AC7F-FE8D52D9DF23}"/>
              </a:ext>
            </a:extLst>
          </p:cNvPr>
          <p:cNvSpPr/>
          <p:nvPr/>
        </p:nvSpPr>
        <p:spPr>
          <a:xfrm>
            <a:off x="11554870" y="7323685"/>
            <a:ext cx="134844" cy="720000"/>
          </a:xfrm>
          <a:prstGeom prst="roundRect">
            <a:avLst/>
          </a:prstGeom>
          <a:pattFill prst="wdUpDiag">
            <a:fgClr>
              <a:srgbClr val="00B0F0"/>
            </a:fgClr>
            <a:bgClr>
              <a:schemeClr val="bg1"/>
            </a:bgClr>
          </a:patt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prstMaterial="softEdge"/>
          </a:bodyPr>
          <a:lstStyle/>
          <a:p>
            <a:pPr algn="ctr"/>
            <a:endParaRPr lang="en-CN"/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9D565E63-7CCD-0C4F-9DDE-95F83FA4B52C}"/>
              </a:ext>
            </a:extLst>
          </p:cNvPr>
          <p:cNvSpPr/>
          <p:nvPr/>
        </p:nvSpPr>
        <p:spPr>
          <a:xfrm>
            <a:off x="11773516" y="7620514"/>
            <a:ext cx="134844" cy="432000"/>
          </a:xfrm>
          <a:prstGeom prst="roundRect">
            <a:avLst/>
          </a:prstGeom>
          <a:pattFill prst="plaid">
            <a:fgClr>
              <a:srgbClr val="00B0F0"/>
            </a:fgClr>
            <a:bgClr>
              <a:schemeClr val="bg1"/>
            </a:bgClr>
          </a:patt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prstMaterial="softEdge"/>
          </a:bodyPr>
          <a:lstStyle/>
          <a:p>
            <a:pPr algn="ctr"/>
            <a:endParaRPr lang="en-CN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D3204579-8DA2-044A-9AB1-E9DED2E66BFC}"/>
              </a:ext>
            </a:extLst>
          </p:cNvPr>
          <p:cNvSpPr/>
          <p:nvPr/>
        </p:nvSpPr>
        <p:spPr>
          <a:xfrm>
            <a:off x="11988620" y="7255981"/>
            <a:ext cx="134844" cy="792000"/>
          </a:xfrm>
          <a:prstGeom prst="roundRect">
            <a:avLst/>
          </a:prstGeom>
          <a:pattFill prst="wdDnDiag">
            <a:fgClr>
              <a:srgbClr val="00B0F0"/>
            </a:fgClr>
            <a:bgClr>
              <a:schemeClr val="bg1"/>
            </a:bgClr>
          </a:patt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prstMaterial="softEdge"/>
          </a:bodyPr>
          <a:lstStyle/>
          <a:p>
            <a:pPr algn="ctr"/>
            <a:endParaRPr lang="en-CN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CC31DC0-AF5B-C44D-A97B-91A01EF45AB5}"/>
              </a:ext>
            </a:extLst>
          </p:cNvPr>
          <p:cNvCxnSpPr>
            <a:cxnSpLocks/>
          </p:cNvCxnSpPr>
          <p:nvPr/>
        </p:nvCxnSpPr>
        <p:spPr>
          <a:xfrm>
            <a:off x="11241753" y="8048771"/>
            <a:ext cx="1098380" cy="374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F647DC47-2171-DE49-9924-44EB78F5EFAB}"/>
              </a:ext>
            </a:extLst>
          </p:cNvPr>
          <p:cNvSpPr txBox="1"/>
          <p:nvPr/>
        </p:nvSpPr>
        <p:spPr>
          <a:xfrm>
            <a:off x="11156348" y="8147770"/>
            <a:ext cx="1150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600" dirty="0"/>
              <a:t>Predictions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022E0EFA-A126-9D45-84C3-7CE6900ED2EA}"/>
              </a:ext>
            </a:extLst>
          </p:cNvPr>
          <p:cNvSpPr/>
          <p:nvPr/>
        </p:nvSpPr>
        <p:spPr>
          <a:xfrm>
            <a:off x="3650152" y="9825244"/>
            <a:ext cx="9098845" cy="56855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B7F7593-6D54-F84E-B1AC-2EB7B91411B8}"/>
              </a:ext>
            </a:extLst>
          </p:cNvPr>
          <p:cNvSpPr txBox="1"/>
          <p:nvPr/>
        </p:nvSpPr>
        <p:spPr>
          <a:xfrm>
            <a:off x="3951864" y="994002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 dirty="0"/>
              <a:t>Learnable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4207E76-7E49-5046-9297-9F2980A3C114}"/>
              </a:ext>
            </a:extLst>
          </p:cNvPr>
          <p:cNvSpPr txBox="1"/>
          <p:nvPr/>
        </p:nvSpPr>
        <p:spPr>
          <a:xfrm>
            <a:off x="5205861" y="9931369"/>
            <a:ext cx="741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CN" dirty="0"/>
              <a:t>Frozen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0034E1A-D4EE-4241-B0FC-686A17B64B50}"/>
              </a:ext>
            </a:extLst>
          </p:cNvPr>
          <p:cNvSpPr txBox="1"/>
          <p:nvPr/>
        </p:nvSpPr>
        <p:spPr>
          <a:xfrm>
            <a:off x="4837458" y="994272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dirty="0"/>
              <a:t>❄️</a:t>
            </a:r>
            <a:endParaRPr lang="en-CN" sz="20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3AA1B36-68F8-3041-8988-9C0E3016F165}"/>
              </a:ext>
            </a:extLst>
          </p:cNvPr>
          <p:cNvSpPr txBox="1"/>
          <p:nvPr/>
        </p:nvSpPr>
        <p:spPr>
          <a:xfrm>
            <a:off x="3606823" y="990927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dirty="0"/>
              <a:t>🔥</a:t>
            </a:r>
          </a:p>
        </p:txBody>
      </p:sp>
      <p:sp>
        <p:nvSpPr>
          <p:cNvPr id="91" name="Summing Junction 90">
            <a:extLst>
              <a:ext uri="{FF2B5EF4-FFF2-40B4-BE49-F238E27FC236}">
                <a16:creationId xmlns:a16="http://schemas.microsoft.com/office/drawing/2014/main" id="{A81A10D5-551D-144A-8D84-47F9970AC27A}"/>
              </a:ext>
            </a:extLst>
          </p:cNvPr>
          <p:cNvSpPr>
            <a:spLocks noChangeAspect="1"/>
          </p:cNvSpPr>
          <p:nvPr/>
        </p:nvSpPr>
        <p:spPr>
          <a:xfrm>
            <a:off x="10068123" y="9976806"/>
            <a:ext cx="251999" cy="251999"/>
          </a:xfrm>
          <a:prstGeom prst="flowChartSummingJunction">
            <a:avLst/>
          </a:prstGeom>
          <a:solidFill>
            <a:schemeClr val="bg2">
              <a:lumMod val="9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19C1B54-3A89-BE40-833B-7F20525A0F33}"/>
              </a:ext>
            </a:extLst>
          </p:cNvPr>
          <p:cNvSpPr txBox="1"/>
          <p:nvPr/>
        </p:nvSpPr>
        <p:spPr>
          <a:xfrm>
            <a:off x="10305529" y="9939111"/>
            <a:ext cx="960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CN" dirty="0"/>
              <a:t>Similarity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BC08E70-BD88-F944-BF1A-1AA9ECFEF31E}"/>
              </a:ext>
            </a:extLst>
          </p:cNvPr>
          <p:cNvSpPr txBox="1"/>
          <p:nvPr/>
        </p:nvSpPr>
        <p:spPr>
          <a:xfrm>
            <a:off x="8360494" y="9934028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CN" dirty="0"/>
              <a:t>Class embeddings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652D55B-99B8-1C41-89AA-12481F4DD62F}"/>
              </a:ext>
            </a:extLst>
          </p:cNvPr>
          <p:cNvSpPr txBox="1"/>
          <p:nvPr/>
        </p:nvSpPr>
        <p:spPr>
          <a:xfrm>
            <a:off x="6227969" y="9940027"/>
            <a:ext cx="1483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CN" sz="1600" dirty="0"/>
              <a:t>ontext vectors</a:t>
            </a:r>
          </a:p>
        </p:txBody>
      </p:sp>
      <p:sp>
        <p:nvSpPr>
          <p:cNvPr id="103" name="Summing Junction 102">
            <a:extLst>
              <a:ext uri="{FF2B5EF4-FFF2-40B4-BE49-F238E27FC236}">
                <a16:creationId xmlns:a16="http://schemas.microsoft.com/office/drawing/2014/main" id="{0978F22C-8D55-8142-812E-229455641EB7}"/>
              </a:ext>
            </a:extLst>
          </p:cNvPr>
          <p:cNvSpPr>
            <a:spLocks noChangeAspect="1"/>
          </p:cNvSpPr>
          <p:nvPr/>
        </p:nvSpPr>
        <p:spPr>
          <a:xfrm>
            <a:off x="10308809" y="7578945"/>
            <a:ext cx="306000" cy="306000"/>
          </a:xfrm>
          <a:prstGeom prst="flowChartSummingJunction">
            <a:avLst/>
          </a:prstGeom>
          <a:solidFill>
            <a:schemeClr val="bg2">
              <a:lumMod val="9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0CE1260D-8416-0447-88C5-9488415987E4}"/>
              </a:ext>
            </a:extLst>
          </p:cNvPr>
          <p:cNvSpPr/>
          <p:nvPr/>
        </p:nvSpPr>
        <p:spPr>
          <a:xfrm>
            <a:off x="8061868" y="2072155"/>
            <a:ext cx="589271" cy="23757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0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99EDCF6-157C-3842-80AD-23DA5D12C582}"/>
              </a:ext>
            </a:extLst>
          </p:cNvPr>
          <p:cNvSpPr txBox="1"/>
          <p:nvPr/>
        </p:nvSpPr>
        <p:spPr>
          <a:xfrm>
            <a:off x="8032704" y="2029382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Server</a:t>
            </a:r>
            <a:endParaRPr lang="en-CN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011BA5-D497-E44D-AE11-900B994345CF}"/>
              </a:ext>
            </a:extLst>
          </p:cNvPr>
          <p:cNvSpPr txBox="1"/>
          <p:nvPr/>
        </p:nvSpPr>
        <p:spPr>
          <a:xfrm>
            <a:off x="6007512" y="3777920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dirty="0"/>
              <a:t>...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7980F89-D705-4F42-B215-9050B44B27EE}"/>
              </a:ext>
            </a:extLst>
          </p:cNvPr>
          <p:cNvSpPr txBox="1"/>
          <p:nvPr/>
        </p:nvSpPr>
        <p:spPr>
          <a:xfrm>
            <a:off x="9545335" y="3732731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dirty="0"/>
              <a:t>...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0680475-6502-854F-AC10-1A0FBA8829E7}"/>
              </a:ext>
            </a:extLst>
          </p:cNvPr>
          <p:cNvCxnSpPr>
            <a:cxnSpLocks/>
          </p:cNvCxnSpPr>
          <p:nvPr/>
        </p:nvCxnSpPr>
        <p:spPr>
          <a:xfrm flipV="1">
            <a:off x="4575377" y="2699088"/>
            <a:ext cx="3245704" cy="912120"/>
          </a:xfrm>
          <a:prstGeom prst="straightConnector1">
            <a:avLst/>
          </a:prstGeom>
          <a:ln w="25400">
            <a:solidFill>
              <a:srgbClr val="92D05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DADC674-63D1-6B47-BE5A-B5EB46CDAC88}"/>
              </a:ext>
            </a:extLst>
          </p:cNvPr>
          <p:cNvCxnSpPr>
            <a:cxnSpLocks/>
          </p:cNvCxnSpPr>
          <p:nvPr/>
        </p:nvCxnSpPr>
        <p:spPr>
          <a:xfrm flipV="1">
            <a:off x="8300275" y="3307563"/>
            <a:ext cx="0" cy="280297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7B2CA7B7-980A-9E41-B716-427A1835A65C}"/>
              </a:ext>
            </a:extLst>
          </p:cNvPr>
          <p:cNvCxnSpPr>
            <a:cxnSpLocks/>
          </p:cNvCxnSpPr>
          <p:nvPr/>
        </p:nvCxnSpPr>
        <p:spPr>
          <a:xfrm flipH="1" flipV="1">
            <a:off x="8905642" y="2688212"/>
            <a:ext cx="3240000" cy="879510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ight Arrow 145">
            <a:extLst>
              <a:ext uri="{FF2B5EF4-FFF2-40B4-BE49-F238E27FC236}">
                <a16:creationId xmlns:a16="http://schemas.microsoft.com/office/drawing/2014/main" id="{81E50DCC-4B04-6C40-BF2B-E817BA4D300C}"/>
              </a:ext>
            </a:extLst>
          </p:cNvPr>
          <p:cNvSpPr/>
          <p:nvPr/>
        </p:nvSpPr>
        <p:spPr>
          <a:xfrm rot="5400000">
            <a:off x="8138786" y="4904794"/>
            <a:ext cx="409575" cy="353165"/>
          </a:xfrm>
          <a:prstGeom prst="rightArrow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9" name="Table 11">
                <a:extLst>
                  <a:ext uri="{FF2B5EF4-FFF2-40B4-BE49-F238E27FC236}">
                    <a16:creationId xmlns:a16="http://schemas.microsoft.com/office/drawing/2014/main" id="{52D76109-CDCF-2A4A-9F5F-661E9FC6BE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8928849"/>
                  </p:ext>
                </p:extLst>
              </p:nvPr>
            </p:nvGraphicFramePr>
            <p:xfrm>
              <a:off x="5949418" y="9914115"/>
              <a:ext cx="294746" cy="370840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EBA994"/>
                    </a:solidFill>
                    <a:tableStyleId>{5C22544A-7EE6-4342-B048-85BDC9FD1C3A}</a:tableStyleId>
                  </a:tblPr>
                  <a:tblGrid>
                    <a:gridCol w="294746">
                      <a:extLst>
                        <a:ext uri="{9D8B030D-6E8A-4147-A177-3AD203B41FA5}">
                          <a16:colId xmlns:a16="http://schemas.microsoft.com/office/drawing/2014/main" val="261013041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N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N" sz="1200" dirty="0"/>
                        </a:p>
                      </a:txBody>
                      <a:tcPr marL="91439" marR="91439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658288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9" name="Table 11">
                <a:extLst>
                  <a:ext uri="{FF2B5EF4-FFF2-40B4-BE49-F238E27FC236}">
                    <a16:creationId xmlns:a16="http://schemas.microsoft.com/office/drawing/2014/main" id="{52D76109-CDCF-2A4A-9F5F-661E9FC6BE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8928849"/>
                  </p:ext>
                </p:extLst>
              </p:nvPr>
            </p:nvGraphicFramePr>
            <p:xfrm>
              <a:off x="5949418" y="9914115"/>
              <a:ext cx="294746" cy="370840"/>
            </p:xfrm>
            <a:graphic>
              <a:graphicData uri="http://schemas.openxmlformats.org/drawingml/2006/table">
                <a:tbl>
                  <a:tblPr firstRow="1" bandRow="1">
                    <a:solidFill>
                      <a:srgbClr val="EBA994"/>
                    </a:solidFill>
                    <a:tableStyleId>{5C22544A-7EE6-4342-B048-85BDC9FD1C3A}</a:tableStyleId>
                  </a:tblPr>
                  <a:tblGrid>
                    <a:gridCol w="294746">
                      <a:extLst>
                        <a:ext uri="{9D8B030D-6E8A-4147-A177-3AD203B41FA5}">
                          <a16:colId xmlns:a16="http://schemas.microsoft.com/office/drawing/2014/main" val="261013041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 marL="91439" marR="91439" anchor="ctr">
                        <a:blipFill>
                          <a:blip r:embed="rId8"/>
                          <a:stretch>
                            <a:fillRect l="-4167" r="-8333" b="-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5828870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60" name="Table 18">
            <a:extLst>
              <a:ext uri="{FF2B5EF4-FFF2-40B4-BE49-F238E27FC236}">
                <a16:creationId xmlns:a16="http://schemas.microsoft.com/office/drawing/2014/main" id="{14EF29F2-0AE4-7646-ADD4-943FBF197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112033"/>
              </p:ext>
            </p:extLst>
          </p:nvPr>
        </p:nvGraphicFramePr>
        <p:xfrm>
          <a:off x="7720503" y="9920652"/>
          <a:ext cx="645125" cy="377327"/>
        </p:xfrm>
        <a:graphic>
          <a:graphicData uri="http://schemas.openxmlformats.org/drawingml/2006/table">
            <a:tbl>
              <a:tblPr firstRow="1" bandRow="1">
                <a:solidFill>
                  <a:schemeClr val="accent6">
                    <a:lumMod val="40000"/>
                    <a:lumOff val="60000"/>
                  </a:schemeClr>
                </a:solidFill>
                <a:tableStyleId>{5C22544A-7EE6-4342-B048-85BDC9FD1C3A}</a:tableStyleId>
              </a:tblPr>
              <a:tblGrid>
                <a:gridCol w="645125">
                  <a:extLst>
                    <a:ext uri="{9D8B030D-6E8A-4147-A177-3AD203B41FA5}">
                      <a16:colId xmlns:a16="http://schemas.microsoft.com/office/drawing/2014/main" val="950851031"/>
                    </a:ext>
                  </a:extLst>
                </a:gridCol>
              </a:tblGrid>
              <a:tr h="377327">
                <a:tc>
                  <a:txBody>
                    <a:bodyPr/>
                    <a:lstStyle/>
                    <a:p>
                      <a:r>
                        <a:rPr lang="en-CN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class</a:t>
                      </a:r>
                    </a:p>
                  </a:txBody>
                  <a:tcPr marL="91439" marR="91439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8270682"/>
                  </a:ext>
                </a:extLst>
              </a:tr>
            </a:tbl>
          </a:graphicData>
        </a:graphic>
      </p:graphicFrame>
      <p:sp>
        <p:nvSpPr>
          <p:cNvPr id="161" name="Rectangle 160">
            <a:extLst>
              <a:ext uri="{FF2B5EF4-FFF2-40B4-BE49-F238E27FC236}">
                <a16:creationId xmlns:a16="http://schemas.microsoft.com/office/drawing/2014/main" id="{6544B23E-6475-B94E-8046-A51AED2E0A3F}"/>
              </a:ext>
            </a:extLst>
          </p:cNvPr>
          <p:cNvSpPr/>
          <p:nvPr/>
        </p:nvSpPr>
        <p:spPr>
          <a:xfrm>
            <a:off x="11286888" y="9957955"/>
            <a:ext cx="263420" cy="30333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F2FCF48-472B-8441-95D3-B8DADAB650E7}"/>
              </a:ext>
            </a:extLst>
          </p:cNvPr>
          <p:cNvSpPr txBox="1"/>
          <p:nvPr/>
        </p:nvSpPr>
        <p:spPr>
          <a:xfrm>
            <a:off x="11581826" y="9945317"/>
            <a:ext cx="1177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/>
            </a:lvl1pPr>
          </a:lstStyle>
          <a:p>
            <a:r>
              <a:rPr lang="en-CN" dirty="0"/>
              <a:t>Transmitted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8AFD6D4-7AAF-A346-AD11-FED71FA41911}"/>
              </a:ext>
            </a:extLst>
          </p:cNvPr>
          <p:cNvSpPr/>
          <p:nvPr/>
        </p:nvSpPr>
        <p:spPr>
          <a:xfrm>
            <a:off x="13368349" y="1036358"/>
            <a:ext cx="3671634" cy="19457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FC414ED-F786-754D-8B4B-062DD71E49EE}"/>
              </a:ext>
            </a:extLst>
          </p:cNvPr>
          <p:cNvSpPr/>
          <p:nvPr/>
        </p:nvSpPr>
        <p:spPr>
          <a:xfrm>
            <a:off x="13391449" y="3581736"/>
            <a:ext cx="3671634" cy="16077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11193CA-9EB8-F341-811B-B44FF18F3737}"/>
              </a:ext>
            </a:extLst>
          </p:cNvPr>
          <p:cNvCxnSpPr>
            <a:cxnSpLocks/>
          </p:cNvCxnSpPr>
          <p:nvPr/>
        </p:nvCxnSpPr>
        <p:spPr>
          <a:xfrm flipH="1">
            <a:off x="4520302" y="2620945"/>
            <a:ext cx="3242616" cy="896508"/>
          </a:xfrm>
          <a:prstGeom prst="straightConnector1">
            <a:avLst/>
          </a:prstGeom>
          <a:ln w="25400">
            <a:solidFill>
              <a:srgbClr val="92D05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E7144B1-175C-474E-9141-F3C810AADE38}"/>
              </a:ext>
            </a:extLst>
          </p:cNvPr>
          <p:cNvCxnSpPr>
            <a:cxnSpLocks/>
          </p:cNvCxnSpPr>
          <p:nvPr/>
        </p:nvCxnSpPr>
        <p:spPr>
          <a:xfrm>
            <a:off x="8398914" y="3319657"/>
            <a:ext cx="0" cy="309776"/>
          </a:xfrm>
          <a:prstGeom prst="straightConnector1">
            <a:avLst/>
          </a:prstGeom>
          <a:ln w="25400">
            <a:solidFill>
              <a:schemeClr val="bg2">
                <a:lumMod val="7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B0A2087-0960-7B41-B44A-922A4E16445C}"/>
              </a:ext>
            </a:extLst>
          </p:cNvPr>
          <p:cNvCxnSpPr>
            <a:cxnSpLocks/>
          </p:cNvCxnSpPr>
          <p:nvPr/>
        </p:nvCxnSpPr>
        <p:spPr>
          <a:xfrm>
            <a:off x="8968023" y="2603334"/>
            <a:ext cx="3221309" cy="890020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6007AF64-4CD0-2248-8760-319223121ADC}"/>
              </a:ext>
            </a:extLst>
          </p:cNvPr>
          <p:cNvSpPr/>
          <p:nvPr/>
        </p:nvSpPr>
        <p:spPr>
          <a:xfrm>
            <a:off x="13367065" y="594395"/>
            <a:ext cx="3671634" cy="4419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2000">
                <a:solidFill>
                  <a:schemeClr val="tx1"/>
                </a:solidFill>
              </a:rPr>
              <a:t>Evaluation</a:t>
            </a:r>
            <a:r>
              <a:rPr lang="zh-CN" altLang="en-US" sz="200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Protocols</a:t>
            </a:r>
            <a:endParaRPr lang="en-CN" sz="20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CC573DE-C94D-8348-948F-402337C9B021}"/>
              </a:ext>
            </a:extLst>
          </p:cNvPr>
          <p:cNvSpPr/>
          <p:nvPr/>
        </p:nvSpPr>
        <p:spPr>
          <a:xfrm>
            <a:off x="13391448" y="3139771"/>
            <a:ext cx="3671634" cy="4419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2000" dirty="0">
                <a:solidFill>
                  <a:schemeClr val="tx1"/>
                </a:solidFill>
              </a:rPr>
              <a:t>Predefined Models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B41E1B5-EE74-794F-AD8E-9E047DCC6911}"/>
              </a:ext>
            </a:extLst>
          </p:cNvPr>
          <p:cNvSpPr/>
          <p:nvPr/>
        </p:nvSpPr>
        <p:spPr>
          <a:xfrm>
            <a:off x="260372" y="722468"/>
            <a:ext cx="3064390" cy="4419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tx1"/>
                </a:solidFill>
              </a:rPr>
              <a:t>Federated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Learning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Algorithms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96AF0EE-FEFE-524A-A4A9-14C43B60F9AC}"/>
              </a:ext>
            </a:extLst>
          </p:cNvPr>
          <p:cNvSpPr/>
          <p:nvPr/>
        </p:nvSpPr>
        <p:spPr>
          <a:xfrm>
            <a:off x="270928" y="5827194"/>
            <a:ext cx="3060000" cy="4419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altLang="zh-CN" dirty="0">
                <a:solidFill>
                  <a:schemeClr val="tx1"/>
                </a:solidFill>
              </a:rPr>
              <a:t>Prompt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Learning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Algorithms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DFB8AE9-65AF-B147-A487-2F539099C1F5}"/>
              </a:ext>
            </a:extLst>
          </p:cNvPr>
          <p:cNvSpPr txBox="1"/>
          <p:nvPr/>
        </p:nvSpPr>
        <p:spPr>
          <a:xfrm>
            <a:off x="3905682" y="8246093"/>
            <a:ext cx="1096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 dirty="0"/>
              <a:t>Client</a:t>
            </a:r>
            <a:r>
              <a:rPr lang="zh-CN" altLang="en-US" sz="1600" dirty="0"/>
              <a:t> </a:t>
            </a:r>
            <a:r>
              <a:rPr lang="en-US" altLang="zh-CN" sz="1600" dirty="0"/>
              <a:t>Data</a:t>
            </a:r>
            <a:endParaRPr lang="en-CN" sz="1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7B0653-D976-6F4B-B4DD-1EB0F99A161C}"/>
              </a:ext>
            </a:extLst>
          </p:cNvPr>
          <p:cNvSpPr txBox="1"/>
          <p:nvPr/>
        </p:nvSpPr>
        <p:spPr>
          <a:xfrm>
            <a:off x="13427053" y="1194215"/>
            <a:ext cx="36116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G</a:t>
            </a:r>
            <a:r>
              <a:rPr lang="en-CN" dirty="0"/>
              <a:t>lobal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Personalized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CN" dirty="0"/>
              <a:t>Base</a:t>
            </a:r>
            <a:r>
              <a:rPr lang="en-US" altLang="zh-CN" dirty="0"/>
              <a:t>-to-novel class generalization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Few-shot learning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Cross domain generalization</a:t>
            </a:r>
          </a:p>
          <a:p>
            <a:pPr algn="ctr"/>
            <a:r>
              <a:rPr lang="en-US" dirty="0"/>
              <a:t>…</a:t>
            </a:r>
            <a:endParaRPr lang="en-CN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0A46DE7-3A9B-1243-9C89-117C1E16230A}"/>
              </a:ext>
            </a:extLst>
          </p:cNvPr>
          <p:cNvSpPr txBox="1"/>
          <p:nvPr/>
        </p:nvSpPr>
        <p:spPr>
          <a:xfrm>
            <a:off x="13497753" y="4039654"/>
            <a:ext cx="3469550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CN" dirty="0"/>
              <a:t>Image encoder: </a:t>
            </a:r>
            <a:r>
              <a:rPr lang="en-US" dirty="0"/>
              <a:t>RN50, RN101, </a:t>
            </a:r>
            <a:r>
              <a:rPr lang="en-US" dirty="0" err="1"/>
              <a:t>ViT</a:t>
            </a:r>
            <a:r>
              <a:rPr lang="en-US" dirty="0"/>
              <a:t>-B/16, </a:t>
            </a:r>
            <a:r>
              <a:rPr lang="en-US" dirty="0" err="1"/>
              <a:t>ViT</a:t>
            </a:r>
            <a:r>
              <a:rPr lang="en-US" dirty="0"/>
              <a:t>-B/32…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Text encoder: Transformer-63M</a:t>
            </a:r>
            <a:endParaRPr lang="en-CN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5D03415-BA32-5240-AE34-F1A637E04AD0}"/>
              </a:ext>
            </a:extLst>
          </p:cNvPr>
          <p:cNvSpPr/>
          <p:nvPr/>
        </p:nvSpPr>
        <p:spPr>
          <a:xfrm>
            <a:off x="13398892" y="6020914"/>
            <a:ext cx="3671634" cy="43867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2DF4F7B-5D9D-6A42-A301-773001FAB9EE}"/>
              </a:ext>
            </a:extLst>
          </p:cNvPr>
          <p:cNvSpPr/>
          <p:nvPr/>
        </p:nvSpPr>
        <p:spPr>
          <a:xfrm>
            <a:off x="13398891" y="5578953"/>
            <a:ext cx="3671634" cy="4419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2000" dirty="0">
                <a:solidFill>
                  <a:schemeClr val="tx1"/>
                </a:solidFill>
              </a:rPr>
              <a:t>Predefined Datasets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AE25F24-F5C4-4C4B-B2DF-8948E6D94563}"/>
              </a:ext>
            </a:extLst>
          </p:cNvPr>
          <p:cNvSpPr txBox="1"/>
          <p:nvPr/>
        </p:nvSpPr>
        <p:spPr>
          <a:xfrm>
            <a:off x="13535445" y="7968791"/>
            <a:ext cx="3469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Food-101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FGVC Aircraft</a:t>
            </a:r>
          </a:p>
          <a:p>
            <a:pPr algn="ctr"/>
            <a:r>
              <a:rPr lang="en-US" dirty="0"/>
              <a:t>…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CAAF9580-80D7-A344-84FA-9EB18D5D5EF1}"/>
              </a:ext>
            </a:extLst>
          </p:cNvPr>
          <p:cNvSpPr/>
          <p:nvPr/>
        </p:nvSpPr>
        <p:spPr>
          <a:xfrm>
            <a:off x="14749205" y="3637998"/>
            <a:ext cx="860266" cy="34092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tx1"/>
                </a:solidFill>
              </a:rPr>
              <a:t>CLIP</a:t>
            </a:r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AF95557E-AA48-1D4C-9681-DAEF7F735D35}"/>
              </a:ext>
            </a:extLst>
          </p:cNvPr>
          <p:cNvSpPr/>
          <p:nvPr/>
        </p:nvSpPr>
        <p:spPr>
          <a:xfrm>
            <a:off x="13827870" y="6153890"/>
            <a:ext cx="2851933" cy="3759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tx1"/>
                </a:solidFill>
              </a:rPr>
              <a:t>Generic Image Recognition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326DE31-0792-2B40-BBE6-DE866C48E1A9}"/>
              </a:ext>
            </a:extLst>
          </p:cNvPr>
          <p:cNvSpPr txBox="1"/>
          <p:nvPr/>
        </p:nvSpPr>
        <p:spPr>
          <a:xfrm>
            <a:off x="13545040" y="6606812"/>
            <a:ext cx="3469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Caltech101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ImageNet</a:t>
            </a:r>
          </a:p>
          <a:p>
            <a:pPr algn="ctr"/>
            <a:r>
              <a:rPr lang="en-US" dirty="0"/>
              <a:t>…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1F031A39-F19B-7C4B-9C0A-E5B841361DB2}"/>
              </a:ext>
            </a:extLst>
          </p:cNvPr>
          <p:cNvSpPr/>
          <p:nvPr/>
        </p:nvSpPr>
        <p:spPr>
          <a:xfrm>
            <a:off x="13572520" y="7530658"/>
            <a:ext cx="3332883" cy="3759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tx1"/>
                </a:solidFill>
              </a:rPr>
              <a:t>Fine-grained Image Recognition</a:t>
            </a: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0FAE6651-67F3-7648-AF56-6B0FEE48AE9C}"/>
              </a:ext>
            </a:extLst>
          </p:cNvPr>
          <p:cNvSpPr/>
          <p:nvPr/>
        </p:nvSpPr>
        <p:spPr>
          <a:xfrm>
            <a:off x="13568378" y="8906899"/>
            <a:ext cx="3332883" cy="37594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tx1"/>
                </a:solidFill>
              </a:rPr>
              <a:t>Cross Domain Generalization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3826178-0F46-1D43-916A-48E69A8ACDB6}"/>
              </a:ext>
            </a:extLst>
          </p:cNvPr>
          <p:cNvSpPr txBox="1"/>
          <p:nvPr/>
        </p:nvSpPr>
        <p:spPr>
          <a:xfrm>
            <a:off x="13545040" y="9424877"/>
            <a:ext cx="3469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 err="1"/>
              <a:t>DomainNet</a:t>
            </a:r>
            <a:endParaRPr lang="en-US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ImageNet-A(</a:t>
            </a:r>
            <a:r>
              <a:rPr lang="en-US" dirty="0" err="1"/>
              <a:t>dvarsarial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…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EE828419-5EAE-4D41-95CB-4A591CD6ED4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83076" y="1778938"/>
            <a:ext cx="2409632" cy="718318"/>
          </a:xfrm>
          <a:prstGeom prst="rect">
            <a:avLst/>
          </a:prstGeom>
        </p:spPr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71A2599E-9B3C-8B45-B78B-7CC6E816C912}"/>
              </a:ext>
            </a:extLst>
          </p:cNvPr>
          <p:cNvSpPr/>
          <p:nvPr/>
        </p:nvSpPr>
        <p:spPr>
          <a:xfrm>
            <a:off x="266772" y="6283895"/>
            <a:ext cx="3060000" cy="280076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1D49DD4-0CAB-DE47-AB8B-883DAEA7A187}"/>
              </a:ext>
            </a:extLst>
          </p:cNvPr>
          <p:cNvSpPr txBox="1"/>
          <p:nvPr/>
        </p:nvSpPr>
        <p:spPr>
          <a:xfrm>
            <a:off x="310114" y="6405130"/>
            <a:ext cx="315429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altLang="zh-CN" sz="2000" dirty="0" err="1"/>
              <a:t>CoOp</a:t>
            </a:r>
            <a:endParaRPr lang="en-US" altLang="zh-CN" sz="2000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altLang="zh-CN" sz="2000" dirty="0" err="1"/>
              <a:t>CoCoOp</a:t>
            </a:r>
            <a:endParaRPr lang="en-US" altLang="zh-CN" sz="2000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sz="2000" dirty="0" err="1"/>
              <a:t>ProDA</a:t>
            </a:r>
            <a:endParaRPr lang="en-US" sz="2000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sz="2000" dirty="0" err="1"/>
              <a:t>ProGrad</a:t>
            </a:r>
            <a:endParaRPr lang="en-US" sz="2000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sz="2000" dirty="0"/>
              <a:t>PLOT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000" dirty="0"/>
              <a:t>SRC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000" dirty="0" err="1"/>
              <a:t>KgCoOp</a:t>
            </a:r>
            <a:endParaRPr lang="en-US" sz="2000" dirty="0"/>
          </a:p>
          <a:p>
            <a:pPr algn="ctr"/>
            <a:r>
              <a:rPr lang="en-US" dirty="0"/>
              <a:t>…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9FCC42D8-02A7-024D-9478-D37A0E371C92}"/>
              </a:ext>
            </a:extLst>
          </p:cNvPr>
          <p:cNvSpPr/>
          <p:nvPr/>
        </p:nvSpPr>
        <p:spPr>
          <a:xfrm>
            <a:off x="263768" y="1179169"/>
            <a:ext cx="3060994" cy="145051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CE29327-4E43-454C-AA19-949EAC9F8AF4}"/>
              </a:ext>
            </a:extLst>
          </p:cNvPr>
          <p:cNvSpPr txBox="1"/>
          <p:nvPr/>
        </p:nvSpPr>
        <p:spPr>
          <a:xfrm>
            <a:off x="322472" y="1337024"/>
            <a:ext cx="300229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altLang="zh-CN" sz="2000" dirty="0" err="1"/>
              <a:t>FedAvg</a:t>
            </a:r>
            <a:endParaRPr lang="en-US" altLang="zh-CN" sz="2000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altLang="zh-CN" sz="2000" dirty="0" err="1"/>
              <a:t>FedProx</a:t>
            </a:r>
            <a:endParaRPr lang="en-US" altLang="zh-CN" sz="2000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sz="2000" dirty="0" err="1"/>
              <a:t>FedOTP</a:t>
            </a:r>
            <a:endParaRPr lang="en-US" sz="2000" dirty="0"/>
          </a:p>
          <a:p>
            <a:pPr algn="ctr"/>
            <a:r>
              <a:rPr lang="en-US" dirty="0"/>
              <a:t>…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90074933-892A-0C46-969F-793B63E00F7E}"/>
              </a:ext>
            </a:extLst>
          </p:cNvPr>
          <p:cNvCxnSpPr>
            <a:cxnSpLocks/>
            <a:stCxn id="99" idx="0"/>
            <a:endCxn id="126" idx="0"/>
          </p:cNvCxnSpPr>
          <p:nvPr/>
        </p:nvCxnSpPr>
        <p:spPr>
          <a:xfrm rot="16200000" flipH="1">
            <a:off x="4933932" y="-2418897"/>
            <a:ext cx="353934" cy="6636665"/>
          </a:xfrm>
          <a:prstGeom prst="bentConnector3">
            <a:avLst>
              <a:gd name="adj1" fmla="val -98286"/>
            </a:avLst>
          </a:prstGeom>
          <a:ln w="190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1A2697C6-EA94-8F46-9658-12FEFFEF7339}"/>
              </a:ext>
            </a:extLst>
          </p:cNvPr>
          <p:cNvCxnSpPr>
            <a:cxnSpLocks/>
            <a:stCxn id="100" idx="0"/>
            <a:endCxn id="142" idx="2"/>
          </p:cNvCxnSpPr>
          <p:nvPr/>
        </p:nvCxnSpPr>
        <p:spPr>
          <a:xfrm rot="5400000" flipH="1" flipV="1">
            <a:off x="3370528" y="4242761"/>
            <a:ext cx="14836" cy="3154037"/>
          </a:xfrm>
          <a:prstGeom prst="bentConnector3">
            <a:avLst>
              <a:gd name="adj1" fmla="val 2243280"/>
            </a:avLst>
          </a:prstGeom>
          <a:ln w="190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CEB7DC4-965E-7A48-9B86-FDABAF1DAA5B}"/>
              </a:ext>
            </a:extLst>
          </p:cNvPr>
          <p:cNvSpPr/>
          <p:nvPr/>
        </p:nvSpPr>
        <p:spPr>
          <a:xfrm flipV="1">
            <a:off x="4827369" y="5812358"/>
            <a:ext cx="255197" cy="241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97F20CD-165C-A644-BC8E-C6083C4D6CD8}"/>
              </a:ext>
            </a:extLst>
          </p:cNvPr>
          <p:cNvSpPr txBox="1"/>
          <p:nvPr/>
        </p:nvSpPr>
        <p:spPr>
          <a:xfrm>
            <a:off x="6100297" y="55885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  <p:cxnSp>
        <p:nvCxnSpPr>
          <p:cNvPr id="153" name="Elbow Connector 152">
            <a:extLst>
              <a:ext uri="{FF2B5EF4-FFF2-40B4-BE49-F238E27FC236}">
                <a16:creationId xmlns:a16="http://schemas.microsoft.com/office/drawing/2014/main" id="{F643CFF6-D55D-8047-A74C-4967AB5A54B4}"/>
              </a:ext>
            </a:extLst>
          </p:cNvPr>
          <p:cNvCxnSpPr>
            <a:cxnSpLocks/>
            <a:stCxn id="157" idx="2"/>
            <a:endCxn id="36" idx="0"/>
          </p:cNvCxnSpPr>
          <p:nvPr/>
        </p:nvCxnSpPr>
        <p:spPr>
          <a:xfrm rot="5400000" flipH="1" flipV="1">
            <a:off x="13444907" y="-679999"/>
            <a:ext cx="483580" cy="3032369"/>
          </a:xfrm>
          <a:prstGeom prst="bentConnector3">
            <a:avLst>
              <a:gd name="adj1" fmla="val 147272"/>
            </a:avLst>
          </a:prstGeom>
          <a:ln w="190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7ACA4334-E232-904C-A85D-B372ED96DEB4}"/>
              </a:ext>
            </a:extLst>
          </p:cNvPr>
          <p:cNvSpPr/>
          <p:nvPr/>
        </p:nvSpPr>
        <p:spPr>
          <a:xfrm>
            <a:off x="6791939" y="6320117"/>
            <a:ext cx="1614740" cy="2817777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C2887687-0293-0F4E-A476-4A988693EE90}"/>
              </a:ext>
            </a:extLst>
          </p:cNvPr>
          <p:cNvCxnSpPr>
            <a:cxnSpLocks/>
            <a:stCxn id="154" idx="0"/>
            <a:endCxn id="83" idx="2"/>
          </p:cNvCxnSpPr>
          <p:nvPr/>
        </p:nvCxnSpPr>
        <p:spPr>
          <a:xfrm rot="5400000" flipH="1" flipV="1">
            <a:off x="10847984" y="1940836"/>
            <a:ext cx="1130606" cy="7627957"/>
          </a:xfrm>
          <a:prstGeom prst="bentConnector3">
            <a:avLst>
              <a:gd name="adj1" fmla="val 82406"/>
            </a:avLst>
          </a:prstGeom>
          <a:ln w="190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4D22C972-9127-4A45-89F7-052C6541910D}"/>
              </a:ext>
            </a:extLst>
          </p:cNvPr>
          <p:cNvSpPr/>
          <p:nvPr/>
        </p:nvSpPr>
        <p:spPr>
          <a:xfrm>
            <a:off x="4995183" y="7750386"/>
            <a:ext cx="1344068" cy="1315656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72" name="Elbow Connector 171">
            <a:extLst>
              <a:ext uri="{FF2B5EF4-FFF2-40B4-BE49-F238E27FC236}">
                <a16:creationId xmlns:a16="http://schemas.microsoft.com/office/drawing/2014/main" id="{4A607ACE-D555-6845-B58E-35BBCE98BB4B}"/>
              </a:ext>
            </a:extLst>
          </p:cNvPr>
          <p:cNvCxnSpPr>
            <a:cxnSpLocks/>
            <a:stCxn id="171" idx="2"/>
            <a:endCxn id="175" idx="1"/>
          </p:cNvCxnSpPr>
          <p:nvPr/>
        </p:nvCxnSpPr>
        <p:spPr>
          <a:xfrm rot="16200000" flipH="1">
            <a:off x="9216831" y="5516428"/>
            <a:ext cx="613438" cy="7712666"/>
          </a:xfrm>
          <a:prstGeom prst="bentConnector2">
            <a:avLst/>
          </a:prstGeom>
          <a:ln w="1905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>
            <a:extLst>
              <a:ext uri="{FF2B5EF4-FFF2-40B4-BE49-F238E27FC236}">
                <a16:creationId xmlns:a16="http://schemas.microsoft.com/office/drawing/2014/main" id="{F8278123-0B36-B349-BB43-781774C6539A}"/>
              </a:ext>
            </a:extLst>
          </p:cNvPr>
          <p:cNvSpPr/>
          <p:nvPr/>
        </p:nvSpPr>
        <p:spPr>
          <a:xfrm flipV="1">
            <a:off x="13379886" y="9558655"/>
            <a:ext cx="255197" cy="241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38EC3580-AEBF-F94F-A102-CFB7836C9000}"/>
              </a:ext>
            </a:extLst>
          </p:cNvPr>
          <p:cNvSpPr/>
          <p:nvPr/>
        </p:nvSpPr>
        <p:spPr>
          <a:xfrm flipV="1">
            <a:off x="12042917" y="1077975"/>
            <a:ext cx="255197" cy="241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524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1451</TotalTime>
  <Words>128</Words>
  <Application>Microsoft Macintosh PowerPoint</Application>
  <PresentationFormat>Custom</PresentationFormat>
  <Paragraphs>71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Liao Dongping</dc:creator>
  <cp:lastModifiedBy>Liao Dongping</cp:lastModifiedBy>
  <cp:revision>477</cp:revision>
  <dcterms:created xsi:type="dcterms:W3CDTF">2024-07-22T08:20:23Z</dcterms:created>
  <dcterms:modified xsi:type="dcterms:W3CDTF">2024-08-19T04:37:00Z</dcterms:modified>
</cp:coreProperties>
</file>