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9FFF-4639-4432-B771-0EFF2585B579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F565-F5A5-4798-B9F5-E0F5253D39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2636912"/>
            <a:ext cx="173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/>
              <a:t>فرترن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3900" y="28572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آرایه ها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85794"/>
            <a:ext cx="894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آرایه ها متغیر های چند بعدی هستند. در واقع آرایه ها مانند ماتریس های یک سطری یا چند سطری هستند که با توجه به اندیس سطر و ستون مربوطه می توانند داده به خود اختصاص دهند.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36" y="192880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برای تعیین ابعاد آرایه ها در قسمت تعریف متغیرها از روش زیر استفاده می شود: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786058"/>
            <a:ext cx="86859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Real A[</a:t>
            </a:r>
            <a:r>
              <a:rPr lang="en-US" dirty="0" err="1"/>
              <a:t>allocatable</a:t>
            </a:r>
            <a:r>
              <a:rPr lang="en-US" dirty="0"/>
              <a:t>] (:) , B[</a:t>
            </a:r>
            <a:r>
              <a:rPr lang="en-US" dirty="0" err="1"/>
              <a:t>allocatable</a:t>
            </a:r>
            <a:r>
              <a:rPr lang="en-US" dirty="0"/>
              <a:t>]( ; , ;) , c [</a:t>
            </a:r>
            <a:r>
              <a:rPr lang="en-US" dirty="0" err="1"/>
              <a:t>allocatable</a:t>
            </a:r>
            <a:r>
              <a:rPr lang="en-US" dirty="0"/>
              <a:t>]( ; , ; , :) , D [</a:t>
            </a:r>
            <a:r>
              <a:rPr lang="en-US" dirty="0" err="1"/>
              <a:t>allocatable</a:t>
            </a:r>
            <a:r>
              <a:rPr lang="en-US" dirty="0"/>
              <a:t>]( ; , ; , : ,:) </a:t>
            </a:r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14348" y="3286124"/>
            <a:ext cx="1127574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یک بعدی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786578" y="3214686"/>
            <a:ext cx="1127574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چهار بعدی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643438" y="3214686"/>
            <a:ext cx="1127574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سه بعدی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643174" y="3214686"/>
            <a:ext cx="1127574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دو بعدی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14290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برای تعیین تعداد </a:t>
            </a:r>
            <a:r>
              <a:rPr lang="fa-IR" dirty="0" err="1"/>
              <a:t>دارایه</a:t>
            </a:r>
            <a:r>
              <a:rPr lang="fa-IR" dirty="0"/>
              <a:t> های هر بعد طبق </a:t>
            </a:r>
            <a:r>
              <a:rPr lang="en-US" dirty="0"/>
              <a:t>GS</a:t>
            </a:r>
            <a:r>
              <a:rPr lang="fa-IR" dirty="0"/>
              <a:t> به صورت زیر عمل می کنیم.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9520" y="857232"/>
            <a:ext cx="1495922" cy="369332"/>
          </a:xfrm>
          <a:prstGeom prst="rect">
            <a:avLst/>
          </a:prstGeom>
          <a:solidFill>
            <a:srgbClr val="FF6699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یک بعدی ( خط )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00100" y="785794"/>
            <a:ext cx="5491988" cy="928694"/>
            <a:chOff x="1000100" y="785794"/>
            <a:chExt cx="5491988" cy="928694"/>
          </a:xfrm>
        </p:grpSpPr>
        <p:sp>
          <p:nvSpPr>
            <p:cNvPr id="3" name="Rectangle 2"/>
            <p:cNvSpPr/>
            <p:nvPr/>
          </p:nvSpPr>
          <p:spPr>
            <a:xfrm>
              <a:off x="1000100" y="1142984"/>
              <a:ext cx="5357850" cy="5715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1357290" y="1428736"/>
              <a:ext cx="57150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928794" y="1428736"/>
              <a:ext cx="57150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500298" y="1428736"/>
              <a:ext cx="57150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500694" y="1428736"/>
              <a:ext cx="57150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500562" y="1428736"/>
              <a:ext cx="57150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000628" y="1428736"/>
              <a:ext cx="57150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00364" y="1428736"/>
              <a:ext cx="1500198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14480" y="785794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1538" y="785794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5984" y="785794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86446" y="78579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j=100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358082" y="2714620"/>
            <a:ext cx="1611339" cy="369332"/>
          </a:xfrm>
          <a:prstGeom prst="rect">
            <a:avLst/>
          </a:prstGeom>
          <a:solidFill>
            <a:srgbClr val="FF6699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دو بعدی ( صفحه 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8992" y="2214554"/>
            <a:ext cx="193341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Allocate (A(0:100))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4612" y="5715016"/>
            <a:ext cx="22908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Allocate (B(-5:10, 0:6))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2844" y="3000372"/>
            <a:ext cx="5751395" cy="2214578"/>
            <a:chOff x="142844" y="3000372"/>
            <a:chExt cx="5751395" cy="2214578"/>
          </a:xfrm>
        </p:grpSpPr>
        <p:sp>
          <p:nvSpPr>
            <p:cNvPr id="23" name="Rectangle 22"/>
            <p:cNvSpPr/>
            <p:nvPr/>
          </p:nvSpPr>
          <p:spPr>
            <a:xfrm>
              <a:off x="571472" y="3357562"/>
              <a:ext cx="5286412" cy="1857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214282" y="4286256"/>
              <a:ext cx="185738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85786" y="4286256"/>
              <a:ext cx="185738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714744" y="4286256"/>
              <a:ext cx="185738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286248" y="4286256"/>
              <a:ext cx="185738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1472" y="3714752"/>
              <a:ext cx="5286412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1472" y="4071942"/>
              <a:ext cx="5286412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1472" y="4786322"/>
              <a:ext cx="5286412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71736" y="3929066"/>
              <a:ext cx="1500198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71736" y="3500438"/>
              <a:ext cx="1500198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71736" y="4429132"/>
              <a:ext cx="1500198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571736" y="5000636"/>
              <a:ext cx="1500198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250661" y="4464851"/>
              <a:ext cx="500066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679157" y="4464851"/>
              <a:ext cx="500066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107653" y="4393413"/>
              <a:ext cx="500066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1178695" y="4464851"/>
              <a:ext cx="500066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607191" y="4464851"/>
              <a:ext cx="500066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42910" y="3000372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j=-5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42976" y="3000372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j=-6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86380" y="300037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2844" y="335756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2844" y="371475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2844" y="478632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=6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5206" y="285728"/>
            <a:ext cx="1499128" cy="369332"/>
          </a:xfrm>
          <a:prstGeom prst="rect">
            <a:avLst/>
          </a:prstGeom>
          <a:solidFill>
            <a:srgbClr val="FF6699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سه بعدی ( حجم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857628"/>
            <a:ext cx="26707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Allocate (c(-5.5:2.5, 6:12,))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5720" y="428604"/>
            <a:ext cx="4400508" cy="3226852"/>
            <a:chOff x="-209352" y="428604"/>
            <a:chExt cx="4400508" cy="3226852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142844" y="3214686"/>
              <a:ext cx="142876" cy="14287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-209352" y="428604"/>
              <a:ext cx="4400508" cy="3226852"/>
              <a:chOff x="-209352" y="428604"/>
              <a:chExt cx="4400508" cy="3226852"/>
            </a:xfrm>
          </p:grpSpPr>
          <p:sp>
            <p:nvSpPr>
              <p:cNvPr id="3" name="Cube 2"/>
              <p:cNvSpPr/>
              <p:nvPr/>
            </p:nvSpPr>
            <p:spPr>
              <a:xfrm>
                <a:off x="214282" y="428604"/>
                <a:ext cx="3429024" cy="2786082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rot="5400000">
                <a:off x="2786050" y="3214686"/>
                <a:ext cx="142876" cy="142876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0800000">
                <a:off x="2928926" y="3214686"/>
                <a:ext cx="214314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0800000">
                <a:off x="3286116" y="2857496"/>
                <a:ext cx="142876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0800000">
                <a:off x="3428992" y="2714620"/>
                <a:ext cx="142876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3643306" y="2500306"/>
                <a:ext cx="71438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3143240" y="3000372"/>
                <a:ext cx="142876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500298" y="3214686"/>
                <a:ext cx="142876" cy="142876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143108" y="3214686"/>
                <a:ext cx="142876" cy="142876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1857356" y="3214686"/>
                <a:ext cx="142876" cy="142876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428596" y="3214686"/>
                <a:ext cx="142876" cy="142876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143240" y="3071810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-5.5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14744" y="2285992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2.5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43174" y="3286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209352" y="328612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786710" y="4071942"/>
            <a:ext cx="1000595" cy="369332"/>
          </a:xfrm>
          <a:prstGeom prst="rect">
            <a:avLst/>
          </a:prstGeom>
          <a:solidFill>
            <a:srgbClr val="FF6699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چهار بعدی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57290" y="4643446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باید بدانیم که این عنوانها حکم آدرس را دارند و از اینجا به بعد دیگر با عکس قابل ساده سازی نیست</a:t>
            </a:r>
            <a:r>
              <a:rPr lang="en-US" dirty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4348" y="5286388"/>
            <a:ext cx="387144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Allocate (D(0:100, 0:100, 0:100, 0:100))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282" y="6072206"/>
            <a:ext cx="872811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توجه : هدف از ارائه مطالب بالا بیان این مطلب بود که ردیف ها می تواند صفر، منفی و حتی اعشاری باشد ولی گام همگی یک است.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8082" y="428604"/>
            <a:ext cx="15888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عملیات بر آرایه ها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13663" y="1071546"/>
            <a:ext cx="925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آرایه ها مانند ماتریس قابل استفاده می باشند به این معنی که آرایه ها را می توان با یکدیگر جمع، تفریق، ضرب و... نمود.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1785926"/>
            <a:ext cx="7970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A=B+C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3372" y="1785926"/>
            <a:ext cx="8034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D=A*E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0958" y="2857496"/>
            <a:ext cx="15295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استفاده از آرایه ها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0100" y="2899909"/>
            <a:ext cx="4357718" cy="1643074"/>
            <a:chOff x="1000100" y="3286124"/>
            <a:chExt cx="4357718" cy="1643074"/>
          </a:xfrm>
        </p:grpSpPr>
        <p:sp>
          <p:nvSpPr>
            <p:cNvPr id="7" name="TextBox 6"/>
            <p:cNvSpPr txBox="1"/>
            <p:nvPr/>
          </p:nvSpPr>
          <p:spPr>
            <a:xfrm>
              <a:off x="1000100" y="3357562"/>
              <a:ext cx="1702710" cy="1477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Do  </a:t>
              </a:r>
              <a:r>
                <a:rPr lang="en-US" dirty="0" err="1"/>
                <a:t>i</a:t>
              </a:r>
              <a:r>
                <a:rPr lang="en-US" dirty="0"/>
                <a:t>=1,2</a:t>
              </a:r>
            </a:p>
            <a:p>
              <a:r>
                <a:rPr lang="en-US" dirty="0"/>
                <a:t>      do  j=1,3</a:t>
              </a:r>
            </a:p>
            <a:p>
              <a:r>
                <a:rPr lang="en-US" dirty="0"/>
                <a:t>             A( </a:t>
              </a:r>
              <a:r>
                <a:rPr lang="en-US" dirty="0" err="1"/>
                <a:t>i,j</a:t>
              </a:r>
              <a:r>
                <a:rPr lang="en-US" dirty="0"/>
                <a:t>)=</a:t>
              </a:r>
              <a:r>
                <a:rPr lang="en-US" dirty="0" err="1"/>
                <a:t>i</a:t>
              </a:r>
              <a:r>
                <a:rPr lang="en-US" dirty="0"/>
                <a:t>*j</a:t>
              </a:r>
            </a:p>
            <a:p>
              <a:r>
                <a:rPr lang="en-US" dirty="0"/>
                <a:t>      end do   ! j</a:t>
              </a:r>
            </a:p>
            <a:p>
              <a:r>
                <a:rPr lang="en-US" dirty="0"/>
                <a:t>End do  !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714612" y="3286124"/>
              <a:ext cx="2643206" cy="16430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rtl="1"/>
              <a:r>
                <a:rPr lang="fa-IR" dirty="0"/>
                <a:t>وارد کردن داده ها طبق یک فرمول خاص مانند 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*j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9592" y="4571984"/>
            <a:ext cx="4214842" cy="1143008"/>
            <a:chOff x="1071538" y="4929198"/>
            <a:chExt cx="4214842" cy="1143008"/>
          </a:xfrm>
        </p:grpSpPr>
        <p:sp>
          <p:nvSpPr>
            <p:cNvPr id="9" name="TextBox 8"/>
            <p:cNvSpPr txBox="1"/>
            <p:nvPr/>
          </p:nvSpPr>
          <p:spPr>
            <a:xfrm>
              <a:off x="1071538" y="5286388"/>
              <a:ext cx="158004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Read(*,*) A(</a:t>
              </a:r>
              <a:r>
                <a:rPr lang="en-US" dirty="0" err="1"/>
                <a:t>i,j</a:t>
              </a:r>
              <a:r>
                <a:rPr lang="en-US" dirty="0"/>
                <a:t>)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43174" y="4929198"/>
              <a:ext cx="2643206" cy="1143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rtl="1"/>
              <a:r>
                <a:rPr lang="fa-IR" dirty="0"/>
                <a:t>گرفتن اطلاعات از کاربر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9592" y="5714992"/>
            <a:ext cx="4214842" cy="1143008"/>
            <a:chOff x="1071538" y="5714992"/>
            <a:chExt cx="4214842" cy="1143008"/>
          </a:xfrm>
        </p:grpSpPr>
        <p:sp>
          <p:nvSpPr>
            <p:cNvPr id="11" name="TextBox 10"/>
            <p:cNvSpPr txBox="1"/>
            <p:nvPr/>
          </p:nvSpPr>
          <p:spPr>
            <a:xfrm>
              <a:off x="1071538" y="6072206"/>
              <a:ext cx="158004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Read(</a:t>
              </a:r>
              <a:r>
                <a:rPr lang="fa-IR" dirty="0"/>
                <a:t>1</a:t>
              </a:r>
              <a:r>
                <a:rPr lang="en-US" dirty="0"/>
                <a:t>,*) A(</a:t>
              </a:r>
              <a:r>
                <a:rPr lang="en-US" dirty="0" err="1"/>
                <a:t>i,j</a:t>
              </a:r>
              <a:r>
                <a:rPr lang="en-US" dirty="0"/>
                <a:t>)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643174" y="5714992"/>
              <a:ext cx="2643206" cy="1143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rtl="1"/>
              <a:r>
                <a:rPr lang="fa-IR" dirty="0"/>
                <a:t>گرفتن اطلاعات از فایل 1 جهت انجام عمل بعدی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24" y="285728"/>
            <a:ext cx="87395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پرونده ها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000108"/>
            <a:ext cx="8929718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/>
              <a:t>چنانچه اطلاعات ورودی برنامه یا نتایج خروجی آن زیاد باشد می توان برای آسانی کار خواندن اطلاعات یا خروجی از پرونده </a:t>
            </a:r>
            <a:r>
              <a:rPr lang="en-US" dirty="0"/>
              <a:t>)</a:t>
            </a:r>
            <a:r>
              <a:rPr lang="fa-IR" dirty="0"/>
              <a:t> </a:t>
            </a:r>
            <a:r>
              <a:rPr lang="en-US" dirty="0"/>
              <a:t>File</a:t>
            </a:r>
            <a:r>
              <a:rPr lang="fa-IR" dirty="0"/>
              <a:t> ) استفاده نمود. اطلاعات را می توان به کمک نرم افزار برنامه نویسی در یک فایل جدید ریخت و سپس فایل را ذخیره نمود.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3174" y="335756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برای ساخت یا فراخوانی اطلاعات از یک پرونده باید دستور اجرایی زیر را نوشت: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786190"/>
            <a:ext cx="35189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 Open ( </a:t>
            </a:r>
            <a:r>
              <a:rPr lang="fa-IR" dirty="0"/>
              <a:t>شماره پرونده</a:t>
            </a:r>
            <a:r>
              <a:rPr lang="en-US" dirty="0"/>
              <a:t> , File=‘ </a:t>
            </a:r>
            <a:r>
              <a:rPr lang="fa-IR" dirty="0"/>
              <a:t>نام پرونده</a:t>
            </a:r>
            <a:r>
              <a:rPr lang="en-US" dirty="0"/>
              <a:t> ‘)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4286256"/>
            <a:ext cx="26765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Read( </a:t>
            </a:r>
            <a:r>
              <a:rPr lang="fa-IR" dirty="0"/>
              <a:t>شماره پرونده</a:t>
            </a:r>
            <a:r>
              <a:rPr lang="en-US" dirty="0"/>
              <a:t> , *) a,b,…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488" y="4643446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برای چاپ خروجی روی یک پرونده نیز می توان از دستورات زیر استفاده کرد: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5072074"/>
            <a:ext cx="466986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 Open ( </a:t>
            </a:r>
            <a:r>
              <a:rPr lang="fa-IR" dirty="0"/>
              <a:t>شماره پرونده</a:t>
            </a:r>
            <a:r>
              <a:rPr lang="en-US" dirty="0"/>
              <a:t> , File=‘ </a:t>
            </a:r>
            <a:r>
              <a:rPr lang="fa-IR" dirty="0"/>
              <a:t>نام دلخواه برای فایل نتایج</a:t>
            </a:r>
            <a:r>
              <a:rPr lang="en-US" dirty="0"/>
              <a:t> ‘)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5715016"/>
            <a:ext cx="302076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Write( </a:t>
            </a:r>
            <a:r>
              <a:rPr lang="fa-IR" dirty="0"/>
              <a:t>شماره پرونده</a:t>
            </a:r>
            <a:r>
              <a:rPr lang="en-US" dirty="0"/>
              <a:t> , *) </a:t>
            </a:r>
            <a:r>
              <a:rPr lang="fa-IR" dirty="0"/>
              <a:t>خروجی ها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23" y="1440878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این سطر باعث می شود که یک خط در عمل خوانده نشود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071546"/>
            <a:ext cx="108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Read(1,*)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000240"/>
            <a:ext cx="853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نکته1: با هر بار استفاده از دستور </a:t>
            </a:r>
            <a:r>
              <a:rPr lang="en-US" dirty="0"/>
              <a:t>,*)</a:t>
            </a:r>
            <a:r>
              <a:rPr lang="fa-IR" dirty="0"/>
              <a:t>  شماره پرونده)</a:t>
            </a:r>
            <a:r>
              <a:rPr lang="en-US" dirty="0"/>
              <a:t>Read</a:t>
            </a:r>
            <a:r>
              <a:rPr lang="fa-IR" dirty="0"/>
              <a:t> یک سطر از فایل اطلاعات خوانده می شود. در واقع با فرمت آزاد هر بار خواندن اطلاعات از سطر بعد انجام می گیرد.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3071810"/>
            <a:ext cx="755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نکته2: در فایل اطلاعات برای تفکیک داده ها وجود حداقل یک فضای خالی بین آنها ضروری است.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857628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نکته 3: معمولا برای راهنمایی کاربر در فایل داده ها سطرهایی نوشته می شود. برای آنکه این سطرها توسط برنامه اصلی خوانده نشود و برنامه از آنها رد شود کافی است برای هر سطر توضیحی یکبار دستور زیر نوشته شود.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714884"/>
            <a:ext cx="205876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read( </a:t>
            </a:r>
            <a:r>
              <a:rPr lang="fa-IR" dirty="0"/>
              <a:t>شماره پرونده</a:t>
            </a:r>
            <a:r>
              <a:rPr lang="en-US" dirty="0"/>
              <a:t> , *)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0685" y="5214950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نکته 4: با هر بار دستور زیر می توان نتایج و یا سطر خالی در فایل خروجی ایجاد نمود.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5715016"/>
            <a:ext cx="21551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Write( </a:t>
            </a:r>
            <a:r>
              <a:rPr lang="fa-IR" dirty="0"/>
              <a:t>شماره پرونده</a:t>
            </a:r>
            <a:r>
              <a:rPr lang="en-US" dirty="0"/>
              <a:t> , *)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043" y="142852"/>
            <a:ext cx="888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>
                <a:cs typeface="B Koodak" pitchFamily="2" charset="-78"/>
              </a:rPr>
              <a:t>نکته 5: شماره پرونده در واقع یک عدد موقت برای تفکیک پرونده ها از یکدیگر است.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2918"/>
            <a:ext cx="911996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cs typeface="B Koodak" pitchFamily="2" charset="-78"/>
              </a:rPr>
              <a:t>نکته 6: چنانچه نوع ( اعم از صحیح، حقیقی یا رشته ای) یا تعداد متغیرها در فایل ورودی با نوع یا تعداد متغیرهایی که توسط فرمان </a:t>
            </a:r>
            <a:r>
              <a:rPr lang="en-US" sz="2000" dirty="0">
                <a:cs typeface="B Koodak" pitchFamily="2" charset="-78"/>
              </a:rPr>
              <a:t>Read</a:t>
            </a:r>
            <a:r>
              <a:rPr lang="fa-IR" sz="2000" dirty="0">
                <a:cs typeface="B Koodak" pitchFamily="2" charset="-78"/>
              </a:rPr>
              <a:t> خوانده می شوند کوچکترین تفاوتی داشته باشد، باعث ایجاد اشکال کلی و جزیی در عملکرد یا صحت برنامه خواهد شد.</a:t>
            </a:r>
            <a:endParaRPr lang="en-US" sz="2000" dirty="0">
              <a:cs typeface="B Koodak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8148" y="2285992"/>
            <a:ext cx="107273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a-IR" dirty="0"/>
              <a:t>بستن پرونده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0257" y="2786058"/>
            <a:ext cx="524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>
                <a:cs typeface="B Koodak" pitchFamily="2" charset="-78"/>
              </a:rPr>
              <a:t>برای بستن پرونده از دستور زیر استفاده می شود. 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2786058"/>
            <a:ext cx="191110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Close( </a:t>
            </a:r>
            <a:r>
              <a:rPr lang="fa-IR" dirty="0"/>
              <a:t>شماره پرونده</a:t>
            </a:r>
            <a:r>
              <a:rPr lang="en-US" dirty="0"/>
              <a:t>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3429000"/>
            <a:ext cx="355097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a-IR" dirty="0"/>
              <a:t>از سر گیری خواندن اطلاعات در یک پرونده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000504"/>
            <a:ext cx="8755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cs typeface="B Koodak" pitchFamily="2" charset="-78"/>
              </a:rPr>
              <a:t>چنانچه پرونده ای در حال استفاده باشد و خواسته شود که کنترل خط به ابتدای آن فرستاده شود تا خواندن اطلاعات دوباره از ابتدای آن انجام پذیرد از دستور زیر استفاده می شود. </a:t>
            </a:r>
            <a:endParaRPr lang="en-US" sz="2000" dirty="0">
              <a:cs typeface="B Koodak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643446"/>
            <a:ext cx="218643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Rewind </a:t>
            </a:r>
            <a:r>
              <a:rPr lang="fa-IR" dirty="0"/>
              <a:t>( شماره پرونده 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721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Koodak" pitchFamily="2" charset="-78"/>
              </a:rPr>
              <a:t>اگر هدف برگردان کنترل خط به یک یا چند سطر قبل در فایل داده ها باشد می توان دستور زیر را به تعداد لازم اجرا کرد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6143644"/>
            <a:ext cx="23786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Backspace( </a:t>
            </a:r>
            <a:r>
              <a:rPr lang="fa-IR" dirty="0"/>
              <a:t>شماره پرونده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96" y="214290"/>
            <a:ext cx="14462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a-IR" dirty="0"/>
              <a:t>توابع کتابخانه ای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642918"/>
            <a:ext cx="900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cs typeface="B Koodak" pitchFamily="2" charset="-78"/>
              </a:rPr>
              <a:t>به منظور ساده سازی برنامه نویسی تابعهای زیادی توسط زبان فرترن تعریف شده اند که کاربر فقط با نوشتن نام آنها می تواند از آنها استفاده نماید</a:t>
            </a:r>
            <a:endParaRPr lang="en-US" sz="2000" dirty="0">
              <a:cs typeface="B Koodak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357298"/>
          <a:ext cx="8715436" cy="5333744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4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dirty="0"/>
                        <a:t>ABS(a)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قدر </a:t>
                      </a:r>
                      <a:r>
                        <a:rPr lang="fa-IR" sz="1400" dirty="0" err="1"/>
                        <a:t>مطلق</a:t>
                      </a:r>
                      <a:r>
                        <a:rPr lang="fa-IR" sz="1400" dirty="0"/>
                        <a:t> عدد </a:t>
                      </a:r>
                      <a:r>
                        <a:rPr lang="en-US" sz="1400" dirty="0"/>
                        <a:t>a</a:t>
                      </a:r>
                      <a:r>
                        <a:rPr lang="fa-IR" sz="1400" dirty="0"/>
                        <a:t> را محاسبه می نماید.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21">
                <a:tc>
                  <a:txBody>
                    <a:bodyPr/>
                    <a:lstStyle/>
                    <a:p>
                      <a:r>
                        <a:rPr lang="en-US" dirty="0"/>
                        <a:t>AINT(a)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قسمت اعشاری عدد </a:t>
                      </a:r>
                      <a:r>
                        <a:rPr lang="en-US" sz="1400" dirty="0"/>
                        <a:t>a</a:t>
                      </a:r>
                      <a:r>
                        <a:rPr lang="fa-IR" sz="1400" dirty="0"/>
                        <a:t> را حذف می نماید ولی نتیجه همچنان یک عدد حقیقی است.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r>
                        <a:rPr lang="en-US" dirty="0"/>
                        <a:t>ANINT(a)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عدد حقیقی </a:t>
                      </a:r>
                      <a:r>
                        <a:rPr lang="en-US" sz="1400" dirty="0"/>
                        <a:t>a</a:t>
                      </a:r>
                      <a:r>
                        <a:rPr lang="fa-IR" sz="1400" dirty="0"/>
                        <a:t> را گرد می نماید.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321">
                <a:tc>
                  <a:txBody>
                    <a:bodyPr/>
                    <a:lstStyle/>
                    <a:p>
                      <a:r>
                        <a:rPr lang="en-US" dirty="0"/>
                        <a:t>NINT(a)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عدد</a:t>
                      </a:r>
                      <a:r>
                        <a:rPr lang="fa-IR" sz="1400" baseline="0" dirty="0"/>
                        <a:t> حقیقی </a:t>
                      </a:r>
                      <a:r>
                        <a:rPr lang="en-US" sz="1400" baseline="0" dirty="0"/>
                        <a:t>a</a:t>
                      </a:r>
                      <a:r>
                        <a:rPr lang="fa-IR" sz="1400" baseline="0" dirty="0"/>
                        <a:t> را گرد می نماید و نتیجه یک عدد صحیح خواهد شد ( با حذف اعشار)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321">
                <a:tc>
                  <a:txBody>
                    <a:bodyPr/>
                    <a:lstStyle/>
                    <a:p>
                      <a:r>
                        <a:rPr lang="en-US" dirty="0"/>
                        <a:t>INT(a)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عدد</a:t>
                      </a:r>
                      <a:r>
                        <a:rPr lang="fa-IR" sz="1400" baseline="0" dirty="0"/>
                        <a:t> حقیقی </a:t>
                      </a:r>
                      <a:r>
                        <a:rPr lang="en-US" sz="1400" baseline="0" dirty="0"/>
                        <a:t>a</a:t>
                      </a:r>
                      <a:r>
                        <a:rPr lang="fa-IR" sz="1400" baseline="0" dirty="0"/>
                        <a:t> را با حذف قسمت اعشاری آن به عدد صحیح تبدیل می کند.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321">
                <a:tc>
                  <a:txBody>
                    <a:bodyPr/>
                    <a:lstStyle/>
                    <a:p>
                      <a:r>
                        <a:rPr lang="en-US" dirty="0"/>
                        <a:t>Real(N)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عدد صحیح </a:t>
                      </a:r>
                      <a:r>
                        <a:rPr lang="en-US" sz="1400" dirty="0"/>
                        <a:t>N</a:t>
                      </a:r>
                      <a:r>
                        <a:rPr lang="fa-IR" sz="1400" dirty="0"/>
                        <a:t> را به نوع حقیقی تبدیل می</a:t>
                      </a:r>
                      <a:r>
                        <a:rPr lang="fa-IR" sz="1400" baseline="0" dirty="0"/>
                        <a:t> کند. با این کار عدد </a:t>
                      </a:r>
                      <a:r>
                        <a:rPr lang="en-US" sz="1400" baseline="0" dirty="0"/>
                        <a:t>N</a:t>
                      </a:r>
                      <a:r>
                        <a:rPr lang="fa-IR" sz="1400" baseline="0" dirty="0"/>
                        <a:t> امکان دریافت اعشار می یابد.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321">
                <a:tc>
                  <a:txBody>
                    <a:bodyPr/>
                    <a:lstStyle/>
                    <a:p>
                      <a:r>
                        <a:rPr lang="en-US" dirty="0"/>
                        <a:t>SIN(a),COS(a),TAN,COTAN(a)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به</a:t>
                      </a:r>
                      <a:r>
                        <a:rPr lang="fa-IR" sz="1400" baseline="0" dirty="0"/>
                        <a:t> ترتیب سینوس، کسینوس،</a:t>
                      </a:r>
                      <a:r>
                        <a:rPr lang="fa-IR" sz="1400" baseline="0" dirty="0" err="1"/>
                        <a:t>تانژانت</a:t>
                      </a:r>
                      <a:r>
                        <a:rPr lang="fa-IR" sz="1400" baseline="0" dirty="0"/>
                        <a:t> و کتانژانت عدد </a:t>
                      </a:r>
                      <a:r>
                        <a:rPr lang="en-US" sz="1400" baseline="0" dirty="0"/>
                        <a:t>a</a:t>
                      </a:r>
                      <a:r>
                        <a:rPr lang="fa-IR" sz="1400" baseline="0" dirty="0"/>
                        <a:t> را محاسبه می نمایند.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ASIN(a),ACOS(a),TAN,ATAN(a)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/>
                        <a:t>به</a:t>
                      </a:r>
                      <a:r>
                        <a:rPr lang="fa-IR" sz="1400" baseline="0" dirty="0"/>
                        <a:t> ترتیب معکوس سینوس، کسینوس،</a:t>
                      </a:r>
                      <a:r>
                        <a:rPr lang="fa-IR" sz="1400" baseline="0" dirty="0" err="1"/>
                        <a:t>تانژانت</a:t>
                      </a:r>
                      <a:r>
                        <a:rPr lang="fa-IR" sz="1400" baseline="0" dirty="0"/>
                        <a:t> و کتانژانت عدد </a:t>
                      </a:r>
                      <a:r>
                        <a:rPr lang="en-US" sz="1400" baseline="0" dirty="0"/>
                        <a:t>a</a:t>
                      </a:r>
                      <a:r>
                        <a:rPr lang="fa-IR" sz="1400" baseline="0" dirty="0"/>
                        <a:t> را محاسبه می نمایند.</a:t>
                      </a:r>
                      <a:endParaRPr lang="en-US" sz="1400" dirty="0"/>
                    </a:p>
                    <a:p>
                      <a:pPr algn="just" rtl="1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3630">
                <a:tc>
                  <a:txBody>
                    <a:bodyPr/>
                    <a:lstStyle/>
                    <a:p>
                      <a:r>
                        <a:rPr lang="en-US" dirty="0"/>
                        <a:t>SINH(a),COSH(a),TANH(a)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/>
                        <a:t>به</a:t>
                      </a:r>
                      <a:r>
                        <a:rPr lang="fa-IR" sz="1400" baseline="0" dirty="0"/>
                        <a:t> ترتیب سینوس، کسینوس،</a:t>
                      </a:r>
                      <a:r>
                        <a:rPr lang="fa-IR" sz="1400" baseline="0" dirty="0" err="1"/>
                        <a:t>تانژانت</a:t>
                      </a:r>
                      <a:r>
                        <a:rPr lang="fa-IR" sz="1400" baseline="0" dirty="0"/>
                        <a:t> </a:t>
                      </a:r>
                      <a:r>
                        <a:rPr lang="fa-IR" sz="1400" baseline="0" dirty="0" err="1"/>
                        <a:t>هیپربولیک</a:t>
                      </a:r>
                      <a:r>
                        <a:rPr lang="fa-IR" sz="1400" baseline="0" dirty="0"/>
                        <a:t> عدد </a:t>
                      </a:r>
                      <a:r>
                        <a:rPr lang="en-US" sz="1400" baseline="0" dirty="0"/>
                        <a:t>a</a:t>
                      </a:r>
                      <a:r>
                        <a:rPr lang="fa-IR" sz="1400" baseline="0" dirty="0"/>
                        <a:t> را محاسبه می نمایند.</a:t>
                      </a:r>
                      <a:endParaRPr lang="en-US" sz="1400" dirty="0"/>
                    </a:p>
                    <a:p>
                      <a:pPr algn="r" rtl="1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r>
                        <a:rPr lang="en-US" dirty="0"/>
                        <a:t>EXP(a)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/>
                        <a:t>هم ارز با </a:t>
                      </a:r>
                      <a:r>
                        <a:rPr lang="en-US" sz="1400" kern="1200" dirty="0"/>
                        <a:t>e</a:t>
                      </a:r>
                      <a:r>
                        <a:rPr lang="en-US" sz="1400" kern="1200" baseline="30000" dirty="0"/>
                        <a:t>a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r>
                        <a:rPr lang="en-US" dirty="0"/>
                        <a:t>LOG(a)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400" dirty="0"/>
                        <a:t>هم</a:t>
                      </a:r>
                      <a:r>
                        <a:rPr lang="fa-IR" sz="1400" baseline="0" dirty="0"/>
                        <a:t> ارز با </a:t>
                      </a:r>
                      <a:r>
                        <a:rPr lang="en-US" sz="1400" baseline="0" dirty="0" err="1"/>
                        <a:t>Ln</a:t>
                      </a:r>
                      <a:r>
                        <a:rPr lang="en-US" sz="1400" baseline="0" dirty="0"/>
                        <a:t>(a)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0034" y="142852"/>
          <a:ext cx="7929618" cy="632080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96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80">
                <a:tc>
                  <a:txBody>
                    <a:bodyPr/>
                    <a:lstStyle/>
                    <a:p>
                      <a:r>
                        <a:rPr lang="en-US" dirty="0"/>
                        <a:t>Log10(a)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600" dirty="0"/>
                        <a:t>هم ارز با </a:t>
                      </a:r>
                      <a:r>
                        <a:rPr lang="en-US" sz="1600" dirty="0"/>
                        <a:t>Log(a)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r>
                        <a:rPr lang="en-US" dirty="0"/>
                        <a:t>SQRT(a)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600" dirty="0"/>
                        <a:t>هم</a:t>
                      </a:r>
                      <a:r>
                        <a:rPr lang="fa-IR" sz="1600" baseline="0" dirty="0"/>
                        <a:t> ارز است با </a:t>
                      </a:r>
                    </a:p>
                    <a:p>
                      <a:pPr algn="just" rtl="1"/>
                      <a:r>
                        <a:rPr lang="fa-IR" sz="1600" baseline="0" dirty="0"/>
                        <a:t>توضیح: برای محاسبه ریشه </a:t>
                      </a:r>
                      <a:r>
                        <a:rPr lang="en-US" sz="1600" baseline="0" dirty="0"/>
                        <a:t>n</a:t>
                      </a:r>
                      <a:r>
                        <a:rPr lang="fa-IR" sz="1600" baseline="0" dirty="0"/>
                        <a:t> ام عدد </a:t>
                      </a:r>
                      <a:r>
                        <a:rPr lang="en-US" sz="1600" baseline="0" dirty="0"/>
                        <a:t>a</a:t>
                      </a:r>
                      <a:r>
                        <a:rPr lang="fa-IR" sz="1600" baseline="0" dirty="0"/>
                        <a:t> باید نوشت </a:t>
                      </a:r>
                      <a:r>
                        <a:rPr lang="en-US" sz="1600" baseline="0" dirty="0"/>
                        <a:t>a**(1/n)  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/>
                        <a:t>حاصل</a:t>
                      </a:r>
                      <a:r>
                        <a:rPr lang="fa-IR" sz="1600" baseline="0" dirty="0"/>
                        <a:t> این تابع </a:t>
                      </a:r>
                      <a:r>
                        <a:rPr lang="fa-IR" sz="1600" baseline="0" dirty="0" err="1"/>
                        <a:t>بیشینه</a:t>
                      </a:r>
                      <a:r>
                        <a:rPr lang="fa-IR" sz="1600" baseline="0" dirty="0"/>
                        <a:t> اعداد ورودی آن خواهد شد.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MIN(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,…)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/>
                        <a:t>حاصل</a:t>
                      </a:r>
                      <a:r>
                        <a:rPr lang="fa-IR" sz="1600" baseline="0" dirty="0"/>
                        <a:t> این تابع کمینه اعداد ورودی آن خواهد شد.</a:t>
                      </a:r>
                      <a:endParaRPr lang="en-US" sz="1600" dirty="0"/>
                    </a:p>
                    <a:p>
                      <a:pPr algn="just" rtl="1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r>
                        <a:rPr lang="en-US" dirty="0"/>
                        <a:t>MOD(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600" dirty="0"/>
                        <a:t>باقیمانده تقسیم</a:t>
                      </a:r>
                      <a:r>
                        <a:rPr lang="fa-IR" sz="1600" baseline="0" dirty="0"/>
                        <a:t> صحیح </a:t>
                      </a:r>
                      <a:r>
                        <a:rPr lang="en-US" sz="1600" baseline="0" dirty="0"/>
                        <a:t>a</a:t>
                      </a:r>
                      <a:r>
                        <a:rPr lang="fa-IR" sz="1600" baseline="0" dirty="0"/>
                        <a:t> بر </a:t>
                      </a:r>
                      <a:r>
                        <a:rPr lang="en-US" sz="1600" baseline="0" dirty="0"/>
                        <a:t>b</a:t>
                      </a:r>
                      <a:r>
                        <a:rPr lang="fa-IR" sz="1600" baseline="0" dirty="0"/>
                        <a:t> را محاسبه می کند.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  <a:r>
                        <a:rPr lang="en-US" baseline="0" dirty="0"/>
                        <a:t> RANDOM(a)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600" dirty="0"/>
                        <a:t>به عدد </a:t>
                      </a:r>
                      <a:r>
                        <a:rPr lang="en-US" sz="1600" dirty="0"/>
                        <a:t>a</a:t>
                      </a:r>
                      <a:r>
                        <a:rPr lang="fa-IR" sz="1600" dirty="0"/>
                        <a:t> یک مقدار تصادفی بین 0</a:t>
                      </a:r>
                      <a:r>
                        <a:rPr lang="en-US" sz="1600" dirty="0"/>
                        <a:t> </a:t>
                      </a:r>
                      <a:r>
                        <a:rPr lang="fa-IR" sz="1600" dirty="0"/>
                        <a:t>تا</a:t>
                      </a:r>
                      <a:r>
                        <a:rPr lang="fa-IR" sz="1600" baseline="0" dirty="0"/>
                        <a:t> 1 نسبت می دهد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r>
                        <a:rPr lang="en-US" sz="1600" dirty="0"/>
                        <a:t>CALL GETTIM (Ih,Im,Is,Il00th)</a:t>
                      </a:r>
                      <a:endParaRPr lang="en-US" sz="16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600" dirty="0"/>
                        <a:t>زمان را با دقت صدم ثانیه دریافت می کند. پس از اجرای</a:t>
                      </a:r>
                      <a:r>
                        <a:rPr lang="fa-IR" sz="1600" baseline="0" dirty="0"/>
                        <a:t> این دستور</a:t>
                      </a:r>
                      <a:r>
                        <a:rPr lang="en-US" sz="1600" dirty="0" err="1"/>
                        <a:t>Ih</a:t>
                      </a:r>
                      <a:r>
                        <a:rPr lang="fa-IR" sz="1600" baseline="0" dirty="0"/>
                        <a:t> و</a:t>
                      </a:r>
                      <a:r>
                        <a:rPr lang="en-US" sz="1600" dirty="0" err="1"/>
                        <a:t>Im</a:t>
                      </a:r>
                      <a:r>
                        <a:rPr lang="fa-IR" sz="1600" dirty="0"/>
                        <a:t>و</a:t>
                      </a:r>
                      <a:r>
                        <a:rPr lang="en-US" sz="1600" dirty="0"/>
                        <a:t>Is</a:t>
                      </a:r>
                      <a:r>
                        <a:rPr lang="fa-IR" sz="1600" dirty="0"/>
                        <a:t>و</a:t>
                      </a:r>
                      <a:r>
                        <a:rPr lang="en-US" sz="1600" dirty="0"/>
                        <a:t>Il00th</a:t>
                      </a:r>
                      <a:r>
                        <a:rPr lang="fa-IR" sz="1600" dirty="0"/>
                        <a:t> به ترتیب برابر ساعت بین (1تا 24)،</a:t>
                      </a:r>
                      <a:r>
                        <a:rPr lang="fa-IR" sz="1600" baseline="0" dirty="0"/>
                        <a:t> دقیقه،ثانیه و صدم ثانیه (</a:t>
                      </a:r>
                      <a:r>
                        <a:rPr lang="fa-IR" sz="1600" baseline="0" dirty="0" err="1"/>
                        <a:t>بصورت</a:t>
                      </a:r>
                      <a:r>
                        <a:rPr lang="fa-IR" sz="1600" baseline="0" dirty="0"/>
                        <a:t> اعداد صحیح) می باشند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CALL SETTIM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(Ih,Im,Is,Il00th)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600" dirty="0"/>
                        <a:t>چنانچه متغیرهای صحیح </a:t>
                      </a:r>
                      <a:r>
                        <a:rPr lang="en-US" sz="1600" dirty="0" err="1"/>
                        <a:t>Ih</a:t>
                      </a:r>
                      <a:r>
                        <a:rPr lang="fa-IR" sz="1600" baseline="0" dirty="0"/>
                        <a:t> و</a:t>
                      </a:r>
                      <a:r>
                        <a:rPr lang="en-US" sz="1600" dirty="0" err="1"/>
                        <a:t>Im</a:t>
                      </a:r>
                      <a:r>
                        <a:rPr lang="fa-IR" sz="1600" dirty="0"/>
                        <a:t>و</a:t>
                      </a:r>
                      <a:r>
                        <a:rPr lang="en-US" sz="1600" dirty="0"/>
                        <a:t>Is</a:t>
                      </a:r>
                      <a:r>
                        <a:rPr lang="fa-IR" sz="1600" dirty="0"/>
                        <a:t>و</a:t>
                      </a:r>
                      <a:r>
                        <a:rPr lang="en-US" sz="1600" dirty="0"/>
                        <a:t>Il00th</a:t>
                      </a:r>
                      <a:r>
                        <a:rPr lang="fa-IR" sz="1600" dirty="0"/>
                        <a:t> دارای</a:t>
                      </a:r>
                      <a:r>
                        <a:rPr lang="fa-IR" sz="1600" baseline="0" dirty="0"/>
                        <a:t> مقدار باشند ساعت جدید را ثبت می کنند.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r>
                        <a:rPr lang="en-US" dirty="0"/>
                        <a:t>GETDAT (</a:t>
                      </a:r>
                      <a:r>
                        <a:rPr lang="en-US" dirty="0" err="1"/>
                        <a:t>Iyr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Imon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Iday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dirty="0"/>
                        <a:t>پس از</a:t>
                      </a:r>
                      <a:r>
                        <a:rPr lang="fa-IR" baseline="0" dirty="0"/>
                        <a:t> اجرای این دستور سال ، ماه و روز در متغیرهای </a:t>
                      </a:r>
                      <a:r>
                        <a:rPr lang="en-US" baseline="0" dirty="0" err="1"/>
                        <a:t>Iyr</a:t>
                      </a:r>
                      <a:r>
                        <a:rPr lang="fa-IR" baseline="0" dirty="0"/>
                        <a:t> ، </a:t>
                      </a:r>
                      <a:r>
                        <a:rPr lang="en-US" baseline="0" dirty="0" err="1"/>
                        <a:t>Imon</a:t>
                      </a:r>
                      <a:r>
                        <a:rPr lang="fa-IR" baseline="0" dirty="0"/>
                        <a:t> ، </a:t>
                      </a:r>
                      <a:r>
                        <a:rPr lang="en-US" baseline="0" dirty="0" err="1"/>
                        <a:t>Iday</a:t>
                      </a:r>
                      <a:r>
                        <a:rPr lang="fa-IR" baseline="0" dirty="0"/>
                        <a:t> ثبت خواهد شد.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SETDAT (</a:t>
                      </a:r>
                      <a:r>
                        <a:rPr lang="en-US" dirty="0" err="1"/>
                        <a:t>Iyr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Imon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Iday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fa-IR" sz="1600" dirty="0"/>
                        <a:t>مقادیر</a:t>
                      </a:r>
                      <a:r>
                        <a:rPr lang="fa-IR" sz="1600" baseline="0" dirty="0"/>
                        <a:t> سال، ماه و روز جدید روی دستگاه ثبت خواهد شد.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929454" y="642918"/>
          <a:ext cx="35719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642918"/>
                        <a:ext cx="35719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6" y="214290"/>
            <a:ext cx="2082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ساخت تابع( </a:t>
            </a:r>
            <a:r>
              <a:rPr lang="en-US" dirty="0"/>
              <a:t>Function</a:t>
            </a:r>
            <a:r>
              <a:rPr lang="fa-IR" dirty="0"/>
              <a:t>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723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Koodak" pitchFamily="2" charset="-78"/>
              </a:rPr>
              <a:t>برای انجام محاسبات یا عملیاتی که در فرترن </a:t>
            </a:r>
            <a:r>
              <a:rPr lang="fa-IR" sz="2400" dirty="0" err="1">
                <a:cs typeface="B Koodak" pitchFamily="2" charset="-78"/>
              </a:rPr>
              <a:t>تابعی</a:t>
            </a:r>
            <a:r>
              <a:rPr lang="fa-IR" sz="2400" dirty="0">
                <a:cs typeface="B Koodak" pitchFamily="2" charset="-78"/>
              </a:rPr>
              <a:t> وجود ندارد می توان به دو روش زیر تابع مربوطه را تعریف کرد و مورد استفاده قرار داد.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714488"/>
            <a:ext cx="2933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روش یکم: تعریف تابع یک جمله ای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143116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Koodak" pitchFamily="2" charset="-78"/>
              </a:rPr>
              <a:t>آسان ترین روش تعریف تابع، نوشتن رابطه مربوطه پس از دستورات غیر اجرایی (مانند </a:t>
            </a:r>
            <a:r>
              <a:rPr lang="en-US" sz="2400" dirty="0">
                <a:cs typeface="B Koodak" pitchFamily="2" charset="-78"/>
              </a:rPr>
              <a:t>integer</a:t>
            </a:r>
            <a:r>
              <a:rPr lang="fa-IR" sz="2400" dirty="0">
                <a:cs typeface="B Koodak" pitchFamily="2" charset="-78"/>
              </a:rPr>
              <a:t> ، </a:t>
            </a:r>
            <a:r>
              <a:rPr lang="en-US" sz="2400" dirty="0">
                <a:cs typeface="B Koodak" pitchFamily="2" charset="-78"/>
              </a:rPr>
              <a:t>Data</a:t>
            </a:r>
            <a:r>
              <a:rPr lang="fa-IR" sz="2400" dirty="0">
                <a:cs typeface="B Koodak" pitchFamily="2" charset="-78"/>
              </a:rPr>
              <a:t> و...) </a:t>
            </a:r>
            <a:r>
              <a:rPr lang="fa-IR" sz="2400" dirty="0" err="1">
                <a:cs typeface="B Koodak" pitchFamily="2" charset="-78"/>
              </a:rPr>
              <a:t>و</a:t>
            </a:r>
            <a:r>
              <a:rPr lang="fa-IR" sz="2400" dirty="0">
                <a:cs typeface="B Koodak" pitchFamily="2" charset="-78"/>
              </a:rPr>
              <a:t> پیش از دستورات اجرایی (مانند </a:t>
            </a:r>
            <a:r>
              <a:rPr lang="en-US" sz="2400" dirty="0">
                <a:cs typeface="B Koodak" pitchFamily="2" charset="-78"/>
              </a:rPr>
              <a:t>Read</a:t>
            </a:r>
            <a:r>
              <a:rPr lang="fa-IR" sz="2400" dirty="0">
                <a:cs typeface="B Koodak" pitchFamily="2" charset="-78"/>
              </a:rPr>
              <a:t> و...) می باشد. در کاربرد توابع یک جمله ای بهتر است که نام تابع با نام تابع های داخلی فرترن یکی نباشد.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3571876"/>
            <a:ext cx="1955535" cy="14773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Real a,b,c</a:t>
            </a:r>
          </a:p>
          <a:p>
            <a:r>
              <a:rPr lang="en-US" dirty="0"/>
              <a:t>F(</a:t>
            </a:r>
            <a:r>
              <a:rPr lang="en-US" dirty="0" err="1"/>
              <a:t>x,y,z</a:t>
            </a:r>
            <a:r>
              <a:rPr lang="en-US" dirty="0"/>
              <a:t>)=(x+y+z)**2</a:t>
            </a:r>
          </a:p>
          <a:p>
            <a:r>
              <a:rPr lang="en-US" dirty="0"/>
              <a:t>Read(*,*)a,b,c</a:t>
            </a:r>
          </a:p>
          <a:p>
            <a:r>
              <a:rPr lang="en-US" dirty="0"/>
              <a:t>Write(*,*)f(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r>
              <a:rPr lang="en-US" dirty="0"/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5643578"/>
            <a:ext cx="850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Koodak" pitchFamily="2" charset="-78"/>
              </a:rPr>
              <a:t>نکته: همانطور که در مثال بالا مشاهده می شود، متغیرهای بکارگرفته شده برای تابع فقط از نظر ترتیب قرار گیری مهم هستند و تغییر نام آنها در کاربرد مشکلی ایجاد نمی نماید.</a:t>
            </a:r>
            <a:endParaRPr lang="en-US" sz="2400" dirty="0">
              <a:cs typeface="B Koodak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9586" y="5714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متغیرها: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214422"/>
            <a:ext cx="860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متغیرها در فرترن به چهار دسته صحیح </a:t>
            </a:r>
            <a:r>
              <a:rPr lang="fa-I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fa-IR" dirty="0">
                <a:solidFill>
                  <a:srgbClr val="FF0000"/>
                </a:solidFill>
              </a:rPr>
              <a:t>) </a:t>
            </a:r>
            <a:r>
              <a:rPr lang="fa-IR" dirty="0"/>
              <a:t>حقیقی </a:t>
            </a:r>
            <a:r>
              <a:rPr lang="fa-I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Real</a:t>
            </a:r>
            <a:r>
              <a:rPr lang="fa-IR" dirty="0">
                <a:solidFill>
                  <a:srgbClr val="FF0000"/>
                </a:solidFill>
              </a:rPr>
              <a:t>) </a:t>
            </a:r>
            <a:r>
              <a:rPr lang="fa-IR" dirty="0"/>
              <a:t>رشته ای </a:t>
            </a:r>
            <a:r>
              <a:rPr lang="fa-I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character</a:t>
            </a:r>
            <a:r>
              <a:rPr lang="fa-IR" dirty="0">
                <a:solidFill>
                  <a:srgbClr val="FF0000"/>
                </a:solidFill>
              </a:rPr>
              <a:t>) </a:t>
            </a:r>
            <a:r>
              <a:rPr lang="fa-IR" dirty="0"/>
              <a:t>و منطقی</a:t>
            </a:r>
            <a:r>
              <a:rPr lang="en-US" dirty="0"/>
              <a:t> </a:t>
            </a:r>
            <a:r>
              <a:rPr lang="fa-I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fa-IR" dirty="0">
                <a:solidFill>
                  <a:srgbClr val="FF0000"/>
                </a:solidFill>
              </a:rPr>
              <a:t>) </a:t>
            </a:r>
            <a:r>
              <a:rPr lang="fa-IR" dirty="0"/>
              <a:t>تقسیم می شوند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58" y="3143248"/>
            <a:ext cx="1024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Integer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3929066"/>
            <a:ext cx="215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Real*8   p      ,q        ,r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9190" y="285728"/>
            <a:ext cx="40158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 روش دوم: تعریف تابع به کمک دستور </a:t>
            </a:r>
            <a:r>
              <a:rPr lang="en-US" dirty="0"/>
              <a:t>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1000108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Koodak" pitchFamily="2" charset="-78"/>
              </a:rPr>
              <a:t>چنانچه تابع تعریف شده توسط کاربر طولانی باشد، بهتر است به صورت یک </a:t>
            </a:r>
            <a:r>
              <a:rPr lang="en-US" sz="2400" dirty="0">
                <a:cs typeface="B Koodak" pitchFamily="2" charset="-78"/>
              </a:rPr>
              <a:t>Function</a:t>
            </a:r>
            <a:r>
              <a:rPr lang="fa-IR" sz="2400" dirty="0">
                <a:cs typeface="B Koodak" pitchFamily="2" charset="-78"/>
              </a:rPr>
              <a:t> تعریف شود. برای این کار تابع با دستور </a:t>
            </a:r>
            <a:r>
              <a:rPr lang="en-US" sz="2400" dirty="0">
                <a:cs typeface="B Koodak" pitchFamily="2" charset="-78"/>
              </a:rPr>
              <a:t>Function</a:t>
            </a:r>
            <a:r>
              <a:rPr lang="fa-IR" sz="2400" dirty="0">
                <a:cs typeface="B Koodak" pitchFamily="2" charset="-78"/>
              </a:rPr>
              <a:t> پس از برنامه اصلی نوشته می شود. فراخوانی تابع در متن برنامه اصلی فقط با نوشتن آن صورت می پذیرد.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2428868"/>
            <a:ext cx="1792863" cy="92333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Read(*,*)a,b,c</a:t>
            </a:r>
          </a:p>
          <a:p>
            <a:r>
              <a:rPr lang="en-US" dirty="0"/>
              <a:t>Write(*,*)f(a,b,c)</a:t>
            </a:r>
          </a:p>
          <a:p>
            <a:r>
              <a:rPr lang="en-US" dirty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3571876"/>
            <a:ext cx="1770036" cy="175432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F(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dirty="0"/>
              <a:t>C1=(</a:t>
            </a:r>
            <a:r>
              <a:rPr lang="en-US" dirty="0" err="1"/>
              <a:t>x+y</a:t>
            </a:r>
            <a:r>
              <a:rPr lang="en-US" dirty="0"/>
              <a:t>)**2</a:t>
            </a:r>
          </a:p>
          <a:p>
            <a:r>
              <a:rPr lang="en-US" dirty="0"/>
              <a:t>C2=(</a:t>
            </a:r>
            <a:r>
              <a:rPr lang="en-US" dirty="0" err="1"/>
              <a:t>x+z</a:t>
            </a:r>
            <a:r>
              <a:rPr lang="en-US" dirty="0"/>
              <a:t>)**2</a:t>
            </a:r>
          </a:p>
          <a:p>
            <a:r>
              <a:rPr lang="en-US" dirty="0"/>
              <a:t>C3=(</a:t>
            </a:r>
            <a:r>
              <a:rPr lang="en-US" dirty="0" err="1"/>
              <a:t>y+z</a:t>
            </a:r>
            <a:r>
              <a:rPr lang="en-US" dirty="0"/>
              <a:t>)**2</a:t>
            </a:r>
          </a:p>
          <a:p>
            <a:r>
              <a:rPr lang="en-US" dirty="0"/>
              <a:t>F=(c1+c2+c3)**2</a:t>
            </a:r>
          </a:p>
          <a:p>
            <a:r>
              <a:rPr lang="en-US" dirty="0"/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5643578"/>
            <a:ext cx="90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Koodak" pitchFamily="2" charset="-78"/>
              </a:rPr>
              <a:t>نکته: نام تابع درون زیر برنامه </a:t>
            </a:r>
            <a:r>
              <a:rPr lang="en-US" sz="2400" dirty="0">
                <a:cs typeface="B Koodak" pitchFamily="2" charset="-78"/>
              </a:rPr>
              <a:t>Function</a:t>
            </a:r>
            <a:r>
              <a:rPr lang="fa-IR" sz="2400" dirty="0">
                <a:cs typeface="B Koodak" pitchFamily="2" charset="-78"/>
              </a:rPr>
              <a:t> باید بدون درج </a:t>
            </a:r>
            <a:r>
              <a:rPr lang="fa-IR" sz="2400" dirty="0" err="1">
                <a:cs typeface="B Koodak" pitchFamily="2" charset="-78"/>
              </a:rPr>
              <a:t>متغیرهایش</a:t>
            </a:r>
            <a:r>
              <a:rPr lang="fa-IR" sz="2400" dirty="0">
                <a:cs typeface="B Koodak" pitchFamily="2" charset="-78"/>
              </a:rPr>
              <a:t> استفاده شود. یعنی کاربرد </a:t>
            </a:r>
            <a:r>
              <a:rPr lang="en-US" sz="2400" dirty="0">
                <a:cs typeface="B Koodak" pitchFamily="2" charset="-78"/>
              </a:rPr>
              <a:t>F(</a:t>
            </a:r>
            <a:r>
              <a:rPr lang="en-US" sz="2400" dirty="0" err="1">
                <a:cs typeface="B Koodak" pitchFamily="2" charset="-78"/>
              </a:rPr>
              <a:t>x,y,z</a:t>
            </a:r>
            <a:r>
              <a:rPr lang="en-US" sz="2400" dirty="0">
                <a:cs typeface="B Koodak" pitchFamily="2" charset="-78"/>
              </a:rPr>
              <a:t>)</a:t>
            </a:r>
            <a:r>
              <a:rPr lang="fa-IR" sz="2400" dirty="0">
                <a:cs typeface="B Koodak" pitchFamily="2" charset="-78"/>
              </a:rPr>
              <a:t> بجای </a:t>
            </a:r>
            <a:r>
              <a:rPr lang="en-US" sz="2400" dirty="0">
                <a:cs typeface="B Koodak" pitchFamily="2" charset="-78"/>
              </a:rPr>
              <a:t>F</a:t>
            </a:r>
            <a:r>
              <a:rPr lang="fa-IR" sz="2400" dirty="0">
                <a:cs typeface="B Koodak" pitchFamily="2" charset="-78"/>
              </a:rPr>
              <a:t> سبب ایجاد خطا خواهد گردید.</a:t>
            </a:r>
            <a:endParaRPr lang="en-US" sz="2400" dirty="0">
              <a:cs typeface="B Koodak" pitchFamily="2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2330" y="142852"/>
            <a:ext cx="191270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نکاتی در برنامه نویسی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6578" y="785794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fa-IR" sz="2400" b="1" dirty="0">
                <a:cs typeface="B Koodak" pitchFamily="2" charset="-78"/>
              </a:rPr>
              <a:t> جمع افزایشی:</a:t>
            </a:r>
            <a:endParaRPr lang="en-US" sz="2400" b="1" dirty="0">
              <a:cs typeface="B Koodak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96752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>
                <a:cs typeface="B Koodak" pitchFamily="2" charset="-78"/>
              </a:rPr>
              <a:t>برای جمع افزایشی چندین داده می توان به روشی مشابه مثال زیر اقدام نمود: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179889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Sum=0</a:t>
            </a:r>
          </a:p>
          <a:p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=1,n</a:t>
            </a:r>
          </a:p>
          <a:p>
            <a:r>
              <a:rPr lang="en-US" dirty="0"/>
              <a:t>     sum=</a:t>
            </a:r>
            <a:r>
              <a:rPr lang="en-US" dirty="0" err="1"/>
              <a:t>sum+A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End 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4643446"/>
            <a:ext cx="167657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  <a:p>
            <a:r>
              <a:rPr lang="en-US" dirty="0"/>
              <a:t>Do    </a:t>
            </a:r>
            <a:r>
              <a:rPr lang="en-US" dirty="0" err="1"/>
              <a:t>i</a:t>
            </a:r>
            <a:r>
              <a:rPr lang="en-US" dirty="0"/>
              <a:t>=1,n</a:t>
            </a:r>
          </a:p>
          <a:p>
            <a:r>
              <a:rPr lang="en-US" dirty="0"/>
              <a:t>         p=p*A(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End 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43314"/>
            <a:ext cx="854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Koodak" pitchFamily="2" charset="-78"/>
              </a:rPr>
              <a:t>برای ضرب پیاپی چندین داده در یکدیگر از روشی مانند مثال زیر استفاده می شود: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0941" y="3071810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fa-IR" sz="2400" dirty="0">
                <a:cs typeface="B Koodak" pitchFamily="2" charset="-78"/>
              </a:rPr>
              <a:t> ضرب متوالی:</a:t>
            </a:r>
            <a:endParaRPr lang="en-US" sz="2400" dirty="0">
              <a:cs typeface="B Koodak" pitchFamily="2" charset="-7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642918"/>
            <a:ext cx="797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انتساب عبارات به متغیرهای کاراکتری یا از طریق دستور </a:t>
            </a:r>
            <a:r>
              <a:rPr lang="en-US" dirty="0"/>
              <a:t>Read</a:t>
            </a:r>
            <a:r>
              <a:rPr lang="fa-IR" dirty="0"/>
              <a:t> و یا با علامت ”=“ صورت می پذیرد. برای اتصال دو یا چند متغیر (یا داده) کاراکتری به یکدیگر می توان از </a:t>
            </a:r>
            <a:r>
              <a:rPr lang="fa-IR" dirty="0" err="1"/>
              <a:t>عملگر</a:t>
            </a:r>
            <a:r>
              <a:rPr lang="fa-IR" dirty="0"/>
              <a:t> ”//“ استفاده نمود.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64" y="14285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fa-IR" dirty="0"/>
              <a:t>اتصال داده های کاراکتری: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4078681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Character name1*10, name2*10, text*20</a:t>
            </a:r>
          </a:p>
          <a:p>
            <a:r>
              <a:rPr lang="en-US" dirty="0"/>
              <a:t>Name1=‘Ali’</a:t>
            </a:r>
          </a:p>
          <a:p>
            <a:r>
              <a:rPr lang="en-US" dirty="0"/>
              <a:t>Name2=‘</a:t>
            </a:r>
            <a:r>
              <a:rPr lang="en-US" dirty="0" err="1"/>
              <a:t>Rezaee</a:t>
            </a:r>
            <a:r>
              <a:rPr lang="en-US" dirty="0"/>
              <a:t>’</a:t>
            </a:r>
          </a:p>
          <a:p>
            <a:r>
              <a:rPr lang="en-US" dirty="0"/>
              <a:t>Text=name1//name2</a:t>
            </a:r>
          </a:p>
          <a:p>
            <a:r>
              <a:rPr lang="en-US" dirty="0"/>
              <a:t>Write(*,*)text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14324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اگر بخواهیم مانده اشغال نشده میدان یک متغیر کاراکتری را حذف نماییم. بطوریکه فقط محدود به </a:t>
            </a:r>
            <a:r>
              <a:rPr lang="fa-IR" dirty="0" err="1"/>
              <a:t>کاراکترهای</a:t>
            </a:r>
            <a:r>
              <a:rPr lang="fa-IR" dirty="0"/>
              <a:t> اشغال شده باشد، باید از دستور </a:t>
            </a:r>
            <a:r>
              <a:rPr lang="en-US" dirty="0"/>
              <a:t>Trim</a:t>
            </a:r>
            <a:r>
              <a:rPr lang="fa-IR" dirty="0"/>
              <a:t> استفاده کنیم.</a:t>
            </a:r>
          </a:p>
          <a:p>
            <a:pPr algn="just" rtl="1"/>
            <a:r>
              <a:rPr lang="fa-IR" dirty="0"/>
              <a:t> در برنامه پیش اگر متغیر </a:t>
            </a:r>
            <a:r>
              <a:rPr lang="en-US" dirty="0"/>
              <a:t>Text</a:t>
            </a:r>
            <a:r>
              <a:rPr lang="fa-IR" dirty="0"/>
              <a:t> به شیوه زیر تعریف شود خروجی بطور مناسب و با رعایت فقط یک فاصله بین </a:t>
            </a:r>
            <a:r>
              <a:rPr lang="fa-IR" dirty="0" err="1"/>
              <a:t>دوکلمه</a:t>
            </a:r>
            <a:r>
              <a:rPr lang="fa-IR" dirty="0"/>
              <a:t> خواهد بود.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5072074"/>
            <a:ext cx="357739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Text=trim(name1)//’ ‘//trim(name2)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00562" y="1928802"/>
            <a:ext cx="250033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Ali            Rezaee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43372" y="5000636"/>
            <a:ext cx="250033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Ali  Rezaee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2264" y="214290"/>
            <a:ext cx="235192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just" rtl="1"/>
            <a:r>
              <a:rPr lang="fa-IR" dirty="0">
                <a:solidFill>
                  <a:srgbClr val="7030A0"/>
                </a:solidFill>
              </a:rPr>
              <a:t>عملیات محاسباتی و تقدم آنها: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83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فرترن عملیات جمع تفریق ضرب و تقسیم را به سادگی می توان با نمادهای + ،- ،* و / انجام داد.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1571612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نکته: عملیات توان با </a:t>
            </a:r>
            <a:r>
              <a:rPr lang="fa-IR" dirty="0" err="1"/>
              <a:t>نماد“</a:t>
            </a:r>
            <a:r>
              <a:rPr lang="fa-IR" dirty="0"/>
              <a:t> ** “  انجام می گیرد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214686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تقدم عملیات در فرترن به ترتیب زیر است: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6248" y="371475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1- محاسبه عبارت داخل پرانتزها و توابع کتابخانه ای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2396" y="41433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2- توان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464344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3- ضرب و تقسیم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9454" y="507207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4- جمع و تفریق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64" y="357166"/>
            <a:ext cx="218361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7030A0"/>
                </a:solidFill>
              </a:rPr>
              <a:t>ساختار برنامه های فرترن: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860" y="1000108"/>
            <a:ext cx="624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ساختاری با عنوان </a:t>
            </a:r>
            <a:r>
              <a:rPr lang="en-US" dirty="0"/>
              <a:t>General Structure</a:t>
            </a:r>
            <a:r>
              <a:rPr lang="fa-IR" dirty="0"/>
              <a:t> برای نوشتن برنامه ها پیشنهاد می 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850" y="2071678"/>
            <a:ext cx="836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نکته : پسوند برنامه های قدیمی نوشته شده با فرترن </a:t>
            </a:r>
            <a:r>
              <a:rPr lang="en-US" dirty="0"/>
              <a:t>For</a:t>
            </a:r>
            <a:r>
              <a:rPr lang="fa-IR" dirty="0"/>
              <a:t> بوده است اما پسوند برنامه فرترن جدید</a:t>
            </a:r>
            <a:r>
              <a:rPr lang="en-US" dirty="0"/>
              <a:t>F90 </a:t>
            </a:r>
            <a:r>
              <a:rPr lang="fa-IR" dirty="0"/>
              <a:t> می باشد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2396" y="3143248"/>
            <a:ext cx="127791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7030A0"/>
                </a:solidFill>
              </a:rPr>
              <a:t>ورودی داده ها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826" y="37861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1- ورود داده توسط کاربر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4143380"/>
            <a:ext cx="12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Read(*,*)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8" y="4714884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2- ورود داده توسط برنامه نویس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535782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Pi=3.14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538" y="57864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Ii=(0.,1.)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857488" y="5715016"/>
            <a:ext cx="4572032" cy="928694"/>
          </a:xfrm>
          <a:prstGeom prst="borderCallout1">
            <a:avLst>
              <a:gd name="adj1" fmla="val 2369"/>
              <a:gd name="adj2" fmla="val 204"/>
              <a:gd name="adj3" fmla="val 35586"/>
              <a:gd name="adj4" fmla="val -19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اعداد مختلط به صورت زوج مرتب نوشته می شوند.</a:t>
            </a:r>
          </a:p>
          <a:p>
            <a:pPr algn="ctr"/>
            <a:r>
              <a:rPr lang="en-US" dirty="0"/>
              <a:t>Z= a+ bi</a:t>
            </a:r>
          </a:p>
          <a:p>
            <a:pPr algn="ctr"/>
            <a:r>
              <a:rPr lang="en-US" dirty="0"/>
              <a:t>(a,b)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500042"/>
            <a:ext cx="13596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7030A0"/>
                </a:solidFill>
              </a:rPr>
              <a:t>خروجی برنامه: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برای چاپ اطلاعات روی صفحه نمایش از دستور </a:t>
            </a:r>
            <a:r>
              <a:rPr lang="en-US" dirty="0"/>
              <a:t>Write</a:t>
            </a:r>
            <a:r>
              <a:rPr lang="fa-IR" dirty="0"/>
              <a:t> استفاده می شود. بین متغیرهایی که قرار است چاپ شود باید </a:t>
            </a:r>
            <a:r>
              <a:rPr lang="fa-IR" dirty="0" err="1"/>
              <a:t>علامت“</a:t>
            </a:r>
            <a:r>
              <a:rPr lang="fa-IR" dirty="0"/>
              <a:t> </a:t>
            </a:r>
            <a:r>
              <a:rPr lang="en-US" dirty="0"/>
              <a:t>,</a:t>
            </a:r>
            <a:r>
              <a:rPr lang="fa-IR" dirty="0"/>
              <a:t> ” قرار داد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571744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Write(*,*) a,b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0570" y="3286124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نکته: برای آنکه عبارتی عینا چاپ شود باید آن را داخل </a:t>
            </a:r>
            <a:r>
              <a:rPr lang="fa-IR" dirty="0" err="1"/>
              <a:t>گیومه</a:t>
            </a:r>
            <a:r>
              <a:rPr lang="fa-IR" dirty="0"/>
              <a:t> قرار داد.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4000504"/>
            <a:ext cx="233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Write(*,*)</a:t>
            </a:r>
            <a:r>
              <a:rPr lang="fa-IR" dirty="0"/>
              <a:t> </a:t>
            </a:r>
            <a:r>
              <a:rPr lang="en-US" dirty="0"/>
              <a:t> ‘Result=‘ ,a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706" y="571480"/>
            <a:ext cx="884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در صورتیکه هدف چاپ خروجی با یک ترتیب خاص باشد باید بجای علامت * دوم نوع عملگر خاص را می نویسیم.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62230" y="135729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عملگرهای مهم نیز عبارتند از: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0958" y="207167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X</a:t>
            </a:r>
            <a:r>
              <a:rPr lang="fa-IR" dirty="0"/>
              <a:t> : جای خالی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4744" y="2571744"/>
            <a:ext cx="505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Fw.d</a:t>
            </a:r>
            <a:r>
              <a:rPr lang="fa-IR" dirty="0"/>
              <a:t> : خروجی عدد اعشاری با طول میدان </a:t>
            </a:r>
            <a:r>
              <a:rPr lang="en-US" dirty="0"/>
              <a:t>W</a:t>
            </a:r>
            <a:r>
              <a:rPr lang="fa-IR" dirty="0"/>
              <a:t> و مقدار اعشار </a:t>
            </a:r>
            <a:r>
              <a:rPr lang="en-US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7620" y="3286124"/>
            <a:ext cx="485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Ew.d</a:t>
            </a:r>
            <a:r>
              <a:rPr lang="fa-IR" dirty="0"/>
              <a:t> : خروجی عدد توانی با طول میدان </a:t>
            </a:r>
            <a:r>
              <a:rPr lang="en-US" dirty="0"/>
              <a:t>W</a:t>
            </a:r>
            <a:r>
              <a:rPr lang="fa-IR" dirty="0"/>
              <a:t> و مقدار اعشار </a:t>
            </a:r>
            <a:r>
              <a:rPr lang="en-US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6380" y="3786190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Aw</a:t>
            </a:r>
            <a:r>
              <a:rPr lang="fa-IR" dirty="0"/>
              <a:t> : خروجی رشته ای با طول میدان </a:t>
            </a:r>
            <a:r>
              <a:rPr lang="en-US" dirty="0"/>
              <a:t>w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6380" y="428625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 err="1"/>
              <a:t>Im</a:t>
            </a:r>
            <a:r>
              <a:rPr lang="fa-IR" dirty="0"/>
              <a:t> :خروجی عدد صحیح با طول میدان </a:t>
            </a:r>
            <a:r>
              <a:rPr lang="en-US" dirty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4744" y="478632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‘      ‘</a:t>
            </a:r>
            <a:r>
              <a:rPr lang="fa-IR" dirty="0"/>
              <a:t> : هر چه که داخل </a:t>
            </a:r>
            <a:r>
              <a:rPr lang="fa-IR" dirty="0" err="1"/>
              <a:t>گیومه</a:t>
            </a:r>
            <a:r>
              <a:rPr lang="fa-IR" dirty="0"/>
              <a:t> قرار داده شود عینا چاپ می شود.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9256" y="5357826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/ : قلم ویرایشگر را به سطر بعد می برد.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3438" y="5929330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 \</a:t>
            </a:r>
            <a:r>
              <a:rPr lang="fa-IR" dirty="0"/>
              <a:t>: به این معنی که نشانگر را روی همان خط نگه دار.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1571612"/>
            <a:ext cx="2939010" cy="369332"/>
          </a:xfrm>
          <a:prstGeom prst="rect">
            <a:avLst/>
          </a:prstGeom>
          <a:solidFill>
            <a:srgbClr val="FF66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Write(*, ‘( </a:t>
            </a:r>
            <a:r>
              <a:rPr lang="fa-IR" dirty="0"/>
              <a:t>عملگرها</a:t>
            </a:r>
            <a:r>
              <a:rPr lang="en-US" dirty="0"/>
              <a:t> )’ ) </a:t>
            </a:r>
            <a:r>
              <a:rPr lang="fa-IR" dirty="0"/>
              <a:t>خروجی‌ها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7571" y="3500438"/>
            <a:ext cx="4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/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57818" y="2928934"/>
            <a:ext cx="3214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en-US" dirty="0"/>
              <a:t>L</a:t>
            </a:r>
            <a:r>
              <a:rPr lang="fa-IR" dirty="0"/>
              <a:t> : خروجی متغیر منطقی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6710" y="285728"/>
            <a:ext cx="107753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just" rtl="1"/>
            <a:r>
              <a:rPr lang="fa-IR" dirty="0">
                <a:solidFill>
                  <a:srgbClr val="7030A0"/>
                </a:solidFill>
              </a:rPr>
              <a:t>دستور</a:t>
            </a:r>
            <a:r>
              <a:rPr lang="en-US" dirty="0">
                <a:solidFill>
                  <a:srgbClr val="7030A0"/>
                </a:solidFill>
              </a:rPr>
              <a:t>do </a:t>
            </a:r>
            <a:r>
              <a:rPr lang="fa-IR" dirty="0">
                <a:solidFill>
                  <a:srgbClr val="7030A0"/>
                </a:solidFill>
              </a:rPr>
              <a:t> 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8" y="1071546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حلقه </a:t>
            </a:r>
            <a:r>
              <a:rPr lang="en-US" dirty="0"/>
              <a:t>do</a:t>
            </a:r>
            <a:r>
              <a:rPr lang="fa-IR" dirty="0"/>
              <a:t> به صورت زیر نوشته می شود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70" y="714356"/>
            <a:ext cx="280365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Write(*,*)</a:t>
            </a:r>
          </a:p>
          <a:p>
            <a:pPr algn="just"/>
            <a:r>
              <a:rPr lang="en-US" dirty="0"/>
              <a:t>Do  i=1,5,2</a:t>
            </a:r>
          </a:p>
          <a:p>
            <a:pPr algn="just"/>
            <a:r>
              <a:rPr lang="en-US" dirty="0"/>
              <a:t>        Write(*, ‘(a, i2)’ ) ’i=‘ , i </a:t>
            </a:r>
          </a:p>
          <a:p>
            <a:pPr algn="just"/>
            <a:r>
              <a:rPr lang="en-US" dirty="0"/>
              <a:t>End  do     !i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0958" y="2714620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حلقه </a:t>
            </a:r>
            <a:r>
              <a:rPr lang="en-US" dirty="0"/>
              <a:t>do</a:t>
            </a:r>
            <a:r>
              <a:rPr lang="fa-IR" dirty="0"/>
              <a:t> و </a:t>
            </a:r>
            <a:r>
              <a:rPr lang="en-US" dirty="0"/>
              <a:t>exit</a:t>
            </a:r>
            <a:r>
              <a:rPr lang="fa-IR" dirty="0"/>
              <a:t>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71744"/>
            <a:ext cx="3040319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Write(*,*)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  q=q+1</a:t>
            </a:r>
          </a:p>
          <a:p>
            <a:r>
              <a:rPr lang="en-US" dirty="0"/>
              <a:t>       write(*, ‘ ( a, f6.2) ’) ‘q=‘ ,q</a:t>
            </a:r>
          </a:p>
          <a:p>
            <a:r>
              <a:rPr lang="en-US" dirty="0"/>
              <a:t>       if  (q==5)  exit</a:t>
            </a:r>
          </a:p>
          <a:p>
            <a:r>
              <a:rPr lang="en-US" dirty="0"/>
              <a:t>End do    !i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1904" y="478632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حلقه </a:t>
            </a:r>
            <a:r>
              <a:rPr lang="en-US" dirty="0"/>
              <a:t>do &amp; While </a:t>
            </a:r>
            <a:r>
              <a:rPr lang="fa-IR" dirty="0"/>
              <a:t> 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929198"/>
            <a:ext cx="285251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Write(*,*)</a:t>
            </a:r>
          </a:p>
          <a:p>
            <a:endParaRPr lang="en-US" dirty="0"/>
          </a:p>
          <a:p>
            <a:r>
              <a:rPr lang="en-US" dirty="0"/>
              <a:t>Do while   (r&lt;5)</a:t>
            </a:r>
          </a:p>
          <a:p>
            <a:r>
              <a:rPr lang="en-US" dirty="0"/>
              <a:t>       r=r+1</a:t>
            </a:r>
          </a:p>
          <a:p>
            <a:r>
              <a:rPr lang="en-US" dirty="0"/>
              <a:t>       write(* , ‘(a, f6.2)’) ’r=‘ ,r</a:t>
            </a:r>
          </a:p>
          <a:p>
            <a:r>
              <a:rPr lang="en-US" dirty="0"/>
              <a:t>End  do ! 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0958" y="142852"/>
            <a:ext cx="15263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7030A0"/>
                </a:solidFill>
              </a:rPr>
              <a:t>دستورهای شرطی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43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به کمک دستورهای شرطی می توان اجرای بخشی از برنامه را منوط به برقرار بودن شرطی انجام داد ساختار این دستور به صورت زیر 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71448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 </a:t>
            </a:r>
            <a:r>
              <a:rPr lang="fa-IR" dirty="0"/>
              <a:t>یک عبارت منطقی</a:t>
            </a:r>
            <a:r>
              <a:rPr lang="en-US" dirty="0"/>
              <a:t>  ) </a:t>
            </a:r>
            <a:r>
              <a:rPr lang="fa-IR" dirty="0"/>
              <a:t>فرمان اجرایی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357430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عبارت منطقی می تواند یک شرط تساوی یا عدم آن باشد. در زبان فرترن از علائم زیر برای کاربرد </a:t>
            </a:r>
            <a:r>
              <a:rPr lang="fa-IR" dirty="0" err="1"/>
              <a:t>شرطها</a:t>
            </a:r>
            <a:r>
              <a:rPr lang="fa-IR" dirty="0"/>
              <a:t> استفاده می شود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500438"/>
            <a:ext cx="296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.GE.   </a:t>
            </a:r>
            <a:r>
              <a:rPr lang="fa-IR" dirty="0"/>
              <a:t>یا</a:t>
            </a:r>
            <a:r>
              <a:rPr lang="en-US" dirty="0"/>
              <a:t>  &gt;= </a:t>
            </a:r>
            <a:r>
              <a:rPr lang="fa-IR" dirty="0"/>
              <a:t>  بزرگتر یا مساوی  </a:t>
            </a:r>
            <a:r>
              <a:rPr lang="en-US" dirty="0"/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421481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.LE.    </a:t>
            </a:r>
            <a:r>
              <a:rPr lang="fa-IR" dirty="0"/>
              <a:t>یا</a:t>
            </a:r>
            <a:r>
              <a:rPr lang="en-US" dirty="0"/>
              <a:t>   &lt;=   </a:t>
            </a:r>
            <a:r>
              <a:rPr lang="fa-IR" dirty="0"/>
              <a:t>کوچکتر یا مساوی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4786322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.NE.    </a:t>
            </a:r>
            <a:r>
              <a:rPr lang="fa-IR" dirty="0"/>
              <a:t>یا</a:t>
            </a:r>
            <a:r>
              <a:rPr lang="en-US" dirty="0"/>
              <a:t>   \=   </a:t>
            </a:r>
            <a:r>
              <a:rPr lang="fa-IR" dirty="0"/>
              <a:t>نامساوی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7686" y="3500438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.GT.    </a:t>
            </a:r>
            <a:r>
              <a:rPr lang="fa-IR" dirty="0"/>
              <a:t>یا</a:t>
            </a:r>
            <a:r>
              <a:rPr lang="en-US" dirty="0"/>
              <a:t>  &gt;</a:t>
            </a:r>
            <a:r>
              <a:rPr lang="fa-IR" dirty="0"/>
              <a:t> </a:t>
            </a:r>
            <a:r>
              <a:rPr lang="en-US" dirty="0"/>
              <a:t>  </a:t>
            </a:r>
            <a:r>
              <a:rPr lang="fa-IR" dirty="0"/>
              <a:t>بزرگتر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9124" y="4071942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.LT.   </a:t>
            </a:r>
            <a:r>
              <a:rPr lang="fa-IR" dirty="0"/>
              <a:t>یا</a:t>
            </a:r>
            <a:r>
              <a:rPr lang="en-US" dirty="0"/>
              <a:t>   &lt;   </a:t>
            </a:r>
            <a:r>
              <a:rPr lang="fa-IR" dirty="0"/>
              <a:t>کوچکتر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562" y="4714884"/>
            <a:ext cx="19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.EQ.   </a:t>
            </a:r>
            <a:r>
              <a:rPr lang="fa-IR" dirty="0"/>
              <a:t>یا</a:t>
            </a:r>
            <a:r>
              <a:rPr lang="en-US" dirty="0"/>
              <a:t>    ==   </a:t>
            </a:r>
            <a:r>
              <a:rPr lang="fa-IR" dirty="0"/>
              <a:t>مساوی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68" y="928670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/>
              <a:t>می توان چند شرط را با یکدیگر به کمک عامل های زیر ترکیب کرد: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1643051"/>
            <a:ext cx="424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en-US" dirty="0"/>
              <a:t>.AND. </a:t>
            </a:r>
            <a:r>
              <a:rPr lang="fa-IR" dirty="0"/>
              <a:t> معادل ” </a:t>
            </a:r>
            <a:r>
              <a:rPr lang="fa-IR" dirty="0" err="1"/>
              <a:t>و“</a:t>
            </a:r>
            <a:r>
              <a:rPr lang="fa-IR" dirty="0"/>
              <a:t> به معنی برقرار بودن دو شرط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2285992"/>
            <a:ext cx="488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.Or. </a:t>
            </a:r>
            <a:r>
              <a:rPr lang="fa-IR" dirty="0"/>
              <a:t> معادل ” یا ” به معنی برقرار بودن حداقل یکی از شرط ها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2928934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en-US" dirty="0"/>
              <a:t>.Not. </a:t>
            </a:r>
            <a:r>
              <a:rPr lang="fa-IR" dirty="0"/>
              <a:t> به معنی برقراری شرطی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2486</Words>
  <Application>Microsoft Office PowerPoint</Application>
  <PresentationFormat>On-screen Show (4:3)</PresentationFormat>
  <Paragraphs>243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Baskerville Old Face</vt:lpstr>
      <vt:lpstr>Calibri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iman</dc:creator>
  <cp:lastModifiedBy>Mostafa Mohammad Rezaee</cp:lastModifiedBy>
  <cp:revision>237</cp:revision>
  <dcterms:created xsi:type="dcterms:W3CDTF">2012-07-27T10:12:23Z</dcterms:created>
  <dcterms:modified xsi:type="dcterms:W3CDTF">2023-07-23T13:36:38Z</dcterms:modified>
</cp:coreProperties>
</file>