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267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7DA91-DE93-4294-B9FB-177731E91BD9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04F81-6A6B-40C1-927E-A826AB298E5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896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fty-move_rul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Picture </a:t>
            </a:r>
            <a:r>
              <a:rPr lang="de-CH" dirty="0" err="1"/>
              <a:t>of</a:t>
            </a:r>
            <a:r>
              <a:rPr lang="de-CH" dirty="0"/>
              <a:t> Magnus Carlsen, </a:t>
            </a:r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world</a:t>
            </a:r>
            <a:r>
              <a:rPr lang="de-CH" dirty="0"/>
              <a:t> </a:t>
            </a:r>
            <a:r>
              <a:rPr lang="de-CH" dirty="0" err="1"/>
              <a:t>champion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Smugly</a:t>
            </a:r>
            <a:r>
              <a:rPr lang="de-CH" dirty="0"/>
              <a:t> Ignorant Grand Master (</a:t>
            </a:r>
            <a:r>
              <a:rPr lang="de-CH" dirty="0" err="1"/>
              <a:t>SIGMa</a:t>
            </a:r>
            <a:r>
              <a:rPr lang="de-CH" dirty="0"/>
              <a:t>)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program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knowing</a:t>
            </a:r>
            <a:r>
              <a:rPr lang="de-CH" dirty="0"/>
              <a:t> </a:t>
            </a:r>
            <a:r>
              <a:rPr lang="de-CH" dirty="0" err="1"/>
              <a:t>anything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Chess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winner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game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simply</a:t>
            </a:r>
            <a:r>
              <a:rPr lang="de-CH" dirty="0"/>
              <a:t> </a:t>
            </a:r>
            <a:r>
              <a:rPr lang="de-CH" dirty="0" err="1"/>
              <a:t>looking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board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04F81-6A6B-40C1-927E-A826AB298E5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448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FICS = Free Internet Chess Server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04F81-6A6B-40C1-927E-A826AB298E5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03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«Rank»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1 </a:t>
            </a:r>
            <a:r>
              <a:rPr lang="de-CH" dirty="0" err="1"/>
              <a:t>to</a:t>
            </a:r>
            <a:r>
              <a:rPr lang="de-CH" dirty="0"/>
              <a:t> 8 (</a:t>
            </a:r>
            <a:r>
              <a:rPr lang="de-CH" dirty="0" err="1"/>
              <a:t>row</a:t>
            </a:r>
            <a:r>
              <a:rPr lang="de-CH" dirty="0"/>
              <a:t>)</a:t>
            </a:r>
          </a:p>
          <a:p>
            <a:r>
              <a:rPr lang="de-CH" dirty="0"/>
              <a:t>«File»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a </a:t>
            </a:r>
            <a:r>
              <a:rPr lang="de-CH" dirty="0" err="1"/>
              <a:t>to</a:t>
            </a:r>
            <a:r>
              <a:rPr lang="de-CH" dirty="0"/>
              <a:t> h (</a:t>
            </a:r>
            <a:r>
              <a:rPr lang="de-CH" dirty="0" err="1"/>
              <a:t>column</a:t>
            </a:r>
            <a:r>
              <a:rPr lang="de-CH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04F81-6A6B-40C1-927E-A826AB298E5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12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50-Move Rule: </a:t>
            </a:r>
            <a:r>
              <a:rPr lang="de-CH" dirty="0">
                <a:hlinkClick r:id="rId3"/>
              </a:rPr>
              <a:t>https://en.wikipedia.org/wiki/Fifty-move_rule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04F81-6A6B-40C1-927E-A826AB298E5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32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https://pypi.org/project/python-chess</a:t>
            </a:r>
          </a:p>
          <a:p>
            <a:endParaRPr lang="de-CH" dirty="0"/>
          </a:p>
          <a:p>
            <a:r>
              <a:rPr lang="de-CH" dirty="0" err="1"/>
              <a:t>Install</a:t>
            </a:r>
            <a:r>
              <a:rPr lang="de-CH" dirty="0"/>
              <a:t> in PowerShell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command</a:t>
            </a:r>
            <a:r>
              <a:rPr lang="en-US" dirty="0"/>
              <a:t>: “python -m pip install python-chess”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04F81-6A6B-40C1-927E-A826AB298E5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046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574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012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369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610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2632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35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3304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1591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593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5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70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372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60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0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666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52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523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089FE9-BC0D-43E9-AD8E-F93B8DB23933}" type="datetimeFigureOut">
              <a:rPr lang="de-CH" smtClean="0"/>
              <a:t>13.06.2019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94FC-FEF6-451D-91A8-E29192A825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9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naek/che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syth%E2%80%93Edwards_Notation" TargetMode="External"/><Relationship Id="rId2" Type="http://schemas.openxmlformats.org/officeDocument/2006/relationships/hyperlink" Target="https://en.wikipedia.org/wiki/Algebraic_notation_(chess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B6C6-BA2D-4C06-B293-3B84662E2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495727" cy="3329581"/>
          </a:xfrm>
        </p:spPr>
        <p:txBody>
          <a:bodyPr/>
          <a:lstStyle/>
          <a:p>
            <a:r>
              <a:rPr lang="de-CH" b="1" dirty="0"/>
              <a:t>The </a:t>
            </a:r>
            <a:r>
              <a:rPr lang="de-CH" b="1" dirty="0" err="1"/>
              <a:t>Smugly</a:t>
            </a:r>
            <a:r>
              <a:rPr lang="de-CH" b="1" dirty="0"/>
              <a:t> Ignorant Grand Master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714992-FBE0-4D5E-967B-1118F2627E30}"/>
              </a:ext>
            </a:extLst>
          </p:cNvPr>
          <p:cNvSpPr txBox="1"/>
          <p:nvPr/>
        </p:nvSpPr>
        <p:spPr>
          <a:xfrm>
            <a:off x="5576805" y="6082099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14.06.2019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EAAC5C-DCA2-4695-BED9-E4F18ACAB732}"/>
              </a:ext>
            </a:extLst>
          </p:cNvPr>
          <p:cNvSpPr txBox="1"/>
          <p:nvPr/>
        </p:nvSpPr>
        <p:spPr>
          <a:xfrm>
            <a:off x="8953499" y="6075122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Marco Schaub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935E7C-0C6F-44D2-9E5D-67665B5D1AC6}"/>
              </a:ext>
            </a:extLst>
          </p:cNvPr>
          <p:cNvSpPr txBox="1"/>
          <p:nvPr/>
        </p:nvSpPr>
        <p:spPr>
          <a:xfrm>
            <a:off x="1154954" y="6075123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CAS Applied Data Science</a:t>
            </a:r>
          </a:p>
        </p:txBody>
      </p:sp>
    </p:spTree>
    <p:extLst>
      <p:ext uri="{BB962C8B-B14F-4D97-AF65-F5344CB8AC3E}">
        <p14:creationId xmlns:p14="http://schemas.microsoft.com/office/powerpoint/2010/main" val="35739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5F8A1-88B8-4AF5-BE38-E0C7F494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Steps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F3B59D-06EB-4894-A58E-85B90077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After </a:t>
            </a:r>
            <a:r>
              <a:rPr lang="de-CH" dirty="0" err="1"/>
              <a:t>training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Lichess</a:t>
            </a:r>
            <a:r>
              <a:rPr lang="de-CH" dirty="0"/>
              <a:t> </a:t>
            </a:r>
            <a:r>
              <a:rPr lang="de-CH" dirty="0" err="1"/>
              <a:t>dataset</a:t>
            </a:r>
            <a:r>
              <a:rPr lang="de-CH" dirty="0"/>
              <a:t>, </a:t>
            </a:r>
            <a:r>
              <a:rPr lang="de-CH" dirty="0" err="1"/>
              <a:t>SIGMa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outcome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game just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taking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account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position</a:t>
            </a:r>
            <a:endParaRPr lang="de-CH" dirty="0"/>
          </a:p>
          <a:p>
            <a:r>
              <a:rPr lang="de-CH" dirty="0"/>
              <a:t>After </a:t>
            </a:r>
            <a:r>
              <a:rPr lang="de-CH" dirty="0" err="1"/>
              <a:t>doing</a:t>
            </a:r>
            <a:r>
              <a:rPr lang="de-CH" dirty="0"/>
              <a:t> so,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improved</a:t>
            </a:r>
            <a:r>
              <a:rPr lang="de-CH" dirty="0"/>
              <a:t> in such a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outcome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Chess </a:t>
            </a:r>
            <a:r>
              <a:rPr lang="de-CH" dirty="0" err="1"/>
              <a:t>Positions</a:t>
            </a:r>
            <a:r>
              <a:rPr lang="de-CH" dirty="0"/>
              <a:t> </a:t>
            </a:r>
            <a:r>
              <a:rPr lang="de-CH" dirty="0" err="1"/>
              <a:t>dataset</a:t>
            </a:r>
            <a:r>
              <a:rPr lang="de-CH" dirty="0"/>
              <a:t>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100,000 </a:t>
            </a:r>
            <a:r>
              <a:rPr lang="de-CH" dirty="0" err="1"/>
              <a:t>pictures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(digital) Chess </a:t>
            </a:r>
            <a:r>
              <a:rPr lang="de-CH" dirty="0" err="1"/>
              <a:t>boards</a:t>
            </a:r>
            <a:endParaRPr lang="de-CH" dirty="0"/>
          </a:p>
          <a:p>
            <a:r>
              <a:rPr lang="de-CH" dirty="0" err="1"/>
              <a:t>Lastly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improved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recognizing</a:t>
            </a:r>
            <a:r>
              <a:rPr lang="de-CH" dirty="0"/>
              <a:t> </a:t>
            </a:r>
            <a:r>
              <a:rPr lang="de-CH" dirty="0" err="1"/>
              <a:t>actual</a:t>
            </a:r>
            <a:r>
              <a:rPr lang="de-CH" dirty="0"/>
              <a:t> 3D </a:t>
            </a:r>
            <a:r>
              <a:rPr lang="de-CH" dirty="0" err="1"/>
              <a:t>board</a:t>
            </a:r>
            <a:r>
              <a:rPr lang="de-CH" dirty="0"/>
              <a:t> </a:t>
            </a:r>
            <a:r>
              <a:rPr lang="de-CH" dirty="0" err="1"/>
              <a:t>positions</a:t>
            </a:r>
            <a:r>
              <a:rPr lang="de-CH" dirty="0"/>
              <a:t>, so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walk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board</a:t>
            </a:r>
            <a:r>
              <a:rPr lang="de-CH" dirty="0"/>
              <a:t> and </a:t>
            </a:r>
            <a:r>
              <a:rPr lang="de-CH" dirty="0" err="1"/>
              <a:t>make</a:t>
            </a:r>
            <a:r>
              <a:rPr lang="de-CH" dirty="0"/>
              <a:t> a </a:t>
            </a:r>
            <a:r>
              <a:rPr lang="de-CH" dirty="0" err="1"/>
              <a:t>guess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300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A37DD-572C-4527-ACF7-A825E763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 And </a:t>
            </a:r>
            <a:r>
              <a:rPr lang="de-CH" dirty="0" err="1"/>
              <a:t>Challenges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D7534-02AA-4AB6-88D0-6BB7C318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full</a:t>
            </a:r>
            <a:r>
              <a:rPr lang="de-CH" dirty="0"/>
              <a:t> FEN </a:t>
            </a:r>
            <a:r>
              <a:rPr lang="de-CH" dirty="0" err="1"/>
              <a:t>notation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857250" lvl="1" indent="-457200">
              <a:buFont typeface="+mj-lt"/>
              <a:buAutoNum type="arabicParenR"/>
            </a:pPr>
            <a:r>
              <a:rPr lang="de-CH" dirty="0"/>
              <a:t>Yes,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better</a:t>
            </a:r>
            <a:endParaRPr lang="de-CH" dirty="0"/>
          </a:p>
          <a:p>
            <a:pPr marL="857250" lvl="1" indent="-457200">
              <a:buFont typeface="+mj-lt"/>
              <a:buAutoNum type="arabicParenR"/>
            </a:pPr>
            <a:r>
              <a:rPr lang="de-CH" dirty="0" err="1"/>
              <a:t>No</a:t>
            </a:r>
            <a:r>
              <a:rPr lang="de-CH" dirty="0"/>
              <a:t>,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kind</a:t>
            </a:r>
            <a:r>
              <a:rPr lang="de-CH" dirty="0"/>
              <a:t> and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confuse</a:t>
            </a:r>
            <a:endParaRPr lang="de-CH" dirty="0"/>
          </a:p>
          <a:p>
            <a:pPr marL="857250" lvl="1" indent="-457200">
              <a:buFont typeface="+mj-lt"/>
              <a:buAutoNum type="arabicParenR"/>
            </a:pPr>
            <a:r>
              <a:rPr lang="de-CH" dirty="0" err="1"/>
              <a:t>No</a:t>
            </a:r>
            <a:r>
              <a:rPr lang="de-CH" dirty="0"/>
              <a:t>,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simulate</a:t>
            </a:r>
            <a:r>
              <a:rPr lang="de-CH" dirty="0"/>
              <a:t> </a:t>
            </a:r>
            <a:r>
              <a:rPr lang="de-CH" dirty="0" err="1"/>
              <a:t>walking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board</a:t>
            </a:r>
            <a:endParaRPr lang="de-CH" dirty="0"/>
          </a:p>
          <a:p>
            <a:pPr marL="457200" indent="-457200">
              <a:buFont typeface="+mj-lt"/>
              <a:buAutoNum type="arabicParenR"/>
            </a:pP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board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transcribed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a 64-array?</a:t>
            </a:r>
          </a:p>
          <a:p>
            <a:pPr marL="457200" indent="-457200">
              <a:buFont typeface="+mj-lt"/>
              <a:buAutoNum type="arabicParenR"/>
            </a:pP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network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such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after </a:t>
            </a:r>
            <a:r>
              <a:rPr lang="de-CH" dirty="0" err="1"/>
              <a:t>full</a:t>
            </a:r>
            <a:r>
              <a:rPr lang="de-CH" dirty="0"/>
              <a:t> </a:t>
            </a:r>
            <a:r>
              <a:rPr lang="de-CH" dirty="0" err="1"/>
              <a:t>moves</a:t>
            </a:r>
            <a:r>
              <a:rPr lang="de-CH" dirty="0"/>
              <a:t>?</a:t>
            </a:r>
          </a:p>
          <a:p>
            <a:pPr marL="857250" lvl="1" indent="-457200">
              <a:buFont typeface="+mj-lt"/>
              <a:buAutoNum type="arabicParenR"/>
            </a:pPr>
            <a:r>
              <a:rPr lang="de-CH" dirty="0"/>
              <a:t>Yes,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easier</a:t>
            </a:r>
            <a:r>
              <a:rPr lang="de-CH" dirty="0"/>
              <a:t> and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 a 65th </a:t>
            </a:r>
            <a:r>
              <a:rPr lang="de-CH" dirty="0" err="1"/>
              <a:t>array</a:t>
            </a:r>
            <a:r>
              <a:rPr lang="de-CH" dirty="0"/>
              <a:t> </a:t>
            </a:r>
            <a:r>
              <a:rPr lang="de-CH" dirty="0" err="1"/>
              <a:t>element</a:t>
            </a:r>
            <a:endParaRPr lang="de-CH" dirty="0"/>
          </a:p>
          <a:p>
            <a:pPr marL="857250" lvl="1" indent="-457200">
              <a:buFont typeface="+mj-lt"/>
              <a:buAutoNum type="arabicParenR"/>
            </a:pPr>
            <a:r>
              <a:rPr lang="de-CH" dirty="0" err="1"/>
              <a:t>No</a:t>
            </a:r>
            <a:r>
              <a:rPr lang="de-CH" dirty="0"/>
              <a:t>,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end</a:t>
            </a:r>
          </a:p>
          <a:p>
            <a:pPr marL="857250" lvl="1" indent="-457200">
              <a:buFont typeface="+mj-lt"/>
              <a:buAutoNum type="arabicParenR"/>
            </a:pPr>
            <a:r>
              <a:rPr lang="de-CH" dirty="0" err="1"/>
              <a:t>No</a:t>
            </a:r>
            <a:r>
              <a:rPr lang="de-CH" dirty="0"/>
              <a:t>,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available</a:t>
            </a:r>
            <a:endParaRPr lang="de-CH" dirty="0"/>
          </a:p>
          <a:p>
            <a:pPr marL="457200" indent="-457200">
              <a:buFont typeface="+mj-lt"/>
              <a:buAutoNum type="arabicParenR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20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0110A-26BE-4B77-9B5B-6D4DAFA0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/>
              <a:t>The </a:t>
            </a:r>
            <a:r>
              <a:rPr lang="de-CH" sz="4000" dirty="0" err="1"/>
              <a:t>Smugly</a:t>
            </a:r>
            <a:r>
              <a:rPr lang="de-CH" sz="4000" dirty="0"/>
              <a:t> Ignorant Grand Master (</a:t>
            </a:r>
            <a:r>
              <a:rPr lang="de-CH" sz="4000" dirty="0" err="1"/>
              <a:t>SIGMa</a:t>
            </a:r>
            <a:r>
              <a:rPr lang="de-CH" sz="4000" dirty="0"/>
              <a:t>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0CE38E1-A63D-4DA2-983A-950B6C927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42" y="2052638"/>
            <a:ext cx="6721892" cy="4195762"/>
          </a:xfrm>
          <a:ln w="254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91582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0674A-3C08-4CE4-8CD4-E1EE08B2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/>
              <a:t>Get</a:t>
            </a:r>
            <a:r>
              <a:rPr lang="de-CH" sz="4000" dirty="0"/>
              <a:t> Training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3EBED9-E103-4E2D-9073-A1F2EF2D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Many </a:t>
            </a:r>
            <a:r>
              <a:rPr lang="de-CH" dirty="0" err="1"/>
              <a:t>datasets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available</a:t>
            </a:r>
            <a:r>
              <a:rPr lang="de-CH" dirty="0"/>
              <a:t> at Kaggle.com</a:t>
            </a:r>
          </a:p>
          <a:p>
            <a:pPr lvl="1"/>
            <a:r>
              <a:rPr lang="de-CH" dirty="0"/>
              <a:t>Chess Game Dataset (</a:t>
            </a:r>
            <a:r>
              <a:rPr lang="de-CH" dirty="0" err="1"/>
              <a:t>Lichess</a:t>
            </a:r>
            <a:r>
              <a:rPr lang="de-CH" dirty="0"/>
              <a:t>) – 20,000 </a:t>
            </a:r>
            <a:r>
              <a:rPr lang="de-CH" dirty="0" err="1"/>
              <a:t>games</a:t>
            </a:r>
            <a:endParaRPr lang="de-CH" dirty="0"/>
          </a:p>
          <a:p>
            <a:pPr lvl="1"/>
            <a:r>
              <a:rPr lang="de-CH" dirty="0"/>
              <a:t>3.5 Million Chess Games</a:t>
            </a:r>
          </a:p>
          <a:p>
            <a:pPr lvl="1"/>
            <a:r>
              <a:rPr lang="de-CH" dirty="0"/>
              <a:t>FICS Chess Games – 29,000 </a:t>
            </a:r>
            <a:r>
              <a:rPr lang="de-CH" dirty="0" err="1"/>
              <a:t>games</a:t>
            </a:r>
            <a:endParaRPr lang="de-CH" dirty="0"/>
          </a:p>
          <a:p>
            <a:pPr lvl="1"/>
            <a:r>
              <a:rPr lang="de-CH" dirty="0"/>
              <a:t>Chess </a:t>
            </a:r>
            <a:r>
              <a:rPr lang="de-CH" dirty="0" err="1"/>
              <a:t>Positions</a:t>
            </a:r>
            <a:r>
              <a:rPr lang="de-CH" dirty="0"/>
              <a:t> – 100,000 </a:t>
            </a:r>
            <a:r>
              <a:rPr lang="de-CH" dirty="0" err="1"/>
              <a:t>pictures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board</a:t>
            </a:r>
            <a:r>
              <a:rPr lang="de-CH" dirty="0"/>
              <a:t> </a:t>
            </a:r>
            <a:r>
              <a:rPr lang="de-CH" dirty="0" err="1"/>
              <a:t>positions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pick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size</a:t>
            </a:r>
            <a:r>
              <a:rPr lang="de-CH" dirty="0"/>
              <a:t> (not </a:t>
            </a:r>
            <a:r>
              <a:rPr lang="de-CH" dirty="0" err="1"/>
              <a:t>too</a:t>
            </a:r>
            <a:r>
              <a:rPr lang="de-CH" dirty="0"/>
              <a:t> large) and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format</a:t>
            </a:r>
            <a:endParaRPr lang="de-CH" dirty="0"/>
          </a:p>
          <a:p>
            <a:pPr lvl="1"/>
            <a:r>
              <a:rPr lang="de-CH" dirty="0">
                <a:hlinkClick r:id="rId3"/>
              </a:rPr>
              <a:t>www.kaggle.com/datasnaek/chess</a:t>
            </a: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31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ED2D8-28D8-4558-B90A-601551DE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/>
              <a:t>A Look at </a:t>
            </a:r>
            <a:r>
              <a:rPr lang="de-CH" sz="4000" dirty="0" err="1"/>
              <a:t>the</a:t>
            </a:r>
            <a:r>
              <a:rPr lang="de-CH" sz="4000" dirty="0"/>
              <a:t> Data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862C88-E641-480A-9747-C0593EA53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5" y="2093168"/>
            <a:ext cx="11702798" cy="302210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2397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1A25A-C772-4BC9-95B8-A6AD18AD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/>
              <a:t>A First Challenge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75CAF-A3B3-4B77-9900-BE310580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dataset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>
                <a:solidFill>
                  <a:srgbClr val="00B0F0"/>
                </a:solidFill>
              </a:rPr>
              <a:t>Standard </a:t>
            </a:r>
            <a:r>
              <a:rPr lang="de-CH" dirty="0" err="1">
                <a:solidFill>
                  <a:srgbClr val="00B0F0"/>
                </a:solidFill>
              </a:rPr>
              <a:t>Algebraic</a:t>
            </a:r>
            <a:r>
              <a:rPr lang="de-CH" dirty="0">
                <a:solidFill>
                  <a:srgbClr val="00B0F0"/>
                </a:solidFill>
              </a:rPr>
              <a:t> Notation</a:t>
            </a:r>
            <a:r>
              <a:rPr lang="de-CH" dirty="0"/>
              <a:t> (SAN),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en-US" dirty="0"/>
              <a:t>is a method for recording and describing the </a:t>
            </a:r>
            <a:r>
              <a:rPr lang="en-US" i="1" dirty="0"/>
              <a:t>moves</a:t>
            </a:r>
            <a:r>
              <a:rPr lang="en-US" dirty="0"/>
              <a:t> in Chess.</a:t>
            </a:r>
            <a:endParaRPr lang="de-CH" dirty="0"/>
          </a:p>
          <a:p>
            <a:pPr lvl="1"/>
            <a:r>
              <a:rPr lang="de-CH" dirty="0">
                <a:hlinkClick r:id="rId2"/>
              </a:rPr>
              <a:t>en.wikipedia.org/</a:t>
            </a:r>
            <a:r>
              <a:rPr lang="de-CH" dirty="0" err="1">
                <a:hlinkClick r:id="rId2"/>
              </a:rPr>
              <a:t>wiki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Algebraic_notation</a:t>
            </a:r>
            <a:r>
              <a:rPr lang="de-CH" dirty="0">
                <a:hlinkClick r:id="rId2"/>
              </a:rPr>
              <a:t>_(</a:t>
            </a:r>
            <a:r>
              <a:rPr lang="de-CH" dirty="0" err="1">
                <a:hlinkClick r:id="rId2"/>
              </a:rPr>
              <a:t>chess</a:t>
            </a:r>
            <a:r>
              <a:rPr lang="de-CH" dirty="0">
                <a:hlinkClick r:id="rId2"/>
              </a:rPr>
              <a:t>)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However</a:t>
            </a:r>
            <a:r>
              <a:rPr lang="de-CH" dirty="0"/>
              <a:t>, </a:t>
            </a:r>
            <a:r>
              <a:rPr lang="de-CH" dirty="0" err="1"/>
              <a:t>SIGMa</a:t>
            </a:r>
            <a:r>
              <a:rPr lang="de-CH" dirty="0"/>
              <a:t> </a:t>
            </a:r>
            <a:r>
              <a:rPr lang="de-CH" dirty="0" err="1"/>
              <a:t>judges</a:t>
            </a:r>
            <a:r>
              <a:rPr lang="de-CH" dirty="0"/>
              <a:t> a </a:t>
            </a:r>
            <a:r>
              <a:rPr lang="de-CH" dirty="0" err="1"/>
              <a:t>board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simply</a:t>
            </a:r>
            <a:r>
              <a:rPr lang="de-CH" dirty="0"/>
              <a:t> </a:t>
            </a:r>
            <a:r>
              <a:rPr lang="de-CH" dirty="0" err="1"/>
              <a:t>looking</a:t>
            </a:r>
            <a:r>
              <a:rPr lang="de-CH" dirty="0"/>
              <a:t> at it. So he </a:t>
            </a:r>
            <a:r>
              <a:rPr lang="de-CH" dirty="0" err="1"/>
              <a:t>makes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closer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US" dirty="0">
                <a:solidFill>
                  <a:srgbClr val="00B0F0"/>
                </a:solidFill>
              </a:rPr>
              <a:t>Forsyth–Edwards Notation </a:t>
            </a:r>
            <a:r>
              <a:rPr lang="en-US" dirty="0"/>
              <a:t>(FEN),  which is a standard notation for describing a particular </a:t>
            </a:r>
            <a:r>
              <a:rPr lang="en-US" i="1" dirty="0"/>
              <a:t>board position</a:t>
            </a:r>
            <a:r>
              <a:rPr lang="en-US" dirty="0"/>
              <a:t> in Chess</a:t>
            </a:r>
          </a:p>
          <a:p>
            <a:pPr lvl="1"/>
            <a:r>
              <a:rPr lang="de-CH" dirty="0">
                <a:hlinkClick r:id="rId3"/>
              </a:rPr>
              <a:t>en.wikipedia.org/</a:t>
            </a:r>
            <a:r>
              <a:rPr lang="de-CH" dirty="0" err="1">
                <a:hlinkClick r:id="rId3"/>
              </a:rPr>
              <a:t>wiki</a:t>
            </a:r>
            <a:r>
              <a:rPr lang="de-CH" dirty="0">
                <a:hlinkClick r:id="rId3"/>
              </a:rPr>
              <a:t>/Forsyth-</a:t>
            </a:r>
            <a:r>
              <a:rPr lang="de-CH" dirty="0" err="1">
                <a:hlinkClick r:id="rId3"/>
              </a:rPr>
              <a:t>Edwards_Notation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008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E112C-829F-4153-A173-364DB9C6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/>
              <a:t>Standard </a:t>
            </a:r>
            <a:r>
              <a:rPr lang="de-CH" sz="4000" dirty="0" err="1"/>
              <a:t>Algebraic</a:t>
            </a:r>
            <a:r>
              <a:rPr lang="de-CH" sz="4000" dirty="0"/>
              <a:t> Notation (SAN)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C8C3C8D-506D-434E-BD12-B91D3A72A5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70" y="2060575"/>
            <a:ext cx="4128672" cy="4195763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5345190-D390-47B3-9B40-01DCBA8F3F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moves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recorded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highly</a:t>
            </a:r>
            <a:r>
              <a:rPr lang="de-CH" dirty="0"/>
              <a:t> </a:t>
            </a:r>
            <a:r>
              <a:rPr lang="de-CH" dirty="0" err="1"/>
              <a:t>abstracted</a:t>
            </a:r>
            <a:endParaRPr lang="de-CH" dirty="0"/>
          </a:p>
          <a:p>
            <a:pPr lvl="1"/>
            <a:r>
              <a:rPr lang="de-CH" dirty="0"/>
              <a:t>K – King</a:t>
            </a:r>
          </a:p>
          <a:p>
            <a:pPr lvl="1"/>
            <a:r>
              <a:rPr lang="de-CH" dirty="0"/>
              <a:t>Q – Queen</a:t>
            </a:r>
          </a:p>
          <a:p>
            <a:pPr lvl="1"/>
            <a:r>
              <a:rPr lang="de-CH" dirty="0"/>
              <a:t>R – </a:t>
            </a:r>
            <a:r>
              <a:rPr lang="de-CH" dirty="0" err="1"/>
              <a:t>Rook</a:t>
            </a:r>
            <a:endParaRPr lang="de-CH" dirty="0"/>
          </a:p>
          <a:p>
            <a:pPr lvl="1"/>
            <a:r>
              <a:rPr lang="de-CH" dirty="0"/>
              <a:t>B – Bishop</a:t>
            </a:r>
          </a:p>
          <a:p>
            <a:pPr lvl="1"/>
            <a:r>
              <a:rPr lang="de-CH" dirty="0"/>
              <a:t>N – Knight</a:t>
            </a:r>
          </a:p>
          <a:p>
            <a:pPr lvl="1"/>
            <a:r>
              <a:rPr lang="de-CH" dirty="0"/>
              <a:t>P - </a:t>
            </a:r>
            <a:r>
              <a:rPr lang="de-CH" dirty="0" err="1"/>
              <a:t>Pawn</a:t>
            </a:r>
            <a:endParaRPr lang="de-CH" dirty="0"/>
          </a:p>
          <a:p>
            <a:pPr lvl="1"/>
            <a:r>
              <a:rPr lang="de-CH" dirty="0"/>
              <a:t>x – Capture (e.g. «Bxd4»)</a:t>
            </a:r>
          </a:p>
          <a:p>
            <a:pPr lvl="1"/>
            <a:r>
              <a:rPr lang="de-CH" dirty="0"/>
              <a:t>O – O / O – O – O – </a:t>
            </a:r>
            <a:r>
              <a:rPr lang="de-CH" dirty="0" err="1"/>
              <a:t>Castling</a:t>
            </a:r>
            <a:endParaRPr lang="de-CH" dirty="0"/>
          </a:p>
          <a:p>
            <a:pPr lvl="1"/>
            <a:r>
              <a:rPr lang="de-CH" dirty="0"/>
              <a:t>+ - Check</a:t>
            </a:r>
          </a:p>
          <a:p>
            <a:pPr lvl="1"/>
            <a:r>
              <a:rPr lang="de-CH" dirty="0"/>
              <a:t># - </a:t>
            </a:r>
            <a:r>
              <a:rPr lang="de-CH" dirty="0" err="1"/>
              <a:t>Checkmate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21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DAB8F-A3BF-4AD7-8100-BAD45149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/>
              <a:t>Forsyth–Edwards Notation (FEN)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7021FBF-D113-472B-AA12-77C679EDDC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09"/>
          <a:stretch/>
        </p:blipFill>
        <p:spPr>
          <a:xfrm>
            <a:off x="215039" y="2056091"/>
            <a:ext cx="5553755" cy="957273"/>
          </a:xfrm>
          <a:ln w="25400">
            <a:solidFill>
              <a:srgbClr val="00B0F0"/>
            </a:solidFill>
          </a:ln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384408-1358-435C-AC53-5820C704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0133" y="2056092"/>
            <a:ext cx="4396341" cy="4200245"/>
          </a:xfrm>
        </p:spPr>
        <p:txBody>
          <a:bodyPr/>
          <a:lstStyle/>
          <a:p>
            <a:r>
              <a:rPr lang="de-CH" dirty="0"/>
              <a:t>First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board</a:t>
            </a:r>
            <a:r>
              <a:rPr lang="de-CH" dirty="0"/>
              <a:t> </a:t>
            </a:r>
            <a:r>
              <a:rPr lang="de-CH" dirty="0" err="1"/>
              <a:t>position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pieces</a:t>
            </a:r>
            <a:r>
              <a:rPr lang="de-CH" dirty="0"/>
              <a:t>, </a:t>
            </a: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rank</a:t>
            </a:r>
          </a:p>
          <a:p>
            <a:pPr lvl="1"/>
            <a:r>
              <a:rPr lang="de-CH" dirty="0"/>
              <a:t>Black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lowercase</a:t>
            </a:r>
            <a:r>
              <a:rPr lang="de-CH" dirty="0"/>
              <a:t>, White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uppercase</a:t>
            </a:r>
            <a:endParaRPr lang="de-CH" dirty="0"/>
          </a:p>
          <a:p>
            <a:r>
              <a:rPr lang="de-CH" dirty="0"/>
              <a:t>Second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(w </a:t>
            </a:r>
            <a:r>
              <a:rPr lang="de-CH" dirty="0" err="1"/>
              <a:t>or</a:t>
            </a:r>
            <a:r>
              <a:rPr lang="de-CH" dirty="0"/>
              <a:t> b)</a:t>
            </a:r>
          </a:p>
          <a:p>
            <a:r>
              <a:rPr lang="de-CH" dirty="0"/>
              <a:t>Third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castling</a:t>
            </a:r>
            <a:r>
              <a:rPr lang="de-CH" dirty="0"/>
              <a:t> </a:t>
            </a:r>
            <a:r>
              <a:rPr lang="de-CH" dirty="0" err="1"/>
              <a:t>availability</a:t>
            </a:r>
            <a:endParaRPr lang="de-CH" dirty="0"/>
          </a:p>
          <a:p>
            <a:r>
              <a:rPr lang="de-CH" dirty="0" err="1"/>
              <a:t>Fourth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en-passant traget </a:t>
            </a:r>
            <a:r>
              <a:rPr lang="de-CH" dirty="0" err="1"/>
              <a:t>square</a:t>
            </a:r>
            <a:r>
              <a:rPr lang="de-CH" dirty="0"/>
              <a:t> («-»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none</a:t>
            </a:r>
            <a:r>
              <a:rPr lang="de-CH" dirty="0"/>
              <a:t>)</a:t>
            </a:r>
          </a:p>
          <a:p>
            <a:r>
              <a:rPr lang="de-CH" dirty="0" err="1"/>
              <a:t>Fifth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halfmove</a:t>
            </a:r>
            <a:r>
              <a:rPr lang="de-CH" dirty="0"/>
              <a:t> </a:t>
            </a:r>
            <a:r>
              <a:rPr lang="de-CH" dirty="0" err="1"/>
              <a:t>clock</a:t>
            </a:r>
            <a:endParaRPr lang="de-CH" dirty="0"/>
          </a:p>
          <a:p>
            <a:pPr lvl="1"/>
            <a:r>
              <a:rPr lang="de-CH" dirty="0"/>
              <a:t>50-move </a:t>
            </a:r>
            <a:r>
              <a:rPr lang="de-CH" dirty="0" err="1"/>
              <a:t>rule</a:t>
            </a:r>
            <a:endParaRPr lang="de-CH" dirty="0"/>
          </a:p>
          <a:p>
            <a:r>
              <a:rPr lang="de-CH" dirty="0" err="1"/>
              <a:t>Sixth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fullmove</a:t>
            </a:r>
            <a:r>
              <a:rPr lang="de-CH" dirty="0"/>
              <a:t> </a:t>
            </a:r>
            <a:r>
              <a:rPr lang="de-CH" dirty="0" err="1"/>
              <a:t>number</a:t>
            </a:r>
            <a:endParaRPr lang="de-CH" dirty="0"/>
          </a:p>
          <a:p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CE7900-8F99-4E0F-9AB5-6A79FE7D5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16" y="3230282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FEDD2-6B0F-4FB2-86EE-FAEE0F21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/>
              <a:t>When</a:t>
            </a:r>
            <a:r>
              <a:rPr lang="de-CH" sz="4000" dirty="0"/>
              <a:t> Life </a:t>
            </a:r>
            <a:r>
              <a:rPr lang="de-CH" sz="4000" dirty="0" err="1"/>
              <a:t>Gives</a:t>
            </a:r>
            <a:r>
              <a:rPr lang="de-CH" sz="4000" dirty="0"/>
              <a:t> </a:t>
            </a:r>
            <a:r>
              <a:rPr lang="de-CH" sz="4000" dirty="0" err="1"/>
              <a:t>You</a:t>
            </a:r>
            <a:r>
              <a:rPr lang="de-CH" sz="4000" dirty="0"/>
              <a:t> </a:t>
            </a:r>
            <a:r>
              <a:rPr lang="de-CH" sz="4000" dirty="0" err="1"/>
              <a:t>Lemons</a:t>
            </a:r>
            <a:r>
              <a:rPr lang="de-CH" sz="4000" dirty="0"/>
              <a:t> …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D9ADDA-0E5A-4DC3-BC93-A28805C10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0565" y="1858010"/>
            <a:ext cx="5878099" cy="4195763"/>
          </a:xfrm>
        </p:spPr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describes</a:t>
            </a:r>
            <a:r>
              <a:rPr lang="de-CH" dirty="0"/>
              <a:t> </a:t>
            </a:r>
            <a:r>
              <a:rPr lang="de-CH" dirty="0" err="1"/>
              <a:t>moves</a:t>
            </a:r>
            <a:r>
              <a:rPr lang="de-CH" dirty="0"/>
              <a:t>, but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board</a:t>
            </a:r>
            <a:r>
              <a:rPr lang="de-CH" dirty="0"/>
              <a:t> </a:t>
            </a:r>
            <a:r>
              <a:rPr lang="de-CH" dirty="0" err="1"/>
              <a:t>positions</a:t>
            </a:r>
            <a:endParaRPr lang="de-CH" dirty="0"/>
          </a:p>
          <a:p>
            <a:r>
              <a:rPr lang="de-CH" dirty="0" err="1"/>
              <a:t>Luckily</a:t>
            </a:r>
            <a:r>
              <a:rPr lang="de-CH" dirty="0"/>
              <a:t>, Python </a:t>
            </a:r>
            <a:r>
              <a:rPr lang="de-CH" dirty="0" err="1"/>
              <a:t>has</a:t>
            </a:r>
            <a:r>
              <a:rPr lang="de-CH" dirty="0"/>
              <a:t> a Chess </a:t>
            </a:r>
            <a:r>
              <a:rPr lang="de-CH" dirty="0" err="1"/>
              <a:t>module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understands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rules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Chess</a:t>
            </a:r>
          </a:p>
          <a:p>
            <a:r>
              <a:rPr lang="de-CH" dirty="0"/>
              <a:t>… AND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produce</a:t>
            </a:r>
            <a:r>
              <a:rPr lang="de-CH" dirty="0"/>
              <a:t> </a:t>
            </a:r>
            <a:r>
              <a:rPr lang="de-CH" dirty="0" err="1"/>
              <a:t>board</a:t>
            </a:r>
            <a:r>
              <a:rPr lang="de-CH" dirty="0"/>
              <a:t> </a:t>
            </a:r>
            <a:r>
              <a:rPr lang="de-CH" dirty="0" err="1"/>
              <a:t>positions</a:t>
            </a:r>
            <a:r>
              <a:rPr lang="de-CH" dirty="0"/>
              <a:t> after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move</a:t>
            </a:r>
            <a:endParaRPr lang="de-CH" dirty="0"/>
          </a:p>
          <a:p>
            <a:r>
              <a:rPr lang="de-CH" dirty="0"/>
              <a:t>So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great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!</a:t>
            </a:r>
          </a:p>
          <a:p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20,000 </a:t>
            </a:r>
            <a:r>
              <a:rPr lang="de-CH" dirty="0" err="1"/>
              <a:t>games</a:t>
            </a:r>
            <a:r>
              <a:rPr lang="de-CH" dirty="0"/>
              <a:t> in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dataset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generate</a:t>
            </a:r>
            <a:r>
              <a:rPr lang="de-CH" dirty="0"/>
              <a:t> 1,200,000 </a:t>
            </a:r>
            <a:r>
              <a:rPr lang="de-CH" dirty="0" err="1"/>
              <a:t>board</a:t>
            </a:r>
            <a:r>
              <a:rPr lang="de-CH" dirty="0"/>
              <a:t> </a:t>
            </a:r>
            <a:r>
              <a:rPr lang="de-CH" dirty="0" err="1"/>
              <a:t>positions</a:t>
            </a:r>
            <a:r>
              <a:rPr lang="de-CH" dirty="0"/>
              <a:t>, </a:t>
            </a:r>
            <a:r>
              <a:rPr lang="de-CH" dirty="0" err="1"/>
              <a:t>roughly</a:t>
            </a:r>
            <a:r>
              <a:rPr lang="de-CH" dirty="0"/>
              <a:t> 60 </a:t>
            </a:r>
            <a:r>
              <a:rPr lang="de-CH" dirty="0" err="1"/>
              <a:t>times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BD29DDA-5BE1-4934-B327-30256E3497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193921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2E9E3-354B-4186-86D8-340875C7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/>
              <a:t>The Python Chess Library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F0292A1-BEEB-4870-8DAE-45B44C69B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9" y="1173764"/>
            <a:ext cx="6660573" cy="5610697"/>
          </a:xfrm>
          <a:ln w="25400">
            <a:solidFill>
              <a:srgbClr val="00B0F0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8270AED-2A1D-4440-949C-6B0B13A38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122" y="2385062"/>
            <a:ext cx="2549996" cy="3181183"/>
          </a:xfrm>
          <a:prstGeom prst="rect">
            <a:avLst/>
          </a:prstGeom>
          <a:ln w="254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513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689</Words>
  <Application>Microsoft Office PowerPoint</Application>
  <PresentationFormat>Breitbild</PresentationFormat>
  <Paragraphs>79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The Smugly Ignorant Grand Master</vt:lpstr>
      <vt:lpstr>The Smugly Ignorant Grand Master (SIGMa)</vt:lpstr>
      <vt:lpstr>Get Training Data</vt:lpstr>
      <vt:lpstr>A Look at the Data</vt:lpstr>
      <vt:lpstr>A First Challenge</vt:lpstr>
      <vt:lpstr>Standard Algebraic Notation (SAN)</vt:lpstr>
      <vt:lpstr>Forsyth–Edwards Notation (FEN)</vt:lpstr>
      <vt:lpstr>When Life Gives You Lemons …</vt:lpstr>
      <vt:lpstr>The Python Chess Library</vt:lpstr>
      <vt:lpstr>Next Steps</vt:lpstr>
      <vt:lpstr>Questions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Smugly Ignorant Grand Master (SIGMa)</dc:title>
  <dc:creator>Marco Schaub</dc:creator>
  <cp:lastModifiedBy>Marco Schaub</cp:lastModifiedBy>
  <cp:revision>19</cp:revision>
  <dcterms:created xsi:type="dcterms:W3CDTF">2019-06-12T16:09:11Z</dcterms:created>
  <dcterms:modified xsi:type="dcterms:W3CDTF">2019-06-13T09:06:47Z</dcterms:modified>
</cp:coreProperties>
</file>