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9" r:id="rId5"/>
    <p:sldId id="264" r:id="rId6"/>
    <p:sldId id="260" r:id="rId7"/>
    <p:sldId id="261" r:id="rId8"/>
    <p:sldId id="265" r:id="rId9"/>
    <p:sldId id="262" r:id="rId10"/>
    <p:sldId id="263" r:id="rId11"/>
    <p:sldId id="266" r:id="rId12"/>
    <p:sldId id="26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1" autoAdjust="0"/>
  </p:normalViewPr>
  <p:slideViewPr>
    <p:cSldViewPr snapToGrid="0" showGuides="1">
      <p:cViewPr varScale="1">
        <p:scale>
          <a:sx n="79" d="100"/>
          <a:sy n="79" d="100"/>
        </p:scale>
        <p:origin x="82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E065CE-CDAC-4674-9433-8244D9973E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Your Face's Party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AE0305-7C4E-4E1A-A1A7-7353499F06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38E54-3E3C-46E8-B3DB-71FDB9E914F5}" type="datetimeFigureOut">
              <a:rPr lang="de-CH" smtClean="0"/>
              <a:t>18.02.2019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06363-90E1-4CE5-89E4-A0F87F825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50314-1CF5-4058-B8E2-FB1EB885E0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AC7C0-513A-4053-81AD-0655C585687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91083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de-CH"/>
              <a:t>Your Face's Party</a:t>
            </a: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883FFAB-968B-473C-981C-96D6C92E2A5F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Casimir, Marco</a:t>
            </a:r>
            <a:endParaRPr/>
          </a:p>
        </p:txBody>
      </p:sp>
      <p:sp>
        <p:nvSpPr>
          <p:cNvPr id="288" name="Google Shape;28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10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6DE190B-664B-4B47-B87B-64AB5D63F62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https://www.swr.de/swr2/programm/sendungen/journal/per-gesichtserkennung-zum-wahlergebnis-kuenstliche-intelligenz-als-wahl-o-mat/-/id=659282/did=22477516/nid=659282/1xyuwm2/index.html</a:t>
            </a:r>
            <a:endParaRPr dirty="0"/>
          </a:p>
        </p:txBody>
      </p:sp>
      <p:sp>
        <p:nvSpPr>
          <p:cNvPr id="288" name="Google Shape;28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11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4803439-CB3E-4D50-A57E-72D969914084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  <p:extLst>
      <p:ext uri="{BB962C8B-B14F-4D97-AF65-F5344CB8AC3E}">
        <p14:creationId xmlns:p14="http://schemas.microsoft.com/office/powerpoint/2010/main" val="77078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Marco</a:t>
            </a:r>
            <a:endParaRPr/>
          </a:p>
        </p:txBody>
      </p:sp>
      <p:sp>
        <p:nvSpPr>
          <p:cNvPr id="243" name="Google Shape;2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88104D9-BA08-48AF-B4F1-98247EA18ADB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Malte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2F842A2-6B90-4704-BB7B-546F33B8868D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5AD120D-1A07-4CF1-95EE-CE4EAAC9DF35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Verwendete Bilder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Oben: Verena Diener Lenz, 2044; Walter </a:t>
            </a:r>
            <a:r>
              <a:rPr lang="de-CH" dirty="0" err="1"/>
              <a:t>Röthlin</a:t>
            </a:r>
            <a:r>
              <a:rPr lang="de-CH" dirty="0"/>
              <a:t>, 1047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Unten links: Toni </a:t>
            </a:r>
            <a:r>
              <a:rPr lang="de-CH" dirty="0" err="1"/>
              <a:t>Cantieni</a:t>
            </a:r>
            <a:r>
              <a:rPr lang="de-CH" dirty="0"/>
              <a:t>, 1009 (CVP)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Unten Mitte: Ursula Schneider </a:t>
            </a:r>
            <a:r>
              <a:rPr lang="de-CH" dirty="0" err="1"/>
              <a:t>Schüttel</a:t>
            </a:r>
            <a:r>
              <a:rPr lang="de-CH" dirty="0"/>
              <a:t>, 3028; Philipp </a:t>
            </a:r>
            <a:r>
              <a:rPr lang="de-CH" dirty="0" err="1"/>
              <a:t>Hadorn</a:t>
            </a:r>
            <a:r>
              <a:rPr lang="de-CH" dirty="0"/>
              <a:t>, 2792; Cédric Wermuth, 2759 (alle SP)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769A547-A070-4D4E-B4CF-1A3969CC8CE7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  <p:extLst>
      <p:ext uri="{BB962C8B-B14F-4D97-AF65-F5344CB8AC3E}">
        <p14:creationId xmlns:p14="http://schemas.microsoft.com/office/powerpoint/2010/main" val="1611246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imagenet with one fc layer and augmentation (flipping, scalling, cropping) and bottleneck caching → faster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facenet with two fc layer and no augmentation → no caching, slow</a:t>
            </a:r>
            <a:endParaRPr/>
          </a:p>
        </p:txBody>
      </p:sp>
      <p:sp>
        <p:nvSpPr>
          <p:cNvPr id="264" name="Google Shape;2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E622912-FDDC-4BF3-9FC5-55B4ED3FC5DB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Gabriel, Malte, Marco</a:t>
            </a:r>
            <a:endParaRPr dirty="0"/>
          </a:p>
        </p:txBody>
      </p:sp>
      <p:sp>
        <p:nvSpPr>
          <p:cNvPr id="271" name="Google Shape;27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F2B18B4-DF0D-4A9B-AE6D-E7206F206CA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Solution: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cpu</a:t>
            </a:r>
            <a:r>
              <a:rPr lang="de-CH" dirty="0"/>
              <a:t>/</a:t>
            </a:r>
            <a:r>
              <a:rPr lang="de-CH" dirty="0" err="1"/>
              <a:t>gpu</a:t>
            </a:r>
            <a:r>
              <a:rPr lang="de-CH" dirty="0"/>
              <a:t> power </a:t>
            </a:r>
            <a:r>
              <a:rPr lang="de-CH" dirty="0" err="1"/>
              <a:t>to</a:t>
            </a:r>
            <a:r>
              <a:rPr lang="de-CH" dirty="0"/>
              <a:t> do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epochs</a:t>
            </a:r>
            <a:r>
              <a:rPr lang="de-CH" dirty="0"/>
              <a:t> per </a:t>
            </a:r>
            <a:r>
              <a:rPr lang="de-CH" dirty="0" err="1"/>
              <a:t>iteration</a:t>
            </a:r>
            <a:r>
              <a:rPr lang="de-CH" dirty="0"/>
              <a:t>.</a:t>
            </a:r>
            <a:endParaRPr dirty="0"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124271-A441-4CA1-AF67-68517B5429B6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  <p:extLst>
      <p:ext uri="{BB962C8B-B14F-4D97-AF65-F5344CB8AC3E}">
        <p14:creationId xmlns:p14="http://schemas.microsoft.com/office/powerpoint/2010/main" val="708040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Gabriel, Malte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80" name="Google Shape;28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9</a:t>
            </a:fld>
            <a:endParaRPr/>
          </a:p>
        </p:txBody>
      </p:sp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2ED4ED-2F6A-4AFF-B522-92A1426F5CD0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r>
              <a:rPr lang="de-CH"/>
              <a:t>Your Face's Party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bild mit Beschriftung">
  <p:cSld name="Panoramabild mit Beschriftung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Beschriftung">
  <p:cSld name="Titel und Beschriftung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mit Beschriftung">
  <p:cSld name="Zitat mit Beschriftung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de-CH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de-CH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nskarte">
  <p:cSld name="Namenskart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palte">
  <p:cSld name="3 Spalt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ildspalte">
  <p:cSld name="3 Bildspalt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fr-FR"/>
              <a:t>CAS Applied Data Science 18.02.2019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sandberg/face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de-CH" dirty="0"/>
              <a:t>YOUR FACE’S PARTY</a:t>
            </a:r>
            <a:endParaRPr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de-CH" dirty="0"/>
              <a:t>PREDICTING A PERSON’S POLITICAL PARTY BY THEIR FACE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lang="de-CH" dirty="0"/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lang="de-CH" dirty="0"/>
          </a:p>
          <a:p>
            <a:pPr marL="0" lvl="0" indent="0" algn="r">
              <a:spcBef>
                <a:spcPts val="0"/>
              </a:spcBef>
            </a:pPr>
            <a:r>
              <a:rPr lang="de-CH" sz="1400" dirty="0"/>
              <a:t>Casimir von Arx, Gabriel Graf, Malte Sandow, Marco Schaub</a:t>
            </a:r>
            <a:endParaRPr sz="14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093D648-4BDE-49A1-B757-581D617CC2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1E7ED-EFC1-4928-AB3B-ABF24410FC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 dirty="0"/>
              <a:t>NEXT STEPS (1)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27842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CH" b="1" dirty="0"/>
              <a:t>The </a:t>
            </a:r>
            <a:r>
              <a:rPr lang="de-CH" b="1" dirty="0" err="1"/>
              <a:t>accuracy</a:t>
            </a:r>
            <a:r>
              <a:rPr lang="de-CH" b="1" dirty="0"/>
              <a:t> of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model</a:t>
            </a:r>
            <a:r>
              <a:rPr lang="de-CH" b="1" dirty="0"/>
              <a:t> </a:t>
            </a:r>
            <a:r>
              <a:rPr lang="de-CH" b="1" dirty="0" err="1"/>
              <a:t>is</a:t>
            </a:r>
            <a:r>
              <a:rPr lang="de-CH" b="1" dirty="0"/>
              <a:t> not so high. </a:t>
            </a:r>
            <a:r>
              <a:rPr lang="de-CH" b="1" dirty="0" err="1"/>
              <a:t>What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do?</a:t>
            </a:r>
          </a:p>
          <a:p>
            <a:pPr marL="228600" lvl="0" indent="-228600">
              <a:spcBef>
                <a:spcPts val="0"/>
              </a:spcBef>
              <a:buSzPts val="3000"/>
            </a:pPr>
            <a:r>
              <a:rPr lang="de-CH" u="sng" dirty="0"/>
              <a:t>Approach 1</a:t>
            </a:r>
            <a:r>
              <a:rPr lang="de-CH" dirty="0"/>
              <a:t>: </a:t>
            </a:r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and </a:t>
            </a:r>
            <a:r>
              <a:rPr lang="de-CH" dirty="0" err="1"/>
              <a:t>model</a:t>
            </a:r>
            <a:r>
              <a:rPr lang="de-CH" dirty="0"/>
              <a:t>!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pictures</a:t>
            </a:r>
            <a:r>
              <a:rPr lang="de-CH" dirty="0"/>
              <a:t> per </a:t>
            </a:r>
            <a:r>
              <a:rPr lang="de-CH" dirty="0" err="1"/>
              <a:t>person</a:t>
            </a:r>
            <a:r>
              <a:rPr lang="de-CH" dirty="0"/>
              <a:t> and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politicians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increase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base</a:t>
            </a:r>
            <a:r>
              <a:rPr lang="de-CH" dirty="0"/>
              <a:t> </a:t>
            </a:r>
            <a:r>
              <a:rPr lang="de-CH" dirty="0" err="1"/>
              <a:t>size</a:t>
            </a:r>
            <a:r>
              <a:rPr lang="de-CH" dirty="0"/>
              <a:t>. </a:t>
            </a:r>
            <a:r>
              <a:rPr lang="de-CH" dirty="0" err="1"/>
              <a:t>Standardize</a:t>
            </a:r>
            <a:r>
              <a:rPr lang="de-CH" dirty="0"/>
              <a:t> </a:t>
            </a:r>
            <a:r>
              <a:rPr lang="de-CH" dirty="0" err="1"/>
              <a:t>background</a:t>
            </a:r>
            <a:r>
              <a:rPr lang="de-CH" dirty="0"/>
              <a:t>. Separate </a:t>
            </a:r>
            <a:r>
              <a:rPr lang="de-CH" dirty="0" err="1"/>
              <a:t>men</a:t>
            </a:r>
            <a:r>
              <a:rPr lang="de-CH" dirty="0"/>
              <a:t> and </a:t>
            </a:r>
            <a:r>
              <a:rPr lang="de-CH" dirty="0" err="1"/>
              <a:t>women</a:t>
            </a:r>
            <a:r>
              <a:rPr lang="de-CH" dirty="0"/>
              <a:t>. </a:t>
            </a:r>
            <a:r>
              <a:rPr lang="de-CH" dirty="0" err="1"/>
              <a:t>Continue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tweak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/</a:t>
            </a:r>
            <a:r>
              <a:rPr lang="de-CH" dirty="0" err="1"/>
              <a:t>parameters</a:t>
            </a:r>
            <a:r>
              <a:rPr lang="de-CH" dirty="0"/>
              <a:t>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de-CH" u="sng" dirty="0"/>
              <a:t>Approach 2</a:t>
            </a:r>
            <a:r>
              <a:rPr lang="de-CH" dirty="0"/>
              <a:t>: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!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unlikely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guess</a:t>
            </a:r>
            <a:r>
              <a:rPr lang="de-CH" dirty="0"/>
              <a:t> a </a:t>
            </a:r>
            <a:r>
              <a:rPr lang="de-CH" dirty="0" err="1"/>
              <a:t>person’s</a:t>
            </a:r>
            <a:r>
              <a:rPr lang="de-CH" dirty="0"/>
              <a:t> </a:t>
            </a:r>
            <a:r>
              <a:rPr lang="de-CH" dirty="0" err="1"/>
              <a:t>political</a:t>
            </a:r>
            <a:r>
              <a:rPr lang="de-CH" dirty="0"/>
              <a:t> </a:t>
            </a:r>
            <a:r>
              <a:rPr lang="de-CH" dirty="0" err="1"/>
              <a:t>affiliation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 </a:t>
            </a:r>
            <a:r>
              <a:rPr lang="de-CH" dirty="0" err="1"/>
              <a:t>picture</a:t>
            </a:r>
            <a:r>
              <a:rPr lang="de-CH" dirty="0"/>
              <a:t> of </a:t>
            </a:r>
            <a:r>
              <a:rPr lang="de-CH" dirty="0" err="1"/>
              <a:t>his</a:t>
            </a:r>
            <a:r>
              <a:rPr lang="de-CH" dirty="0"/>
              <a:t>/her </a:t>
            </a:r>
            <a:r>
              <a:rPr lang="de-CH" dirty="0" err="1"/>
              <a:t>face</a:t>
            </a:r>
            <a:r>
              <a:rPr lang="de-CH" dirty="0"/>
              <a:t>.</a:t>
            </a:r>
            <a:endParaRPr lang="de-CH" b="1"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de-CH" u="sng" dirty="0"/>
              <a:t>Approach 3</a:t>
            </a:r>
            <a:r>
              <a:rPr lang="de-CH" dirty="0"/>
              <a:t>: Try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else</a:t>
            </a:r>
            <a:r>
              <a:rPr lang="de-CH" dirty="0"/>
              <a:t>! Maybe </a:t>
            </a:r>
            <a:r>
              <a:rPr lang="de-CH" dirty="0" err="1"/>
              <a:t>guessing</a:t>
            </a:r>
            <a:r>
              <a:rPr lang="de-CH" dirty="0"/>
              <a:t> </a:t>
            </a:r>
            <a:r>
              <a:rPr lang="de-CH" dirty="0" err="1"/>
              <a:t>political</a:t>
            </a:r>
            <a:r>
              <a:rPr lang="de-CH" dirty="0"/>
              <a:t> </a:t>
            </a:r>
            <a:r>
              <a:rPr lang="de-CH" dirty="0" err="1"/>
              <a:t>affiliation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clothing</a:t>
            </a:r>
            <a:r>
              <a:rPr lang="de-CH" dirty="0"/>
              <a:t> </a:t>
            </a:r>
            <a:r>
              <a:rPr lang="de-CH" dirty="0" err="1"/>
              <a:t>produces</a:t>
            </a:r>
            <a:r>
              <a:rPr lang="de-CH" dirty="0"/>
              <a:t> </a:t>
            </a:r>
            <a:r>
              <a:rPr lang="de-CH" dirty="0" err="1"/>
              <a:t>works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.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2D33FD4-6EA0-4C22-AFD1-7C5051775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74A62-C945-4273-A88C-BE8AD47369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 dirty="0"/>
              <a:t>NEXT STEPS (2)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9" cy="43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CH" b="1" dirty="0" err="1"/>
              <a:t>Practical</a:t>
            </a:r>
            <a:r>
              <a:rPr lang="de-CH" b="1" dirty="0"/>
              <a:t> </a:t>
            </a:r>
            <a:r>
              <a:rPr lang="de-CH" b="1" dirty="0" err="1"/>
              <a:t>applications</a:t>
            </a:r>
            <a:endParaRPr lang="de-CH" b="1" dirty="0"/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de-CH" u="sng" dirty="0" err="1"/>
              <a:t>Augmented</a:t>
            </a:r>
            <a:r>
              <a:rPr lang="de-CH" u="sng" dirty="0"/>
              <a:t> </a:t>
            </a:r>
            <a:r>
              <a:rPr lang="de-CH" u="sng" dirty="0" err="1"/>
              <a:t>reality</a:t>
            </a:r>
            <a:r>
              <a:rPr lang="de-CH" dirty="0"/>
              <a:t>: </a:t>
            </a:r>
            <a:r>
              <a:rPr lang="de-CH" dirty="0" err="1"/>
              <a:t>Collecting</a:t>
            </a:r>
            <a:r>
              <a:rPr lang="de-CH" dirty="0"/>
              <a:t> </a:t>
            </a:r>
            <a:r>
              <a:rPr lang="de-CH" dirty="0" err="1"/>
              <a:t>signatures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referendum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an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marks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who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likely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respond</a:t>
            </a:r>
            <a:r>
              <a:rPr lang="de-CH" dirty="0"/>
              <a:t> </a:t>
            </a:r>
            <a:r>
              <a:rPr lang="de-CH" dirty="0" err="1"/>
              <a:t>positively</a:t>
            </a:r>
            <a:r>
              <a:rPr lang="de-CH" dirty="0"/>
              <a:t>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de-CH" u="sng" dirty="0" err="1"/>
              <a:t>Photo</a:t>
            </a:r>
            <a:r>
              <a:rPr lang="de-CH" u="sng" dirty="0"/>
              <a:t> </a:t>
            </a:r>
            <a:r>
              <a:rPr lang="de-CH" u="sng" dirty="0" err="1"/>
              <a:t>optimization</a:t>
            </a:r>
            <a:r>
              <a:rPr lang="de-CH" dirty="0"/>
              <a:t>: </a:t>
            </a:r>
            <a:r>
              <a:rPr lang="de-CH" dirty="0" err="1"/>
              <a:t>Politicians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slightly</a:t>
            </a:r>
            <a:r>
              <a:rPr lang="de-CH" dirty="0"/>
              <a:t> </a:t>
            </a:r>
            <a:r>
              <a:rPr lang="de-CH" dirty="0" err="1"/>
              <a:t>change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picture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fit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voter</a:t>
            </a:r>
            <a:r>
              <a:rPr lang="de-CH" dirty="0"/>
              <a:t> </a:t>
            </a:r>
            <a:r>
              <a:rPr lang="de-CH" dirty="0" err="1"/>
              <a:t>base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at least find out </a:t>
            </a:r>
            <a:r>
              <a:rPr lang="de-CH" dirty="0" err="1"/>
              <a:t>which</a:t>
            </a:r>
            <a:r>
              <a:rPr lang="de-CH" dirty="0"/>
              <a:t> of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appeal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voter</a:t>
            </a:r>
            <a:r>
              <a:rPr lang="de-CH" dirty="0"/>
              <a:t> </a:t>
            </a:r>
            <a:r>
              <a:rPr lang="de-CH" dirty="0" err="1"/>
              <a:t>base</a:t>
            </a:r>
            <a:r>
              <a:rPr lang="de-CH" dirty="0"/>
              <a:t>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de-CH" u="sng" dirty="0"/>
              <a:t>Art</a:t>
            </a:r>
            <a:r>
              <a:rPr lang="de-CH" dirty="0"/>
              <a:t>: At an </a:t>
            </a:r>
            <a:r>
              <a:rPr lang="de-CH" dirty="0" err="1"/>
              <a:t>exhibition</a:t>
            </a:r>
            <a:r>
              <a:rPr lang="de-CH" dirty="0"/>
              <a:t> in Munich, an </a:t>
            </a:r>
            <a:r>
              <a:rPr lang="de-CH" dirty="0" err="1"/>
              <a:t>artist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a so-</a:t>
            </a:r>
            <a:r>
              <a:rPr lang="de-CH" dirty="0" err="1"/>
              <a:t>called</a:t>
            </a:r>
            <a:r>
              <a:rPr lang="de-CH" dirty="0"/>
              <a:t> «Smile </a:t>
            </a:r>
            <a:r>
              <a:rPr lang="de-CH" dirty="0" err="1"/>
              <a:t>to</a:t>
            </a:r>
            <a:r>
              <a:rPr lang="de-CH" dirty="0"/>
              <a:t> vote»-</a:t>
            </a:r>
            <a:r>
              <a:rPr lang="de-CH" dirty="0" err="1"/>
              <a:t>Wahl-o-mat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provocation</a:t>
            </a:r>
            <a:r>
              <a:rPr lang="de-CH" dirty="0"/>
              <a:t> in </a:t>
            </a:r>
            <a:r>
              <a:rPr lang="de-CH" dirty="0" err="1"/>
              <a:t>order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initiate</a:t>
            </a:r>
            <a:r>
              <a:rPr lang="de-CH" dirty="0"/>
              <a:t> an </a:t>
            </a:r>
            <a:r>
              <a:rPr lang="de-CH" dirty="0" err="1"/>
              <a:t>informed</a:t>
            </a:r>
            <a:r>
              <a:rPr lang="de-CH" dirty="0"/>
              <a:t> </a:t>
            </a:r>
            <a:r>
              <a:rPr lang="de-CH" dirty="0" err="1"/>
              <a:t>discussion</a:t>
            </a:r>
            <a:r>
              <a:rPr lang="de-CH" dirty="0"/>
              <a:t> on </a:t>
            </a:r>
            <a:r>
              <a:rPr lang="de-CH" dirty="0" err="1"/>
              <a:t>artificial</a:t>
            </a:r>
            <a:r>
              <a:rPr lang="de-CH" dirty="0"/>
              <a:t> </a:t>
            </a:r>
            <a:r>
              <a:rPr lang="de-CH" dirty="0" err="1"/>
              <a:t>intelligence</a:t>
            </a:r>
            <a:r>
              <a:rPr lang="de-CH" dirty="0"/>
              <a:t>.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FA22D0-403E-4D43-AA3E-133063C95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C6B32-09BB-4A33-98EC-488E5865F9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  <p:extLst>
      <p:ext uri="{BB962C8B-B14F-4D97-AF65-F5344CB8AC3E}">
        <p14:creationId xmlns:p14="http://schemas.microsoft.com/office/powerpoint/2010/main" val="373374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1AF0594-8086-4C6D-90D2-DDE49B0E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DISCUSSION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5F31017-E9E9-41D6-A060-B59488D94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12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BBBF53-179B-45C2-88C0-B0ABAD272D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  <p:extLst>
      <p:ext uri="{BB962C8B-B14F-4D97-AF65-F5344CB8AC3E}">
        <p14:creationId xmlns:p14="http://schemas.microsoft.com/office/powerpoint/2010/main" val="30612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/>
              <a:t>WHAT DO WE WANT TO DO?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de-CH" dirty="0"/>
              <a:t> The </a:t>
            </a:r>
            <a:r>
              <a:rPr lang="de-CH" dirty="0" err="1"/>
              <a:t>idea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silly</a:t>
            </a:r>
            <a:r>
              <a:rPr lang="de-CH" dirty="0"/>
              <a:t>:</a:t>
            </a:r>
            <a:br>
              <a:rPr lang="de-CH" dirty="0"/>
            </a:br>
            <a:r>
              <a:rPr lang="de-CH" b="1" dirty="0"/>
              <a:t>Can </a:t>
            </a:r>
            <a:r>
              <a:rPr lang="de-CH" b="1" dirty="0" err="1"/>
              <a:t>we</a:t>
            </a:r>
            <a:r>
              <a:rPr lang="de-CH" b="1" dirty="0"/>
              <a:t> </a:t>
            </a:r>
            <a:r>
              <a:rPr lang="de-CH" b="1" dirty="0" err="1"/>
              <a:t>predict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party</a:t>
            </a:r>
            <a:r>
              <a:rPr lang="de-CH" b="1" dirty="0"/>
              <a:t> a </a:t>
            </a:r>
            <a:r>
              <a:rPr lang="de-CH" b="1" dirty="0" err="1"/>
              <a:t>person</a:t>
            </a:r>
            <a:r>
              <a:rPr lang="de-CH" b="1" dirty="0"/>
              <a:t> 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most</a:t>
            </a:r>
            <a:r>
              <a:rPr lang="de-CH" b="1" dirty="0"/>
              <a:t> </a:t>
            </a:r>
            <a:r>
              <a:rPr lang="de-CH" b="1" dirty="0" err="1"/>
              <a:t>likely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affiliate</a:t>
            </a:r>
            <a:r>
              <a:rPr lang="de-CH" b="1" dirty="0"/>
              <a:t> </a:t>
            </a:r>
            <a:r>
              <a:rPr lang="de-CH" b="1" dirty="0" err="1"/>
              <a:t>with</a:t>
            </a:r>
            <a:r>
              <a:rPr lang="de-CH" b="1" dirty="0"/>
              <a:t> </a:t>
            </a:r>
            <a:r>
              <a:rPr lang="de-CH" b="1" dirty="0" err="1"/>
              <a:t>by</a:t>
            </a:r>
            <a:r>
              <a:rPr lang="de-CH" b="1" dirty="0"/>
              <a:t> </a:t>
            </a:r>
            <a:r>
              <a:rPr lang="de-CH" b="1" dirty="0" err="1"/>
              <a:t>their</a:t>
            </a:r>
            <a:r>
              <a:rPr lang="de-CH" b="1" dirty="0"/>
              <a:t> </a:t>
            </a:r>
            <a:r>
              <a:rPr lang="de-CH" b="1" dirty="0" err="1"/>
              <a:t>picture</a:t>
            </a:r>
            <a:r>
              <a:rPr lang="de-CH" b="1" dirty="0"/>
              <a:t>?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Swiss national </a:t>
            </a:r>
            <a:r>
              <a:rPr lang="de-CH" dirty="0" err="1"/>
              <a:t>politicians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internet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demonstrate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well-</a:t>
            </a:r>
            <a:r>
              <a:rPr lang="de-CH" dirty="0" err="1"/>
              <a:t>known</a:t>
            </a:r>
            <a:r>
              <a:rPr lang="de-CH" dirty="0"/>
              <a:t> </a:t>
            </a:r>
            <a:r>
              <a:rPr lang="de-CH" dirty="0" err="1"/>
              <a:t>personalities</a:t>
            </a:r>
            <a:r>
              <a:rPr lang="de-CH" dirty="0"/>
              <a:t>.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36BB63B-C249-4564-A518-2858A9776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9C212-4D26-4A9B-B08D-F4D8442D6A0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/>
          <p:nvPr/>
        </p:nvSpPr>
        <p:spPr>
          <a:xfrm>
            <a:off x="2664775" y="3527100"/>
            <a:ext cx="6182400" cy="170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Local PC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/>
              <a:t>DATA ACQUISITION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760400" y="2249475"/>
            <a:ext cx="71007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1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de-CH" dirty="0"/>
              <a:t>Structured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parlament.ch</a:t>
            </a:r>
            <a:endParaRPr dirty="0"/>
          </a:p>
          <a:p>
            <a:pPr marL="457200" lvl="0" indent="-3714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de-CH" dirty="0" err="1"/>
              <a:t>Sharepoint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-&gt;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perfect</a:t>
            </a:r>
            <a:r>
              <a:rPr lang="de-CH" dirty="0"/>
              <a:t> </a:t>
            </a:r>
            <a:r>
              <a:rPr lang="de-CH" dirty="0" err="1"/>
              <a:t>tooling</a:t>
            </a:r>
            <a:endParaRPr dirty="0"/>
          </a:p>
        </p:txBody>
      </p:sp>
      <p:pic>
        <p:nvPicPr>
          <p:cNvPr id="255" name="Google Shape;2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503" y="442038"/>
            <a:ext cx="3645097" cy="277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1"/>
          <p:cNvSpPr/>
          <p:nvPr/>
        </p:nvSpPr>
        <p:spPr>
          <a:xfrm>
            <a:off x="703475" y="3997050"/>
            <a:ext cx="1755900" cy="7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parlament.ch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(Sharepoint DB)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2766625" y="3997050"/>
            <a:ext cx="1755900" cy="7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Selenium (Chrome)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4809088" y="3997050"/>
            <a:ext cx="1755900" cy="7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HTMLParser.py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6851575" y="3997050"/>
            <a:ext cx="1755900" cy="76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Sorted Directories by category/party</a:t>
            </a:r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9575" y="3527099"/>
            <a:ext cx="2659025" cy="236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1"/>
          <p:cNvCxnSpPr/>
          <p:nvPr/>
        </p:nvCxnSpPr>
        <p:spPr>
          <a:xfrm>
            <a:off x="11376200" y="3042000"/>
            <a:ext cx="0" cy="806700"/>
          </a:xfrm>
          <a:prstGeom prst="straightConnector1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4A85C3-59F7-411E-84C4-F3B5510E4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3DBD6E-AF55-4DCC-B7EC-FDEE460168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 dirty="0"/>
              <a:t>DATA QUALITY AND BIASES (1)</a:t>
            </a:r>
            <a:endParaRPr dirty="0"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0500" indent="0">
              <a:spcBef>
                <a:spcPts val="0"/>
              </a:spcBef>
              <a:buSzPts val="3000"/>
              <a:buNone/>
            </a:pPr>
            <a:r>
              <a:rPr lang="de-CH" dirty="0"/>
              <a:t>(+)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standardization</a:t>
            </a:r>
            <a:r>
              <a:rPr lang="de-CH" dirty="0"/>
              <a:t> </a:t>
            </a:r>
            <a:r>
              <a:rPr lang="de-CH" dirty="0" err="1"/>
              <a:t>measures</a:t>
            </a:r>
            <a:r>
              <a:rPr lang="de-CH" dirty="0"/>
              <a:t> </a:t>
            </a:r>
            <a:r>
              <a:rPr lang="de-CH" dirty="0" err="1"/>
              <a:t>were</a:t>
            </a:r>
            <a:br>
              <a:rPr lang="de-CH" dirty="0"/>
            </a:b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applied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Parliamentary</a:t>
            </a:r>
            <a:r>
              <a:rPr lang="de-CH" dirty="0"/>
              <a:t> Services:</a:t>
            </a:r>
          </a:p>
          <a:p>
            <a:pPr marL="533400" indent="-342900">
              <a:spcBef>
                <a:spcPts val="0"/>
              </a:spcBef>
              <a:buSzPts val="3000"/>
            </a:pPr>
            <a:r>
              <a:rPr lang="de-CH" dirty="0"/>
              <a:t>Original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cropped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show</a:t>
            </a:r>
            <a:r>
              <a:rPr lang="de-CH" dirty="0"/>
              <a:t> </a:t>
            </a:r>
            <a:r>
              <a:rPr lang="de-CH" dirty="0" err="1"/>
              <a:t>face</a:t>
            </a:r>
            <a:endParaRPr lang="de-CH" dirty="0"/>
          </a:p>
          <a:p>
            <a:pPr marL="533400" indent="-342900">
              <a:spcBef>
                <a:spcPts val="0"/>
              </a:spcBef>
              <a:buSzPts val="3000"/>
            </a:pPr>
            <a:r>
              <a:rPr lang="de-CH" dirty="0"/>
              <a:t>Original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cropped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square</a:t>
            </a:r>
            <a:r>
              <a:rPr lang="de-CH" dirty="0"/>
              <a:t> </a:t>
            </a:r>
            <a:r>
              <a:rPr lang="de-CH" dirty="0" err="1"/>
              <a:t>shape</a:t>
            </a:r>
            <a:br>
              <a:rPr lang="de-CH" dirty="0"/>
            </a:br>
            <a:r>
              <a:rPr lang="de-CH" dirty="0"/>
              <a:t>(260 </a:t>
            </a:r>
            <a:r>
              <a:rPr lang="de-CH" dirty="0" err="1"/>
              <a:t>px</a:t>
            </a:r>
            <a:r>
              <a:rPr lang="de-CH" dirty="0"/>
              <a:t> * 260 </a:t>
            </a:r>
            <a:r>
              <a:rPr lang="de-CH" dirty="0" err="1"/>
              <a:t>px</a:t>
            </a:r>
            <a:r>
              <a:rPr lang="de-CH" dirty="0"/>
              <a:t>)</a:t>
            </a:r>
            <a:br>
              <a:rPr lang="de-CH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63167-ED06-47E0-95BE-14A49A88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861" y="1829594"/>
            <a:ext cx="2876550" cy="438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84C30D-7BEC-49E8-9E96-7B87B472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14" y="4614935"/>
            <a:ext cx="1596159" cy="1596159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44BCF0DB-9753-419F-B197-5FB3A4C4E236}"/>
              </a:ext>
            </a:extLst>
          </p:cNvPr>
          <p:cNvSpPr/>
          <p:nvPr/>
        </p:nvSpPr>
        <p:spPr>
          <a:xfrm>
            <a:off x="7141512" y="4682836"/>
            <a:ext cx="1163782" cy="461819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FFF464-9007-4D36-978A-DFBC9DA38B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1D5E46-5B2A-4BA0-92A9-F9B499CC99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 dirty="0"/>
              <a:t>DATA QUALITY AND BIASES (2)</a:t>
            </a:r>
            <a:endParaRPr dirty="0"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CH" dirty="0"/>
              <a:t>(–) Pictures </a:t>
            </a:r>
            <a:r>
              <a:rPr lang="de-CH" dirty="0" err="1"/>
              <a:t>exhibit</a:t>
            </a:r>
            <a:r>
              <a:rPr lang="de-CH" dirty="0"/>
              <a:t> </a:t>
            </a:r>
            <a:r>
              <a:rPr lang="de-CH" dirty="0" err="1"/>
              <a:t>properties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result</a:t>
            </a:r>
            <a:r>
              <a:rPr lang="de-CH" dirty="0"/>
              <a:t> in </a:t>
            </a:r>
            <a:r>
              <a:rPr lang="de-CH" dirty="0" err="1"/>
              <a:t>the</a:t>
            </a:r>
            <a:endParaRPr lang="de-CH" dirty="0"/>
          </a:p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CH" dirty="0" err="1"/>
              <a:t>neural</a:t>
            </a:r>
            <a:r>
              <a:rPr lang="de-CH" dirty="0"/>
              <a:t> network </a:t>
            </a:r>
            <a:r>
              <a:rPr lang="de-CH" dirty="0" err="1"/>
              <a:t>adapting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misleading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:</a:t>
            </a:r>
          </a:p>
          <a:p>
            <a:pPr marL="533400" indent="-342900">
              <a:spcBef>
                <a:spcPts val="0"/>
              </a:spcBef>
              <a:buSzPts val="3000"/>
            </a:pPr>
            <a:r>
              <a:rPr lang="de-CH" dirty="0" err="1"/>
              <a:t>Older</a:t>
            </a:r>
            <a:r>
              <a:rPr lang="de-CH" dirty="0"/>
              <a:t>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coloured</a:t>
            </a:r>
            <a:r>
              <a:rPr lang="de-CH" dirty="0"/>
              <a:t> (</a:t>
            </a:r>
            <a:r>
              <a:rPr lang="de-CH" dirty="0" err="1"/>
              <a:t>solution</a:t>
            </a:r>
            <a:r>
              <a:rPr lang="de-CH" dirty="0"/>
              <a:t>: </a:t>
            </a:r>
            <a:r>
              <a:rPr lang="de-CH" dirty="0" err="1"/>
              <a:t>convert</a:t>
            </a:r>
            <a:br>
              <a:rPr lang="de-CH" dirty="0"/>
            </a:br>
            <a:r>
              <a:rPr lang="de-CH" dirty="0"/>
              <a:t>all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greyscale</a:t>
            </a:r>
            <a:r>
              <a:rPr lang="de-CH" dirty="0"/>
              <a:t>)</a:t>
            </a:r>
          </a:p>
          <a:p>
            <a:pPr marL="533400" indent="-342900">
              <a:spcBef>
                <a:spcPts val="0"/>
              </a:spcBef>
              <a:buSzPts val="3000"/>
            </a:pP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pictures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a neutral </a:t>
            </a:r>
            <a:r>
              <a:rPr lang="de-CH" dirty="0" err="1"/>
              <a:t>background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some</a:t>
            </a:r>
            <a:r>
              <a:rPr lang="de-CH" dirty="0"/>
              <a:t> do not (</a:t>
            </a:r>
            <a:r>
              <a:rPr lang="de-CH" dirty="0" err="1"/>
              <a:t>wooden</a:t>
            </a:r>
            <a:r>
              <a:rPr lang="de-CH" dirty="0"/>
              <a:t> wall, </a:t>
            </a:r>
            <a:r>
              <a:rPr lang="de-CH" dirty="0" err="1"/>
              <a:t>party’s</a:t>
            </a:r>
            <a:r>
              <a:rPr lang="de-CH" dirty="0"/>
              <a:t> </a:t>
            </a:r>
            <a:r>
              <a:rPr lang="de-CH" dirty="0" err="1"/>
              <a:t>corporate</a:t>
            </a:r>
            <a:r>
              <a:rPr lang="de-CH" dirty="0"/>
              <a:t> design)</a:t>
            </a:r>
          </a:p>
          <a:p>
            <a:pPr marL="533400" indent="-342900">
              <a:spcBef>
                <a:spcPts val="0"/>
              </a:spcBef>
              <a:buSzPts val="3000"/>
            </a:pPr>
            <a:r>
              <a:rPr lang="de-CH" dirty="0" err="1"/>
              <a:t>Photographers</a:t>
            </a:r>
            <a:r>
              <a:rPr lang="de-CH" dirty="0"/>
              <a:t>’ style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AF34A-C9D3-4635-9742-84891C21E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87" y="2097088"/>
            <a:ext cx="1331912" cy="1331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4091C-4996-4AE9-B8AC-1D13C8F2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587" y="3667270"/>
            <a:ext cx="1331912" cy="1331912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4C477CA6-C74A-4E85-9586-36CDE355C2BC}"/>
              </a:ext>
            </a:extLst>
          </p:cNvPr>
          <p:cNvSpPr/>
          <p:nvPr/>
        </p:nvSpPr>
        <p:spPr>
          <a:xfrm rot="16200000">
            <a:off x="8726272" y="3360161"/>
            <a:ext cx="646543" cy="461819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F4378-6CD3-4855-85CB-331FA04B7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590" y="5397717"/>
            <a:ext cx="1331911" cy="1331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18AB29-7D0C-461A-BAB5-354BC4CA5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311" y="5397716"/>
            <a:ext cx="1331911" cy="1331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240D7E-CE6C-4515-A2FF-F2E5D916F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222" y="5397715"/>
            <a:ext cx="1331911" cy="1331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4634A-2905-485F-8533-7A26F82877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3133" y="5397714"/>
            <a:ext cx="1331911" cy="13319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A5CC88-16C2-45A4-B074-96339DEC0D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5499" y="2097088"/>
            <a:ext cx="1331912" cy="133191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3CB87B4-FF5E-4802-8FFF-F4C126A1A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8310C5-23DA-4F55-BD7C-11A0DE6C89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  <p:extLst>
      <p:ext uri="{BB962C8B-B14F-4D97-AF65-F5344CB8AC3E}">
        <p14:creationId xmlns:p14="http://schemas.microsoft.com/office/powerpoint/2010/main" val="292321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/>
              <a:t>MODEL CHOICE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dirty="0" err="1"/>
              <a:t>facenet</a:t>
            </a:r>
            <a:r>
              <a:rPr lang="de-CH" dirty="0"/>
              <a:t> (</a:t>
            </a:r>
            <a:r>
              <a:rPr lang="de-CH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de-CH" u="sng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davidsandberg</a:t>
            </a:r>
            <a:r>
              <a:rPr lang="de-CH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CH" u="sng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facenet</a:t>
            </a:r>
            <a:r>
              <a:rPr lang="de-CH" dirty="0"/>
              <a:t>)</a:t>
            </a:r>
            <a:endParaRPr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trained</a:t>
            </a:r>
            <a:r>
              <a:rPr lang="de-CH" dirty="0"/>
              <a:t> vgg_face2 (3.3 </a:t>
            </a:r>
            <a:r>
              <a:rPr lang="de-CH" dirty="0" err="1"/>
              <a:t>million</a:t>
            </a:r>
            <a:r>
              <a:rPr lang="de-CH" dirty="0"/>
              <a:t> </a:t>
            </a:r>
            <a:r>
              <a:rPr lang="de-CH" dirty="0" err="1"/>
              <a:t>faces</a:t>
            </a:r>
            <a:r>
              <a:rPr lang="de-CH" dirty="0"/>
              <a:t>/9000 </a:t>
            </a:r>
            <a:r>
              <a:rPr lang="de-CH" dirty="0" err="1"/>
              <a:t>Identies</a:t>
            </a:r>
            <a:endParaRPr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inception</a:t>
            </a:r>
            <a:r>
              <a:rPr lang="de-CH" dirty="0"/>
              <a:t> </a:t>
            </a:r>
            <a:r>
              <a:rPr lang="de-CH" dirty="0" err="1"/>
              <a:t>resnet</a:t>
            </a:r>
            <a:r>
              <a:rPr lang="de-CH" dirty="0"/>
              <a:t> v1</a:t>
            </a:r>
            <a:endParaRPr dirty="0"/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dirty="0" err="1"/>
              <a:t>imagenet</a:t>
            </a:r>
            <a:r>
              <a:rPr lang="de-CH" dirty="0"/>
              <a:t> (</a:t>
            </a:r>
            <a:r>
              <a:rPr lang="de-CH" u="sng" dirty="0" err="1"/>
              <a:t>tfhub.dev</a:t>
            </a:r>
            <a:r>
              <a:rPr lang="de-CH" u="sng" dirty="0"/>
              <a:t>/</a:t>
            </a:r>
            <a:r>
              <a:rPr lang="de-CH" u="sng" dirty="0" err="1"/>
              <a:t>google</a:t>
            </a:r>
            <a:r>
              <a:rPr lang="de-CH" u="sng" dirty="0"/>
              <a:t>/</a:t>
            </a:r>
            <a:r>
              <a:rPr lang="de-CH" u="sng" dirty="0" err="1"/>
              <a:t>imagenet</a:t>
            </a:r>
            <a:r>
              <a:rPr lang="de-CH" u="sng" dirty="0"/>
              <a:t>/inception_v3/</a:t>
            </a:r>
            <a:r>
              <a:rPr lang="de-CH" u="sng" dirty="0" err="1"/>
              <a:t>feature_vector</a:t>
            </a:r>
            <a:r>
              <a:rPr lang="de-CH" u="sng" dirty="0"/>
              <a:t>/1</a:t>
            </a:r>
            <a:r>
              <a:rPr lang="de-CH" dirty="0"/>
              <a:t>)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	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imagenet</a:t>
            </a:r>
            <a:r>
              <a:rPr lang="de-CH" dirty="0"/>
              <a:t> (14 </a:t>
            </a:r>
            <a:r>
              <a:rPr lang="de-CH" dirty="0" err="1"/>
              <a:t>million</a:t>
            </a:r>
            <a:r>
              <a:rPr lang="de-CH" dirty="0"/>
              <a:t> </a:t>
            </a:r>
            <a:r>
              <a:rPr lang="de-CH" dirty="0" err="1"/>
              <a:t>objects</a:t>
            </a:r>
            <a:r>
              <a:rPr lang="de-CH" dirty="0"/>
              <a:t>, 20’000 </a:t>
            </a:r>
            <a:r>
              <a:rPr lang="de-CH" dirty="0" err="1"/>
              <a:t>categories</a:t>
            </a:r>
            <a:r>
              <a:rPr lang="de-CH" dirty="0"/>
              <a:t>)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	</a:t>
            </a:r>
            <a:r>
              <a:rPr lang="de-CH" dirty="0" err="1"/>
              <a:t>inception</a:t>
            </a:r>
            <a:r>
              <a:rPr lang="de-CH" dirty="0"/>
              <a:t> V3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987F69-C2EE-44F6-A636-847C1A50DE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6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AEA491-AA24-4969-B0A5-7143D59495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 dirty="0"/>
              <a:t>MODEL TRAINING</a:t>
            </a:r>
            <a:endParaRPr dirty="0"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1141431" y="1829848"/>
            <a:ext cx="4734900" cy="4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CH" b="1" dirty="0" err="1"/>
              <a:t>imagenet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100 </a:t>
            </a:r>
            <a:r>
              <a:rPr lang="de-CH" dirty="0" err="1"/>
              <a:t>epochs</a:t>
            </a: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CH" dirty="0"/>
              <a:t>Validation </a:t>
            </a:r>
            <a:r>
              <a:rPr lang="de-CH" dirty="0" err="1"/>
              <a:t>accuracy</a:t>
            </a:r>
            <a:r>
              <a:rPr lang="de-CH" dirty="0"/>
              <a:t> 36%</a:t>
            </a:r>
            <a:br>
              <a:rPr lang="de-CH" dirty="0"/>
            </a:br>
            <a:br>
              <a:rPr lang="de-CH" dirty="0"/>
            </a:br>
            <a:r>
              <a:rPr lang="de-CH" dirty="0"/>
              <a:t>Random = 16.7%</a:t>
            </a: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CH" b="1" dirty="0" err="1"/>
              <a:t>facenet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50 </a:t>
            </a:r>
            <a:r>
              <a:rPr lang="de-CH" dirty="0" err="1"/>
              <a:t>epochs</a:t>
            </a:r>
            <a:endParaRPr dirty="0"/>
          </a:p>
          <a:p>
            <a:pPr marL="228600" lvl="0" indent="-38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CH" dirty="0"/>
              <a:t>Validation </a:t>
            </a:r>
            <a:r>
              <a:rPr lang="de-CH" dirty="0" err="1"/>
              <a:t>accuracy</a:t>
            </a:r>
            <a:r>
              <a:rPr lang="de-CH" dirty="0"/>
              <a:t> 24%</a:t>
            </a:r>
            <a:endParaRPr dirty="0"/>
          </a:p>
          <a:p>
            <a:pPr marL="228600" lvl="0" indent="-38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CH" dirty="0"/>
              <a:t>Random = 16.7%</a:t>
            </a:r>
            <a:endParaRPr dirty="0"/>
          </a:p>
        </p:txBody>
      </p:sp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349" y="1829850"/>
            <a:ext cx="5019051" cy="21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1ACA47D-046E-41DB-939F-4FFDFA0E3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349" y="4248767"/>
            <a:ext cx="5019051" cy="228860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B450A89-479A-4DBA-881F-AC247BC00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16EFC-C939-4CB2-9480-1AAAF31A7D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 dirty="0"/>
              <a:t>TRAINING QUALITY</a:t>
            </a:r>
            <a:endParaRPr dirty="0"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accuracy</a:t>
            </a:r>
            <a:br>
              <a:rPr lang="de-DE" dirty="0"/>
            </a:br>
            <a:r>
              <a:rPr lang="de-DE" dirty="0"/>
              <a:t>(3 </a:t>
            </a:r>
            <a:r>
              <a:rPr lang="de-DE" dirty="0" err="1"/>
              <a:t>labels</a:t>
            </a:r>
            <a:r>
              <a:rPr lang="de-DE" dirty="0"/>
              <a:t> „</a:t>
            </a:r>
            <a:r>
              <a:rPr lang="de-DE" dirty="0" err="1"/>
              <a:t>Left</a:t>
            </a:r>
            <a:r>
              <a:rPr lang="de-DE" dirty="0"/>
              <a:t>“, „</a:t>
            </a:r>
            <a:r>
              <a:rPr lang="de-DE" dirty="0" err="1"/>
              <a:t>Centre</a:t>
            </a:r>
            <a:r>
              <a:rPr lang="de-DE" dirty="0"/>
              <a:t>“, „Right“, all </a:t>
            </a:r>
            <a:r>
              <a:rPr lang="de-DE" dirty="0" err="1"/>
              <a:t>politicians</a:t>
            </a:r>
            <a:r>
              <a:rPr lang="de-DE" dirty="0"/>
              <a:t>)</a:t>
            </a:r>
          </a:p>
          <a:p>
            <a:pPr marL="533400" indent="-342900">
              <a:spcBef>
                <a:spcPts val="0"/>
              </a:spcBef>
              <a:buSzPts val="3000"/>
            </a:pPr>
            <a:r>
              <a:rPr lang="de-DE" dirty="0"/>
              <a:t>10 </a:t>
            </a:r>
            <a:r>
              <a:rPr lang="de-DE" dirty="0" err="1"/>
              <a:t>epochs</a:t>
            </a:r>
            <a:r>
              <a:rPr lang="de-DE" dirty="0"/>
              <a:t>: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not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guessing</a:t>
            </a:r>
            <a:endParaRPr lang="de-DE" dirty="0"/>
          </a:p>
          <a:p>
            <a:pPr marL="533400" indent="-342900">
              <a:spcBef>
                <a:spcPts val="0"/>
              </a:spcBef>
              <a:buSzPts val="3000"/>
            </a:pPr>
            <a:r>
              <a:rPr lang="de-DE" dirty="0"/>
              <a:t>30 </a:t>
            </a:r>
            <a:r>
              <a:rPr lang="de-DE" dirty="0" err="1"/>
              <a:t>epochs</a:t>
            </a:r>
            <a:r>
              <a:rPr lang="de-DE" dirty="0"/>
              <a:t>: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guessing</a:t>
            </a:r>
            <a:endParaRPr lang="de-DE" dirty="0"/>
          </a:p>
          <a:p>
            <a:pPr marL="533400" indent="-342900">
              <a:spcBef>
                <a:spcPts val="0"/>
              </a:spcBef>
              <a:buSzPts val="3000"/>
            </a:pPr>
            <a:endParaRPr lang="de-DE" dirty="0"/>
          </a:p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46EAE-DD90-4367-A15C-37472071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50" y="3616849"/>
            <a:ext cx="5682650" cy="325120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ED0558B-9019-4304-B0CC-E8649643A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3E134-015E-453B-9794-77510BCF0C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  <p:extLst>
      <p:ext uri="{BB962C8B-B14F-4D97-AF65-F5344CB8AC3E}">
        <p14:creationId xmlns:p14="http://schemas.microsoft.com/office/powerpoint/2010/main" val="253674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de-CH" dirty="0"/>
              <a:t>DEMO CASES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body" idx="1"/>
          </p:nvPr>
        </p:nvSpPr>
        <p:spPr>
          <a:xfrm>
            <a:off x="1141386" y="3080085"/>
            <a:ext cx="3286236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CH" dirty="0"/>
              <a:t>CVP 		10.8%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CH" dirty="0"/>
              <a:t>SVP  		12.9%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CH" dirty="0"/>
              <a:t>SP  		23.8%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CH" dirty="0"/>
              <a:t>FDP		10.2%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dirty="0"/>
              <a:t>GP  		</a:t>
            </a:r>
            <a:r>
              <a:rPr lang="de-CH" b="1" dirty="0">
                <a:solidFill>
                  <a:srgbClr val="00B050"/>
                </a:solidFill>
              </a:rPr>
              <a:t>33.1%</a:t>
            </a:r>
            <a:endParaRPr lang="de-CH" b="1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7A5EC-0C2A-4D3A-B6B2-10AD41C7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93" y="1812538"/>
            <a:ext cx="1339991" cy="1339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902D87-8BBC-493D-8E19-3DB913725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765" y="1812561"/>
            <a:ext cx="1339968" cy="133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88BBA-2104-43DB-A2E9-7FE737E7F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044" y="1812537"/>
            <a:ext cx="1339991" cy="1339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79F901-CD91-428A-BAE3-37561FE53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695" y="1812510"/>
            <a:ext cx="1340018" cy="1340018"/>
          </a:xfrm>
          <a:prstGeom prst="rect">
            <a:avLst/>
          </a:prstGeom>
        </p:spPr>
      </p:pic>
      <p:sp>
        <p:nvSpPr>
          <p:cNvPr id="8" name="Google Shape;283;p25">
            <a:extLst>
              <a:ext uri="{FF2B5EF4-FFF2-40B4-BE49-F238E27FC236}">
                <a16:creationId xmlns:a16="http://schemas.microsoft.com/office/drawing/2014/main" id="{AA633ADD-D732-415E-814A-3BFD68302158}"/>
              </a:ext>
            </a:extLst>
          </p:cNvPr>
          <p:cNvSpPr txBox="1">
            <a:spLocks/>
          </p:cNvSpPr>
          <p:nvPr/>
        </p:nvSpPr>
        <p:spPr>
          <a:xfrm>
            <a:off x="4954673" y="3080085"/>
            <a:ext cx="11397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13.9%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16.1%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19.2%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13.8%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00B050"/>
                </a:solidFill>
              </a:rPr>
              <a:t>27.7%</a:t>
            </a:r>
            <a:endParaRPr lang="en-US" b="1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228600" indent="-38100">
              <a:spcBef>
                <a:spcPts val="0"/>
              </a:spcBef>
              <a:buSzPts val="3000"/>
              <a:buFont typeface="Arial"/>
              <a:buNone/>
            </a:pPr>
            <a:endParaRPr lang="en-US" dirty="0"/>
          </a:p>
        </p:txBody>
      </p:sp>
      <p:sp>
        <p:nvSpPr>
          <p:cNvPr id="9" name="Google Shape;283;p25">
            <a:extLst>
              <a:ext uri="{FF2B5EF4-FFF2-40B4-BE49-F238E27FC236}">
                <a16:creationId xmlns:a16="http://schemas.microsoft.com/office/drawing/2014/main" id="{C0FEC661-4D4F-448B-8D32-CD1C586525A5}"/>
              </a:ext>
            </a:extLst>
          </p:cNvPr>
          <p:cNvSpPr txBox="1">
            <a:spLocks/>
          </p:cNvSpPr>
          <p:nvPr/>
        </p:nvSpPr>
        <p:spPr>
          <a:xfrm>
            <a:off x="7021535" y="3080085"/>
            <a:ext cx="11397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19.3%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</a:rPr>
              <a:t>29.9%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12.0%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19.6%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10.6%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28600" indent="-38100">
              <a:spcBef>
                <a:spcPts val="0"/>
              </a:spcBef>
              <a:buSzPts val="3000"/>
              <a:buFont typeface="Arial"/>
              <a:buNone/>
            </a:pPr>
            <a:endParaRPr lang="en-US" dirty="0"/>
          </a:p>
        </p:txBody>
      </p:sp>
      <p:sp>
        <p:nvSpPr>
          <p:cNvPr id="10" name="Google Shape;283;p25">
            <a:extLst>
              <a:ext uri="{FF2B5EF4-FFF2-40B4-BE49-F238E27FC236}">
                <a16:creationId xmlns:a16="http://schemas.microsoft.com/office/drawing/2014/main" id="{BCFA2897-53A7-4871-8E53-945303760181}"/>
              </a:ext>
            </a:extLst>
          </p:cNvPr>
          <p:cNvSpPr txBox="1">
            <a:spLocks/>
          </p:cNvSpPr>
          <p:nvPr/>
        </p:nvSpPr>
        <p:spPr>
          <a:xfrm>
            <a:off x="9036002" y="3080085"/>
            <a:ext cx="11397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7.0%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12.9%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24.2%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7.0%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00B050"/>
                </a:solidFill>
              </a:rPr>
              <a:t>49.3%</a:t>
            </a:r>
            <a:endParaRPr lang="en-US" b="1" dirty="0">
              <a:solidFill>
                <a:srgbClr val="00B050"/>
              </a:solidFill>
              <a:highlight>
                <a:srgbClr val="FFFFFF"/>
              </a:highlight>
            </a:endParaRPr>
          </a:p>
          <a:p>
            <a:pPr marL="228600" indent="-38100">
              <a:spcBef>
                <a:spcPts val="0"/>
              </a:spcBef>
              <a:buSzPts val="3000"/>
              <a:buFont typeface="Arial"/>
              <a:buNone/>
            </a:pP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C93156F-5257-496A-BEE7-C66D7AED8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9</a:t>
            </a:fld>
            <a:endParaRPr lang="de-CH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0FAAE776-122D-4D65-926F-60C757010C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CAS Applied Data Science 18.02.2019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/>
      <p:bldP spid="8" grpId="0" build="p"/>
      <p:bldP spid="9" grpId="0" build="p"/>
      <p:bldP spid="10" grpId="0" build="p"/>
    </p:bldLst>
  </p:timing>
</p:sld>
</file>

<file path=ppt/theme/theme1.xml><?xml version="1.0" encoding="utf-8"?>
<a:theme xmlns:a="http://schemas.openxmlformats.org/drawingml/2006/main" name="Schaltkreis">
  <a:themeElements>
    <a:clrScheme name="Schaltkreis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Breitbild</PresentationFormat>
  <Paragraphs>139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Questrial</vt:lpstr>
      <vt:lpstr>Schaltkreis</vt:lpstr>
      <vt:lpstr>YOUR FACE’S PARTY</vt:lpstr>
      <vt:lpstr>WHAT DO WE WANT TO DO?</vt:lpstr>
      <vt:lpstr>DATA ACQUISITION</vt:lpstr>
      <vt:lpstr>DATA QUALITY AND BIASES (1)</vt:lpstr>
      <vt:lpstr>DATA QUALITY AND BIASES (2)</vt:lpstr>
      <vt:lpstr>MODEL CHOICE</vt:lpstr>
      <vt:lpstr>MODEL TRAINING</vt:lpstr>
      <vt:lpstr>TRAINING QUALITY</vt:lpstr>
      <vt:lpstr>DEMO CASES</vt:lpstr>
      <vt:lpstr>NEXT STEPS (1)</vt:lpstr>
      <vt:lpstr>NEXT STEPS (2)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FACE’S PARTY</dc:title>
  <dc:creator>Marco Schaub</dc:creator>
  <cp:lastModifiedBy>Marco Schaub</cp:lastModifiedBy>
  <cp:revision>91</cp:revision>
  <dcterms:modified xsi:type="dcterms:W3CDTF">2019-02-18T15:00:57Z</dcterms:modified>
</cp:coreProperties>
</file>