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57" r:id="rId3"/>
    <p:sldId id="268" r:id="rId4"/>
    <p:sldId id="269" r:id="rId5"/>
    <p:sldId id="271" r:id="rId6"/>
    <p:sldId id="272" r:id="rId7"/>
    <p:sldId id="280" r:id="rId8"/>
    <p:sldId id="277" r:id="rId9"/>
    <p:sldId id="276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2" r:id="rId18"/>
    <p:sldId id="290" r:id="rId19"/>
    <p:sldId id="289" r:id="rId20"/>
  </p:sldIdLst>
  <p:sldSz cx="12192000" cy="6858000"/>
  <p:notesSz cx="6858000" cy="9144000"/>
  <p:embeddedFontLst>
    <p:embeddedFont>
      <p:font typeface="나눔명조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나눔명조 ExtraBold" panose="020206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pos="7514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61"/>
    <a:srgbClr val="4D4D4D"/>
    <a:srgbClr val="91B579"/>
    <a:srgbClr val="BDCCBA"/>
    <a:srgbClr val="F3C1A3"/>
    <a:srgbClr val="EBF2D8"/>
    <a:srgbClr val="F8DBCA"/>
    <a:srgbClr val="F8F8F8"/>
    <a:srgbClr val="F29E8A"/>
    <a:srgbClr val="FBA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55" y="-82"/>
      </p:cViewPr>
      <p:guideLst>
        <p:guide orient="horz" pos="2160"/>
        <p:guide orient="horz" pos="2591"/>
        <p:guide orient="horz" pos="958"/>
        <p:guide orient="horz" pos="4065"/>
        <p:guide pos="143"/>
        <p:guide pos="75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 userDrawn="1"/>
        </p:nvGrpSpPr>
        <p:grpSpPr>
          <a:xfrm>
            <a:off x="340343" y="490773"/>
            <a:ext cx="6472781" cy="5811459"/>
            <a:chOff x="340343" y="490773"/>
            <a:chExt cx="6472781" cy="5811459"/>
          </a:xfrm>
        </p:grpSpPr>
        <p:sp>
          <p:nvSpPr>
            <p:cNvPr id="5" name="타원 4"/>
            <p:cNvSpPr/>
            <p:nvPr userDrawn="1"/>
          </p:nvSpPr>
          <p:spPr>
            <a:xfrm>
              <a:off x="355284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355284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355284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355284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355284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340343" y="2091322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355284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55284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05227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805227" y="4935677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805227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05227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05227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805227" y="170469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805227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130895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130895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130895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130895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1112037" y="2715159"/>
              <a:ext cx="540000" cy="540000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30895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1343589" y="133315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1308950" y="490773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1758893" y="574342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175889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175889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1758893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 userDrawn="1"/>
          </p:nvSpPr>
          <p:spPr>
            <a:xfrm>
              <a:off x="1758893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 userDrawn="1"/>
          </p:nvSpPr>
          <p:spPr>
            <a:xfrm>
              <a:off x="175889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 userDrawn="1"/>
          </p:nvSpPr>
          <p:spPr>
            <a:xfrm>
              <a:off x="1758893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18512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18512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141679" y="4486057"/>
              <a:ext cx="229185" cy="22918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218512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 userDrawn="1"/>
          </p:nvSpPr>
          <p:spPr>
            <a:xfrm>
              <a:off x="218512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 userDrawn="1"/>
          </p:nvSpPr>
          <p:spPr>
            <a:xfrm>
              <a:off x="218512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>
              <a:off x="218512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>
              <a:off x="218512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 userDrawn="1"/>
          </p:nvSpPr>
          <p:spPr>
            <a:xfrm>
              <a:off x="2635063" y="5743422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 userDrawn="1"/>
          </p:nvSpPr>
          <p:spPr>
            <a:xfrm>
              <a:off x="263506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>
              <a:off x="263506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 userDrawn="1"/>
          </p:nvSpPr>
          <p:spPr>
            <a:xfrm>
              <a:off x="2635063" y="332018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 userDrawn="1"/>
          </p:nvSpPr>
          <p:spPr>
            <a:xfrm>
              <a:off x="2620122" y="2497501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 userDrawn="1"/>
          </p:nvSpPr>
          <p:spPr>
            <a:xfrm>
              <a:off x="263506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 userDrawn="1"/>
          </p:nvSpPr>
          <p:spPr>
            <a:xfrm>
              <a:off x="2635063" y="896952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 userDrawn="1"/>
          </p:nvSpPr>
          <p:spPr>
            <a:xfrm>
              <a:off x="306749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 userDrawn="1"/>
          </p:nvSpPr>
          <p:spPr>
            <a:xfrm>
              <a:off x="3067497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 userDrawn="1"/>
          </p:nvSpPr>
          <p:spPr>
            <a:xfrm>
              <a:off x="3067497" y="4529498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 userDrawn="1"/>
          </p:nvSpPr>
          <p:spPr>
            <a:xfrm>
              <a:off x="306749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306749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306749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306749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306749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 userDrawn="1"/>
          </p:nvSpPr>
          <p:spPr>
            <a:xfrm>
              <a:off x="351744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 userDrawn="1"/>
          </p:nvSpPr>
          <p:spPr>
            <a:xfrm>
              <a:off x="351744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 userDrawn="1"/>
          </p:nvSpPr>
          <p:spPr>
            <a:xfrm>
              <a:off x="3517440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 userDrawn="1"/>
          </p:nvSpPr>
          <p:spPr>
            <a:xfrm>
              <a:off x="3552079" y="3354826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 userDrawn="1"/>
          </p:nvSpPr>
          <p:spPr>
            <a:xfrm>
              <a:off x="351744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 userDrawn="1"/>
          </p:nvSpPr>
          <p:spPr>
            <a:xfrm>
              <a:off x="3462543" y="1649800"/>
              <a:ext cx="252096" cy="252096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 userDrawn="1"/>
          </p:nvSpPr>
          <p:spPr>
            <a:xfrm>
              <a:off x="351744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 userDrawn="1"/>
          </p:nvSpPr>
          <p:spPr>
            <a:xfrm>
              <a:off x="394366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>
              <a:off x="3876165" y="5269741"/>
              <a:ext cx="277306" cy="2773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 userDrawn="1"/>
          </p:nvSpPr>
          <p:spPr>
            <a:xfrm>
              <a:off x="3943667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 userDrawn="1"/>
          </p:nvSpPr>
          <p:spPr>
            <a:xfrm>
              <a:off x="394366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 userDrawn="1"/>
          </p:nvSpPr>
          <p:spPr>
            <a:xfrm>
              <a:off x="394366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>
              <a:off x="394366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>
              <a:off x="394366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 userDrawn="1"/>
          </p:nvSpPr>
          <p:spPr>
            <a:xfrm>
              <a:off x="394366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>
              <a:off x="439361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>
              <a:off x="439361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 userDrawn="1"/>
          </p:nvSpPr>
          <p:spPr>
            <a:xfrm>
              <a:off x="4393610" y="4127932"/>
              <a:ext cx="72000" cy="72000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4393610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 userDrawn="1"/>
          </p:nvSpPr>
          <p:spPr>
            <a:xfrm>
              <a:off x="439361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 userDrawn="1"/>
          </p:nvSpPr>
          <p:spPr>
            <a:xfrm>
              <a:off x="4393610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 userDrawn="1"/>
          </p:nvSpPr>
          <p:spPr>
            <a:xfrm>
              <a:off x="439361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489733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 userDrawn="1"/>
          </p:nvSpPr>
          <p:spPr>
            <a:xfrm>
              <a:off x="489733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 userDrawn="1"/>
          </p:nvSpPr>
          <p:spPr>
            <a:xfrm>
              <a:off x="4897333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 userDrawn="1"/>
          </p:nvSpPr>
          <p:spPr>
            <a:xfrm>
              <a:off x="489733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489733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 userDrawn="1"/>
          </p:nvSpPr>
          <p:spPr>
            <a:xfrm>
              <a:off x="489733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 userDrawn="1"/>
          </p:nvSpPr>
          <p:spPr>
            <a:xfrm>
              <a:off x="4882392" y="128357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 userDrawn="1"/>
          </p:nvSpPr>
          <p:spPr>
            <a:xfrm>
              <a:off x="489733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5347276" y="5743422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>
              <a:off x="534727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>
              <a:off x="534727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 userDrawn="1"/>
          </p:nvSpPr>
          <p:spPr>
            <a:xfrm>
              <a:off x="5238427" y="321133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534727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 userDrawn="1"/>
          </p:nvSpPr>
          <p:spPr>
            <a:xfrm>
              <a:off x="5347276" y="1704697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 userDrawn="1"/>
          </p:nvSpPr>
          <p:spPr>
            <a:xfrm>
              <a:off x="5347276" y="89695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5" name="타원 94"/>
            <p:cNvSpPr/>
            <p:nvPr userDrawn="1"/>
          </p:nvSpPr>
          <p:spPr>
            <a:xfrm>
              <a:off x="577350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577350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 userDrawn="1"/>
          </p:nvSpPr>
          <p:spPr>
            <a:xfrm>
              <a:off x="5808142" y="456413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>
              <a:off x="577350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 userDrawn="1"/>
          </p:nvSpPr>
          <p:spPr>
            <a:xfrm>
              <a:off x="577350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577350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 userDrawn="1"/>
          </p:nvSpPr>
          <p:spPr>
            <a:xfrm>
              <a:off x="5773503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 userDrawn="1"/>
          </p:nvSpPr>
          <p:spPr>
            <a:xfrm>
              <a:off x="577350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 userDrawn="1"/>
          </p:nvSpPr>
          <p:spPr>
            <a:xfrm>
              <a:off x="6223446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622344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 userDrawn="1"/>
          </p:nvSpPr>
          <p:spPr>
            <a:xfrm>
              <a:off x="622344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 userDrawn="1"/>
          </p:nvSpPr>
          <p:spPr>
            <a:xfrm>
              <a:off x="6223446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 userDrawn="1"/>
          </p:nvSpPr>
          <p:spPr>
            <a:xfrm>
              <a:off x="622344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6223446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 userDrawn="1"/>
          </p:nvSpPr>
          <p:spPr>
            <a:xfrm>
              <a:off x="6223446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 userDrawn="1"/>
          </p:nvSpPr>
          <p:spPr>
            <a:xfrm>
              <a:off x="6640939" y="613004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 userDrawn="1"/>
          </p:nvSpPr>
          <p:spPr>
            <a:xfrm>
              <a:off x="665588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665588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 userDrawn="1"/>
          </p:nvSpPr>
          <p:spPr>
            <a:xfrm>
              <a:off x="665588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 userDrawn="1"/>
          </p:nvSpPr>
          <p:spPr>
            <a:xfrm>
              <a:off x="665588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 userDrawn="1"/>
          </p:nvSpPr>
          <p:spPr>
            <a:xfrm>
              <a:off x="665588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665588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 userDrawn="1"/>
          </p:nvSpPr>
          <p:spPr>
            <a:xfrm>
              <a:off x="665588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153470" y="2220068"/>
            <a:ext cx="7432107" cy="1834043"/>
          </a:xfrm>
          <a:prstGeom prst="rect">
            <a:avLst/>
          </a:prstGeom>
        </p:spPr>
        <p:txBody>
          <a:bodyPr anchor="b"/>
          <a:lstStyle>
            <a:lvl1pPr algn="r">
              <a:defRPr lang="ko-KR" altLang="en-US" sz="48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프레젠테이션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제목을 쓰는 곳입니다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9578" y="3975644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50711" y="365928"/>
            <a:ext cx="8690578" cy="562168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슬라이드 제목을 쓰는 곳입니다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0" y="849629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쓰는 곳입니다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509486"/>
            <a:ext cx="12192000" cy="53485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760936" y="3051629"/>
            <a:ext cx="5972123" cy="562168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32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발표의 달인 무료 템플릿 </a:t>
            </a:r>
            <a:r>
              <a:rPr lang="en-US" altLang="ko-KR" dirty="0"/>
              <a:t>#24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637060" y="3714843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err="1"/>
              <a:t>Brightworks.co.k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295">
            <a:extLst>
              <a:ext uri="{FF2B5EF4-FFF2-40B4-BE49-F238E27FC236}">
                <a16:creationId xmlns:a16="http://schemas.microsoft.com/office/drawing/2014/main" xmlns="" id="{AFF23459-BDB4-43DF-BF24-96DBFFE2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332" y="2288162"/>
            <a:ext cx="4824854" cy="1834043"/>
          </a:xfrm>
        </p:spPr>
        <p:txBody>
          <a:bodyPr anchor="b"/>
          <a:lstStyle/>
          <a:p>
            <a:r>
              <a:rPr lang="ko-KR" altLang="en-US" sz="6000" dirty="0" err="1">
                <a:solidFill>
                  <a:srgbClr val="4D4D4D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비투비보다</a:t>
            </a:r>
            <a:r>
              <a:rPr lang="en-US" altLang="ko-KR" sz="7200" b="1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/>
            </a:r>
            <a:br>
              <a:rPr lang="en-US" altLang="ko-KR" sz="7200" b="1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ko-KR" altLang="en-US" sz="7200" b="1" dirty="0" err="1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피투피</a:t>
            </a:r>
            <a:endParaRPr lang="ko-KR" altLang="en-US" sz="72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텍스트 개체 틀 296">
            <a:extLst>
              <a:ext uri="{FF2B5EF4-FFF2-40B4-BE49-F238E27FC236}">
                <a16:creationId xmlns:a16="http://schemas.microsoft.com/office/drawing/2014/main" xmlns="" id="{EB55A985-C11C-4623-A749-507B3AEAF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187" y="4043738"/>
            <a:ext cx="6096000" cy="596356"/>
          </a:xfrm>
        </p:spPr>
        <p:txBody>
          <a:bodyPr/>
          <a:lstStyle/>
          <a:p>
            <a:r>
              <a:rPr lang="en-US" altLang="ko-KR" dirty="0"/>
              <a:t>49</a:t>
            </a:r>
            <a:r>
              <a:rPr lang="ko-KR" altLang="en-US" dirty="0"/>
              <a:t>기 이정헌</a:t>
            </a:r>
            <a:r>
              <a:rPr lang="en-US" altLang="ko-KR" dirty="0"/>
              <a:t>, 50</a:t>
            </a:r>
            <a:r>
              <a:rPr lang="ko-KR" altLang="en-US" dirty="0"/>
              <a:t>기 </a:t>
            </a:r>
            <a:r>
              <a:rPr lang="ko-KR" altLang="en-US" dirty="0" err="1"/>
              <a:t>엄익현</a:t>
            </a:r>
            <a:r>
              <a:rPr lang="en-US" altLang="ko-KR" dirty="0"/>
              <a:t>, </a:t>
            </a:r>
            <a:r>
              <a:rPr lang="ko-KR" altLang="en-US" dirty="0" err="1"/>
              <a:t>우창섭</a:t>
            </a:r>
            <a:r>
              <a:rPr lang="en-US" altLang="ko-KR" dirty="0"/>
              <a:t>, 51</a:t>
            </a:r>
            <a:r>
              <a:rPr lang="ko-KR" altLang="en-US" dirty="0"/>
              <a:t>기 조재빈</a:t>
            </a:r>
            <a:r>
              <a:rPr lang="en-US" altLang="ko-KR" dirty="0"/>
              <a:t>, </a:t>
            </a:r>
            <a:r>
              <a:rPr lang="ko-KR" altLang="en-US" dirty="0" err="1"/>
              <a:t>최민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52</a:t>
            </a:r>
            <a:r>
              <a:rPr lang="ko-KR" altLang="en-US" dirty="0"/>
              <a:t>기 </a:t>
            </a:r>
            <a:r>
              <a:rPr lang="ko-KR" altLang="en-US" dirty="0" err="1"/>
              <a:t>남하연</a:t>
            </a:r>
            <a:r>
              <a:rPr lang="en-US" altLang="ko-KR" dirty="0"/>
              <a:t>, </a:t>
            </a:r>
            <a:r>
              <a:rPr lang="ko-KR" altLang="en-US" dirty="0" err="1"/>
              <a:t>오민경</a:t>
            </a:r>
            <a:r>
              <a:rPr lang="en-US" altLang="ko-KR" dirty="0"/>
              <a:t>, 53</a:t>
            </a:r>
            <a:r>
              <a:rPr lang="ko-KR" altLang="en-US" dirty="0"/>
              <a:t>기 길도현</a:t>
            </a:r>
            <a:r>
              <a:rPr lang="en-US" altLang="ko-KR" dirty="0"/>
              <a:t>, </a:t>
            </a:r>
            <a:r>
              <a:rPr lang="ko-KR" altLang="en-US" dirty="0" err="1"/>
              <a:t>고진웅</a:t>
            </a:r>
            <a:r>
              <a:rPr lang="en-US" altLang="ko-KR" dirty="0"/>
              <a:t>, </a:t>
            </a:r>
            <a:r>
              <a:rPr lang="ko-KR" altLang="en-US" dirty="0"/>
              <a:t>김동욱</a:t>
            </a:r>
            <a:r>
              <a:rPr lang="en-US" altLang="ko-KR" dirty="0"/>
              <a:t>, </a:t>
            </a:r>
            <a:r>
              <a:rPr lang="ko-KR" altLang="en-US" dirty="0" err="1"/>
              <a:t>박영균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5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9B2461D1-E2A1-49F1-BF65-FDF9F2FAC420}"/>
              </a:ext>
            </a:extLst>
          </p:cNvPr>
          <p:cNvCxnSpPr>
            <a:cxnSpLocks/>
          </p:cNvCxnSpPr>
          <p:nvPr/>
        </p:nvCxnSpPr>
        <p:spPr>
          <a:xfrm flipV="1">
            <a:off x="3996319" y="4154754"/>
            <a:ext cx="0" cy="14961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F1D61EE1-A79E-4FB8-8EC3-6441A672CF1C}"/>
              </a:ext>
            </a:extLst>
          </p:cNvPr>
          <p:cNvCxnSpPr/>
          <p:nvPr/>
        </p:nvCxnSpPr>
        <p:spPr>
          <a:xfrm flipH="1">
            <a:off x="1861662" y="4149708"/>
            <a:ext cx="21465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5C96EFCF-40E3-4821-B712-B4BB196F38F5}"/>
              </a:ext>
            </a:extLst>
          </p:cNvPr>
          <p:cNvCxnSpPr>
            <a:cxnSpLocks/>
          </p:cNvCxnSpPr>
          <p:nvPr/>
        </p:nvCxnSpPr>
        <p:spPr>
          <a:xfrm flipV="1">
            <a:off x="4480469" y="4501707"/>
            <a:ext cx="0" cy="11491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C4DFC6E7-1E55-4E48-8803-418FD2337E69}"/>
              </a:ext>
            </a:extLst>
          </p:cNvPr>
          <p:cNvCxnSpPr>
            <a:cxnSpLocks/>
          </p:cNvCxnSpPr>
          <p:nvPr/>
        </p:nvCxnSpPr>
        <p:spPr>
          <a:xfrm flipH="1">
            <a:off x="1861662" y="4496661"/>
            <a:ext cx="263065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 </a:t>
            </a:r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 현황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BD98426-7B88-4422-93FC-AEE7D3C1FF12}"/>
              </a:ext>
            </a:extLst>
          </p:cNvPr>
          <p:cNvSpPr txBox="1"/>
          <p:nvPr/>
        </p:nvSpPr>
        <p:spPr>
          <a:xfrm>
            <a:off x="7785256" y="3061718"/>
            <a:ext cx="3735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24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활성화</a:t>
            </a:r>
            <a:endParaRPr lang="en-US" altLang="ko-KR" sz="2400" dirty="0">
              <a:solidFill>
                <a:srgbClr val="ED7C6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2400" dirty="0">
              <a:solidFill>
                <a:srgbClr val="ED7C6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대부자금 공급 증가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→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균형 대출이자율 하락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＋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대부자금 거래량 증가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80B273C-8318-45EB-AD6A-DA97B540C8C9}"/>
              </a:ext>
            </a:extLst>
          </p:cNvPr>
          <p:cNvGrpSpPr/>
          <p:nvPr/>
        </p:nvGrpSpPr>
        <p:grpSpPr>
          <a:xfrm>
            <a:off x="1861662" y="2411571"/>
            <a:ext cx="4348264" cy="3239287"/>
            <a:chOff x="1964987" y="2957209"/>
            <a:chExt cx="3305046" cy="2568102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30512DA8-BE92-4222-8232-AD31DF847C65}"/>
                </a:ext>
              </a:extLst>
            </p:cNvPr>
            <p:cNvCxnSpPr/>
            <p:nvPr/>
          </p:nvCxnSpPr>
          <p:spPr>
            <a:xfrm flipV="1">
              <a:off x="1964987" y="2957209"/>
              <a:ext cx="0" cy="2568102"/>
            </a:xfrm>
            <a:prstGeom prst="straightConnector1">
              <a:avLst/>
            </a:prstGeom>
            <a:ln w="25400">
              <a:solidFill>
                <a:schemeClr val="dk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2369B88F-DD43-4B32-AF48-1F45E817427E}"/>
                </a:ext>
              </a:extLst>
            </p:cNvPr>
            <p:cNvCxnSpPr>
              <a:cxnSpLocks/>
            </p:cNvCxnSpPr>
            <p:nvPr/>
          </p:nvCxnSpPr>
          <p:spPr>
            <a:xfrm>
              <a:off x="1964987" y="5525311"/>
              <a:ext cx="3305046" cy="0"/>
            </a:xfrm>
            <a:prstGeom prst="straightConnector1">
              <a:avLst/>
            </a:prstGeom>
            <a:ln w="25400">
              <a:solidFill>
                <a:schemeClr val="dk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8D848E4-7309-46C0-A54F-E3DEF9A308F9}"/>
              </a:ext>
            </a:extLst>
          </p:cNvPr>
          <p:cNvSpPr txBox="1"/>
          <p:nvPr/>
        </p:nvSpPr>
        <p:spPr>
          <a:xfrm>
            <a:off x="1409272" y="20200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이자율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9E5CC33-18F9-439A-A350-ABC8BADFD648}"/>
              </a:ext>
            </a:extLst>
          </p:cNvPr>
          <p:cNvSpPr txBox="1"/>
          <p:nvPr/>
        </p:nvSpPr>
        <p:spPr>
          <a:xfrm>
            <a:off x="6209926" y="546619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자금량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41A4C2-31A5-4322-B85D-22DAD91FD774}"/>
              </a:ext>
            </a:extLst>
          </p:cNvPr>
          <p:cNvCxnSpPr/>
          <p:nvPr/>
        </p:nvCxnSpPr>
        <p:spPr>
          <a:xfrm flipV="1">
            <a:off x="2538919" y="3035030"/>
            <a:ext cx="3005847" cy="2178996"/>
          </a:xfrm>
          <a:prstGeom prst="line">
            <a:avLst/>
          </a:prstGeom>
          <a:ln w="25400">
            <a:solidFill>
              <a:srgbClr val="91B5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8E6B8E2-34B7-42F0-8857-740FFA482CA5}"/>
              </a:ext>
            </a:extLst>
          </p:cNvPr>
          <p:cNvCxnSpPr>
            <a:cxnSpLocks/>
          </p:cNvCxnSpPr>
          <p:nvPr/>
        </p:nvCxnSpPr>
        <p:spPr>
          <a:xfrm flipV="1">
            <a:off x="3448946" y="3119428"/>
            <a:ext cx="2903216" cy="2104597"/>
          </a:xfrm>
          <a:prstGeom prst="line">
            <a:avLst/>
          </a:prstGeom>
          <a:ln w="25400">
            <a:solidFill>
              <a:srgbClr val="ED7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D1882BC-9885-4E19-A1F3-B7B053E9E290}"/>
              </a:ext>
            </a:extLst>
          </p:cNvPr>
          <p:cNvCxnSpPr>
            <a:cxnSpLocks/>
          </p:cNvCxnSpPr>
          <p:nvPr/>
        </p:nvCxnSpPr>
        <p:spPr>
          <a:xfrm>
            <a:off x="2563231" y="3102531"/>
            <a:ext cx="2951637" cy="2094355"/>
          </a:xfrm>
          <a:prstGeom prst="line">
            <a:avLst/>
          </a:prstGeom>
          <a:ln w="25400">
            <a:solidFill>
              <a:srgbClr val="91B5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4B5B0F55-1BF5-4B85-A9DB-68FC3F7240F2}"/>
              </a:ext>
            </a:extLst>
          </p:cNvPr>
          <p:cNvCxnSpPr/>
          <p:nvPr/>
        </p:nvCxnSpPr>
        <p:spPr>
          <a:xfrm>
            <a:off x="5282119" y="3346315"/>
            <a:ext cx="573932" cy="0"/>
          </a:xfrm>
          <a:prstGeom prst="straightConnector1">
            <a:avLst/>
          </a:prstGeom>
          <a:ln w="25400">
            <a:solidFill>
              <a:srgbClr val="ED7C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18D2E81-0753-4979-9368-70B6111149D4}"/>
              </a:ext>
            </a:extLst>
          </p:cNvPr>
          <p:cNvSpPr txBox="1"/>
          <p:nvPr/>
        </p:nvSpPr>
        <p:spPr>
          <a:xfrm>
            <a:off x="5544766" y="27234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1B57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dirty="0">
              <a:solidFill>
                <a:srgbClr val="91B579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2C6DFDA-24C0-4086-BE02-D7896CF8A092}"/>
              </a:ext>
            </a:extLst>
          </p:cNvPr>
          <p:cNvSpPr txBox="1"/>
          <p:nvPr/>
        </p:nvSpPr>
        <p:spPr>
          <a:xfrm>
            <a:off x="6352162" y="2803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S’</a:t>
            </a:r>
            <a:endParaRPr lang="ko-KR" altLang="en-US" dirty="0">
              <a:solidFill>
                <a:srgbClr val="ED7C6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23BA26-0DED-48A5-9BA6-170FFE3F35E9}"/>
              </a:ext>
            </a:extLst>
          </p:cNvPr>
          <p:cNvSpPr txBox="1"/>
          <p:nvPr/>
        </p:nvSpPr>
        <p:spPr>
          <a:xfrm>
            <a:off x="5491866" y="5039359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1B579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</a:t>
            </a:r>
            <a:endParaRPr lang="ko-KR" altLang="en-US" dirty="0">
              <a:solidFill>
                <a:srgbClr val="91B579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xmlns="" id="{A43DFF72-A263-4EA8-88BF-82D65DA8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544482544">
            <a:extLst>
              <a:ext uri="{FF2B5EF4-FFF2-40B4-BE49-F238E27FC236}">
                <a16:creationId xmlns:a16="http://schemas.microsoft.com/office/drawing/2014/main" xmlns="" id="{06CB33C2-2696-4B23-ACC2-5B43AE9B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928" y="1691546"/>
            <a:ext cx="1238486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부도율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xmlns="" id="{BB0A65F0-161A-484A-B87D-5ABF87F0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3" name="_x544481464" descr="cif00001">
            <a:extLst>
              <a:ext uri="{FF2B5EF4-FFF2-40B4-BE49-F238E27FC236}">
                <a16:creationId xmlns:a16="http://schemas.microsoft.com/office/drawing/2014/main" xmlns="" id="{23230417-4FFD-4893-8371-966FFB97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468877"/>
            <a:ext cx="7381875" cy="51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4">
            <a:extLst>
              <a:ext uri="{FF2B5EF4-FFF2-40B4-BE49-F238E27FC236}">
                <a16:creationId xmlns:a16="http://schemas.microsoft.com/office/drawing/2014/main" xmlns="" id="{41F1FBAE-0EB9-4E67-BC85-47B5388F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_x544481896">
            <a:extLst>
              <a:ext uri="{FF2B5EF4-FFF2-40B4-BE49-F238E27FC236}">
                <a16:creationId xmlns:a16="http://schemas.microsoft.com/office/drawing/2014/main" xmlns="" id="{F74125C9-2B25-4793-AA16-2EF008E4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62" y="2199669"/>
            <a:ext cx="162445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대출이자율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664C380C-0EC3-4E70-9760-CD4046B9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_x544482904">
            <a:extLst>
              <a:ext uri="{FF2B5EF4-FFF2-40B4-BE49-F238E27FC236}">
                <a16:creationId xmlns:a16="http://schemas.microsoft.com/office/drawing/2014/main" xmlns="" id="{01C1A942-6642-4C8D-9A80-5BDD948C6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627" y="2774377"/>
            <a:ext cx="22367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은행예금이자율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06F58218-101F-49BE-A0F0-682817528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_x544483264">
            <a:extLst>
              <a:ext uri="{FF2B5EF4-FFF2-40B4-BE49-F238E27FC236}">
                <a16:creationId xmlns:a16="http://schemas.microsoft.com/office/drawing/2014/main" xmlns="" id="{909B1A2D-AC59-433D-85CA-7B905271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170" y="3452723"/>
            <a:ext cx="1141244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수익률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C3F33C83-3847-44BF-871D-3274EC18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_x544419256">
            <a:extLst>
              <a:ext uri="{FF2B5EF4-FFF2-40B4-BE49-F238E27FC236}">
                <a16:creationId xmlns:a16="http://schemas.microsoft.com/office/drawing/2014/main" xmlns="" id="{282BB68A-404F-4160-A21A-7A41F8EE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446" y="3965485"/>
            <a:ext cx="24288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은행의 규제 비용</a:t>
            </a:r>
          </a:p>
        </p:txBody>
      </p:sp>
      <p:sp>
        <p:nvSpPr>
          <p:cNvPr id="28" name="_x544422136">
            <a:extLst>
              <a:ext uri="{FF2B5EF4-FFF2-40B4-BE49-F238E27FC236}">
                <a16:creationId xmlns:a16="http://schemas.microsoft.com/office/drawing/2014/main" xmlns="" id="{45702DE1-CD81-40E6-8A87-6B1C25321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038" y="8766175"/>
            <a:ext cx="2681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pic>
        <p:nvPicPr>
          <p:cNvPr id="1028" name="_x547255816" descr="cif00001">
            <a:extLst>
              <a:ext uri="{FF2B5EF4-FFF2-40B4-BE49-F238E27FC236}">
                <a16:creationId xmlns:a16="http://schemas.microsoft.com/office/drawing/2014/main" xmlns="" id="{8E2E1232-241B-4328-8F81-E60BC1AB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8" y="2664220"/>
            <a:ext cx="7524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_x547202392" descr="cif00001">
            <a:extLst>
              <a:ext uri="{FF2B5EF4-FFF2-40B4-BE49-F238E27FC236}">
                <a16:creationId xmlns:a16="http://schemas.microsoft.com/office/drawing/2014/main" xmlns="" id="{BAC82DCB-EF6A-4659-9165-9A090660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8" y="3517146"/>
            <a:ext cx="762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7617E28-8CD0-449E-A0B4-4E4956306CEB}"/>
              </a:ext>
            </a:extLst>
          </p:cNvPr>
          <p:cNvSpPr/>
          <p:nvPr/>
        </p:nvSpPr>
        <p:spPr>
          <a:xfrm>
            <a:off x="2978015" y="2801661"/>
            <a:ext cx="3015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투자자로부터의 수수료 </a:t>
            </a: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= </a:t>
            </a:r>
            <a:endParaRPr lang="ko-KR" altLang="en-US" sz="2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B08EB45-FA83-4FE3-B964-FB82155F1882}"/>
              </a:ext>
            </a:extLst>
          </p:cNvPr>
          <p:cNvSpPr/>
          <p:nvPr/>
        </p:nvSpPr>
        <p:spPr>
          <a:xfrm>
            <a:off x="2978014" y="3652127"/>
            <a:ext cx="3015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차입자로부터의 수수료 </a:t>
            </a: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= </a:t>
            </a:r>
            <a:endParaRPr lang="ko-KR" altLang="en-US" sz="2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036" name="_x544466992" descr="cif00001">
            <a:extLst>
              <a:ext uri="{FF2B5EF4-FFF2-40B4-BE49-F238E27FC236}">
                <a16:creationId xmlns:a16="http://schemas.microsoft.com/office/drawing/2014/main" xmlns="" id="{C6536DC0-A469-45C1-B19B-D1ECC0CF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4" y="4117221"/>
            <a:ext cx="41433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A8FFC9-A946-423D-A38B-914A3CBFCFF8}"/>
              </a:ext>
            </a:extLst>
          </p:cNvPr>
          <p:cNvSpPr/>
          <p:nvPr/>
        </p:nvSpPr>
        <p:spPr>
          <a:xfrm>
            <a:off x="2978013" y="4505914"/>
            <a:ext cx="2868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업체의 이윤</a:t>
            </a: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endParaRPr lang="ko-KR" altLang="en-US" sz="20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5DA28A4-2131-4136-9ABD-A43105C2603E}"/>
              </a:ext>
            </a:extLst>
          </p:cNvPr>
          <p:cNvSpPr/>
          <p:nvPr/>
        </p:nvSpPr>
        <p:spPr>
          <a:xfrm>
            <a:off x="2892252" y="1006040"/>
            <a:ext cx="6407493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업체의 등장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93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5DA28A4-2131-4136-9ABD-A43105C2603E}"/>
              </a:ext>
            </a:extLst>
          </p:cNvPr>
          <p:cNvSpPr/>
          <p:nvPr/>
        </p:nvSpPr>
        <p:spPr>
          <a:xfrm>
            <a:off x="2892252" y="1006040"/>
            <a:ext cx="6407493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차입자와 투자자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965681E-7D28-4A56-A8AE-235E2438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71855"/>
              </p:ext>
            </p:extLst>
          </p:nvPr>
        </p:nvGraphicFramePr>
        <p:xfrm>
          <a:off x="2019784" y="2105530"/>
          <a:ext cx="8127969" cy="2951048"/>
        </p:xfrm>
        <a:graphic>
          <a:graphicData uri="http://schemas.openxmlformats.org/drawingml/2006/table">
            <a:tbl>
              <a:tblPr/>
              <a:tblGrid>
                <a:gridCol w="1406442">
                  <a:extLst>
                    <a:ext uri="{9D8B030D-6E8A-4147-A177-3AD203B41FA5}">
                      <a16:colId xmlns:a16="http://schemas.microsoft.com/office/drawing/2014/main" xmlns="" val="3433778710"/>
                    </a:ext>
                  </a:extLst>
                </a:gridCol>
                <a:gridCol w="3151761">
                  <a:extLst>
                    <a:ext uri="{9D8B030D-6E8A-4147-A177-3AD203B41FA5}">
                      <a16:colId xmlns:a16="http://schemas.microsoft.com/office/drawing/2014/main" xmlns="" val="3832593792"/>
                    </a:ext>
                  </a:extLst>
                </a:gridCol>
                <a:gridCol w="3569766">
                  <a:extLst>
                    <a:ext uri="{9D8B030D-6E8A-4147-A177-3AD203B41FA5}">
                      <a16:colId xmlns:a16="http://schemas.microsoft.com/office/drawing/2014/main" xmlns="" val="2029734981"/>
                    </a:ext>
                  </a:extLst>
                </a:gridCol>
              </a:tblGrid>
              <a:tr h="696036">
                <a:tc>
                  <a:txBody>
                    <a:bodyPr/>
                    <a:lstStyle/>
                    <a:p>
                      <a:pPr algn="ctr"/>
                      <a:endParaRPr lang="ko-KR" altLang="en-US" sz="18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dirty="0">
                          <a:solidFill>
                            <a:srgbClr val="ED7C61"/>
                          </a:solidFill>
                          <a:effectLst/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차입자의 비용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rgbClr val="ED7C61"/>
                          </a:solidFill>
                          <a:effectLst/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투자자의 수익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101856"/>
                  </a:ext>
                </a:extLst>
              </a:tr>
              <a:tr h="11275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ED7C61"/>
                          </a:solidFill>
                          <a:effectLst/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은행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0675140"/>
                  </a:ext>
                </a:extLst>
              </a:tr>
              <a:tr h="11275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ED7C61"/>
                          </a:solidFill>
                          <a:effectLst/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P2P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0910383"/>
                  </a:ext>
                </a:extLst>
              </a:tr>
            </a:tbl>
          </a:graphicData>
        </a:graphic>
      </p:graphicFrame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5DD86D10-21CE-4964-99BC-66B6CB8A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52" y="17895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_x443481808" descr="cif00001">
            <a:extLst>
              <a:ext uri="{FF2B5EF4-FFF2-40B4-BE49-F238E27FC236}">
                <a16:creationId xmlns:a16="http://schemas.microsoft.com/office/drawing/2014/main" xmlns="" id="{1CAEF09C-9E89-4554-9A7A-04F08E1E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79" y="3037910"/>
            <a:ext cx="2847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_x443484040" descr="cif00002">
            <a:extLst>
              <a:ext uri="{FF2B5EF4-FFF2-40B4-BE49-F238E27FC236}">
                <a16:creationId xmlns:a16="http://schemas.microsoft.com/office/drawing/2014/main" xmlns="" id="{24FDAF6F-3AAF-436F-B2C7-E80EF731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461" y="3068760"/>
            <a:ext cx="1103947" cy="7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FB026CA-4514-4BF7-A878-0D026510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52" y="2703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43485552" descr="cif00003">
            <a:extLst>
              <a:ext uri="{FF2B5EF4-FFF2-40B4-BE49-F238E27FC236}">
                <a16:creationId xmlns:a16="http://schemas.microsoft.com/office/drawing/2014/main" xmlns="" id="{BEE139FA-9129-48B3-AA23-304FAEA8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36" y="3917711"/>
            <a:ext cx="15525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_x443486344" descr="cif00004">
            <a:extLst>
              <a:ext uri="{FF2B5EF4-FFF2-40B4-BE49-F238E27FC236}">
                <a16:creationId xmlns:a16="http://schemas.microsoft.com/office/drawing/2014/main" xmlns="" id="{4A3F0033-3F0F-4BC1-856E-AD8BE4EB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24" y="4455886"/>
            <a:ext cx="3048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BFEC6868-C1F8-44EA-97FB-19DC6C6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52" y="36183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443485912" descr="cif00005">
            <a:extLst>
              <a:ext uri="{FF2B5EF4-FFF2-40B4-BE49-F238E27FC236}">
                <a16:creationId xmlns:a16="http://schemas.microsoft.com/office/drawing/2014/main" xmlns="" id="{05CB5750-38AD-4486-80CA-119ACAF1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87" y="4223007"/>
            <a:ext cx="3679562" cy="58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_x443486200" descr="cif00006">
            <a:extLst>
              <a:ext uri="{FF2B5EF4-FFF2-40B4-BE49-F238E27FC236}">
                <a16:creationId xmlns:a16="http://schemas.microsoft.com/office/drawing/2014/main" xmlns="" id="{C6DB2BF9-AC6E-4AD1-B0B6-4161D761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88" y="5355196"/>
            <a:ext cx="2038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_x443486704">
            <a:extLst>
              <a:ext uri="{FF2B5EF4-FFF2-40B4-BE49-F238E27FC236}">
                <a16:creationId xmlns:a16="http://schemas.microsoft.com/office/drawing/2014/main" xmlns="" id="{30B6D3F0-E56F-454F-9AB3-FE5D5F71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618" y="5421390"/>
            <a:ext cx="5191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차입자는 </a:t>
            </a:r>
            <a:r>
              <a:rPr kumimoji="0" lang="en-US" altLang="ko-KR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kumimoji="0" lang="ko-KR" altLang="en-US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업체에서 차입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098" name="_x443445520" descr="cif00007">
            <a:extLst>
              <a:ext uri="{FF2B5EF4-FFF2-40B4-BE49-F238E27FC236}">
                <a16:creationId xmlns:a16="http://schemas.microsoft.com/office/drawing/2014/main" xmlns="" id="{BC8B40D0-808C-4C2A-9CE9-34397A48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66" y="5860872"/>
            <a:ext cx="42862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_x443445088">
            <a:extLst>
              <a:ext uri="{FF2B5EF4-FFF2-40B4-BE49-F238E27FC236}">
                <a16:creationId xmlns:a16="http://schemas.microsoft.com/office/drawing/2014/main" xmlns="" id="{42C309C5-F3E9-4C76-A575-A20640C8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859" y="5898472"/>
            <a:ext cx="5191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투자자는 </a:t>
            </a:r>
            <a:r>
              <a:rPr kumimoji="0" lang="en-US" altLang="ko-KR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kumimoji="0" lang="ko-KR" altLang="en-US" sz="2100" i="0" u="none" strike="noStrike" cap="none" normalizeH="0" baseline="0" dirty="0">
                <a:ln>
                  <a:noFill/>
                </a:ln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업체를 통해 투자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5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BFEC6868-C1F8-44EA-97FB-19DC6C6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52" y="36183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9" name="_x624636576" descr="cif00001">
            <a:extLst>
              <a:ext uri="{FF2B5EF4-FFF2-40B4-BE49-F238E27FC236}">
                <a16:creationId xmlns:a16="http://schemas.microsoft.com/office/drawing/2014/main" xmlns="" id="{361390D5-FB9F-48ED-BE2F-90CC1EFD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65" y="2086334"/>
            <a:ext cx="2038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_x624640752" descr="cif00002">
            <a:extLst>
              <a:ext uri="{FF2B5EF4-FFF2-40B4-BE49-F238E27FC236}">
                <a16:creationId xmlns:a16="http://schemas.microsoft.com/office/drawing/2014/main" xmlns="" id="{DE0AAED8-46C0-43DA-AB6A-7B4917EB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40" y="2084448"/>
            <a:ext cx="42862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_x624639312">
            <a:extLst>
              <a:ext uri="{FF2B5EF4-FFF2-40B4-BE49-F238E27FC236}">
                <a16:creationId xmlns:a16="http://schemas.microsoft.com/office/drawing/2014/main" xmlns="" id="{DEB399C9-7A55-44D2-B249-5E8A35E1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43" y="2786245"/>
            <a:ext cx="77311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일정수수료 下에서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ED7C61"/>
                </a:solidFill>
                <a:effectLst/>
                <a:latin typeface="나눔명조" panose="02020603020101020101" pitchFamily="18" charset="-127"/>
                <a:ea typeface="나눔명조" panose="02020603020101020101" pitchFamily="18" charset="-127"/>
              </a:rPr>
              <a:t>업체가 중개하는 가장 낮은 신용위험 </a:t>
            </a:r>
            <a:endParaRPr kumimoji="0" lang="ko-KR" altLang="en-US" sz="1600" i="0" u="none" strike="noStrike" cap="none" normalizeH="0" baseline="0" dirty="0">
              <a:ln>
                <a:noFill/>
              </a:ln>
              <a:solidFill>
                <a:srgbClr val="ED7C61"/>
              </a:solidFill>
              <a:effectLst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5125" name="_x624609576" descr="cif00003">
            <a:extLst>
              <a:ext uri="{FF2B5EF4-FFF2-40B4-BE49-F238E27FC236}">
                <a16:creationId xmlns:a16="http://schemas.microsoft.com/office/drawing/2014/main" xmlns="" id="{5368AED2-4DBB-4D97-88E2-40E3CAE9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15" y="2676526"/>
            <a:ext cx="7905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_x624610368" descr="cif00004">
            <a:extLst>
              <a:ext uri="{FF2B5EF4-FFF2-40B4-BE49-F238E27FC236}">
                <a16:creationId xmlns:a16="http://schemas.microsoft.com/office/drawing/2014/main" xmlns="" id="{DAB7090C-36D4-44A2-B2BC-1EB3CDA8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65" y="3453449"/>
            <a:ext cx="2038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624608928" descr="cif00005">
            <a:extLst>
              <a:ext uri="{FF2B5EF4-FFF2-40B4-BE49-F238E27FC236}">
                <a16:creationId xmlns:a16="http://schemas.microsoft.com/office/drawing/2014/main" xmlns="" id="{6B7F6F78-E4E4-482B-B839-6435F4F1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41" y="3462706"/>
            <a:ext cx="4185224" cy="55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624609072" descr="cif00006">
            <a:extLst>
              <a:ext uri="{FF2B5EF4-FFF2-40B4-BE49-F238E27FC236}">
                <a16:creationId xmlns:a16="http://schemas.microsoft.com/office/drawing/2014/main" xmlns="" id="{7E7E4FDC-7BB8-4AEE-9A3B-D1AC1B49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52" y="3976744"/>
            <a:ext cx="90297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624609936" descr="cif00007">
            <a:extLst>
              <a:ext uri="{FF2B5EF4-FFF2-40B4-BE49-F238E27FC236}">
                <a16:creationId xmlns:a16="http://schemas.microsoft.com/office/drawing/2014/main" xmlns="" id="{3BF23765-C70B-4FA4-98FF-0047D9F2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5251816"/>
            <a:ext cx="13906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3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EB82948-94E0-4DE1-91FD-CE74F8E2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47321360" descr="cif00001">
            <a:extLst>
              <a:ext uri="{FF2B5EF4-FFF2-40B4-BE49-F238E27FC236}">
                <a16:creationId xmlns:a16="http://schemas.microsoft.com/office/drawing/2014/main" xmlns="" id="{EA55A7E9-DED2-4D00-974B-80F9B0CA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81" y="2148295"/>
            <a:ext cx="5569745" cy="32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2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대출의 수리적 분석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CD6D2E-97E1-4298-A435-32040C3A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9923" y="554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EB82948-94E0-4DE1-91FD-CE74F8E2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[R] 6">
            <a:extLst>
              <a:ext uri="{FF2B5EF4-FFF2-40B4-BE49-F238E27FC236}">
                <a16:creationId xmlns:a16="http://schemas.microsoft.com/office/drawing/2014/main" xmlns="" id="{C3F38862-0F1D-4166-900F-BDBACAF6B8B7}"/>
              </a:ext>
            </a:extLst>
          </p:cNvPr>
          <p:cNvCxnSpPr/>
          <p:nvPr/>
        </p:nvCxnSpPr>
        <p:spPr>
          <a:xfrm>
            <a:off x="2796215" y="9955153"/>
            <a:ext cx="25789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15784B-776E-4C62-A2BC-B2B33C07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95" y="3608963"/>
            <a:ext cx="713686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322F34EB-D345-4142-AF59-557355B6024A}"/>
                  </a:ext>
                </a:extLst>
              </p:cNvPr>
              <p:cNvSpPr/>
              <p:nvPr/>
            </p:nvSpPr>
            <p:spPr>
              <a:xfrm>
                <a:off x="4257772" y="2981130"/>
                <a:ext cx="3676456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ko-KR" alt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sSub>
                                <m:sSubPr>
                                  <m:ctrlPr>
                                    <a:rPr lang="ko-KR" alt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ko-KR" altLang="en-US" sz="32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ko-KR" alt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2F34EB-D345-4142-AF59-557355B60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72" y="2981130"/>
                <a:ext cx="3676456" cy="125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EFF8119-EDDD-4DDF-A53D-3D6484215DDF}"/>
              </a:ext>
            </a:extLst>
          </p:cNvPr>
          <p:cNvGrpSpPr/>
          <p:nvPr/>
        </p:nvGrpSpPr>
        <p:grpSpPr>
          <a:xfrm>
            <a:off x="3515244" y="4541376"/>
            <a:ext cx="5161510" cy="646503"/>
            <a:chOff x="3496107" y="4660388"/>
            <a:chExt cx="4413250" cy="522605"/>
          </a:xfrm>
        </p:grpSpPr>
        <p:cxnSp>
          <p:nvCxnSpPr>
            <p:cNvPr id="13" name="직선 연결선[R] 6">
              <a:extLst>
                <a:ext uri="{FF2B5EF4-FFF2-40B4-BE49-F238E27FC236}">
                  <a16:creationId xmlns:a16="http://schemas.microsoft.com/office/drawing/2014/main" xmlns="" id="{9BFFF083-0EEC-40F3-868D-8BBF39704739}"/>
                </a:ext>
              </a:extLst>
            </p:cNvPr>
            <p:cNvCxnSpPr/>
            <p:nvPr/>
          </p:nvCxnSpPr>
          <p:spPr>
            <a:xfrm>
              <a:off x="3503092" y="4945503"/>
              <a:ext cx="4405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9">
              <a:extLst>
                <a:ext uri="{FF2B5EF4-FFF2-40B4-BE49-F238E27FC236}">
                  <a16:creationId xmlns:a16="http://schemas.microsoft.com/office/drawing/2014/main" xmlns="" id="{C23B6807-B900-4D8B-925D-74674D01354A}"/>
                </a:ext>
              </a:extLst>
            </p:cNvPr>
            <p:cNvCxnSpPr/>
            <p:nvPr/>
          </p:nvCxnSpPr>
          <p:spPr>
            <a:xfrm>
              <a:off x="7909357" y="4665468"/>
              <a:ext cx="0" cy="514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0">
              <a:extLst>
                <a:ext uri="{FF2B5EF4-FFF2-40B4-BE49-F238E27FC236}">
                  <a16:creationId xmlns:a16="http://schemas.microsoft.com/office/drawing/2014/main" xmlns="" id="{72697E0A-2E18-4CE7-B6A4-6BFCA8C9B4F9}"/>
                </a:ext>
              </a:extLst>
            </p:cNvPr>
            <p:cNvCxnSpPr/>
            <p:nvPr/>
          </p:nvCxnSpPr>
          <p:spPr>
            <a:xfrm>
              <a:off x="3496107" y="4662293"/>
              <a:ext cx="2540" cy="515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1">
              <a:extLst>
                <a:ext uri="{FF2B5EF4-FFF2-40B4-BE49-F238E27FC236}">
                  <a16:creationId xmlns:a16="http://schemas.microsoft.com/office/drawing/2014/main" xmlns="" id="{C65A7739-6B52-40F6-A0D8-27B7FCC9C480}"/>
                </a:ext>
              </a:extLst>
            </p:cNvPr>
            <p:cNvCxnSpPr/>
            <p:nvPr/>
          </p:nvCxnSpPr>
          <p:spPr>
            <a:xfrm>
              <a:off x="5758612" y="4662293"/>
              <a:ext cx="0" cy="520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2">
              <a:extLst>
                <a:ext uri="{FF2B5EF4-FFF2-40B4-BE49-F238E27FC236}">
                  <a16:creationId xmlns:a16="http://schemas.microsoft.com/office/drawing/2014/main" xmlns="" id="{775BFF40-E462-4AFA-BE0F-8296477002DD}"/>
                </a:ext>
              </a:extLst>
            </p:cNvPr>
            <p:cNvCxnSpPr/>
            <p:nvPr/>
          </p:nvCxnSpPr>
          <p:spPr>
            <a:xfrm>
              <a:off x="6765087" y="4660388"/>
              <a:ext cx="0" cy="518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8B6E4013-6365-4E8C-998D-8F0CE9CC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5FC0A98A-3978-48A9-9868-420F7D44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EEB34B2-56C4-493B-8053-79B2C9375B32}"/>
                  </a:ext>
                </a:extLst>
              </p:cNvPr>
              <p:cNvSpPr txBox="1"/>
              <p:nvPr/>
            </p:nvSpPr>
            <p:spPr>
              <a:xfrm>
                <a:off x="5954277" y="5278870"/>
                <a:ext cx="414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EB34B2-56C4-493B-8053-79B2C937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77" y="5278870"/>
                <a:ext cx="414151" cy="369332"/>
              </a:xfrm>
              <a:prstGeom prst="rect">
                <a:avLst/>
              </a:prstGeom>
              <a:blipFill>
                <a:blip r:embed="rId3"/>
                <a:stretch>
                  <a:fillRect l="-5882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D0FDD971-88A8-4DB7-A557-5DBCA87B2218}"/>
                  </a:ext>
                </a:extLst>
              </p:cNvPr>
              <p:cNvSpPr/>
              <p:nvPr/>
            </p:nvSpPr>
            <p:spPr>
              <a:xfrm>
                <a:off x="7016309" y="5274439"/>
                <a:ext cx="58432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0FDD971-88A8-4DB7-A557-5DBCA87B2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09" y="5274439"/>
                <a:ext cx="584326" cy="490199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4057DBA7-9D34-430D-A09A-6172A0816E52}"/>
                  </a:ext>
                </a:extLst>
              </p:cNvPr>
              <p:cNvSpPr/>
              <p:nvPr/>
            </p:nvSpPr>
            <p:spPr>
              <a:xfrm>
                <a:off x="6881715" y="5782142"/>
                <a:ext cx="913520" cy="469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057DBA7-9D34-430D-A09A-6172A0816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715" y="5782142"/>
                <a:ext cx="913520" cy="469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009EC5E-388A-4938-9FC3-5380688F3F3E}"/>
                  </a:ext>
                </a:extLst>
              </p:cNvPr>
              <p:cNvSpPr/>
              <p:nvPr/>
            </p:nvSpPr>
            <p:spPr>
              <a:xfrm>
                <a:off x="3845590" y="2027202"/>
                <a:ext cx="4217373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009EC5E-388A-4938-9FC3-5380688F3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0" y="2027202"/>
                <a:ext cx="4217373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1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1" y="482660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6344B-6C73-46C5-85E4-EC66100585A3}"/>
              </a:ext>
            </a:extLst>
          </p:cNvPr>
          <p:cNvSpPr txBox="1"/>
          <p:nvPr/>
        </p:nvSpPr>
        <p:spPr>
          <a:xfrm>
            <a:off x="1077843" y="3497811"/>
            <a:ext cx="100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대출의 등장은 본래 자금을 차입할 수 없던 차입자에게 대출을 제공하고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높은 수익률을 얻고자 하는 투자자의 니즈를 만족시켜준다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400" b="1" dirty="0">
              <a:solidFill>
                <a:srgbClr val="ED7C6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03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1" y="482660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6344B-6C73-46C5-85E4-EC66100585A3}"/>
              </a:ext>
            </a:extLst>
          </p:cNvPr>
          <p:cNvSpPr txBox="1"/>
          <p:nvPr/>
        </p:nvSpPr>
        <p:spPr>
          <a:xfrm>
            <a:off x="2165062" y="2787692"/>
            <a:ext cx="8484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신용평가능력의 차이가 있을 수 있음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>
              <a:solidFill>
                <a:srgbClr val="ED7C6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업체는 신용창조능력이 없기 때문에 차입자가 은행에서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돈이 빌리는 것을 더 선호할 수 있음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>
              <a:solidFill>
                <a:srgbClr val="ED7C6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투자자가 차입자의 신용에 대한 정보를 정확히 알기 어려움</a:t>
            </a:r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7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957D6B3-775F-4047-AB86-9AFBA635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437035"/>
            <a:ext cx="7048500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884B7D-D436-40D4-8513-6405C8B5F80B}"/>
              </a:ext>
            </a:extLst>
          </p:cNvPr>
          <p:cNvSpPr txBox="1"/>
          <p:nvPr/>
        </p:nvSpPr>
        <p:spPr>
          <a:xfrm>
            <a:off x="3099025" y="5233482"/>
            <a:ext cx="5993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경청해주셔서</a:t>
            </a:r>
            <a:r>
              <a:rPr lang="ko-KR" altLang="en-US" sz="4000" b="1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감사합니다</a:t>
            </a:r>
            <a:r>
              <a:rPr lang="en-US" altLang="ko-KR" sz="4000" b="1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  <a:p>
            <a:pPr algn="ctr"/>
            <a:r>
              <a:rPr lang="en-US" altLang="ko-KR" sz="4000" b="1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Q&amp;A</a:t>
            </a:r>
            <a:endParaRPr lang="ko-KR" altLang="en-US" sz="4000" b="1" dirty="0">
              <a:solidFill>
                <a:srgbClr val="ED7C6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6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921273" y="511843"/>
            <a:ext cx="4349454" cy="562168"/>
          </a:xfrm>
        </p:spPr>
        <p:txBody>
          <a:bodyPr/>
          <a:lstStyle/>
          <a:p>
            <a:pPr algn="dist"/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5BE26C2-6A6B-4F61-8C87-32DC604C965E}"/>
              </a:ext>
            </a:extLst>
          </p:cNvPr>
          <p:cNvSpPr txBox="1"/>
          <p:nvPr/>
        </p:nvSpPr>
        <p:spPr>
          <a:xfrm>
            <a:off x="5485493" y="2551892"/>
            <a:ext cx="10320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7FA2178-E9A5-41F0-BDA2-7833B45DB292}"/>
              </a:ext>
            </a:extLst>
          </p:cNvPr>
          <p:cNvSpPr txBox="1"/>
          <p:nvPr/>
        </p:nvSpPr>
        <p:spPr>
          <a:xfrm>
            <a:off x="5485492" y="2940242"/>
            <a:ext cx="5021943" cy="8003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P2P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에 대한 소개와 시스템의 특성</a:t>
            </a:r>
            <a:endParaRPr lang="en-US" altLang="ko-KR" sz="20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기존 은행 대출 시스템과의 차이점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FCE13E2-7DB7-4FCD-9FC9-4E503BA49E31}"/>
              </a:ext>
            </a:extLst>
          </p:cNvPr>
          <p:cNvSpPr txBox="1"/>
          <p:nvPr/>
        </p:nvSpPr>
        <p:spPr>
          <a:xfrm>
            <a:off x="6350479" y="3928497"/>
            <a:ext cx="11063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dist"/>
            <a:r>
              <a:rPr lang="ko-KR" altLang="en-US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55A44D1-15EE-4FB8-9C16-97CC992817E8}"/>
              </a:ext>
            </a:extLst>
          </p:cNvPr>
          <p:cNvSpPr txBox="1"/>
          <p:nvPr/>
        </p:nvSpPr>
        <p:spPr>
          <a:xfrm>
            <a:off x="6350479" y="4316847"/>
            <a:ext cx="5021943" cy="431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대출의 수리적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EC4C5E9-5309-4574-933A-5C48DA43E002}"/>
              </a:ext>
            </a:extLst>
          </p:cNvPr>
          <p:cNvSpPr txBox="1"/>
          <p:nvPr/>
        </p:nvSpPr>
        <p:spPr>
          <a:xfrm>
            <a:off x="6983366" y="4935770"/>
            <a:ext cx="1032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결론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52AD2A1-FAF3-4789-B30D-1D219BD2E399}"/>
              </a:ext>
            </a:extLst>
          </p:cNvPr>
          <p:cNvSpPr txBox="1"/>
          <p:nvPr/>
        </p:nvSpPr>
        <p:spPr>
          <a:xfrm>
            <a:off x="7000271" y="5324120"/>
            <a:ext cx="5021943" cy="431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결론과 한계점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CE1223D4-CE3D-4F74-821A-E93BD97801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751" y="2084684"/>
            <a:ext cx="4340728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778415" y="502116"/>
            <a:ext cx="2635170" cy="562168"/>
          </a:xfrm>
        </p:spPr>
        <p:txBody>
          <a:bodyPr/>
          <a:lstStyle/>
          <a:p>
            <a:pPr algn="dist"/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란</a:t>
            </a:r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</a:t>
            </a:r>
            <a:endParaRPr lang="ko-KR" altLang="en-US" sz="4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50477-D00F-4CBE-B1EB-DAA7A2274FAD}"/>
              </a:ext>
            </a:extLst>
          </p:cNvPr>
          <p:cNvSpPr txBox="1"/>
          <p:nvPr/>
        </p:nvSpPr>
        <p:spPr>
          <a:xfrm>
            <a:off x="1870254" y="3081915"/>
            <a:ext cx="8451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금융기관을 통하지 않고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인터넷 또는 모바일 등으로 개인 간에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직접적으로 금융거래가 이루어지는 것을 말한다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endParaRPr lang="ko-KR" altLang="en-US" sz="3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33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원형 18">
            <a:extLst>
              <a:ext uri="{FF2B5EF4-FFF2-40B4-BE49-F238E27FC236}">
                <a16:creationId xmlns:a16="http://schemas.microsoft.com/office/drawing/2014/main" xmlns="" id="{F3A4F24E-8B4E-4152-895E-CB38400E9BC9}"/>
              </a:ext>
            </a:extLst>
          </p:cNvPr>
          <p:cNvSpPr/>
          <p:nvPr/>
        </p:nvSpPr>
        <p:spPr>
          <a:xfrm rot="21102080">
            <a:off x="3347903" y="1603349"/>
            <a:ext cx="3261912" cy="2950899"/>
          </a:xfrm>
          <a:prstGeom prst="circularArrow">
            <a:avLst>
              <a:gd name="adj1" fmla="val 16524"/>
              <a:gd name="adj2" fmla="val 1142319"/>
              <a:gd name="adj3" fmla="val 20787279"/>
              <a:gd name="adj4" fmla="val 2367832"/>
              <a:gd name="adj5" fmla="val 17584"/>
            </a:avLst>
          </a:prstGeom>
          <a:solidFill>
            <a:srgbClr val="F3C1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xmlns="" id="{53F68FCD-6B94-4A85-95B3-957BC24AB7B4}"/>
              </a:ext>
            </a:extLst>
          </p:cNvPr>
          <p:cNvSpPr/>
          <p:nvPr/>
        </p:nvSpPr>
        <p:spPr>
          <a:xfrm rot="10302080">
            <a:off x="5698134" y="1594537"/>
            <a:ext cx="3145352" cy="2950899"/>
          </a:xfrm>
          <a:prstGeom prst="circularArrow">
            <a:avLst>
              <a:gd name="adj1" fmla="val 16524"/>
              <a:gd name="adj2" fmla="val 1142319"/>
              <a:gd name="adj3" fmla="val 20787279"/>
              <a:gd name="adj4" fmla="val 2655957"/>
              <a:gd name="adj5" fmla="val 17584"/>
            </a:avLst>
          </a:prstGeom>
          <a:solidFill>
            <a:srgbClr val="BDCCB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538692" y="502116"/>
            <a:ext cx="5114616" cy="562168"/>
          </a:xfrm>
        </p:spPr>
        <p:txBody>
          <a:bodyPr/>
          <a:lstStyle/>
          <a:p>
            <a:pPr algn="dist"/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금융시장의 아이러니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0AC434A-672F-4D0A-9520-F284806A3577}"/>
              </a:ext>
            </a:extLst>
          </p:cNvPr>
          <p:cNvSpPr/>
          <p:nvPr/>
        </p:nvSpPr>
        <p:spPr>
          <a:xfrm>
            <a:off x="4465156" y="4274985"/>
            <a:ext cx="915635" cy="500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대출자</a:t>
            </a:r>
            <a:endParaRPr lang="en-US" altLang="ko-KR" sz="2000" dirty="0">
              <a:solidFill>
                <a:srgbClr val="ED7C6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EA1434-2EBD-4716-B5F5-DA592B0EC9CF}"/>
              </a:ext>
            </a:extLst>
          </p:cNvPr>
          <p:cNvSpPr/>
          <p:nvPr/>
        </p:nvSpPr>
        <p:spPr>
          <a:xfrm>
            <a:off x="1629158" y="4775250"/>
            <a:ext cx="3751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은행에서 받을 수 있는 대출한도↓ </a:t>
            </a:r>
          </a:p>
          <a:p>
            <a:pPr algn="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저축은행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or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대부업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고금리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B781459-B96C-40F5-87DD-76AF224B28BC}"/>
              </a:ext>
            </a:extLst>
          </p:cNvPr>
          <p:cNvSpPr/>
          <p:nvPr/>
        </p:nvSpPr>
        <p:spPr>
          <a:xfrm>
            <a:off x="6791885" y="4274985"/>
            <a:ext cx="915635" cy="500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투자자</a:t>
            </a:r>
            <a:endParaRPr lang="en-US" altLang="ko-KR" sz="2000" dirty="0">
              <a:solidFill>
                <a:srgbClr val="ED7C6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D2F2EB-1FF3-4DA5-9B24-5855E63929DE}"/>
              </a:ext>
            </a:extLst>
          </p:cNvPr>
          <p:cNvSpPr/>
          <p:nvPr/>
        </p:nvSpPr>
        <p:spPr>
          <a:xfrm>
            <a:off x="6791885" y="4780897"/>
            <a:ext cx="355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은행에서 높은 수익 기대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</a:p>
          <a:p>
            <a:pPr fontAlgn="base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세계적 경제침체 ⇒ 수익률 장담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3C0021-E743-445E-BC0B-C79CF64848DA}"/>
              </a:ext>
            </a:extLst>
          </p:cNvPr>
          <p:cNvSpPr txBox="1"/>
          <p:nvPr/>
        </p:nvSpPr>
        <p:spPr>
          <a:xfrm>
            <a:off x="2224398" y="5642624"/>
            <a:ext cx="7743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⇒ 대출자와 투자자 모두 만족시키기 위해 </a:t>
            </a:r>
            <a:r>
              <a:rPr lang="en-US" altLang="ko-KR" sz="25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</a:t>
            </a:r>
            <a:r>
              <a:rPr lang="ko-KR" altLang="en-US" sz="25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금융 탄생</a:t>
            </a:r>
          </a:p>
        </p:txBody>
      </p:sp>
    </p:spTree>
    <p:extLst>
      <p:ext uri="{BB962C8B-B14F-4D97-AF65-F5344CB8AC3E}">
        <p14:creationId xmlns:p14="http://schemas.microsoft.com/office/powerpoint/2010/main" val="268285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/>
      <p:bldP spid="4" grpId="0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533623" y="502116"/>
            <a:ext cx="3124755" cy="562168"/>
          </a:xfrm>
        </p:spPr>
        <p:txBody>
          <a:bodyPr/>
          <a:lstStyle/>
          <a:p>
            <a:pPr algn="dist"/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특성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C78B45-77BE-406D-88A2-EEBF9A8D3F48}"/>
              </a:ext>
            </a:extLst>
          </p:cNvPr>
          <p:cNvSpPr/>
          <p:nvPr/>
        </p:nvSpPr>
        <p:spPr>
          <a:xfrm>
            <a:off x="1340214" y="4518663"/>
            <a:ext cx="2362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높은 수익률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8B5527-1ED0-4124-AE95-ECAF2D8CC7CA}"/>
              </a:ext>
            </a:extLst>
          </p:cNvPr>
          <p:cNvSpPr/>
          <p:nvPr/>
        </p:nvSpPr>
        <p:spPr>
          <a:xfrm>
            <a:off x="4914667" y="4518664"/>
            <a:ext cx="2362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짧은 투자기간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9961895-F63B-479A-9804-DA8CA99FBB57}"/>
              </a:ext>
            </a:extLst>
          </p:cNvPr>
          <p:cNvSpPr/>
          <p:nvPr/>
        </p:nvSpPr>
        <p:spPr>
          <a:xfrm>
            <a:off x="8403908" y="4518663"/>
            <a:ext cx="2362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투자한도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57851F3-7E73-41C9-B35D-4399B2682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9" y="2071984"/>
            <a:ext cx="2052231" cy="20522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2F09D7D-A7C4-47E4-B50C-4E1BE1957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27" y="1940787"/>
            <a:ext cx="2052231" cy="20522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1B20816-1462-4F94-92AA-DCF2B4D44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21" y="2013617"/>
            <a:ext cx="2222653" cy="22226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080E48-9929-40FE-ABE0-4266F774DE03}"/>
              </a:ext>
            </a:extLst>
          </p:cNvPr>
          <p:cNvSpPr txBox="1"/>
          <p:nvPr/>
        </p:nvSpPr>
        <p:spPr>
          <a:xfrm>
            <a:off x="1340214" y="5007750"/>
            <a:ext cx="2453431" cy="363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60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세전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10%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가 넘는 수익률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3ED508-D563-484F-AB7E-AFF373F060FC}"/>
              </a:ext>
            </a:extLst>
          </p:cNvPr>
          <p:cNvSpPr txBox="1"/>
          <p:nvPr/>
        </p:nvSpPr>
        <p:spPr>
          <a:xfrm>
            <a:off x="4953149" y="5007750"/>
            <a:ext cx="2705229" cy="658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투자기간이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개월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, 6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개월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, 12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개월 등으로 짧은 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54D348C-EF03-46D0-9576-40B8F62333BE}"/>
              </a:ext>
            </a:extLst>
          </p:cNvPr>
          <p:cNvSpPr txBox="1"/>
          <p:nvPr/>
        </p:nvSpPr>
        <p:spPr>
          <a:xfrm>
            <a:off x="8398357" y="4980328"/>
            <a:ext cx="2705229" cy="9542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업체당 개인투자자가 투자할 수 있는 한도는 연간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2000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rPr>
              <a:t>만 원</a:t>
            </a:r>
          </a:p>
        </p:txBody>
      </p:sp>
    </p:spTree>
    <p:extLst>
      <p:ext uri="{BB962C8B-B14F-4D97-AF65-F5344CB8AC3E}">
        <p14:creationId xmlns:p14="http://schemas.microsoft.com/office/powerpoint/2010/main" val="106812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547458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기존 금융시장의 대출 모형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EBADAE-696B-4AFD-8756-8449AE19D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45" y="4600016"/>
            <a:ext cx="1595738" cy="15957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7BAB7ED-9044-42F9-B901-C51B37623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50" y="2261928"/>
            <a:ext cx="1832050" cy="18320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73DFD52-F9B8-4B62-91C9-BD1D7D511E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08" y="1830130"/>
            <a:ext cx="1267185" cy="12671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1FC6334-8291-4050-B085-CF2CDBE696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78" y="2347574"/>
            <a:ext cx="1501156" cy="15011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72CEBE4-43B7-4DE2-972D-D2634DBB0B17}"/>
              </a:ext>
            </a:extLst>
          </p:cNvPr>
          <p:cNvSpPr txBox="1"/>
          <p:nvPr/>
        </p:nvSpPr>
        <p:spPr>
          <a:xfrm>
            <a:off x="4461798" y="3025787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1DA923-5E5A-4E9B-9A7F-D06BE99F7FD5}"/>
              </a:ext>
            </a:extLst>
          </p:cNvPr>
          <p:cNvSpPr txBox="1"/>
          <p:nvPr/>
        </p:nvSpPr>
        <p:spPr>
          <a:xfrm>
            <a:off x="4105376" y="234757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CF1A51E-EFAC-4FA4-BFF8-0AEFEB593D86}"/>
              </a:ext>
            </a:extLst>
          </p:cNvPr>
          <p:cNvSpPr txBox="1"/>
          <p:nvPr/>
        </p:nvSpPr>
        <p:spPr>
          <a:xfrm>
            <a:off x="7545278" y="229220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금리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B9ABBA3-4568-407B-8364-E016429BDD84}"/>
              </a:ext>
            </a:extLst>
          </p:cNvPr>
          <p:cNvSpPr txBox="1"/>
          <p:nvPr/>
        </p:nvSpPr>
        <p:spPr>
          <a:xfrm>
            <a:off x="6249187" y="39014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금리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25D07A7-2D5B-4E02-8409-4ECDEE831359}"/>
              </a:ext>
            </a:extLst>
          </p:cNvPr>
          <p:cNvSpPr txBox="1"/>
          <p:nvPr/>
        </p:nvSpPr>
        <p:spPr>
          <a:xfrm>
            <a:off x="7107770" y="297030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A85753-9495-47AB-B3CB-FE1E9FF1024C}"/>
              </a:ext>
            </a:extLst>
          </p:cNvPr>
          <p:cNvSpPr txBox="1"/>
          <p:nvPr/>
        </p:nvSpPr>
        <p:spPr>
          <a:xfrm>
            <a:off x="5178837" y="3881212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1F68C89-9BE4-478F-B7BB-27E0CF37EE94}"/>
              </a:ext>
            </a:extLst>
          </p:cNvPr>
          <p:cNvSpPr txBox="1"/>
          <p:nvPr/>
        </p:nvSpPr>
        <p:spPr>
          <a:xfrm>
            <a:off x="5760006" y="3124753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은행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7832A3C-D131-404C-9EDB-E0EEC5BA2065}"/>
              </a:ext>
            </a:extLst>
          </p:cNvPr>
          <p:cNvSpPr txBox="1"/>
          <p:nvPr/>
        </p:nvSpPr>
        <p:spPr>
          <a:xfrm>
            <a:off x="5754636" y="6195754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11B0EE9-3C0E-4A2A-9AE6-B33FC21E1807}"/>
              </a:ext>
            </a:extLst>
          </p:cNvPr>
          <p:cNvSpPr txBox="1"/>
          <p:nvPr/>
        </p:nvSpPr>
        <p:spPr>
          <a:xfrm>
            <a:off x="2261857" y="390844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예금 고객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E744A9C-A7D1-4238-9248-D8A54BBBF980}"/>
              </a:ext>
            </a:extLst>
          </p:cNvPr>
          <p:cNvSpPr txBox="1"/>
          <p:nvPr/>
        </p:nvSpPr>
        <p:spPr>
          <a:xfrm>
            <a:off x="8810581" y="39084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기업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9460CFF-E45F-4F82-8809-CFF6406C6065}"/>
              </a:ext>
            </a:extLst>
          </p:cNvPr>
          <p:cNvGrpSpPr/>
          <p:nvPr/>
        </p:nvGrpSpPr>
        <p:grpSpPr>
          <a:xfrm rot="20476885">
            <a:off x="3896147" y="2766137"/>
            <a:ext cx="1349829" cy="195942"/>
            <a:chOff x="1393371" y="4782900"/>
            <a:chExt cx="1349829" cy="19594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3EEFA6C8-7AB8-465F-BEB7-3D38ABE025B5}"/>
                </a:ext>
              </a:extLst>
            </p:cNvPr>
            <p:cNvCxnSpPr/>
            <p:nvPr/>
          </p:nvCxnSpPr>
          <p:spPr>
            <a:xfrm>
              <a:off x="1393371" y="4782900"/>
              <a:ext cx="1349829" cy="0"/>
            </a:xfrm>
            <a:prstGeom prst="straightConnector1">
              <a:avLst/>
            </a:prstGeom>
            <a:ln w="28575">
              <a:solidFill>
                <a:srgbClr val="ED7C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B72579A4-43DF-4C47-B6A5-D1B33D166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371" y="4978842"/>
              <a:ext cx="1349829" cy="0"/>
            </a:xfrm>
            <a:prstGeom prst="straightConnector1">
              <a:avLst/>
            </a:prstGeom>
            <a:ln w="28575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5DC3C832-7970-4EF4-AA5A-5BCEDAB0DDB9}"/>
              </a:ext>
            </a:extLst>
          </p:cNvPr>
          <p:cNvGrpSpPr/>
          <p:nvPr/>
        </p:nvGrpSpPr>
        <p:grpSpPr>
          <a:xfrm rot="5400000">
            <a:off x="5711411" y="4001471"/>
            <a:ext cx="769170" cy="259532"/>
            <a:chOff x="1393371" y="4782900"/>
            <a:chExt cx="1349829" cy="195942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7802660-B8A1-4B5C-871D-425565EA0010}"/>
                </a:ext>
              </a:extLst>
            </p:cNvPr>
            <p:cNvCxnSpPr/>
            <p:nvPr/>
          </p:nvCxnSpPr>
          <p:spPr>
            <a:xfrm>
              <a:off x="1393371" y="4782900"/>
              <a:ext cx="1349829" cy="0"/>
            </a:xfrm>
            <a:prstGeom prst="straightConnector1">
              <a:avLst/>
            </a:prstGeom>
            <a:ln w="28575">
              <a:solidFill>
                <a:srgbClr val="ED7C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570B2F9B-3D21-4649-A952-4657BEA01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371" y="4978842"/>
              <a:ext cx="1349829" cy="0"/>
            </a:xfrm>
            <a:prstGeom prst="straightConnector1">
              <a:avLst/>
            </a:prstGeom>
            <a:ln w="28575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05D8E481-6746-4000-9F4F-92C25A481766}"/>
              </a:ext>
            </a:extLst>
          </p:cNvPr>
          <p:cNvGrpSpPr/>
          <p:nvPr/>
        </p:nvGrpSpPr>
        <p:grpSpPr>
          <a:xfrm rot="1650463">
            <a:off x="6963453" y="2683859"/>
            <a:ext cx="1349829" cy="195942"/>
            <a:chOff x="1393371" y="4782900"/>
            <a:chExt cx="1349829" cy="195942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BD25FBF7-A043-4268-ABA7-299A8E1386A8}"/>
                </a:ext>
              </a:extLst>
            </p:cNvPr>
            <p:cNvCxnSpPr/>
            <p:nvPr/>
          </p:nvCxnSpPr>
          <p:spPr>
            <a:xfrm>
              <a:off x="1393371" y="4782900"/>
              <a:ext cx="1349829" cy="0"/>
            </a:xfrm>
            <a:prstGeom prst="straightConnector1">
              <a:avLst/>
            </a:prstGeom>
            <a:ln w="28575">
              <a:solidFill>
                <a:srgbClr val="ED7C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B1A71511-1EDC-4D1F-BD41-44C1DA424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371" y="4978842"/>
              <a:ext cx="1349829" cy="0"/>
            </a:xfrm>
            <a:prstGeom prst="straightConnector1">
              <a:avLst/>
            </a:prstGeom>
            <a:ln w="28575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33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557184"/>
            <a:ext cx="8690578" cy="562168"/>
          </a:xfrm>
        </p:spPr>
        <p:txBody>
          <a:bodyPr/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기존의 금융거래와 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 금융거래의 차이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ED3416-3002-48AC-B4C9-B33681021280}"/>
              </a:ext>
            </a:extLst>
          </p:cNvPr>
          <p:cNvSpPr txBox="1"/>
          <p:nvPr/>
        </p:nvSpPr>
        <p:spPr>
          <a:xfrm>
            <a:off x="3126171" y="16963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기존 금융거래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B45596E-3304-4CBC-8121-39197C31FE9A}"/>
              </a:ext>
            </a:extLst>
          </p:cNvPr>
          <p:cNvSpPr txBox="1"/>
          <p:nvPr/>
        </p:nvSpPr>
        <p:spPr>
          <a:xfrm>
            <a:off x="6862289" y="1701916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2400" b="1" dirty="0">
                <a:solidFill>
                  <a:srgbClr val="ED7C6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 금융거래</a:t>
            </a:r>
          </a:p>
        </p:txBody>
      </p:sp>
      <p:pic>
        <p:nvPicPr>
          <p:cNvPr id="50" name="그래픽 49" descr="사람">
            <a:extLst>
              <a:ext uri="{FF2B5EF4-FFF2-40B4-BE49-F238E27FC236}">
                <a16:creationId xmlns:a16="http://schemas.microsoft.com/office/drawing/2014/main" xmlns="" id="{BBBB12B6-7B9E-4908-AE9C-E55353CCC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33062" y="2693164"/>
            <a:ext cx="914400" cy="914400"/>
          </a:xfrm>
          <a:prstGeom prst="rect">
            <a:avLst/>
          </a:prstGeom>
        </p:spPr>
      </p:pic>
      <p:pic>
        <p:nvPicPr>
          <p:cNvPr id="51" name="그래픽 50" descr="사람">
            <a:extLst>
              <a:ext uri="{FF2B5EF4-FFF2-40B4-BE49-F238E27FC236}">
                <a16:creationId xmlns:a16="http://schemas.microsoft.com/office/drawing/2014/main" xmlns="" id="{883137DD-1E02-4808-A107-50D0D4EC2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15513" y="3379596"/>
            <a:ext cx="914400" cy="914400"/>
          </a:xfrm>
          <a:prstGeom prst="rect">
            <a:avLst/>
          </a:prstGeom>
        </p:spPr>
      </p:pic>
      <p:pic>
        <p:nvPicPr>
          <p:cNvPr id="52" name="그래픽 51" descr="사람">
            <a:extLst>
              <a:ext uri="{FF2B5EF4-FFF2-40B4-BE49-F238E27FC236}">
                <a16:creationId xmlns:a16="http://schemas.microsoft.com/office/drawing/2014/main" xmlns="" id="{242ADF4E-395F-48A3-954B-32D845E37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42190" y="3835987"/>
            <a:ext cx="914400" cy="914400"/>
          </a:xfrm>
          <a:prstGeom prst="rect">
            <a:avLst/>
          </a:prstGeom>
        </p:spPr>
      </p:pic>
      <p:pic>
        <p:nvPicPr>
          <p:cNvPr id="54" name="그래픽 53" descr="사람">
            <a:extLst>
              <a:ext uri="{FF2B5EF4-FFF2-40B4-BE49-F238E27FC236}">
                <a16:creationId xmlns:a16="http://schemas.microsoft.com/office/drawing/2014/main" xmlns="" id="{6861BC14-5B27-4E33-93EA-658FBE5D1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66975" y="5113613"/>
            <a:ext cx="914400" cy="914400"/>
          </a:xfrm>
          <a:prstGeom prst="rect">
            <a:avLst/>
          </a:prstGeom>
        </p:spPr>
      </p:pic>
      <p:pic>
        <p:nvPicPr>
          <p:cNvPr id="55" name="그래픽 54" descr="사람">
            <a:extLst>
              <a:ext uri="{FF2B5EF4-FFF2-40B4-BE49-F238E27FC236}">
                <a16:creationId xmlns:a16="http://schemas.microsoft.com/office/drawing/2014/main" xmlns="" id="{5EA56DDA-F0FE-43B3-8C2B-3E8120A82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9083" y="5464238"/>
            <a:ext cx="914400" cy="9144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626DE18-1BC0-4F65-A1AF-93A50BA2336F}"/>
              </a:ext>
            </a:extLst>
          </p:cNvPr>
          <p:cNvGrpSpPr/>
          <p:nvPr/>
        </p:nvGrpSpPr>
        <p:grpSpPr>
          <a:xfrm>
            <a:off x="6674795" y="2592042"/>
            <a:ext cx="719846" cy="690664"/>
            <a:chOff x="6674795" y="2592042"/>
            <a:chExt cx="719846" cy="690664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ACA2E2D1-2E79-456E-BC14-EB0A4C030014}"/>
                </a:ext>
              </a:extLst>
            </p:cNvPr>
            <p:cNvSpPr/>
            <p:nvPr/>
          </p:nvSpPr>
          <p:spPr>
            <a:xfrm>
              <a:off x="6689386" y="2592042"/>
              <a:ext cx="690664" cy="690664"/>
            </a:xfrm>
            <a:prstGeom prst="ellipse">
              <a:avLst/>
            </a:prstGeom>
            <a:noFill/>
            <a:ln w="38100">
              <a:solidFill>
                <a:srgbClr val="91B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D6832E7-9B7E-4403-A94C-077589203C25}"/>
                </a:ext>
              </a:extLst>
            </p:cNvPr>
            <p:cNvSpPr txBox="1"/>
            <p:nvPr/>
          </p:nvSpPr>
          <p:spPr>
            <a:xfrm>
              <a:off x="6674795" y="2752708"/>
              <a:ext cx="71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개인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0CF0E7B6-D380-49CA-9A81-CD1E952E418E}"/>
              </a:ext>
            </a:extLst>
          </p:cNvPr>
          <p:cNvGrpSpPr/>
          <p:nvPr/>
        </p:nvGrpSpPr>
        <p:grpSpPr>
          <a:xfrm>
            <a:off x="9153863" y="2820740"/>
            <a:ext cx="719846" cy="690664"/>
            <a:chOff x="8779544" y="2752708"/>
            <a:chExt cx="719846" cy="690664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F1D43AD3-ADED-4762-8483-D1E5A4B88D79}"/>
                </a:ext>
              </a:extLst>
            </p:cNvPr>
            <p:cNvSpPr/>
            <p:nvPr/>
          </p:nvSpPr>
          <p:spPr>
            <a:xfrm>
              <a:off x="8801804" y="2752708"/>
              <a:ext cx="690664" cy="690664"/>
            </a:xfrm>
            <a:prstGeom prst="ellipse">
              <a:avLst/>
            </a:prstGeom>
            <a:noFill/>
            <a:ln w="38100">
              <a:solidFill>
                <a:srgbClr val="91B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713FAD2-A424-4F93-8892-69523AFCFA60}"/>
                </a:ext>
              </a:extLst>
            </p:cNvPr>
            <p:cNvSpPr txBox="1"/>
            <p:nvPr/>
          </p:nvSpPr>
          <p:spPr>
            <a:xfrm>
              <a:off x="8779544" y="2913374"/>
              <a:ext cx="71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기업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652E7D44-21BB-4695-AA77-2A77A3C2869E}"/>
              </a:ext>
            </a:extLst>
          </p:cNvPr>
          <p:cNvGrpSpPr/>
          <p:nvPr/>
        </p:nvGrpSpPr>
        <p:grpSpPr>
          <a:xfrm>
            <a:off x="7767867" y="4295528"/>
            <a:ext cx="719846" cy="690664"/>
            <a:chOff x="7786370" y="3801551"/>
            <a:chExt cx="719846" cy="69066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C8179DF2-FBE1-4E56-8E8C-1F7A17A1EE54}"/>
                </a:ext>
              </a:extLst>
            </p:cNvPr>
            <p:cNvSpPr/>
            <p:nvPr/>
          </p:nvSpPr>
          <p:spPr>
            <a:xfrm>
              <a:off x="7808630" y="3801551"/>
              <a:ext cx="690664" cy="690664"/>
            </a:xfrm>
            <a:prstGeom prst="ellipse">
              <a:avLst/>
            </a:prstGeom>
            <a:noFill/>
            <a:ln w="38100">
              <a:solidFill>
                <a:srgbClr val="91B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91B579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6B9ABF6C-56E3-49EC-A031-3A970A832070}"/>
                </a:ext>
              </a:extLst>
            </p:cNvPr>
            <p:cNvSpPr txBox="1"/>
            <p:nvPr/>
          </p:nvSpPr>
          <p:spPr>
            <a:xfrm>
              <a:off x="7786370" y="3962217"/>
              <a:ext cx="7198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기업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E2F4BA19-ED68-4248-9207-29858AFB0606}"/>
              </a:ext>
            </a:extLst>
          </p:cNvPr>
          <p:cNvGrpSpPr/>
          <p:nvPr/>
        </p:nvGrpSpPr>
        <p:grpSpPr>
          <a:xfrm>
            <a:off x="6918634" y="4880149"/>
            <a:ext cx="719846" cy="690664"/>
            <a:chOff x="6860439" y="4687246"/>
            <a:chExt cx="719846" cy="690664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404D27E7-A354-4482-B31B-358C391983D1}"/>
                </a:ext>
              </a:extLst>
            </p:cNvPr>
            <p:cNvSpPr/>
            <p:nvPr/>
          </p:nvSpPr>
          <p:spPr>
            <a:xfrm>
              <a:off x="6882699" y="4687246"/>
              <a:ext cx="690664" cy="690664"/>
            </a:xfrm>
            <a:prstGeom prst="ellipse">
              <a:avLst/>
            </a:prstGeom>
            <a:noFill/>
            <a:ln w="38100">
              <a:solidFill>
                <a:srgbClr val="91B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91B579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F0B03A5-C83F-4CDA-9B80-C9743DFB5E0A}"/>
                </a:ext>
              </a:extLst>
            </p:cNvPr>
            <p:cNvSpPr txBox="1"/>
            <p:nvPr/>
          </p:nvSpPr>
          <p:spPr>
            <a:xfrm>
              <a:off x="6860439" y="4847912"/>
              <a:ext cx="7198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기업</a:t>
              </a: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DE6FDF4-3B35-4504-BD64-1F6EDC5B6B57}"/>
              </a:ext>
            </a:extLst>
          </p:cNvPr>
          <p:cNvCxnSpPr>
            <a:cxnSpLocks/>
          </p:cNvCxnSpPr>
          <p:nvPr/>
        </p:nvCxnSpPr>
        <p:spPr>
          <a:xfrm>
            <a:off x="8175309" y="3742342"/>
            <a:ext cx="0" cy="423759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696E88D-E56D-46EC-A6C6-36BA733C6318}"/>
              </a:ext>
            </a:extLst>
          </p:cNvPr>
          <p:cNvCxnSpPr>
            <a:cxnSpLocks/>
          </p:cNvCxnSpPr>
          <p:nvPr/>
        </p:nvCxnSpPr>
        <p:spPr>
          <a:xfrm>
            <a:off x="7387485" y="4127543"/>
            <a:ext cx="322009" cy="263343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D4D3B14-FC01-4D5C-89A8-27AC81DE40BC}"/>
              </a:ext>
            </a:extLst>
          </p:cNvPr>
          <p:cNvCxnSpPr>
            <a:cxnSpLocks/>
          </p:cNvCxnSpPr>
          <p:nvPr/>
        </p:nvCxnSpPr>
        <p:spPr>
          <a:xfrm flipH="1">
            <a:off x="8568346" y="4456194"/>
            <a:ext cx="578791" cy="102567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A50D272-E513-4E35-8866-F346D267DF7C}"/>
              </a:ext>
            </a:extLst>
          </p:cNvPr>
          <p:cNvCxnSpPr>
            <a:cxnSpLocks/>
          </p:cNvCxnSpPr>
          <p:nvPr/>
        </p:nvCxnSpPr>
        <p:spPr>
          <a:xfrm flipH="1" flipV="1">
            <a:off x="8545801" y="4875759"/>
            <a:ext cx="521174" cy="454499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3988A6-47FF-4871-A618-5DEDAAEE527F}"/>
              </a:ext>
            </a:extLst>
          </p:cNvPr>
          <p:cNvCxnSpPr>
            <a:cxnSpLocks/>
          </p:cNvCxnSpPr>
          <p:nvPr/>
        </p:nvCxnSpPr>
        <p:spPr>
          <a:xfrm>
            <a:off x="7034719" y="4375095"/>
            <a:ext cx="110012" cy="450431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9A025E7-B450-4D06-BE48-E84D2258B14E}"/>
              </a:ext>
            </a:extLst>
          </p:cNvPr>
          <p:cNvCxnSpPr>
            <a:cxnSpLocks/>
          </p:cNvCxnSpPr>
          <p:nvPr/>
        </p:nvCxnSpPr>
        <p:spPr>
          <a:xfrm flipH="1" flipV="1">
            <a:off x="7638480" y="5464238"/>
            <a:ext cx="404605" cy="226436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A1C5DF2C-C095-4DF5-AAF2-21799605258A}"/>
              </a:ext>
            </a:extLst>
          </p:cNvPr>
          <p:cNvCxnSpPr>
            <a:cxnSpLocks/>
          </p:cNvCxnSpPr>
          <p:nvPr/>
        </p:nvCxnSpPr>
        <p:spPr>
          <a:xfrm flipH="1" flipV="1">
            <a:off x="7493434" y="2974204"/>
            <a:ext cx="383989" cy="185661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4223875C-E38E-4D4A-AA80-EA3BE3310BB0}"/>
              </a:ext>
            </a:extLst>
          </p:cNvPr>
          <p:cNvCxnSpPr>
            <a:cxnSpLocks/>
          </p:cNvCxnSpPr>
          <p:nvPr/>
        </p:nvCxnSpPr>
        <p:spPr>
          <a:xfrm>
            <a:off x="8503101" y="3071740"/>
            <a:ext cx="491766" cy="68356"/>
          </a:xfrm>
          <a:prstGeom prst="straightConnector1">
            <a:avLst/>
          </a:prstGeom>
          <a:ln w="38100">
            <a:solidFill>
              <a:srgbClr val="91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D7DBAF24-29B7-4959-BC0E-EAEDC73A0999}"/>
              </a:ext>
            </a:extLst>
          </p:cNvPr>
          <p:cNvGrpSpPr/>
          <p:nvPr/>
        </p:nvGrpSpPr>
        <p:grpSpPr>
          <a:xfrm>
            <a:off x="2636675" y="2314283"/>
            <a:ext cx="3107920" cy="4256966"/>
            <a:chOff x="2636675" y="2314283"/>
            <a:chExt cx="3107920" cy="4256966"/>
          </a:xfrm>
        </p:grpSpPr>
        <p:pic>
          <p:nvPicPr>
            <p:cNvPr id="5" name="그래픽 4" descr="사람">
              <a:extLst>
                <a:ext uri="{FF2B5EF4-FFF2-40B4-BE49-F238E27FC236}">
                  <a16:creationId xmlns:a16="http://schemas.microsoft.com/office/drawing/2014/main" xmlns="" id="{697C9340-614C-4E17-9031-CDE9D86D1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042072" y="2314448"/>
              <a:ext cx="914400" cy="914400"/>
            </a:xfrm>
            <a:prstGeom prst="rect">
              <a:avLst/>
            </a:prstGeom>
          </p:spPr>
        </p:pic>
        <p:pic>
          <p:nvPicPr>
            <p:cNvPr id="48" name="그래픽 47" descr="사람">
              <a:extLst>
                <a:ext uri="{FF2B5EF4-FFF2-40B4-BE49-F238E27FC236}">
                  <a16:creationId xmlns:a16="http://schemas.microsoft.com/office/drawing/2014/main" xmlns="" id="{CA5AC833-B215-424B-BFCF-8F77C988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675778" y="2314448"/>
              <a:ext cx="914400" cy="914400"/>
            </a:xfrm>
            <a:prstGeom prst="rect">
              <a:avLst/>
            </a:prstGeom>
          </p:spPr>
        </p:pic>
        <p:pic>
          <p:nvPicPr>
            <p:cNvPr id="49" name="그래픽 48" descr="사람">
              <a:extLst>
                <a:ext uri="{FF2B5EF4-FFF2-40B4-BE49-F238E27FC236}">
                  <a16:creationId xmlns:a16="http://schemas.microsoft.com/office/drawing/2014/main" xmlns="" id="{BEABC1B9-72DD-484C-9629-FDE421111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302189" y="2314283"/>
              <a:ext cx="914400" cy="914400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2CA9D9AD-A605-43A9-A5A6-39564496195A}"/>
                </a:ext>
              </a:extLst>
            </p:cNvPr>
            <p:cNvGrpSpPr/>
            <p:nvPr/>
          </p:nvGrpSpPr>
          <p:grpSpPr>
            <a:xfrm>
              <a:off x="2636675" y="5317824"/>
              <a:ext cx="719846" cy="690664"/>
              <a:chOff x="2704355" y="4597915"/>
              <a:chExt cx="719846" cy="69066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B53F88D1-9AC0-4E3A-BC7D-E10D06C8318D}"/>
                  </a:ext>
                </a:extLst>
              </p:cNvPr>
              <p:cNvSpPr/>
              <p:nvPr/>
            </p:nvSpPr>
            <p:spPr>
              <a:xfrm>
                <a:off x="2726615" y="4597915"/>
                <a:ext cx="690664" cy="690664"/>
              </a:xfrm>
              <a:prstGeom prst="ellipse">
                <a:avLst/>
              </a:prstGeom>
              <a:noFill/>
              <a:ln w="38100">
                <a:solidFill>
                  <a:srgbClr val="91B5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A5986AF-24E2-4477-9081-937FC9596E26}"/>
                  </a:ext>
                </a:extLst>
              </p:cNvPr>
              <p:cNvSpPr txBox="1"/>
              <p:nvPr/>
            </p:nvSpPr>
            <p:spPr>
              <a:xfrm>
                <a:off x="2704355" y="4758581"/>
                <a:ext cx="7198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91B579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기업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6449F11-B2F3-4808-996E-6AC2EA2FD43F}"/>
                </a:ext>
              </a:extLst>
            </p:cNvPr>
            <p:cNvGrpSpPr/>
            <p:nvPr/>
          </p:nvGrpSpPr>
          <p:grpSpPr>
            <a:xfrm>
              <a:off x="3353427" y="5880585"/>
              <a:ext cx="719846" cy="690664"/>
              <a:chOff x="3421107" y="5160676"/>
              <a:chExt cx="719846" cy="690664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xmlns="" id="{FFD68787-C670-4CD7-A1EE-8321FA6B7057}"/>
                  </a:ext>
                </a:extLst>
              </p:cNvPr>
              <p:cNvSpPr/>
              <p:nvPr/>
            </p:nvSpPr>
            <p:spPr>
              <a:xfrm>
                <a:off x="3435698" y="5160676"/>
                <a:ext cx="690664" cy="690664"/>
              </a:xfrm>
              <a:prstGeom prst="ellipse">
                <a:avLst/>
              </a:prstGeom>
              <a:noFill/>
              <a:ln w="38100">
                <a:solidFill>
                  <a:srgbClr val="91B5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4F5F922-DC2F-4D5E-94E4-761FE76E3597}"/>
                  </a:ext>
                </a:extLst>
              </p:cNvPr>
              <p:cNvSpPr txBox="1"/>
              <p:nvPr/>
            </p:nvSpPr>
            <p:spPr>
              <a:xfrm>
                <a:off x="3421107" y="5321342"/>
                <a:ext cx="7198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91B579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개인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EF22E502-F0E1-4DB0-A840-7DA1272C7717}"/>
                </a:ext>
              </a:extLst>
            </p:cNvPr>
            <p:cNvGrpSpPr/>
            <p:nvPr/>
          </p:nvGrpSpPr>
          <p:grpSpPr>
            <a:xfrm>
              <a:off x="4287043" y="5880585"/>
              <a:ext cx="719846" cy="690664"/>
              <a:chOff x="4354723" y="5160676"/>
              <a:chExt cx="719846" cy="690664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6313C4EF-472D-422C-9392-832BB34AF2C4}"/>
                  </a:ext>
                </a:extLst>
              </p:cNvPr>
              <p:cNvSpPr/>
              <p:nvPr/>
            </p:nvSpPr>
            <p:spPr>
              <a:xfrm>
                <a:off x="4376983" y="5160676"/>
                <a:ext cx="690664" cy="690664"/>
              </a:xfrm>
              <a:prstGeom prst="ellipse">
                <a:avLst/>
              </a:prstGeom>
              <a:noFill/>
              <a:ln w="38100">
                <a:solidFill>
                  <a:srgbClr val="91B5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2D34335E-2E50-493C-9F66-AD45ABFDFF72}"/>
                  </a:ext>
                </a:extLst>
              </p:cNvPr>
              <p:cNvSpPr txBox="1"/>
              <p:nvPr/>
            </p:nvSpPr>
            <p:spPr>
              <a:xfrm>
                <a:off x="4354723" y="5321342"/>
                <a:ext cx="7198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91B579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기업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B1B44640-9EC1-4333-A3BF-F8C3AF1D01C9}"/>
                </a:ext>
              </a:extLst>
            </p:cNvPr>
            <p:cNvGrpSpPr/>
            <p:nvPr/>
          </p:nvGrpSpPr>
          <p:grpSpPr>
            <a:xfrm>
              <a:off x="5024749" y="5317824"/>
              <a:ext cx="719846" cy="690664"/>
              <a:chOff x="5092429" y="4597915"/>
              <a:chExt cx="719846" cy="690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BDD7D9CE-A485-4DEA-A291-C26CA3FA9A3B}"/>
                  </a:ext>
                </a:extLst>
              </p:cNvPr>
              <p:cNvSpPr/>
              <p:nvPr/>
            </p:nvSpPr>
            <p:spPr>
              <a:xfrm>
                <a:off x="5107020" y="4597915"/>
                <a:ext cx="690664" cy="690664"/>
              </a:xfrm>
              <a:prstGeom prst="ellipse">
                <a:avLst/>
              </a:prstGeom>
              <a:noFill/>
              <a:ln w="38100">
                <a:solidFill>
                  <a:srgbClr val="91B5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>
                  <a:solidFill>
                    <a:srgbClr val="91B579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9C51F49E-53BE-4571-931C-0660FA0564C9}"/>
                  </a:ext>
                </a:extLst>
              </p:cNvPr>
              <p:cNvSpPr txBox="1"/>
              <p:nvPr/>
            </p:nvSpPr>
            <p:spPr>
              <a:xfrm>
                <a:off x="5092429" y="4758581"/>
                <a:ext cx="7198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91B579"/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개인</a:t>
                </a:r>
              </a:p>
            </p:txBody>
          </p:sp>
        </p:grp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F38B5A15-B3C5-457C-9C81-55F0029C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841" y="3792405"/>
              <a:ext cx="1381199" cy="1381199"/>
            </a:xfrm>
            <a:prstGeom prst="rect">
              <a:avLst/>
            </a:prstGeom>
          </p:spPr>
        </p:pic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xmlns="" id="{41F00267-A0EC-47DB-85CC-8F2780196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030" y="5139966"/>
              <a:ext cx="163284" cy="707856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xmlns="" id="{7E782239-715D-492A-8364-4CA02C92195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144" y="5139966"/>
              <a:ext cx="160676" cy="707856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xmlns="" id="{1B7D9841-8CC5-4973-A059-503B764309A4}"/>
                </a:ext>
              </a:extLst>
            </p:cNvPr>
            <p:cNvCxnSpPr>
              <a:cxnSpLocks/>
            </p:cNvCxnSpPr>
            <p:nvPr/>
          </p:nvCxnSpPr>
          <p:spPr>
            <a:xfrm>
              <a:off x="4765206" y="5066720"/>
              <a:ext cx="301143" cy="380042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87D27EC9-4CB4-4091-8D0D-3DF83C091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916" y="5040815"/>
              <a:ext cx="278665" cy="281784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xmlns="" id="{9F241F61-6D16-489B-837B-D04774253891}"/>
                </a:ext>
              </a:extLst>
            </p:cNvPr>
            <p:cNvCxnSpPr>
              <a:cxnSpLocks/>
            </p:cNvCxnSpPr>
            <p:nvPr/>
          </p:nvCxnSpPr>
          <p:spPr>
            <a:xfrm>
              <a:off x="4128590" y="3289482"/>
              <a:ext cx="11641" cy="502923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xmlns="" id="{1C24D3D6-652B-4384-8702-E6777E8152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81" y="3314514"/>
              <a:ext cx="352438" cy="621315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xmlns="" id="{1A92E1B3-DAE9-4BE8-B4F1-466B542EA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8939" y="3314349"/>
              <a:ext cx="300450" cy="621315"/>
            </a:xfrm>
            <a:prstGeom prst="straightConnector1">
              <a:avLst/>
            </a:prstGeom>
            <a:ln w="38100">
              <a:solidFill>
                <a:srgbClr val="91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래픽 134" descr="확인 표시">
            <a:extLst>
              <a:ext uri="{FF2B5EF4-FFF2-40B4-BE49-F238E27FC236}">
                <a16:creationId xmlns:a16="http://schemas.microsoft.com/office/drawing/2014/main" xmlns="" id="{9B400107-AED1-446E-AD3A-046C19DC2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76186" y="1725927"/>
            <a:ext cx="256162" cy="433220"/>
          </a:xfrm>
          <a:prstGeom prst="rect">
            <a:avLst/>
          </a:prstGeom>
        </p:spPr>
      </p:pic>
      <p:pic>
        <p:nvPicPr>
          <p:cNvPr id="136" name="그래픽 135" descr="확인 표시">
            <a:extLst>
              <a:ext uri="{FF2B5EF4-FFF2-40B4-BE49-F238E27FC236}">
                <a16:creationId xmlns:a16="http://schemas.microsoft.com/office/drawing/2014/main" xmlns="" id="{2898C1FC-B911-4446-9991-D42BB1298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20586" y="1714525"/>
            <a:ext cx="256162" cy="4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 </a:t>
            </a:r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 현황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106B61D-E129-49C5-8EEF-1CEC55850535}"/>
              </a:ext>
            </a:extLst>
          </p:cNvPr>
          <p:cNvSpPr/>
          <p:nvPr/>
        </p:nvSpPr>
        <p:spPr>
          <a:xfrm>
            <a:off x="1040246" y="5471360"/>
            <a:ext cx="10111505" cy="56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19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월말 현재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P2P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누적대출액은 약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6.2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조원이며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대출잔액은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1.8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조원으로 지속적인 성장 추세 유지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4203CAB-5AA1-4B5B-B7A0-1F7B922C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4" y="2268279"/>
            <a:ext cx="4916451" cy="279342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114F09A-48F7-425B-9576-9890BAFB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31237"/>
              </p:ext>
            </p:extLst>
          </p:nvPr>
        </p:nvGraphicFramePr>
        <p:xfrm>
          <a:off x="437745" y="2981296"/>
          <a:ext cx="6193264" cy="132615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91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6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43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금융 업체 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누적 </a:t>
                      </a:r>
                      <a:r>
                        <a:rPr lang="ko-KR" altLang="en-US" sz="1200" dirty="0" err="1"/>
                        <a:t>대출액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373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6289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2.3</a:t>
                      </a:r>
                      <a:r>
                        <a:rPr lang="ko-KR" altLang="en-US" sz="1200" dirty="0"/>
                        <a:t>조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4.8</a:t>
                      </a:r>
                      <a:r>
                        <a:rPr lang="ko-KR" altLang="en-US" sz="1200" dirty="0"/>
                        <a:t>조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6.2</a:t>
                      </a:r>
                      <a:r>
                        <a:rPr lang="ko-KR" altLang="en-US" sz="1200" dirty="0"/>
                        <a:t>조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 잔액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4140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7531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1.6</a:t>
                      </a:r>
                      <a:r>
                        <a:rPr lang="ko-KR" altLang="en-US" sz="1200" dirty="0"/>
                        <a:t>조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</a:t>
                      </a:r>
                      <a:r>
                        <a:rPr lang="ko-KR" altLang="en-US" sz="1200" dirty="0"/>
                        <a:t>조 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0" y="479362"/>
            <a:ext cx="8690578" cy="562168"/>
          </a:xfrm>
        </p:spPr>
        <p:txBody>
          <a:bodyPr/>
          <a:lstStyle/>
          <a:p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국내 </a:t>
            </a:r>
            <a:r>
              <a:rPr lang="en-US" altLang="ko-KR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P2P </a:t>
            </a: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대출 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D4807E9-5B46-418E-9047-7E5F51FE2577}"/>
              </a:ext>
            </a:extLst>
          </p:cNvPr>
          <p:cNvSpPr/>
          <p:nvPr/>
        </p:nvSpPr>
        <p:spPr>
          <a:xfrm>
            <a:off x="2892252" y="1006040"/>
            <a:ext cx="6407493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P2P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대출은 최근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년간 부동산 대출을 중심으로 급증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EF50565-439A-4E13-ADC6-113EE4F92A7A}"/>
              </a:ext>
            </a:extLst>
          </p:cNvPr>
          <p:cNvGrpSpPr/>
          <p:nvPr/>
        </p:nvGrpSpPr>
        <p:grpSpPr>
          <a:xfrm>
            <a:off x="588950" y="2493430"/>
            <a:ext cx="5390318" cy="3012232"/>
            <a:chOff x="705682" y="2697257"/>
            <a:chExt cx="5390318" cy="3012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D350BED-12BA-4ED3-8285-645CF1F2453D}"/>
                </a:ext>
              </a:extLst>
            </p:cNvPr>
            <p:cNvSpPr/>
            <p:nvPr/>
          </p:nvSpPr>
          <p:spPr>
            <a:xfrm>
              <a:off x="728494" y="3105834"/>
              <a:ext cx="53675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부동산을 짓기 위한 고액의 건축 자금을 </a:t>
              </a:r>
              <a:endPara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필요로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할 때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부동산을 담보로 대출하는 상품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2E39A3AB-596F-4CEB-90DF-8397561FBEB2}"/>
                </a:ext>
              </a:extLst>
            </p:cNvPr>
            <p:cNvSpPr/>
            <p:nvPr/>
          </p:nvSpPr>
          <p:spPr>
            <a:xfrm>
              <a:off x="705682" y="3952918"/>
              <a:ext cx="17924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신용대출</a:t>
              </a:r>
              <a:r>
                <a:rPr lang="en-US" altLang="ko-KR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개인</a:t>
              </a:r>
              <a:r>
                <a:rPr lang="en-US" altLang="ko-KR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) </a:t>
              </a:r>
              <a:endParaRPr lang="ko-KR" altLang="en-US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A52252DE-DCB9-4CC1-A14E-31804A9E3554}"/>
                </a:ext>
              </a:extLst>
            </p:cNvPr>
            <p:cNvSpPr/>
            <p:nvPr/>
          </p:nvSpPr>
          <p:spPr>
            <a:xfrm>
              <a:off x="705682" y="4361495"/>
              <a:ext cx="4482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대출받고 싶은 개인에게 돈을 투자하는 상품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466122EE-E032-4B23-8BC5-D398755A7178}"/>
                </a:ext>
              </a:extLst>
            </p:cNvPr>
            <p:cNvSpPr/>
            <p:nvPr/>
          </p:nvSpPr>
          <p:spPr>
            <a:xfrm>
              <a:off x="728493" y="4931580"/>
              <a:ext cx="17924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기타</a:t>
              </a:r>
              <a:r>
                <a:rPr lang="en-US" altLang="ko-KR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담보대출</a:t>
              </a:r>
              <a:r>
                <a:rPr lang="en-US" altLang="ko-KR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) </a:t>
              </a:r>
              <a:endParaRPr lang="ko-KR" altLang="en-US" dirty="0">
                <a:solidFill>
                  <a:srgbClr val="ED7C6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38C87A1-5830-4A79-BD85-FDFDE1347AA2}"/>
                </a:ext>
              </a:extLst>
            </p:cNvPr>
            <p:cNvSpPr/>
            <p:nvPr/>
          </p:nvSpPr>
          <p:spPr>
            <a:xfrm>
              <a:off x="745274" y="5340157"/>
              <a:ext cx="4701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회사가 자산이나 매출채권을 담보로 하는 상품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0073B38-FE50-4840-9192-FFE426CC421A}"/>
                </a:ext>
              </a:extLst>
            </p:cNvPr>
            <p:cNvSpPr/>
            <p:nvPr/>
          </p:nvSpPr>
          <p:spPr>
            <a:xfrm>
              <a:off x="705682" y="2697257"/>
              <a:ext cx="1721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ED7C6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부동산관련대출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B02A638C-EA6E-4096-A084-51C367DB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70609"/>
              </p:ext>
            </p:extLst>
          </p:nvPr>
        </p:nvGraphicFramePr>
        <p:xfrm>
          <a:off x="5330470" y="2363821"/>
          <a:ext cx="6615097" cy="332680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76819">
                  <a:extLst>
                    <a:ext uri="{9D8B030D-6E8A-4147-A177-3AD203B41FA5}">
                      <a16:colId xmlns:a16="http://schemas.microsoft.com/office/drawing/2014/main" xmlns="" val="2111430147"/>
                    </a:ext>
                  </a:extLst>
                </a:gridCol>
                <a:gridCol w="1101690">
                  <a:extLst>
                    <a:ext uri="{9D8B030D-6E8A-4147-A177-3AD203B41FA5}">
                      <a16:colId xmlns:a16="http://schemas.microsoft.com/office/drawing/2014/main" xmlns="" val="956895473"/>
                    </a:ext>
                  </a:extLst>
                </a:gridCol>
                <a:gridCol w="911925">
                  <a:extLst>
                    <a:ext uri="{9D8B030D-6E8A-4147-A177-3AD203B41FA5}">
                      <a16:colId xmlns:a16="http://schemas.microsoft.com/office/drawing/2014/main" xmlns="" val="3425899105"/>
                    </a:ext>
                  </a:extLst>
                </a:gridCol>
                <a:gridCol w="1135963">
                  <a:extLst>
                    <a:ext uri="{9D8B030D-6E8A-4147-A177-3AD203B41FA5}">
                      <a16:colId xmlns:a16="http://schemas.microsoft.com/office/drawing/2014/main" xmlns="" val="2756620654"/>
                    </a:ext>
                  </a:extLst>
                </a:gridCol>
                <a:gridCol w="1288700">
                  <a:extLst>
                    <a:ext uri="{9D8B030D-6E8A-4147-A177-3AD203B41FA5}">
                      <a16:colId xmlns:a16="http://schemas.microsoft.com/office/drawing/2014/main" xmlns="" val="3173229060"/>
                    </a:ext>
                  </a:extLst>
                </a:gridCol>
              </a:tblGrid>
              <a:tr h="41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단위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억 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‘18.6</a:t>
                      </a:r>
                      <a:r>
                        <a:rPr lang="ko-KR" altLang="en-US" sz="1600" dirty="0"/>
                        <a:t>말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‘18</a:t>
                      </a:r>
                      <a:r>
                        <a:rPr lang="ko-KR" altLang="en-US" sz="1600" dirty="0"/>
                        <a:t>년말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‘19.6</a:t>
                      </a:r>
                      <a:r>
                        <a:rPr lang="ko-KR" altLang="en-US" sz="1600" dirty="0"/>
                        <a:t>말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C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증감율</a:t>
                      </a:r>
                      <a:r>
                        <a:rPr lang="en-US" altLang="ko-KR" sz="1600" dirty="0"/>
                        <a:t>(B-A)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092517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부동산 관련 대출</a:t>
                      </a:r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5,444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7,768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8,797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61.6%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48157379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   부동산 담보</a:t>
                      </a:r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1,826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3,048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3,789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107.5%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53886060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   부동산 </a:t>
                      </a:r>
                      <a:r>
                        <a:rPr lang="en-US" altLang="ko-KR" sz="1600" dirty="0"/>
                        <a:t>PF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3,197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3,927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3,946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23.4%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02089013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   자산유동화</a:t>
                      </a:r>
                      <a:r>
                        <a:rPr lang="en-US" altLang="ko-KR" sz="1600" dirty="0"/>
                        <a:t>(ABL)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421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792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1,062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   152.2%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5919569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신용 대출</a:t>
                      </a:r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2,275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2,417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2,508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10.2%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22739141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대출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동산 담보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1,246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1,584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2,015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61.7%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8444925"/>
                  </a:ext>
                </a:extLst>
              </a:tr>
              <a:tr h="415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</a:t>
                      </a:r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8,965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11,769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13,320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48.6%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3985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340</TotalTime>
  <Words>583</Words>
  <Application>Microsoft Office PowerPoint</Application>
  <PresentationFormat>사용자 지정</PresentationFormat>
  <Paragraphs>174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Arial</vt:lpstr>
      <vt:lpstr>아리따-돋움(TTF)-SemiBold</vt:lpstr>
      <vt:lpstr>나눔명조</vt:lpstr>
      <vt:lpstr>맑은 고딕</vt:lpstr>
      <vt:lpstr>Cambria Math</vt:lpstr>
      <vt:lpstr>나눔명조 ExtraBold</vt:lpstr>
      <vt:lpstr>아리따-돋움(TTF)-Light</vt:lpstr>
      <vt:lpstr>Office 테마</vt:lpstr>
      <vt:lpstr>비투비보다 피투피</vt:lpstr>
      <vt:lpstr>CONTENTS</vt:lpstr>
      <vt:lpstr>P2P란?</vt:lpstr>
      <vt:lpstr>금융시장의 아이러니</vt:lpstr>
      <vt:lpstr>P2P의 특성</vt:lpstr>
      <vt:lpstr>기존 금융시장의 대출 모형</vt:lpstr>
      <vt:lpstr>기존의 금융거래와 P2P 대출 금융거래의 차이</vt:lpstr>
      <vt:lpstr>국내 P2P 대출 현황</vt:lpstr>
      <vt:lpstr>국내 P2P 대출 현황</vt:lpstr>
      <vt:lpstr>국내 P2P 대출 현황</vt:lpstr>
      <vt:lpstr>P2P 대출의 수리적 분석</vt:lpstr>
      <vt:lpstr>P2P 대출의 수리적 분석</vt:lpstr>
      <vt:lpstr>P2P 대출의 수리적 분석</vt:lpstr>
      <vt:lpstr>P2P 대출의 수리적 분석</vt:lpstr>
      <vt:lpstr>P2P 대출의 수리적 분석</vt:lpstr>
      <vt:lpstr>P2P 대출의 수리적 분석</vt:lpstr>
      <vt:lpstr>결론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Windows 사용자</cp:lastModifiedBy>
  <cp:revision>64</cp:revision>
  <dcterms:created xsi:type="dcterms:W3CDTF">2016-05-23T06:08:25Z</dcterms:created>
  <dcterms:modified xsi:type="dcterms:W3CDTF">2019-11-19T13:01:00Z</dcterms:modified>
</cp:coreProperties>
</file>