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83" r:id="rId24"/>
    <p:sldId id="278" r:id="rId25"/>
    <p:sldId id="279" r:id="rId26"/>
    <p:sldId id="280" r:id="rId27"/>
    <p:sldId id="281" r:id="rId28"/>
    <p:sldId id="282" r:id="rId2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gz3RYBmL75Db8YXhFWT5d4PD2q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d14b5fae1c_3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g1d14b5fae1c_3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d14b5fae1c_3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g1d14b5fae1c_3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d14b5fae1c_1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g1d14b5fae1c_1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d14b5fae1c_3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g1d14b5fae1c_3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1d14b5fae1c_1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4" name="Google Shape;504;g1d14b5fae1c_1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d14b5fae1c_1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g1d14b5fae1c_1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1d14b5fae1c_1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1" name="Google Shape;571;g1d14b5fae1c_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d14b5fae1c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g1d14b5fae1c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220017a3edd_4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g220017a3edd_4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20017a3edd_4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이거는 호텔링 시장 모형에서 과점 시장(제한적 독점 시장)일 때 컨텐츠 소비자 수요함수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이 상태에서는 독점시장일 때보다 소비자의 가격탄력성이 상대적으로 높다.</a:t>
            </a:r>
            <a:endParaRPr/>
          </a:p>
        </p:txBody>
      </p:sp>
      <p:sp>
        <p:nvSpPr>
          <p:cNvPr id="675" name="Google Shape;675;g220017a3edd_4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220017a3edd_4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이거는 </a:t>
            </a:r>
            <a:r>
              <a:rPr lang="ko-KR" dirty="0" err="1"/>
              <a:t>호텔링이지만</a:t>
            </a:r>
            <a:r>
              <a:rPr lang="ko-KR" dirty="0"/>
              <a:t> 사실상 독점 상태일 때의 컨텐츠 소비자 수요함수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이 상태에서는 독점시장이기 때문에 </a:t>
            </a:r>
            <a:r>
              <a:rPr lang="ko-KR" dirty="0" err="1"/>
              <a:t>넷플릭스의</a:t>
            </a:r>
            <a:r>
              <a:rPr lang="ko-KR" dirty="0"/>
              <a:t> 가격정책으로 소비자가 크게 감소하지 않는다.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헐 이거 </a:t>
            </a:r>
            <a:r>
              <a:rPr lang="ko-KR" dirty="0" err="1"/>
              <a:t>A랑</a:t>
            </a:r>
            <a:r>
              <a:rPr lang="ko-KR" dirty="0"/>
              <a:t> </a:t>
            </a:r>
            <a:r>
              <a:rPr lang="ko-KR" dirty="0" err="1"/>
              <a:t>B랑</a:t>
            </a:r>
            <a:r>
              <a:rPr lang="ko-KR" dirty="0"/>
              <a:t> 그래프 방향 </a:t>
            </a:r>
            <a:r>
              <a:rPr lang="ko-KR" dirty="0" err="1"/>
              <a:t>바뀌었는디</a:t>
            </a:r>
            <a:r>
              <a:rPr lang="ko-KR" dirty="0"/>
              <a:t>?</a:t>
            </a:r>
            <a:endParaRPr dirty="0"/>
          </a:p>
        </p:txBody>
      </p:sp>
      <p:sp>
        <p:nvSpPr>
          <p:cNvPr id="710" name="Google Shape;710;g220017a3edd_4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220017a3edd_6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과점시장시에는 이윤과 가격에 i를 윗첨자로 삽입하면 됩니당:)</a:t>
            </a:r>
            <a:endParaRPr/>
          </a:p>
        </p:txBody>
      </p:sp>
      <p:sp>
        <p:nvSpPr>
          <p:cNvPr id="742" name="Google Shape;742;g220017a3edd_6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1d14b5fae1c_3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8" name="Google Shape;778;g1d14b5fae1c_3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2099b7464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g2099b7464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220017a3edd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g220017a3edd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220017a3edd_4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g220017a3edd_4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220017a3edd_6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g220017a3edd_6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0017a3ed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여기서는 무슨 설명을 하는건가여</a:t>
            </a:r>
            <a:endParaRPr/>
          </a:p>
        </p:txBody>
      </p:sp>
      <p:sp>
        <p:nvSpPr>
          <p:cNvPr id="133" name="Google Shape;133;g220017a3ed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0017a3edd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220017a3edd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"/>
          <p:cNvCxnSpPr/>
          <p:nvPr/>
        </p:nvCxnSpPr>
        <p:spPr>
          <a:xfrm>
            <a:off x="-14316" y="3352292"/>
            <a:ext cx="12204000" cy="0"/>
          </a:xfrm>
          <a:prstGeom prst="straightConnector1">
            <a:avLst/>
          </a:prstGeom>
          <a:noFill/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5400000" algn="t" rotWithShape="0">
              <a:srgbClr val="000000">
                <a:alpha val="34901"/>
              </a:srgbClr>
            </a:outerShdw>
          </a:effectLst>
        </p:spPr>
      </p:cxnSp>
      <p:sp>
        <p:nvSpPr>
          <p:cNvPr id="85" name="Google Shape;85;p1"/>
          <p:cNvSpPr/>
          <p:nvPr/>
        </p:nvSpPr>
        <p:spPr>
          <a:xfrm>
            <a:off x="3044406" y="1992570"/>
            <a:ext cx="2933047" cy="493694"/>
          </a:xfrm>
          <a:prstGeom prst="roundRect">
            <a:avLst>
              <a:gd name="adj" fmla="val 13386"/>
            </a:avLst>
          </a:prstGeom>
          <a:solidFill>
            <a:srgbClr val="323F4F"/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38100" dir="2700000" algn="tl" rotWithShape="0">
              <a:srgbClr val="000000">
                <a:alpha val="7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스키안 2조</a:t>
            </a: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3000533" y="2798352"/>
            <a:ext cx="6174300" cy="1201800"/>
          </a:xfrm>
          <a:prstGeom prst="roundRect">
            <a:avLst>
              <a:gd name="adj" fmla="val 7005"/>
            </a:avLst>
          </a:prstGeom>
          <a:solidFill>
            <a:srgbClr val="B89867"/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38100" dir="2700000" algn="tl" rotWithShape="0">
              <a:srgbClr val="000000">
                <a:alpha val="7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 b="1">
                <a:solidFill>
                  <a:srgbClr val="FFC000"/>
                </a:solidFill>
              </a:rPr>
              <a:t>가</a:t>
            </a:r>
            <a:r>
              <a:rPr lang="ko-KR" sz="4000" b="1" i="1">
                <a:solidFill>
                  <a:srgbClr val="FF0000"/>
                </a:solidFill>
              </a:rPr>
              <a:t>족</a:t>
            </a:r>
            <a:r>
              <a:rPr lang="ko-KR" sz="3500" b="1">
                <a:solidFill>
                  <a:srgbClr val="FFC000"/>
                </a:solidFill>
              </a:rPr>
              <a:t>같은 넷플릭스</a:t>
            </a:r>
            <a:endParaRPr sz="3500" b="1">
              <a:solidFill>
                <a:srgbClr val="FFC000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FFC000"/>
                </a:solidFill>
              </a:rPr>
              <a:t>-넷플릭스 공유 금지 정책의 영향 분석-</a:t>
            </a:r>
            <a:endParaRPr sz="2000" b="1">
              <a:solidFill>
                <a:srgbClr val="FFC000"/>
              </a:solidFill>
            </a:endParaRPr>
          </a:p>
        </p:txBody>
      </p:sp>
      <p:grpSp>
        <p:nvGrpSpPr>
          <p:cNvPr id="87" name="Google Shape;87;p1"/>
          <p:cNvGrpSpPr/>
          <p:nvPr/>
        </p:nvGrpSpPr>
        <p:grpSpPr>
          <a:xfrm>
            <a:off x="3035844" y="3082959"/>
            <a:ext cx="310316" cy="358246"/>
            <a:chOff x="493776" y="243528"/>
            <a:chExt cx="310316" cy="358246"/>
          </a:xfrm>
        </p:grpSpPr>
        <p:sp>
          <p:nvSpPr>
            <p:cNvPr id="88" name="Google Shape;88;p1"/>
            <p:cNvSpPr/>
            <p:nvPr/>
          </p:nvSpPr>
          <p:spPr>
            <a:xfrm>
              <a:off x="588092" y="385774"/>
              <a:ext cx="216000" cy="2160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25400" dir="2700000" algn="tl" rotWithShape="0">
                <a:srgbClr val="000000">
                  <a:alpha val="5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+</a:t>
              </a:r>
              <a:endParaRPr sz="18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89" name="Google Shape;89;p1"/>
            <p:cNvGrpSpPr/>
            <p:nvPr/>
          </p:nvGrpSpPr>
          <p:grpSpPr>
            <a:xfrm>
              <a:off x="493776" y="243528"/>
              <a:ext cx="252000" cy="69342"/>
              <a:chOff x="493776" y="243528"/>
              <a:chExt cx="252000" cy="69342"/>
            </a:xfrm>
          </p:grpSpPr>
          <p:cxnSp>
            <p:nvCxnSpPr>
              <p:cNvPr id="90" name="Google Shape;90;p1"/>
              <p:cNvCxnSpPr/>
              <p:nvPr/>
            </p:nvCxnSpPr>
            <p:spPr>
              <a:xfrm>
                <a:off x="493776" y="279532"/>
                <a:ext cx="2520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1" name="Google Shape;91;p1"/>
              <p:cNvCxnSpPr/>
              <p:nvPr/>
            </p:nvCxnSpPr>
            <p:spPr>
              <a:xfrm>
                <a:off x="493776" y="312870"/>
                <a:ext cx="1440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2" name="Google Shape;92;p1"/>
              <p:cNvCxnSpPr/>
              <p:nvPr/>
            </p:nvCxnSpPr>
            <p:spPr>
              <a:xfrm>
                <a:off x="502338" y="243528"/>
                <a:ext cx="720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93" name="Google Shape;93;p1"/>
          <p:cNvGrpSpPr/>
          <p:nvPr/>
        </p:nvGrpSpPr>
        <p:grpSpPr>
          <a:xfrm>
            <a:off x="8886020" y="3103162"/>
            <a:ext cx="306565" cy="496248"/>
            <a:chOff x="4907038" y="249216"/>
            <a:chExt cx="306565" cy="496248"/>
          </a:xfrm>
        </p:grpSpPr>
        <p:sp>
          <p:nvSpPr>
            <p:cNvPr id="94" name="Google Shape;94;p1"/>
            <p:cNvSpPr/>
            <p:nvPr/>
          </p:nvSpPr>
          <p:spPr>
            <a:xfrm>
              <a:off x="4907038" y="385774"/>
              <a:ext cx="216000" cy="2160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25400" dir="2700000" algn="tl" rotWithShape="0">
                <a:srgbClr val="000000">
                  <a:alpha val="5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+</a:t>
              </a:r>
              <a:endParaRPr sz="18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95" name="Google Shape;95;p1"/>
            <p:cNvGrpSpPr/>
            <p:nvPr/>
          </p:nvGrpSpPr>
          <p:grpSpPr>
            <a:xfrm>
              <a:off x="5025897" y="249216"/>
              <a:ext cx="187706" cy="496248"/>
              <a:chOff x="4073397" y="249216"/>
              <a:chExt cx="187706" cy="496248"/>
            </a:xfrm>
          </p:grpSpPr>
          <p:cxnSp>
            <p:nvCxnSpPr>
              <p:cNvPr id="96" name="Google Shape;96;p1"/>
              <p:cNvCxnSpPr/>
              <p:nvPr/>
            </p:nvCxnSpPr>
            <p:spPr>
              <a:xfrm>
                <a:off x="4073397" y="712126"/>
                <a:ext cx="1800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7" name="Google Shape;97;p1"/>
              <p:cNvCxnSpPr/>
              <p:nvPr/>
            </p:nvCxnSpPr>
            <p:spPr>
              <a:xfrm>
                <a:off x="4117103" y="745464"/>
                <a:ext cx="1440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8" name="Google Shape;98;p1"/>
              <p:cNvCxnSpPr/>
              <p:nvPr/>
            </p:nvCxnSpPr>
            <p:spPr>
              <a:xfrm>
                <a:off x="4189103" y="676122"/>
                <a:ext cx="720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99" name="Google Shape;99;p1"/>
              <p:cNvCxnSpPr/>
              <p:nvPr/>
            </p:nvCxnSpPr>
            <p:spPr>
              <a:xfrm>
                <a:off x="4185106" y="279532"/>
                <a:ext cx="720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00" name="Google Shape;100;p1"/>
              <p:cNvCxnSpPr/>
              <p:nvPr/>
            </p:nvCxnSpPr>
            <p:spPr>
              <a:xfrm>
                <a:off x="4141965" y="249216"/>
                <a:ext cx="1080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101" name="Google Shape;101;p1"/>
          <p:cNvSpPr/>
          <p:nvPr/>
        </p:nvSpPr>
        <p:spPr>
          <a:xfrm>
            <a:off x="3111081" y="2137767"/>
            <a:ext cx="174625" cy="174625"/>
          </a:xfrm>
          <a:prstGeom prst="ellipse">
            <a:avLst/>
          </a:prstGeom>
          <a:solidFill>
            <a:srgbClr val="F2F2F2"/>
          </a:solidFill>
          <a:ln w="222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2700000" algn="tl" rotWithShape="0">
              <a:srgbClr val="000000">
                <a:alpha val="5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endParaRPr sz="18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5707553" y="2137767"/>
            <a:ext cx="174625" cy="174625"/>
          </a:xfrm>
          <a:prstGeom prst="ellipse">
            <a:avLst/>
          </a:prstGeom>
          <a:solidFill>
            <a:srgbClr val="F2F2F2"/>
          </a:solidFill>
          <a:ln w="222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2700000" algn="tl" rotWithShape="0">
              <a:srgbClr val="000000">
                <a:alpha val="5176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i="0" u="none" strike="noStrike" cap="none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endParaRPr sz="1800" b="1" i="0" u="none" strike="noStrike" cap="none">
              <a:solidFill>
                <a:srgbClr val="3F3F3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9192575" y="4000150"/>
            <a:ext cx="2933100" cy="25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rgbClr val="B45F0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b="1">
                <a:solidFill>
                  <a:srgbClr val="B45F06"/>
                </a:solidFill>
                <a:latin typeface="Malgun Gothic"/>
                <a:ea typeface="Malgun Gothic"/>
                <a:cs typeface="Malgun Gothic"/>
                <a:sym typeface="Malgun Gothic"/>
              </a:rPr>
              <a:t>54기 주소영</a:t>
            </a:r>
            <a:endParaRPr sz="2200" b="1">
              <a:solidFill>
                <a:srgbClr val="B45F0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b="1">
                <a:solidFill>
                  <a:srgbClr val="B45F06"/>
                </a:solidFill>
                <a:latin typeface="Malgun Gothic"/>
                <a:ea typeface="Malgun Gothic"/>
                <a:cs typeface="Malgun Gothic"/>
                <a:sym typeface="Malgun Gothic"/>
              </a:rPr>
              <a:t>53기 김동명</a:t>
            </a:r>
            <a:endParaRPr sz="2200" b="1">
              <a:solidFill>
                <a:srgbClr val="B45F0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b="1">
                <a:solidFill>
                  <a:srgbClr val="B45F06"/>
                </a:solidFill>
                <a:latin typeface="Malgun Gothic"/>
                <a:ea typeface="Malgun Gothic"/>
                <a:cs typeface="Malgun Gothic"/>
                <a:sym typeface="Malgun Gothic"/>
              </a:rPr>
              <a:t>53기 박영균</a:t>
            </a:r>
            <a:endParaRPr sz="2200" b="1">
              <a:solidFill>
                <a:srgbClr val="B45F0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b="1">
                <a:solidFill>
                  <a:srgbClr val="B45F06"/>
                </a:solidFill>
                <a:latin typeface="Malgun Gothic"/>
                <a:ea typeface="Malgun Gothic"/>
                <a:cs typeface="Malgun Gothic"/>
                <a:sym typeface="Malgun Gothic"/>
              </a:rPr>
              <a:t>54기 오승건</a:t>
            </a:r>
            <a:endParaRPr sz="2200" b="1">
              <a:solidFill>
                <a:srgbClr val="B45F0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b="1">
                <a:solidFill>
                  <a:srgbClr val="B45F06"/>
                </a:solidFill>
                <a:latin typeface="Malgun Gothic"/>
                <a:ea typeface="Malgun Gothic"/>
                <a:cs typeface="Malgun Gothic"/>
                <a:sym typeface="Malgun Gothic"/>
              </a:rPr>
              <a:t>56기 이지희</a:t>
            </a:r>
            <a:endParaRPr sz="2200" b="1">
              <a:solidFill>
                <a:srgbClr val="B45F0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200" b="1">
                <a:solidFill>
                  <a:srgbClr val="B45F06"/>
                </a:solidFill>
                <a:latin typeface="Malgun Gothic"/>
                <a:ea typeface="Malgun Gothic"/>
                <a:cs typeface="Malgun Gothic"/>
                <a:sym typeface="Malgun Gothic"/>
              </a:rPr>
              <a:t>56기 전재인</a:t>
            </a:r>
            <a:endParaRPr sz="2200" b="1">
              <a:solidFill>
                <a:srgbClr val="B45F0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d14b5fae1c_3_193"/>
          <p:cNvSpPr/>
          <p:nvPr/>
        </p:nvSpPr>
        <p:spPr>
          <a:xfrm rot="-295170">
            <a:off x="412811" y="1016622"/>
            <a:ext cx="3956575" cy="962642"/>
          </a:xfrm>
          <a:prstGeom prst="roundRect">
            <a:avLst>
              <a:gd name="adj" fmla="val 50000"/>
            </a:avLst>
          </a:prstGeom>
          <a:solidFill>
            <a:srgbClr val="B89867">
              <a:alpha val="48630"/>
            </a:srgbClr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1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플랫폼 시장(양면 시장)이란?</a:t>
            </a:r>
            <a:endParaRPr sz="105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6" name="Google Shape;366;g1d14b5fae1c_3_193"/>
          <p:cNvSpPr/>
          <p:nvPr/>
        </p:nvSpPr>
        <p:spPr>
          <a:xfrm rot="-295071">
            <a:off x="3814096" y="1218450"/>
            <a:ext cx="286956" cy="23999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7" name="Google Shape;367;g1d14b5fae1c_3_193"/>
          <p:cNvSpPr/>
          <p:nvPr/>
        </p:nvSpPr>
        <p:spPr>
          <a:xfrm>
            <a:off x="3912245" y="287470"/>
            <a:ext cx="72000" cy="1074000"/>
          </a:xfrm>
          <a:prstGeom prst="roundRect">
            <a:avLst>
              <a:gd name="adj" fmla="val 50000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1d14b5fae1c_3_193"/>
          <p:cNvSpPr/>
          <p:nvPr/>
        </p:nvSpPr>
        <p:spPr>
          <a:xfrm rot="-295071">
            <a:off x="682014" y="1531109"/>
            <a:ext cx="286956" cy="23999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69" name="Google Shape;369;g1d14b5fae1c_3_19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70" name="Google Shape;370;g1d14b5fae1c_3_193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71" name="Google Shape;371;g1d14b5fae1c_3_193"/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372" name="Google Shape;372;g1d14b5fae1c_3_193"/>
              <p:cNvCxnSpPr/>
              <p:nvPr/>
            </p:nvCxnSpPr>
            <p:spPr>
              <a:xfrm>
                <a:off x="99984" y="469392"/>
                <a:ext cx="11988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5400000" algn="t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373" name="Google Shape;373;g1d14b5fae1c_3_193"/>
              <p:cNvCxnSpPr/>
              <p:nvPr/>
            </p:nvCxnSpPr>
            <p:spPr>
              <a:xfrm>
                <a:off x="99984" y="6681216"/>
                <a:ext cx="11988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5400000" algn="t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374" name="Google Shape;374;g1d14b5fae1c_3_193"/>
              <p:cNvCxnSpPr/>
              <p:nvPr/>
            </p:nvCxnSpPr>
            <p:spPr>
              <a:xfrm rot="5400000">
                <a:off x="-2994000" y="3579828"/>
                <a:ext cx="64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algn="l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375" name="Google Shape;375;g1d14b5fae1c_3_193"/>
              <p:cNvCxnSpPr/>
              <p:nvPr/>
            </p:nvCxnSpPr>
            <p:spPr>
              <a:xfrm rot="5400000">
                <a:off x="8734323" y="3579828"/>
                <a:ext cx="64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algn="l" rotWithShape="0">
                  <a:srgbClr val="000000">
                    <a:alpha val="34900"/>
                  </a:srgbClr>
                </a:outerShdw>
              </a:effectLst>
            </p:spPr>
          </p:cxnSp>
        </p:grpSp>
        <p:sp>
          <p:nvSpPr>
            <p:cNvPr id="376" name="Google Shape;376;g1d14b5fae1c_3_193"/>
            <p:cNvSpPr/>
            <p:nvPr/>
          </p:nvSpPr>
          <p:spPr>
            <a:xfrm>
              <a:off x="3732276" y="139192"/>
              <a:ext cx="4725600" cy="658500"/>
            </a:xfrm>
            <a:prstGeom prst="roundRect">
              <a:avLst>
                <a:gd name="adj" fmla="val 16667"/>
              </a:avLst>
            </a:prstGeom>
            <a:solidFill>
              <a:srgbClr val="B89867"/>
            </a:soli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7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본론</a:t>
              </a:r>
              <a:endPara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7" name="Google Shape;377;g1d14b5fae1c_3_193"/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378" name="Google Shape;378;g1d14b5fae1c_3_193"/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2700000" algn="tl" rotWithShape="0">
                  <a:srgbClr val="000000">
                    <a:alpha val="5176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+</a:t>
                </a:r>
                <a:endParaRPr sz="1800" b="1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79" name="Google Shape;379;g1d14b5fae1c_3_193"/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380" name="Google Shape;380;g1d14b5fae1c_3_193"/>
                <p:cNvCxnSpPr/>
                <p:nvPr/>
              </p:nvCxnSpPr>
              <p:spPr>
                <a:xfrm>
                  <a:off x="493776" y="279532"/>
                  <a:ext cx="25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81" name="Google Shape;381;g1d14b5fae1c_3_193"/>
                <p:cNvCxnSpPr/>
                <p:nvPr/>
              </p:nvCxnSpPr>
              <p:spPr>
                <a:xfrm>
                  <a:off x="493776" y="312870"/>
                  <a:ext cx="144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82" name="Google Shape;382;g1d14b5fae1c_3_193"/>
                <p:cNvCxnSpPr/>
                <p:nvPr/>
              </p:nvCxnSpPr>
              <p:spPr>
                <a:xfrm>
                  <a:off x="502338" y="243528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383" name="Google Shape;383;g1d14b5fae1c_3_193"/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384" name="Google Shape;384;g1d14b5fae1c_3_193"/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2700000" algn="tl" rotWithShape="0">
                  <a:srgbClr val="000000">
                    <a:alpha val="5176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+</a:t>
                </a:r>
                <a:endParaRPr sz="1800" b="1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85" name="Google Shape;385;g1d14b5fae1c_3_193"/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386" name="Google Shape;386;g1d14b5fae1c_3_193"/>
                <p:cNvCxnSpPr/>
                <p:nvPr/>
              </p:nvCxnSpPr>
              <p:spPr>
                <a:xfrm>
                  <a:off x="4073397" y="712126"/>
                  <a:ext cx="180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87" name="Google Shape;387;g1d14b5fae1c_3_193"/>
                <p:cNvCxnSpPr/>
                <p:nvPr/>
              </p:nvCxnSpPr>
              <p:spPr>
                <a:xfrm>
                  <a:off x="4117103" y="745464"/>
                  <a:ext cx="144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88" name="Google Shape;388;g1d14b5fae1c_3_193"/>
                <p:cNvCxnSpPr/>
                <p:nvPr/>
              </p:nvCxnSpPr>
              <p:spPr>
                <a:xfrm>
                  <a:off x="4189103" y="676122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89" name="Google Shape;389;g1d14b5fae1c_3_193"/>
                <p:cNvCxnSpPr/>
                <p:nvPr/>
              </p:nvCxnSpPr>
              <p:spPr>
                <a:xfrm>
                  <a:off x="4185106" y="279532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90" name="Google Shape;390;g1d14b5fae1c_3_193"/>
                <p:cNvCxnSpPr/>
                <p:nvPr/>
              </p:nvCxnSpPr>
              <p:spPr>
                <a:xfrm>
                  <a:off x="4141965" y="249216"/>
                  <a:ext cx="108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</p:grpSp>
      <p:pic>
        <p:nvPicPr>
          <p:cNvPr id="391" name="Google Shape;391;g1d14b5fae1c_3_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788" y="2401438"/>
            <a:ext cx="242887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g1d14b5fae1c_3_1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6538" y="2401438"/>
            <a:ext cx="2409825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g1d14b5fae1c_3_1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1175" y="3076988"/>
            <a:ext cx="247650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g1d14b5fae1c_3_1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62725" y="3076988"/>
            <a:ext cx="2457450" cy="5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g1d14b5fae1c_3_19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78788" y="4352613"/>
            <a:ext cx="203835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g1d14b5fae1c_3_19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86550" y="4352613"/>
            <a:ext cx="201930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g1d14b5fae1c_3_19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96375" y="4352613"/>
            <a:ext cx="316230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g1d14b5fae1c_3_19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78788" y="3752550"/>
            <a:ext cx="47910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g1d14b5fae1c_3_19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978800" y="4952688"/>
            <a:ext cx="9429750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d14b5fae1c_3_233"/>
          <p:cNvSpPr/>
          <p:nvPr/>
        </p:nvSpPr>
        <p:spPr>
          <a:xfrm rot="-295170">
            <a:off x="412811" y="1016622"/>
            <a:ext cx="3956575" cy="962642"/>
          </a:xfrm>
          <a:prstGeom prst="roundRect">
            <a:avLst>
              <a:gd name="adj" fmla="val 50000"/>
            </a:avLst>
          </a:prstGeom>
          <a:solidFill>
            <a:srgbClr val="B89867">
              <a:alpha val="48630"/>
            </a:srgbClr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이윤 극대화</a:t>
            </a:r>
            <a:endParaRPr sz="20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5" name="Google Shape;405;g1d14b5fae1c_3_233"/>
          <p:cNvSpPr/>
          <p:nvPr/>
        </p:nvSpPr>
        <p:spPr>
          <a:xfrm rot="-295071">
            <a:off x="3814096" y="1218450"/>
            <a:ext cx="286956" cy="23999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6" name="Google Shape;406;g1d14b5fae1c_3_233"/>
          <p:cNvSpPr/>
          <p:nvPr/>
        </p:nvSpPr>
        <p:spPr>
          <a:xfrm>
            <a:off x="3912245" y="287470"/>
            <a:ext cx="72000" cy="1074000"/>
          </a:xfrm>
          <a:prstGeom prst="roundRect">
            <a:avLst>
              <a:gd name="adj" fmla="val 50000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1d14b5fae1c_3_233"/>
          <p:cNvSpPr/>
          <p:nvPr/>
        </p:nvSpPr>
        <p:spPr>
          <a:xfrm rot="-295071">
            <a:off x="682014" y="1531109"/>
            <a:ext cx="286956" cy="23999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8" name="Google Shape;408;g1d14b5fae1c_3_23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09" name="Google Shape;409;g1d14b5fae1c_3_233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10" name="Google Shape;410;g1d14b5fae1c_3_233"/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411" name="Google Shape;411;g1d14b5fae1c_3_233"/>
              <p:cNvCxnSpPr/>
              <p:nvPr/>
            </p:nvCxnSpPr>
            <p:spPr>
              <a:xfrm>
                <a:off x="99984" y="469392"/>
                <a:ext cx="11988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5400000" algn="t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412" name="Google Shape;412;g1d14b5fae1c_3_233"/>
              <p:cNvCxnSpPr/>
              <p:nvPr/>
            </p:nvCxnSpPr>
            <p:spPr>
              <a:xfrm>
                <a:off x="99984" y="6681216"/>
                <a:ext cx="11988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5400000" algn="t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413" name="Google Shape;413;g1d14b5fae1c_3_233"/>
              <p:cNvCxnSpPr/>
              <p:nvPr/>
            </p:nvCxnSpPr>
            <p:spPr>
              <a:xfrm rot="5400000">
                <a:off x="-2994000" y="3579828"/>
                <a:ext cx="64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algn="l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414" name="Google Shape;414;g1d14b5fae1c_3_233"/>
              <p:cNvCxnSpPr/>
              <p:nvPr/>
            </p:nvCxnSpPr>
            <p:spPr>
              <a:xfrm rot="5400000">
                <a:off x="8734323" y="3579828"/>
                <a:ext cx="64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algn="l" rotWithShape="0">
                  <a:srgbClr val="000000">
                    <a:alpha val="34900"/>
                  </a:srgbClr>
                </a:outerShdw>
              </a:effectLst>
            </p:spPr>
          </p:cxnSp>
        </p:grpSp>
        <p:sp>
          <p:nvSpPr>
            <p:cNvPr id="415" name="Google Shape;415;g1d14b5fae1c_3_233"/>
            <p:cNvSpPr/>
            <p:nvPr/>
          </p:nvSpPr>
          <p:spPr>
            <a:xfrm>
              <a:off x="3732276" y="139192"/>
              <a:ext cx="4725600" cy="658500"/>
            </a:xfrm>
            <a:prstGeom prst="roundRect">
              <a:avLst>
                <a:gd name="adj" fmla="val 16667"/>
              </a:avLst>
            </a:prstGeom>
            <a:solidFill>
              <a:srgbClr val="B89867"/>
            </a:soli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7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본론</a:t>
              </a:r>
              <a:endPara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16" name="Google Shape;416;g1d14b5fae1c_3_233"/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417" name="Google Shape;417;g1d14b5fae1c_3_233"/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2700000" algn="tl" rotWithShape="0">
                  <a:srgbClr val="000000">
                    <a:alpha val="5176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+</a:t>
                </a:r>
                <a:endParaRPr sz="1800" b="1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418" name="Google Shape;418;g1d14b5fae1c_3_233"/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419" name="Google Shape;419;g1d14b5fae1c_3_233"/>
                <p:cNvCxnSpPr/>
                <p:nvPr/>
              </p:nvCxnSpPr>
              <p:spPr>
                <a:xfrm>
                  <a:off x="493776" y="279532"/>
                  <a:ext cx="25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20" name="Google Shape;420;g1d14b5fae1c_3_233"/>
                <p:cNvCxnSpPr/>
                <p:nvPr/>
              </p:nvCxnSpPr>
              <p:spPr>
                <a:xfrm>
                  <a:off x="493776" y="312870"/>
                  <a:ext cx="144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21" name="Google Shape;421;g1d14b5fae1c_3_233"/>
                <p:cNvCxnSpPr/>
                <p:nvPr/>
              </p:nvCxnSpPr>
              <p:spPr>
                <a:xfrm>
                  <a:off x="502338" y="243528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422" name="Google Shape;422;g1d14b5fae1c_3_233"/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423" name="Google Shape;423;g1d14b5fae1c_3_233"/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2700000" algn="tl" rotWithShape="0">
                  <a:srgbClr val="000000">
                    <a:alpha val="5176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+</a:t>
                </a:r>
                <a:endParaRPr sz="1800" b="1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424" name="Google Shape;424;g1d14b5fae1c_3_233"/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425" name="Google Shape;425;g1d14b5fae1c_3_233"/>
                <p:cNvCxnSpPr/>
                <p:nvPr/>
              </p:nvCxnSpPr>
              <p:spPr>
                <a:xfrm>
                  <a:off x="4073397" y="712126"/>
                  <a:ext cx="180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26" name="Google Shape;426;g1d14b5fae1c_3_233"/>
                <p:cNvCxnSpPr/>
                <p:nvPr/>
              </p:nvCxnSpPr>
              <p:spPr>
                <a:xfrm>
                  <a:off x="4117103" y="745464"/>
                  <a:ext cx="144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27" name="Google Shape;427;g1d14b5fae1c_3_233"/>
                <p:cNvCxnSpPr/>
                <p:nvPr/>
              </p:nvCxnSpPr>
              <p:spPr>
                <a:xfrm>
                  <a:off x="4189103" y="676122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28" name="Google Shape;428;g1d14b5fae1c_3_233"/>
                <p:cNvCxnSpPr/>
                <p:nvPr/>
              </p:nvCxnSpPr>
              <p:spPr>
                <a:xfrm>
                  <a:off x="4185106" y="279532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29" name="Google Shape;429;g1d14b5fae1c_3_233"/>
                <p:cNvCxnSpPr/>
                <p:nvPr/>
              </p:nvCxnSpPr>
              <p:spPr>
                <a:xfrm>
                  <a:off x="4141965" y="249216"/>
                  <a:ext cx="108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</p:grpSp>
      <p:pic>
        <p:nvPicPr>
          <p:cNvPr id="430" name="Google Shape;430;g1d14b5fae1c_3_2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800" y="2211838"/>
            <a:ext cx="1055370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g1d14b5fae1c_3_2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8788" y="3233463"/>
            <a:ext cx="7477125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g1d14b5fae1c_3_2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8788" y="4340825"/>
            <a:ext cx="10715625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g1d14b5fae1c_3_2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4363" y="5362450"/>
            <a:ext cx="7477125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d14b5fae1c_1_179"/>
          <p:cNvSpPr/>
          <p:nvPr/>
        </p:nvSpPr>
        <p:spPr>
          <a:xfrm rot="-295170">
            <a:off x="412811" y="1016622"/>
            <a:ext cx="3956575" cy="962642"/>
          </a:xfrm>
          <a:prstGeom prst="roundRect">
            <a:avLst>
              <a:gd name="adj" fmla="val 50000"/>
            </a:avLst>
          </a:prstGeom>
          <a:solidFill>
            <a:srgbClr val="B89867">
              <a:alpha val="48630"/>
            </a:srgbClr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탄력성 도출</a:t>
            </a:r>
            <a:endParaRPr sz="20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9" name="Google Shape;439;g1d14b5fae1c_1_179"/>
          <p:cNvSpPr/>
          <p:nvPr/>
        </p:nvSpPr>
        <p:spPr>
          <a:xfrm rot="-295071">
            <a:off x="3814096" y="1218450"/>
            <a:ext cx="286956" cy="23999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0" name="Google Shape;440;g1d14b5fae1c_1_179"/>
          <p:cNvSpPr/>
          <p:nvPr/>
        </p:nvSpPr>
        <p:spPr>
          <a:xfrm>
            <a:off x="3912245" y="287470"/>
            <a:ext cx="72000" cy="1074000"/>
          </a:xfrm>
          <a:prstGeom prst="roundRect">
            <a:avLst>
              <a:gd name="adj" fmla="val 50000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1d14b5fae1c_1_179"/>
          <p:cNvSpPr/>
          <p:nvPr/>
        </p:nvSpPr>
        <p:spPr>
          <a:xfrm rot="-295071">
            <a:off x="682014" y="1531109"/>
            <a:ext cx="286956" cy="23999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42" name="Google Shape;442;g1d14b5fae1c_1_17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43" name="Google Shape;443;g1d14b5fae1c_1_179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44" name="Google Shape;444;g1d14b5fae1c_1_179"/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445" name="Google Shape;445;g1d14b5fae1c_1_179"/>
              <p:cNvCxnSpPr/>
              <p:nvPr/>
            </p:nvCxnSpPr>
            <p:spPr>
              <a:xfrm>
                <a:off x="99984" y="469392"/>
                <a:ext cx="11988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5400000" algn="t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446" name="Google Shape;446;g1d14b5fae1c_1_179"/>
              <p:cNvCxnSpPr/>
              <p:nvPr/>
            </p:nvCxnSpPr>
            <p:spPr>
              <a:xfrm>
                <a:off x="99984" y="6681216"/>
                <a:ext cx="11988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5400000" algn="t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447" name="Google Shape;447;g1d14b5fae1c_1_179"/>
              <p:cNvCxnSpPr/>
              <p:nvPr/>
            </p:nvCxnSpPr>
            <p:spPr>
              <a:xfrm rot="5400000">
                <a:off x="-2994000" y="3579828"/>
                <a:ext cx="64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algn="l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448" name="Google Shape;448;g1d14b5fae1c_1_179"/>
              <p:cNvCxnSpPr/>
              <p:nvPr/>
            </p:nvCxnSpPr>
            <p:spPr>
              <a:xfrm rot="5400000">
                <a:off x="8734323" y="3579828"/>
                <a:ext cx="64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algn="l" rotWithShape="0">
                  <a:srgbClr val="000000">
                    <a:alpha val="34900"/>
                  </a:srgbClr>
                </a:outerShdw>
              </a:effectLst>
            </p:spPr>
          </p:cxnSp>
        </p:grpSp>
        <p:sp>
          <p:nvSpPr>
            <p:cNvPr id="449" name="Google Shape;449;g1d14b5fae1c_1_179"/>
            <p:cNvSpPr/>
            <p:nvPr/>
          </p:nvSpPr>
          <p:spPr>
            <a:xfrm>
              <a:off x="3732276" y="139192"/>
              <a:ext cx="4725600" cy="658500"/>
            </a:xfrm>
            <a:prstGeom prst="roundRect">
              <a:avLst>
                <a:gd name="adj" fmla="val 16667"/>
              </a:avLst>
            </a:prstGeom>
            <a:solidFill>
              <a:srgbClr val="B89867"/>
            </a:soli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7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본론</a:t>
              </a:r>
              <a:endPara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50" name="Google Shape;450;g1d14b5fae1c_1_179"/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451" name="Google Shape;451;g1d14b5fae1c_1_179"/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2700000" algn="tl" rotWithShape="0">
                  <a:srgbClr val="000000">
                    <a:alpha val="5176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+</a:t>
                </a:r>
                <a:endParaRPr sz="1800" b="1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452" name="Google Shape;452;g1d14b5fae1c_1_179"/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453" name="Google Shape;453;g1d14b5fae1c_1_179"/>
                <p:cNvCxnSpPr/>
                <p:nvPr/>
              </p:nvCxnSpPr>
              <p:spPr>
                <a:xfrm>
                  <a:off x="493776" y="279532"/>
                  <a:ext cx="25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4" name="Google Shape;454;g1d14b5fae1c_1_179"/>
                <p:cNvCxnSpPr/>
                <p:nvPr/>
              </p:nvCxnSpPr>
              <p:spPr>
                <a:xfrm>
                  <a:off x="493776" y="312870"/>
                  <a:ext cx="144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55" name="Google Shape;455;g1d14b5fae1c_1_179"/>
                <p:cNvCxnSpPr/>
                <p:nvPr/>
              </p:nvCxnSpPr>
              <p:spPr>
                <a:xfrm>
                  <a:off x="502338" y="243528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456" name="Google Shape;456;g1d14b5fae1c_1_179"/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457" name="Google Shape;457;g1d14b5fae1c_1_179"/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2700000" algn="tl" rotWithShape="0">
                  <a:srgbClr val="000000">
                    <a:alpha val="5176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+</a:t>
                </a:r>
                <a:endParaRPr sz="1800" b="1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458" name="Google Shape;458;g1d14b5fae1c_1_179"/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459" name="Google Shape;459;g1d14b5fae1c_1_179"/>
                <p:cNvCxnSpPr/>
                <p:nvPr/>
              </p:nvCxnSpPr>
              <p:spPr>
                <a:xfrm>
                  <a:off x="4073397" y="712126"/>
                  <a:ext cx="180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60" name="Google Shape;460;g1d14b5fae1c_1_179"/>
                <p:cNvCxnSpPr/>
                <p:nvPr/>
              </p:nvCxnSpPr>
              <p:spPr>
                <a:xfrm>
                  <a:off x="4117103" y="745464"/>
                  <a:ext cx="144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61" name="Google Shape;461;g1d14b5fae1c_1_179"/>
                <p:cNvCxnSpPr/>
                <p:nvPr/>
              </p:nvCxnSpPr>
              <p:spPr>
                <a:xfrm>
                  <a:off x="4189103" y="676122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62" name="Google Shape;462;g1d14b5fae1c_1_179"/>
                <p:cNvCxnSpPr/>
                <p:nvPr/>
              </p:nvCxnSpPr>
              <p:spPr>
                <a:xfrm>
                  <a:off x="4185106" y="279532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63" name="Google Shape;463;g1d14b5fae1c_1_179"/>
                <p:cNvCxnSpPr/>
                <p:nvPr/>
              </p:nvCxnSpPr>
              <p:spPr>
                <a:xfrm>
                  <a:off x="4141965" y="249216"/>
                  <a:ext cx="108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</p:grpSp>
      <p:pic>
        <p:nvPicPr>
          <p:cNvPr id="464" name="Google Shape;464;g1d14b5fae1c_1_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7450" y="3124263"/>
            <a:ext cx="8315325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g1d14b5fae1c_1_1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3175" y="4939575"/>
            <a:ext cx="710565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d14b5fae1c_3_105"/>
          <p:cNvSpPr/>
          <p:nvPr/>
        </p:nvSpPr>
        <p:spPr>
          <a:xfrm rot="-295170">
            <a:off x="412811" y="1016622"/>
            <a:ext cx="3956575" cy="962642"/>
          </a:xfrm>
          <a:prstGeom prst="roundRect">
            <a:avLst>
              <a:gd name="adj" fmla="val 50000"/>
            </a:avLst>
          </a:prstGeom>
          <a:solidFill>
            <a:srgbClr val="B89867">
              <a:alpha val="48630"/>
            </a:srgbClr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호텔링 모형</a:t>
            </a:r>
            <a:endParaRPr sz="20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1" name="Google Shape;471;g1d14b5fae1c_3_105"/>
          <p:cNvSpPr/>
          <p:nvPr/>
        </p:nvSpPr>
        <p:spPr>
          <a:xfrm rot="-295071">
            <a:off x="3814096" y="1218450"/>
            <a:ext cx="286956" cy="23999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2" name="Google Shape;472;g1d14b5fae1c_3_105"/>
          <p:cNvSpPr/>
          <p:nvPr/>
        </p:nvSpPr>
        <p:spPr>
          <a:xfrm>
            <a:off x="3912245" y="287470"/>
            <a:ext cx="72000" cy="1074000"/>
          </a:xfrm>
          <a:prstGeom prst="roundRect">
            <a:avLst>
              <a:gd name="adj" fmla="val 50000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g1d14b5fae1c_3_105"/>
          <p:cNvSpPr/>
          <p:nvPr/>
        </p:nvSpPr>
        <p:spPr>
          <a:xfrm rot="-295071">
            <a:off x="682014" y="1531109"/>
            <a:ext cx="286956" cy="23999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74" name="Google Shape;474;g1d14b5fae1c_3_105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75" name="Google Shape;475;g1d14b5fae1c_3_10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476" name="Google Shape;476;g1d14b5fae1c_3_105"/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477" name="Google Shape;477;g1d14b5fae1c_3_105"/>
              <p:cNvCxnSpPr/>
              <p:nvPr/>
            </p:nvCxnSpPr>
            <p:spPr>
              <a:xfrm>
                <a:off x="99984" y="469392"/>
                <a:ext cx="11988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5400000" algn="t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478" name="Google Shape;478;g1d14b5fae1c_3_105"/>
              <p:cNvCxnSpPr/>
              <p:nvPr/>
            </p:nvCxnSpPr>
            <p:spPr>
              <a:xfrm>
                <a:off x="99984" y="6681216"/>
                <a:ext cx="11988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5400000" algn="t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479" name="Google Shape;479;g1d14b5fae1c_3_105"/>
              <p:cNvCxnSpPr/>
              <p:nvPr/>
            </p:nvCxnSpPr>
            <p:spPr>
              <a:xfrm rot="5400000">
                <a:off x="-2994000" y="3579828"/>
                <a:ext cx="64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algn="l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480" name="Google Shape;480;g1d14b5fae1c_3_105"/>
              <p:cNvCxnSpPr/>
              <p:nvPr/>
            </p:nvCxnSpPr>
            <p:spPr>
              <a:xfrm rot="5400000">
                <a:off x="8734323" y="3579828"/>
                <a:ext cx="64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algn="l" rotWithShape="0">
                  <a:srgbClr val="000000">
                    <a:alpha val="34900"/>
                  </a:srgbClr>
                </a:outerShdw>
              </a:effectLst>
            </p:spPr>
          </p:cxnSp>
        </p:grpSp>
        <p:sp>
          <p:nvSpPr>
            <p:cNvPr id="481" name="Google Shape;481;g1d14b5fae1c_3_105"/>
            <p:cNvSpPr/>
            <p:nvPr/>
          </p:nvSpPr>
          <p:spPr>
            <a:xfrm>
              <a:off x="3732276" y="139192"/>
              <a:ext cx="4725600" cy="658500"/>
            </a:xfrm>
            <a:prstGeom prst="roundRect">
              <a:avLst>
                <a:gd name="adj" fmla="val 16667"/>
              </a:avLst>
            </a:prstGeom>
            <a:solidFill>
              <a:srgbClr val="B89867"/>
            </a:soli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7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본론</a:t>
              </a:r>
              <a:endPara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2" name="Google Shape;482;g1d14b5fae1c_3_105"/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483" name="Google Shape;483;g1d14b5fae1c_3_105"/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2700000" algn="tl" rotWithShape="0">
                  <a:srgbClr val="000000">
                    <a:alpha val="5176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+</a:t>
                </a:r>
                <a:endParaRPr sz="1800" b="1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484" name="Google Shape;484;g1d14b5fae1c_3_105"/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485" name="Google Shape;485;g1d14b5fae1c_3_105"/>
                <p:cNvCxnSpPr/>
                <p:nvPr/>
              </p:nvCxnSpPr>
              <p:spPr>
                <a:xfrm>
                  <a:off x="493776" y="279532"/>
                  <a:ext cx="25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86" name="Google Shape;486;g1d14b5fae1c_3_105"/>
                <p:cNvCxnSpPr/>
                <p:nvPr/>
              </p:nvCxnSpPr>
              <p:spPr>
                <a:xfrm>
                  <a:off x="493776" y="312870"/>
                  <a:ext cx="144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87" name="Google Shape;487;g1d14b5fae1c_3_105"/>
                <p:cNvCxnSpPr/>
                <p:nvPr/>
              </p:nvCxnSpPr>
              <p:spPr>
                <a:xfrm>
                  <a:off x="502338" y="243528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488" name="Google Shape;488;g1d14b5fae1c_3_105"/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489" name="Google Shape;489;g1d14b5fae1c_3_105"/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2700000" algn="tl" rotWithShape="0">
                  <a:srgbClr val="000000">
                    <a:alpha val="5176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+</a:t>
                </a:r>
                <a:endParaRPr sz="1800" b="1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490" name="Google Shape;490;g1d14b5fae1c_3_105"/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491" name="Google Shape;491;g1d14b5fae1c_3_105"/>
                <p:cNvCxnSpPr/>
                <p:nvPr/>
              </p:nvCxnSpPr>
              <p:spPr>
                <a:xfrm>
                  <a:off x="4073397" y="712126"/>
                  <a:ext cx="180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92" name="Google Shape;492;g1d14b5fae1c_3_105"/>
                <p:cNvCxnSpPr/>
                <p:nvPr/>
              </p:nvCxnSpPr>
              <p:spPr>
                <a:xfrm>
                  <a:off x="4117103" y="745464"/>
                  <a:ext cx="144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93" name="Google Shape;493;g1d14b5fae1c_3_105"/>
                <p:cNvCxnSpPr/>
                <p:nvPr/>
              </p:nvCxnSpPr>
              <p:spPr>
                <a:xfrm>
                  <a:off x="4189103" y="676122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94" name="Google Shape;494;g1d14b5fae1c_3_105"/>
                <p:cNvCxnSpPr/>
                <p:nvPr/>
              </p:nvCxnSpPr>
              <p:spPr>
                <a:xfrm>
                  <a:off x="4185106" y="279532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495" name="Google Shape;495;g1d14b5fae1c_3_105"/>
                <p:cNvCxnSpPr/>
                <p:nvPr/>
              </p:nvCxnSpPr>
              <p:spPr>
                <a:xfrm>
                  <a:off x="4141965" y="249216"/>
                  <a:ext cx="108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</p:grpSp>
      <p:pic>
        <p:nvPicPr>
          <p:cNvPr id="496" name="Google Shape;496;g1d14b5fae1c_3_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396" y="3298550"/>
            <a:ext cx="4674726" cy="173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g1d14b5fae1c_3_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4125" y="4574750"/>
            <a:ext cx="603885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g1d14b5fae1c_3_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4113" y="5320725"/>
            <a:ext cx="265747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g1d14b5fae1c_3_10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2200" y="2286911"/>
            <a:ext cx="3240050" cy="9543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g1d14b5fae1c_3_10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274113" y="3241225"/>
            <a:ext cx="6543675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g1d14b5fae1c_3_10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13569" y="4927669"/>
            <a:ext cx="2955051" cy="39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1d14b5fae1c_1_138"/>
          <p:cNvSpPr/>
          <p:nvPr/>
        </p:nvSpPr>
        <p:spPr>
          <a:xfrm rot="-295170">
            <a:off x="412811" y="1016622"/>
            <a:ext cx="3956575" cy="962642"/>
          </a:xfrm>
          <a:prstGeom prst="roundRect">
            <a:avLst>
              <a:gd name="adj" fmla="val 50000"/>
            </a:avLst>
          </a:prstGeom>
          <a:solidFill>
            <a:srgbClr val="B89867">
              <a:alpha val="48630"/>
            </a:srgbClr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FFFFFF"/>
                </a:solidFill>
              </a:rPr>
              <a:t>소비자와 판매자의</a:t>
            </a:r>
            <a:endParaRPr sz="2000" b="1">
              <a:solidFill>
                <a:srgbClr val="FFFFFF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FFFFFF"/>
                </a:solidFill>
              </a:rPr>
              <a:t>순효용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507" name="Google Shape;507;g1d14b5fae1c_1_138"/>
          <p:cNvSpPr/>
          <p:nvPr/>
        </p:nvSpPr>
        <p:spPr>
          <a:xfrm rot="-295071">
            <a:off x="3814096" y="1218450"/>
            <a:ext cx="286956" cy="23999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8" name="Google Shape;508;g1d14b5fae1c_1_138"/>
          <p:cNvSpPr/>
          <p:nvPr/>
        </p:nvSpPr>
        <p:spPr>
          <a:xfrm>
            <a:off x="3912245" y="287470"/>
            <a:ext cx="72000" cy="1074000"/>
          </a:xfrm>
          <a:prstGeom prst="roundRect">
            <a:avLst>
              <a:gd name="adj" fmla="val 50000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g1d14b5fae1c_1_138"/>
          <p:cNvSpPr/>
          <p:nvPr/>
        </p:nvSpPr>
        <p:spPr>
          <a:xfrm rot="-295071">
            <a:off x="682014" y="1531109"/>
            <a:ext cx="286956" cy="23999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10" name="Google Shape;510;g1d14b5fae1c_1_13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11" name="Google Shape;511;g1d14b5fae1c_1_138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12" name="Google Shape;512;g1d14b5fae1c_1_138"/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513" name="Google Shape;513;g1d14b5fae1c_1_138"/>
              <p:cNvCxnSpPr/>
              <p:nvPr/>
            </p:nvCxnSpPr>
            <p:spPr>
              <a:xfrm>
                <a:off x="99984" y="469392"/>
                <a:ext cx="11988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5400000" algn="t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514" name="Google Shape;514;g1d14b5fae1c_1_138"/>
              <p:cNvCxnSpPr/>
              <p:nvPr/>
            </p:nvCxnSpPr>
            <p:spPr>
              <a:xfrm>
                <a:off x="99984" y="6681216"/>
                <a:ext cx="11988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5400000" algn="t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515" name="Google Shape;515;g1d14b5fae1c_1_138"/>
              <p:cNvCxnSpPr/>
              <p:nvPr/>
            </p:nvCxnSpPr>
            <p:spPr>
              <a:xfrm rot="5400000">
                <a:off x="-2994000" y="3579828"/>
                <a:ext cx="64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algn="l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516" name="Google Shape;516;g1d14b5fae1c_1_138"/>
              <p:cNvCxnSpPr/>
              <p:nvPr/>
            </p:nvCxnSpPr>
            <p:spPr>
              <a:xfrm rot="5400000">
                <a:off x="8734323" y="3579828"/>
                <a:ext cx="64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algn="l" rotWithShape="0">
                  <a:srgbClr val="000000">
                    <a:alpha val="34900"/>
                  </a:srgbClr>
                </a:outerShdw>
              </a:effectLst>
            </p:spPr>
          </p:cxnSp>
        </p:grpSp>
        <p:sp>
          <p:nvSpPr>
            <p:cNvPr id="517" name="Google Shape;517;g1d14b5fae1c_1_138"/>
            <p:cNvSpPr/>
            <p:nvPr/>
          </p:nvSpPr>
          <p:spPr>
            <a:xfrm>
              <a:off x="3732276" y="139192"/>
              <a:ext cx="4725600" cy="658500"/>
            </a:xfrm>
            <a:prstGeom prst="roundRect">
              <a:avLst>
                <a:gd name="adj" fmla="val 16667"/>
              </a:avLst>
            </a:prstGeom>
            <a:solidFill>
              <a:srgbClr val="B89867"/>
            </a:soli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7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본론</a:t>
              </a:r>
              <a:endPara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18" name="Google Shape;518;g1d14b5fae1c_1_138"/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519" name="Google Shape;519;g1d14b5fae1c_1_138"/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2700000" algn="tl" rotWithShape="0">
                  <a:srgbClr val="000000">
                    <a:alpha val="5176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+</a:t>
                </a:r>
                <a:endParaRPr sz="1800" b="1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520" name="Google Shape;520;g1d14b5fae1c_1_138"/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521" name="Google Shape;521;g1d14b5fae1c_1_138"/>
                <p:cNvCxnSpPr/>
                <p:nvPr/>
              </p:nvCxnSpPr>
              <p:spPr>
                <a:xfrm>
                  <a:off x="493776" y="279532"/>
                  <a:ext cx="25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22" name="Google Shape;522;g1d14b5fae1c_1_138"/>
                <p:cNvCxnSpPr/>
                <p:nvPr/>
              </p:nvCxnSpPr>
              <p:spPr>
                <a:xfrm>
                  <a:off x="493776" y="312870"/>
                  <a:ext cx="144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23" name="Google Shape;523;g1d14b5fae1c_1_138"/>
                <p:cNvCxnSpPr/>
                <p:nvPr/>
              </p:nvCxnSpPr>
              <p:spPr>
                <a:xfrm>
                  <a:off x="502338" y="243528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524" name="Google Shape;524;g1d14b5fae1c_1_138"/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525" name="Google Shape;525;g1d14b5fae1c_1_138"/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2700000" algn="tl" rotWithShape="0">
                  <a:srgbClr val="000000">
                    <a:alpha val="5176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+</a:t>
                </a:r>
                <a:endParaRPr sz="1800" b="1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526" name="Google Shape;526;g1d14b5fae1c_1_138"/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527" name="Google Shape;527;g1d14b5fae1c_1_138"/>
                <p:cNvCxnSpPr/>
                <p:nvPr/>
              </p:nvCxnSpPr>
              <p:spPr>
                <a:xfrm>
                  <a:off x="4073397" y="712126"/>
                  <a:ext cx="180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28" name="Google Shape;528;g1d14b5fae1c_1_138"/>
                <p:cNvCxnSpPr/>
                <p:nvPr/>
              </p:nvCxnSpPr>
              <p:spPr>
                <a:xfrm>
                  <a:off x="4117103" y="745464"/>
                  <a:ext cx="144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29" name="Google Shape;529;g1d14b5fae1c_1_138"/>
                <p:cNvCxnSpPr/>
                <p:nvPr/>
              </p:nvCxnSpPr>
              <p:spPr>
                <a:xfrm>
                  <a:off x="4189103" y="676122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30" name="Google Shape;530;g1d14b5fae1c_1_138"/>
                <p:cNvCxnSpPr/>
                <p:nvPr/>
              </p:nvCxnSpPr>
              <p:spPr>
                <a:xfrm>
                  <a:off x="4185106" y="279532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31" name="Google Shape;531;g1d14b5fae1c_1_138"/>
                <p:cNvCxnSpPr/>
                <p:nvPr/>
              </p:nvCxnSpPr>
              <p:spPr>
                <a:xfrm>
                  <a:off x="4141965" y="249216"/>
                  <a:ext cx="108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</p:grpSp>
      <p:pic>
        <p:nvPicPr>
          <p:cNvPr id="532" name="Google Shape;532;g1d14b5fae1c_1_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588" y="2517050"/>
            <a:ext cx="635317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g1d14b5fae1c_1_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1513" y="3423163"/>
            <a:ext cx="625792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g1d14b5fae1c_1_138"/>
          <p:cNvPicPr preferRelativeResize="0"/>
          <p:nvPr/>
        </p:nvPicPr>
        <p:blipFill rotWithShape="1">
          <a:blip r:embed="rId5">
            <a:alphaModFix/>
          </a:blip>
          <a:srcRect t="-4370" r="68941" b="-1"/>
          <a:stretch/>
        </p:blipFill>
        <p:spPr>
          <a:xfrm>
            <a:off x="7683513" y="3431907"/>
            <a:ext cx="1973227" cy="815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g1d14b5fae1c_1_138"/>
          <p:cNvPicPr preferRelativeResize="0"/>
          <p:nvPr/>
        </p:nvPicPr>
        <p:blipFill rotWithShape="1">
          <a:blip r:embed="rId6">
            <a:alphaModFix/>
          </a:blip>
          <a:srcRect l="-4" t="15002" r="66297" b="24413"/>
          <a:stretch/>
        </p:blipFill>
        <p:spPr>
          <a:xfrm>
            <a:off x="9242241" y="4888080"/>
            <a:ext cx="2016780" cy="384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g1d14b5fae1c_1_13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112350" y="4754273"/>
            <a:ext cx="9792216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d14b5fae1c_1_217"/>
          <p:cNvSpPr/>
          <p:nvPr/>
        </p:nvSpPr>
        <p:spPr>
          <a:xfrm rot="-295170">
            <a:off x="412811" y="1016622"/>
            <a:ext cx="3956575" cy="962642"/>
          </a:xfrm>
          <a:prstGeom prst="roundRect">
            <a:avLst>
              <a:gd name="adj" fmla="val 50000"/>
            </a:avLst>
          </a:prstGeom>
          <a:solidFill>
            <a:srgbClr val="B89867">
              <a:alpha val="48630"/>
            </a:srgbClr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호텔링 모형</a:t>
            </a:r>
            <a:endParaRPr sz="20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2" name="Google Shape;542;g1d14b5fae1c_1_217"/>
          <p:cNvSpPr/>
          <p:nvPr/>
        </p:nvSpPr>
        <p:spPr>
          <a:xfrm rot="-295071">
            <a:off x="3814096" y="1218450"/>
            <a:ext cx="286956" cy="23999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3" name="Google Shape;543;g1d14b5fae1c_1_217"/>
          <p:cNvSpPr/>
          <p:nvPr/>
        </p:nvSpPr>
        <p:spPr>
          <a:xfrm>
            <a:off x="3912245" y="287470"/>
            <a:ext cx="72000" cy="1074000"/>
          </a:xfrm>
          <a:prstGeom prst="roundRect">
            <a:avLst>
              <a:gd name="adj" fmla="val 50000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g1d14b5fae1c_1_217"/>
          <p:cNvSpPr/>
          <p:nvPr/>
        </p:nvSpPr>
        <p:spPr>
          <a:xfrm rot="-295071">
            <a:off x="682014" y="1531109"/>
            <a:ext cx="286956" cy="23999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45" name="Google Shape;545;g1d14b5fae1c_1_2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46" name="Google Shape;546;g1d14b5fae1c_1_217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47" name="Google Shape;547;g1d14b5fae1c_1_217"/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548" name="Google Shape;548;g1d14b5fae1c_1_217"/>
              <p:cNvCxnSpPr/>
              <p:nvPr/>
            </p:nvCxnSpPr>
            <p:spPr>
              <a:xfrm>
                <a:off x="99984" y="469392"/>
                <a:ext cx="11988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5400000" algn="t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549" name="Google Shape;549;g1d14b5fae1c_1_217"/>
              <p:cNvCxnSpPr/>
              <p:nvPr/>
            </p:nvCxnSpPr>
            <p:spPr>
              <a:xfrm>
                <a:off x="99984" y="6681216"/>
                <a:ext cx="11988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5400000" algn="t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550" name="Google Shape;550;g1d14b5fae1c_1_217"/>
              <p:cNvCxnSpPr/>
              <p:nvPr/>
            </p:nvCxnSpPr>
            <p:spPr>
              <a:xfrm rot="5400000">
                <a:off x="-2994000" y="3579828"/>
                <a:ext cx="64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algn="l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551" name="Google Shape;551;g1d14b5fae1c_1_217"/>
              <p:cNvCxnSpPr/>
              <p:nvPr/>
            </p:nvCxnSpPr>
            <p:spPr>
              <a:xfrm rot="5400000">
                <a:off x="8734323" y="3579828"/>
                <a:ext cx="64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algn="l" rotWithShape="0">
                  <a:srgbClr val="000000">
                    <a:alpha val="34900"/>
                  </a:srgbClr>
                </a:outerShdw>
              </a:effectLst>
            </p:spPr>
          </p:cxnSp>
        </p:grpSp>
        <p:sp>
          <p:nvSpPr>
            <p:cNvPr id="552" name="Google Shape;552;g1d14b5fae1c_1_217"/>
            <p:cNvSpPr/>
            <p:nvPr/>
          </p:nvSpPr>
          <p:spPr>
            <a:xfrm>
              <a:off x="3732276" y="139192"/>
              <a:ext cx="4725600" cy="658500"/>
            </a:xfrm>
            <a:prstGeom prst="roundRect">
              <a:avLst>
                <a:gd name="adj" fmla="val 16667"/>
              </a:avLst>
            </a:prstGeom>
            <a:solidFill>
              <a:srgbClr val="B89867"/>
            </a:soli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7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본론</a:t>
              </a:r>
              <a:endPara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3" name="Google Shape;553;g1d14b5fae1c_1_217"/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554" name="Google Shape;554;g1d14b5fae1c_1_217"/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2700000" algn="tl" rotWithShape="0">
                  <a:srgbClr val="000000">
                    <a:alpha val="5176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+</a:t>
                </a:r>
                <a:endParaRPr sz="1800" b="1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555" name="Google Shape;555;g1d14b5fae1c_1_217"/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556" name="Google Shape;556;g1d14b5fae1c_1_217"/>
                <p:cNvCxnSpPr/>
                <p:nvPr/>
              </p:nvCxnSpPr>
              <p:spPr>
                <a:xfrm>
                  <a:off x="493776" y="279532"/>
                  <a:ext cx="25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57" name="Google Shape;557;g1d14b5fae1c_1_217"/>
                <p:cNvCxnSpPr/>
                <p:nvPr/>
              </p:nvCxnSpPr>
              <p:spPr>
                <a:xfrm>
                  <a:off x="493776" y="312870"/>
                  <a:ext cx="144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58" name="Google Shape;558;g1d14b5fae1c_1_217"/>
                <p:cNvCxnSpPr/>
                <p:nvPr/>
              </p:nvCxnSpPr>
              <p:spPr>
                <a:xfrm>
                  <a:off x="502338" y="243528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559" name="Google Shape;559;g1d14b5fae1c_1_217"/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560" name="Google Shape;560;g1d14b5fae1c_1_217"/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2700000" algn="tl" rotWithShape="0">
                  <a:srgbClr val="000000">
                    <a:alpha val="5176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+</a:t>
                </a:r>
                <a:endParaRPr sz="1800" b="1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561" name="Google Shape;561;g1d14b5fae1c_1_217"/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562" name="Google Shape;562;g1d14b5fae1c_1_217"/>
                <p:cNvCxnSpPr/>
                <p:nvPr/>
              </p:nvCxnSpPr>
              <p:spPr>
                <a:xfrm>
                  <a:off x="4073397" y="712126"/>
                  <a:ext cx="180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63" name="Google Shape;563;g1d14b5fae1c_1_217"/>
                <p:cNvCxnSpPr/>
                <p:nvPr/>
              </p:nvCxnSpPr>
              <p:spPr>
                <a:xfrm>
                  <a:off x="4117103" y="745464"/>
                  <a:ext cx="144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64" name="Google Shape;564;g1d14b5fae1c_1_217"/>
                <p:cNvCxnSpPr/>
                <p:nvPr/>
              </p:nvCxnSpPr>
              <p:spPr>
                <a:xfrm>
                  <a:off x="4189103" y="676122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65" name="Google Shape;565;g1d14b5fae1c_1_217"/>
                <p:cNvCxnSpPr/>
                <p:nvPr/>
              </p:nvCxnSpPr>
              <p:spPr>
                <a:xfrm>
                  <a:off x="4185106" y="279532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66" name="Google Shape;566;g1d14b5fae1c_1_217"/>
                <p:cNvCxnSpPr/>
                <p:nvPr/>
              </p:nvCxnSpPr>
              <p:spPr>
                <a:xfrm>
                  <a:off x="4141965" y="249216"/>
                  <a:ext cx="108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</p:grpSp>
      <p:pic>
        <p:nvPicPr>
          <p:cNvPr id="567" name="Google Shape;567;g1d14b5fae1c_1_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150" y="2094225"/>
            <a:ext cx="11523451" cy="305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g1d14b5fae1c_1_2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8788" y="5497963"/>
            <a:ext cx="461962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d14b5fae1c_1_289"/>
          <p:cNvSpPr/>
          <p:nvPr/>
        </p:nvSpPr>
        <p:spPr>
          <a:xfrm rot="-295170">
            <a:off x="412811" y="1016622"/>
            <a:ext cx="3956575" cy="962642"/>
          </a:xfrm>
          <a:prstGeom prst="roundRect">
            <a:avLst>
              <a:gd name="adj" fmla="val 50000"/>
            </a:avLst>
          </a:prstGeom>
          <a:solidFill>
            <a:srgbClr val="B89867">
              <a:alpha val="48630"/>
            </a:srgbClr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플랫폼 소비자</a:t>
            </a:r>
            <a:endParaRPr sz="105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4" name="Google Shape;574;g1d14b5fae1c_1_289"/>
          <p:cNvSpPr/>
          <p:nvPr/>
        </p:nvSpPr>
        <p:spPr>
          <a:xfrm rot="-295071">
            <a:off x="3814096" y="1218450"/>
            <a:ext cx="286956" cy="23999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5" name="Google Shape;575;g1d14b5fae1c_1_289"/>
          <p:cNvSpPr/>
          <p:nvPr/>
        </p:nvSpPr>
        <p:spPr>
          <a:xfrm>
            <a:off x="3912250" y="290650"/>
            <a:ext cx="68700" cy="1071300"/>
          </a:xfrm>
          <a:prstGeom prst="roundRect">
            <a:avLst>
              <a:gd name="adj" fmla="val 50000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6" name="Google Shape;576;g1d14b5fae1c_1_28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77" name="Google Shape;577;g1d14b5fae1c_1_289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578" name="Google Shape;578;g1d14b5fae1c_1_289"/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579" name="Google Shape;579;g1d14b5fae1c_1_289"/>
              <p:cNvCxnSpPr/>
              <p:nvPr/>
            </p:nvCxnSpPr>
            <p:spPr>
              <a:xfrm>
                <a:off x="99984" y="469392"/>
                <a:ext cx="11988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5400000" algn="t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580" name="Google Shape;580;g1d14b5fae1c_1_289"/>
              <p:cNvCxnSpPr/>
              <p:nvPr/>
            </p:nvCxnSpPr>
            <p:spPr>
              <a:xfrm>
                <a:off x="99984" y="6681216"/>
                <a:ext cx="11988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5400000" algn="t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581" name="Google Shape;581;g1d14b5fae1c_1_289"/>
              <p:cNvCxnSpPr/>
              <p:nvPr/>
            </p:nvCxnSpPr>
            <p:spPr>
              <a:xfrm rot="5400000">
                <a:off x="-2994000" y="3579828"/>
                <a:ext cx="64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algn="l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582" name="Google Shape;582;g1d14b5fae1c_1_289"/>
              <p:cNvCxnSpPr/>
              <p:nvPr/>
            </p:nvCxnSpPr>
            <p:spPr>
              <a:xfrm rot="5400000">
                <a:off x="8734323" y="3579828"/>
                <a:ext cx="64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algn="l" rotWithShape="0">
                  <a:srgbClr val="000000">
                    <a:alpha val="34900"/>
                  </a:srgbClr>
                </a:outerShdw>
              </a:effectLst>
            </p:spPr>
          </p:cxnSp>
        </p:grpSp>
        <p:sp>
          <p:nvSpPr>
            <p:cNvPr id="583" name="Google Shape;583;g1d14b5fae1c_1_289"/>
            <p:cNvSpPr/>
            <p:nvPr/>
          </p:nvSpPr>
          <p:spPr>
            <a:xfrm>
              <a:off x="3732276" y="139192"/>
              <a:ext cx="4725600" cy="658500"/>
            </a:xfrm>
            <a:prstGeom prst="roundRect">
              <a:avLst>
                <a:gd name="adj" fmla="val 16667"/>
              </a:avLst>
            </a:prstGeom>
            <a:solidFill>
              <a:srgbClr val="B89867"/>
            </a:soli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7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본론</a:t>
              </a:r>
              <a:endPara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4" name="Google Shape;584;g1d14b5fae1c_1_289"/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585" name="Google Shape;585;g1d14b5fae1c_1_289"/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2700000" algn="tl" rotWithShape="0">
                  <a:srgbClr val="000000">
                    <a:alpha val="5176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+</a:t>
                </a:r>
                <a:endParaRPr sz="1800" b="1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586" name="Google Shape;586;g1d14b5fae1c_1_289"/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587" name="Google Shape;587;g1d14b5fae1c_1_289"/>
                <p:cNvCxnSpPr/>
                <p:nvPr/>
              </p:nvCxnSpPr>
              <p:spPr>
                <a:xfrm>
                  <a:off x="493776" y="279532"/>
                  <a:ext cx="25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88" name="Google Shape;588;g1d14b5fae1c_1_289"/>
                <p:cNvCxnSpPr/>
                <p:nvPr/>
              </p:nvCxnSpPr>
              <p:spPr>
                <a:xfrm>
                  <a:off x="493776" y="312870"/>
                  <a:ext cx="144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89" name="Google Shape;589;g1d14b5fae1c_1_289"/>
                <p:cNvCxnSpPr/>
                <p:nvPr/>
              </p:nvCxnSpPr>
              <p:spPr>
                <a:xfrm>
                  <a:off x="502338" y="243528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590" name="Google Shape;590;g1d14b5fae1c_1_289"/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591" name="Google Shape;591;g1d14b5fae1c_1_289"/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2700000" algn="tl" rotWithShape="0">
                  <a:srgbClr val="000000">
                    <a:alpha val="5176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+</a:t>
                </a:r>
                <a:endParaRPr sz="1800" b="1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592" name="Google Shape;592;g1d14b5fae1c_1_289"/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593" name="Google Shape;593;g1d14b5fae1c_1_289"/>
                <p:cNvCxnSpPr/>
                <p:nvPr/>
              </p:nvCxnSpPr>
              <p:spPr>
                <a:xfrm>
                  <a:off x="4073397" y="712126"/>
                  <a:ext cx="180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94" name="Google Shape;594;g1d14b5fae1c_1_289"/>
                <p:cNvCxnSpPr/>
                <p:nvPr/>
              </p:nvCxnSpPr>
              <p:spPr>
                <a:xfrm>
                  <a:off x="4117103" y="745464"/>
                  <a:ext cx="144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95" name="Google Shape;595;g1d14b5fae1c_1_289"/>
                <p:cNvCxnSpPr/>
                <p:nvPr/>
              </p:nvCxnSpPr>
              <p:spPr>
                <a:xfrm>
                  <a:off x="4189103" y="676122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96" name="Google Shape;596;g1d14b5fae1c_1_289"/>
                <p:cNvCxnSpPr/>
                <p:nvPr/>
              </p:nvCxnSpPr>
              <p:spPr>
                <a:xfrm>
                  <a:off x="4185106" y="279532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597" name="Google Shape;597;g1d14b5fae1c_1_289"/>
                <p:cNvCxnSpPr/>
                <p:nvPr/>
              </p:nvCxnSpPr>
              <p:spPr>
                <a:xfrm>
                  <a:off x="4141965" y="249216"/>
                  <a:ext cx="108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</p:grpSp>
      <p:pic>
        <p:nvPicPr>
          <p:cNvPr id="598" name="Google Shape;598;g1d14b5fae1c_1_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0338" y="2042613"/>
            <a:ext cx="838200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9" name="Google Shape;599;g1d14b5fae1c_1_2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8097" y="3252138"/>
            <a:ext cx="6953654" cy="5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g1d14b5fae1c_1_2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4275" y="3944425"/>
            <a:ext cx="436245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g1d14b5fae1c_1_2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03400" y="4735650"/>
            <a:ext cx="529590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g1d14b5fae1c_1_28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31225" y="5477784"/>
            <a:ext cx="5667375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g1d14b5fae1c_1_289"/>
          <p:cNvSpPr/>
          <p:nvPr/>
        </p:nvSpPr>
        <p:spPr>
          <a:xfrm rot="-295071">
            <a:off x="682014" y="1531109"/>
            <a:ext cx="286956" cy="23999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d14b5fae1c_1_66"/>
          <p:cNvSpPr/>
          <p:nvPr/>
        </p:nvSpPr>
        <p:spPr>
          <a:xfrm rot="-295170">
            <a:off x="412811" y="1016622"/>
            <a:ext cx="3956575" cy="962642"/>
          </a:xfrm>
          <a:prstGeom prst="roundRect">
            <a:avLst>
              <a:gd name="adj" fmla="val 50000"/>
            </a:avLst>
          </a:prstGeom>
          <a:solidFill>
            <a:srgbClr val="B89867">
              <a:alpha val="48630"/>
            </a:srgbClr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플랫폼기업의 이윤</a:t>
            </a:r>
            <a:endParaRPr sz="105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9" name="Google Shape;609;g1d14b5fae1c_1_66"/>
          <p:cNvSpPr/>
          <p:nvPr/>
        </p:nvSpPr>
        <p:spPr>
          <a:xfrm rot="-295071">
            <a:off x="3814096" y="1218450"/>
            <a:ext cx="286956" cy="23999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0" name="Google Shape;610;g1d14b5fae1c_1_66"/>
          <p:cNvSpPr/>
          <p:nvPr/>
        </p:nvSpPr>
        <p:spPr>
          <a:xfrm>
            <a:off x="3912245" y="287470"/>
            <a:ext cx="72000" cy="1074000"/>
          </a:xfrm>
          <a:prstGeom prst="roundRect">
            <a:avLst>
              <a:gd name="adj" fmla="val 50000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g1d14b5fae1c_1_66"/>
          <p:cNvSpPr/>
          <p:nvPr/>
        </p:nvSpPr>
        <p:spPr>
          <a:xfrm rot="-295071">
            <a:off x="682014" y="1531109"/>
            <a:ext cx="286956" cy="23999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12" name="Google Shape;612;g1d14b5fae1c_1_6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13" name="Google Shape;613;g1d14b5fae1c_1_66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614" name="Google Shape;614;g1d14b5fae1c_1_66"/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615" name="Google Shape;615;g1d14b5fae1c_1_66"/>
              <p:cNvCxnSpPr/>
              <p:nvPr/>
            </p:nvCxnSpPr>
            <p:spPr>
              <a:xfrm>
                <a:off x="99984" y="469392"/>
                <a:ext cx="11988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5400000" algn="t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616" name="Google Shape;616;g1d14b5fae1c_1_66"/>
              <p:cNvCxnSpPr/>
              <p:nvPr/>
            </p:nvCxnSpPr>
            <p:spPr>
              <a:xfrm>
                <a:off x="99984" y="6681216"/>
                <a:ext cx="11988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5400000" algn="t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617" name="Google Shape;617;g1d14b5fae1c_1_66"/>
              <p:cNvCxnSpPr/>
              <p:nvPr/>
            </p:nvCxnSpPr>
            <p:spPr>
              <a:xfrm rot="5400000">
                <a:off x="-2994000" y="3579828"/>
                <a:ext cx="64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algn="l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618" name="Google Shape;618;g1d14b5fae1c_1_66"/>
              <p:cNvCxnSpPr/>
              <p:nvPr/>
            </p:nvCxnSpPr>
            <p:spPr>
              <a:xfrm rot="5400000">
                <a:off x="8734323" y="3579828"/>
                <a:ext cx="64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algn="l" rotWithShape="0">
                  <a:srgbClr val="000000">
                    <a:alpha val="34900"/>
                  </a:srgbClr>
                </a:outerShdw>
              </a:effectLst>
            </p:spPr>
          </p:cxnSp>
        </p:grpSp>
        <p:sp>
          <p:nvSpPr>
            <p:cNvPr id="619" name="Google Shape;619;g1d14b5fae1c_1_66"/>
            <p:cNvSpPr/>
            <p:nvPr/>
          </p:nvSpPr>
          <p:spPr>
            <a:xfrm>
              <a:off x="3732276" y="139192"/>
              <a:ext cx="4725600" cy="658500"/>
            </a:xfrm>
            <a:prstGeom prst="roundRect">
              <a:avLst>
                <a:gd name="adj" fmla="val 16667"/>
              </a:avLst>
            </a:prstGeom>
            <a:solidFill>
              <a:srgbClr val="B89867"/>
            </a:soli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7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본론</a:t>
              </a:r>
              <a:endPara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0" name="Google Shape;620;g1d14b5fae1c_1_66"/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621" name="Google Shape;621;g1d14b5fae1c_1_66"/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2700000" algn="tl" rotWithShape="0">
                  <a:srgbClr val="000000">
                    <a:alpha val="5176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+</a:t>
                </a:r>
                <a:endParaRPr sz="1800" b="1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622" name="Google Shape;622;g1d14b5fae1c_1_66"/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623" name="Google Shape;623;g1d14b5fae1c_1_66"/>
                <p:cNvCxnSpPr/>
                <p:nvPr/>
              </p:nvCxnSpPr>
              <p:spPr>
                <a:xfrm>
                  <a:off x="493776" y="279532"/>
                  <a:ext cx="25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24" name="Google Shape;624;g1d14b5fae1c_1_66"/>
                <p:cNvCxnSpPr/>
                <p:nvPr/>
              </p:nvCxnSpPr>
              <p:spPr>
                <a:xfrm>
                  <a:off x="493776" y="312870"/>
                  <a:ext cx="144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25" name="Google Shape;625;g1d14b5fae1c_1_66"/>
                <p:cNvCxnSpPr/>
                <p:nvPr/>
              </p:nvCxnSpPr>
              <p:spPr>
                <a:xfrm>
                  <a:off x="502338" y="243528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626" name="Google Shape;626;g1d14b5fae1c_1_66"/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627" name="Google Shape;627;g1d14b5fae1c_1_66"/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2700000" algn="tl" rotWithShape="0">
                  <a:srgbClr val="000000">
                    <a:alpha val="5176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+</a:t>
                </a:r>
                <a:endParaRPr sz="1800" b="1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628" name="Google Shape;628;g1d14b5fae1c_1_66"/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629" name="Google Shape;629;g1d14b5fae1c_1_66"/>
                <p:cNvCxnSpPr/>
                <p:nvPr/>
              </p:nvCxnSpPr>
              <p:spPr>
                <a:xfrm>
                  <a:off x="4073397" y="712126"/>
                  <a:ext cx="180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30" name="Google Shape;630;g1d14b5fae1c_1_66"/>
                <p:cNvCxnSpPr/>
                <p:nvPr/>
              </p:nvCxnSpPr>
              <p:spPr>
                <a:xfrm>
                  <a:off x="4117103" y="745464"/>
                  <a:ext cx="144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31" name="Google Shape;631;g1d14b5fae1c_1_66"/>
                <p:cNvCxnSpPr/>
                <p:nvPr/>
              </p:nvCxnSpPr>
              <p:spPr>
                <a:xfrm>
                  <a:off x="4189103" y="676122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32" name="Google Shape;632;g1d14b5fae1c_1_66"/>
                <p:cNvCxnSpPr/>
                <p:nvPr/>
              </p:nvCxnSpPr>
              <p:spPr>
                <a:xfrm>
                  <a:off x="4185106" y="279532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33" name="Google Shape;633;g1d14b5fae1c_1_66"/>
                <p:cNvCxnSpPr/>
                <p:nvPr/>
              </p:nvCxnSpPr>
              <p:spPr>
                <a:xfrm>
                  <a:off x="4141965" y="249216"/>
                  <a:ext cx="108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</p:grpSp>
      <p:pic>
        <p:nvPicPr>
          <p:cNvPr id="634" name="Google Shape;634;g1d14b5fae1c_1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4500" y="2541063"/>
            <a:ext cx="63817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g1d14b5fae1c_1_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250" y="4392891"/>
            <a:ext cx="12192001" cy="893819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g1d14b5fae1c_1_66"/>
          <p:cNvSpPr/>
          <p:nvPr/>
        </p:nvSpPr>
        <p:spPr>
          <a:xfrm>
            <a:off x="5700975" y="3355050"/>
            <a:ext cx="638100" cy="8937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g1d14b5fae1c_1_66"/>
          <p:cNvSpPr txBox="1"/>
          <p:nvPr/>
        </p:nvSpPr>
        <p:spPr>
          <a:xfrm>
            <a:off x="6643425" y="3529050"/>
            <a:ext cx="301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38" name="Google Shape;638;g1d14b5fae1c_1_66"/>
          <p:cNvPicPr preferRelativeResize="0"/>
          <p:nvPr/>
        </p:nvPicPr>
        <p:blipFill rotWithShape="1">
          <a:blip r:embed="rId5">
            <a:alphaModFix/>
          </a:blip>
          <a:srcRect r="68176"/>
          <a:stretch/>
        </p:blipFill>
        <p:spPr>
          <a:xfrm>
            <a:off x="6461900" y="3514800"/>
            <a:ext cx="3067295" cy="5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220017a3edd_4_58"/>
          <p:cNvSpPr/>
          <p:nvPr/>
        </p:nvSpPr>
        <p:spPr>
          <a:xfrm rot="-295170">
            <a:off x="412811" y="1016622"/>
            <a:ext cx="3956575" cy="962642"/>
          </a:xfrm>
          <a:prstGeom prst="roundRect">
            <a:avLst>
              <a:gd name="adj" fmla="val 50000"/>
            </a:avLst>
          </a:prstGeom>
          <a:solidFill>
            <a:srgbClr val="B89867">
              <a:alpha val="48630"/>
            </a:srgbClr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과점시장</a:t>
            </a:r>
            <a:endParaRPr sz="20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가격탄력성</a:t>
            </a:r>
            <a:endParaRPr sz="105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4" name="Google Shape;644;g220017a3edd_4_58"/>
          <p:cNvSpPr/>
          <p:nvPr/>
        </p:nvSpPr>
        <p:spPr>
          <a:xfrm rot="-295071">
            <a:off x="3814096" y="1218450"/>
            <a:ext cx="286956" cy="23999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5" name="Google Shape;645;g220017a3edd_4_58"/>
          <p:cNvSpPr/>
          <p:nvPr/>
        </p:nvSpPr>
        <p:spPr>
          <a:xfrm>
            <a:off x="3912245" y="287470"/>
            <a:ext cx="72000" cy="1074000"/>
          </a:xfrm>
          <a:prstGeom prst="roundRect">
            <a:avLst>
              <a:gd name="adj" fmla="val 50000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g220017a3edd_4_58"/>
          <p:cNvSpPr/>
          <p:nvPr/>
        </p:nvSpPr>
        <p:spPr>
          <a:xfrm rot="-295071">
            <a:off x="682014" y="1531109"/>
            <a:ext cx="286956" cy="23999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47" name="Google Shape;647;g220017a3edd_4_5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48" name="Google Shape;648;g220017a3edd_4_58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649" name="Google Shape;649;g220017a3edd_4_58"/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650" name="Google Shape;650;g220017a3edd_4_58"/>
              <p:cNvCxnSpPr/>
              <p:nvPr/>
            </p:nvCxnSpPr>
            <p:spPr>
              <a:xfrm>
                <a:off x="99984" y="469392"/>
                <a:ext cx="11988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5400000" algn="t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651" name="Google Shape;651;g220017a3edd_4_58"/>
              <p:cNvCxnSpPr/>
              <p:nvPr/>
            </p:nvCxnSpPr>
            <p:spPr>
              <a:xfrm>
                <a:off x="99984" y="6681216"/>
                <a:ext cx="11988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5400000" algn="t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652" name="Google Shape;652;g220017a3edd_4_58"/>
              <p:cNvCxnSpPr/>
              <p:nvPr/>
            </p:nvCxnSpPr>
            <p:spPr>
              <a:xfrm rot="5400000">
                <a:off x="-2994000" y="3579828"/>
                <a:ext cx="64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algn="l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653" name="Google Shape;653;g220017a3edd_4_58"/>
              <p:cNvCxnSpPr/>
              <p:nvPr/>
            </p:nvCxnSpPr>
            <p:spPr>
              <a:xfrm rot="5400000">
                <a:off x="8734323" y="3579828"/>
                <a:ext cx="64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algn="l" rotWithShape="0">
                  <a:srgbClr val="000000">
                    <a:alpha val="34900"/>
                  </a:srgbClr>
                </a:outerShdw>
              </a:effectLst>
            </p:spPr>
          </p:cxnSp>
        </p:grpSp>
        <p:sp>
          <p:nvSpPr>
            <p:cNvPr id="654" name="Google Shape;654;g220017a3edd_4_58"/>
            <p:cNvSpPr/>
            <p:nvPr/>
          </p:nvSpPr>
          <p:spPr>
            <a:xfrm>
              <a:off x="3732276" y="139192"/>
              <a:ext cx="4725600" cy="658500"/>
            </a:xfrm>
            <a:prstGeom prst="roundRect">
              <a:avLst>
                <a:gd name="adj" fmla="val 16667"/>
              </a:avLst>
            </a:prstGeom>
            <a:solidFill>
              <a:srgbClr val="B89867"/>
            </a:soli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7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본론</a:t>
              </a:r>
              <a:endPara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5" name="Google Shape;655;g220017a3edd_4_58"/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656" name="Google Shape;656;g220017a3edd_4_58"/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2700000" algn="tl" rotWithShape="0">
                  <a:srgbClr val="000000">
                    <a:alpha val="5176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+</a:t>
                </a:r>
                <a:endParaRPr sz="1800" b="1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657" name="Google Shape;657;g220017a3edd_4_58"/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658" name="Google Shape;658;g220017a3edd_4_58"/>
                <p:cNvCxnSpPr/>
                <p:nvPr/>
              </p:nvCxnSpPr>
              <p:spPr>
                <a:xfrm>
                  <a:off x="493776" y="279532"/>
                  <a:ext cx="25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59" name="Google Shape;659;g220017a3edd_4_58"/>
                <p:cNvCxnSpPr/>
                <p:nvPr/>
              </p:nvCxnSpPr>
              <p:spPr>
                <a:xfrm>
                  <a:off x="493776" y="312870"/>
                  <a:ext cx="144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60" name="Google Shape;660;g220017a3edd_4_58"/>
                <p:cNvCxnSpPr/>
                <p:nvPr/>
              </p:nvCxnSpPr>
              <p:spPr>
                <a:xfrm>
                  <a:off x="502338" y="243528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661" name="Google Shape;661;g220017a3edd_4_58"/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662" name="Google Shape;662;g220017a3edd_4_58"/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2700000" algn="tl" rotWithShape="0">
                  <a:srgbClr val="000000">
                    <a:alpha val="5176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+</a:t>
                </a:r>
                <a:endParaRPr sz="1800" b="1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663" name="Google Shape;663;g220017a3edd_4_58"/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664" name="Google Shape;664;g220017a3edd_4_58"/>
                <p:cNvCxnSpPr/>
                <p:nvPr/>
              </p:nvCxnSpPr>
              <p:spPr>
                <a:xfrm>
                  <a:off x="4073397" y="712126"/>
                  <a:ext cx="180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65" name="Google Shape;665;g220017a3edd_4_58"/>
                <p:cNvCxnSpPr/>
                <p:nvPr/>
              </p:nvCxnSpPr>
              <p:spPr>
                <a:xfrm>
                  <a:off x="4117103" y="745464"/>
                  <a:ext cx="144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66" name="Google Shape;666;g220017a3edd_4_58"/>
                <p:cNvCxnSpPr/>
                <p:nvPr/>
              </p:nvCxnSpPr>
              <p:spPr>
                <a:xfrm>
                  <a:off x="4189103" y="676122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67" name="Google Shape;667;g220017a3edd_4_58"/>
                <p:cNvCxnSpPr/>
                <p:nvPr/>
              </p:nvCxnSpPr>
              <p:spPr>
                <a:xfrm>
                  <a:off x="4185106" y="279532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68" name="Google Shape;668;g220017a3edd_4_58"/>
                <p:cNvCxnSpPr/>
                <p:nvPr/>
              </p:nvCxnSpPr>
              <p:spPr>
                <a:xfrm>
                  <a:off x="4141965" y="249216"/>
                  <a:ext cx="108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</p:grpSp>
      <p:pic>
        <p:nvPicPr>
          <p:cNvPr id="669" name="Google Shape;669;g220017a3edd_4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3750" y="2071425"/>
            <a:ext cx="4024500" cy="11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g220017a3edd_4_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4425" y="3525875"/>
            <a:ext cx="6417592" cy="117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1" name="Google Shape;671;g220017a3edd_4_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71975" y="4980313"/>
            <a:ext cx="3448050" cy="14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2" name="Google Shape;672;g220017a3edd_4_58"/>
          <p:cNvPicPr preferRelativeResize="0"/>
          <p:nvPr/>
        </p:nvPicPr>
        <p:blipFill rotWithShape="1">
          <a:blip r:embed="rId6">
            <a:alphaModFix/>
          </a:blip>
          <a:srcRect r="94086"/>
          <a:stretch/>
        </p:blipFill>
        <p:spPr>
          <a:xfrm>
            <a:off x="3692825" y="3844850"/>
            <a:ext cx="52950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220017a3edd_4_93"/>
          <p:cNvSpPr/>
          <p:nvPr/>
        </p:nvSpPr>
        <p:spPr>
          <a:xfrm rot="-295170">
            <a:off x="412811" y="1016622"/>
            <a:ext cx="3956575" cy="962642"/>
          </a:xfrm>
          <a:prstGeom prst="roundRect">
            <a:avLst>
              <a:gd name="adj" fmla="val 50000"/>
            </a:avLst>
          </a:prstGeom>
          <a:solidFill>
            <a:srgbClr val="B89867">
              <a:alpha val="48630"/>
            </a:srgbClr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넷플릭스는 왜</a:t>
            </a:r>
            <a:endParaRPr sz="20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가격정책을 실시했는가?</a:t>
            </a:r>
            <a:endParaRPr sz="20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8" name="Google Shape;678;g220017a3edd_4_93"/>
          <p:cNvSpPr/>
          <p:nvPr/>
        </p:nvSpPr>
        <p:spPr>
          <a:xfrm rot="-295071">
            <a:off x="3814096" y="1218450"/>
            <a:ext cx="286956" cy="23999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9" name="Google Shape;679;g220017a3edd_4_93"/>
          <p:cNvSpPr/>
          <p:nvPr/>
        </p:nvSpPr>
        <p:spPr>
          <a:xfrm>
            <a:off x="3912245" y="287470"/>
            <a:ext cx="72000" cy="1074000"/>
          </a:xfrm>
          <a:prstGeom prst="roundRect">
            <a:avLst>
              <a:gd name="adj" fmla="val 50000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g220017a3edd_4_93"/>
          <p:cNvSpPr/>
          <p:nvPr/>
        </p:nvSpPr>
        <p:spPr>
          <a:xfrm rot="-295071">
            <a:off x="682014" y="1531109"/>
            <a:ext cx="286956" cy="23999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81" name="Google Shape;681;g220017a3edd_4_9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82" name="Google Shape;682;g220017a3edd_4_93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683" name="Google Shape;683;g220017a3edd_4_93"/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684" name="Google Shape;684;g220017a3edd_4_93"/>
              <p:cNvCxnSpPr/>
              <p:nvPr/>
            </p:nvCxnSpPr>
            <p:spPr>
              <a:xfrm>
                <a:off x="99984" y="469392"/>
                <a:ext cx="11988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5400000" algn="t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685" name="Google Shape;685;g220017a3edd_4_93"/>
              <p:cNvCxnSpPr/>
              <p:nvPr/>
            </p:nvCxnSpPr>
            <p:spPr>
              <a:xfrm>
                <a:off x="99984" y="6681216"/>
                <a:ext cx="11988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5400000" algn="t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686" name="Google Shape;686;g220017a3edd_4_93"/>
              <p:cNvCxnSpPr/>
              <p:nvPr/>
            </p:nvCxnSpPr>
            <p:spPr>
              <a:xfrm rot="5400000">
                <a:off x="-2994000" y="3579828"/>
                <a:ext cx="64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algn="l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687" name="Google Shape;687;g220017a3edd_4_93"/>
              <p:cNvCxnSpPr/>
              <p:nvPr/>
            </p:nvCxnSpPr>
            <p:spPr>
              <a:xfrm rot="5400000">
                <a:off x="8734323" y="3579828"/>
                <a:ext cx="64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algn="l" rotWithShape="0">
                  <a:srgbClr val="000000">
                    <a:alpha val="34900"/>
                  </a:srgbClr>
                </a:outerShdw>
              </a:effectLst>
            </p:spPr>
          </p:cxnSp>
        </p:grpSp>
        <p:sp>
          <p:nvSpPr>
            <p:cNvPr id="688" name="Google Shape;688;g220017a3edd_4_93"/>
            <p:cNvSpPr/>
            <p:nvPr/>
          </p:nvSpPr>
          <p:spPr>
            <a:xfrm>
              <a:off x="3732276" y="139192"/>
              <a:ext cx="4725600" cy="658500"/>
            </a:xfrm>
            <a:prstGeom prst="roundRect">
              <a:avLst>
                <a:gd name="adj" fmla="val 16667"/>
              </a:avLst>
            </a:prstGeom>
            <a:solidFill>
              <a:srgbClr val="B89867"/>
            </a:soli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7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본론</a:t>
              </a:r>
              <a:endPara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9" name="Google Shape;689;g220017a3edd_4_93"/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690" name="Google Shape;690;g220017a3edd_4_93"/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2700000" algn="tl" rotWithShape="0">
                  <a:srgbClr val="000000">
                    <a:alpha val="5176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+</a:t>
                </a:r>
                <a:endParaRPr sz="1800" b="1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691" name="Google Shape;691;g220017a3edd_4_93"/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692" name="Google Shape;692;g220017a3edd_4_93"/>
                <p:cNvCxnSpPr/>
                <p:nvPr/>
              </p:nvCxnSpPr>
              <p:spPr>
                <a:xfrm>
                  <a:off x="493776" y="279532"/>
                  <a:ext cx="25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93" name="Google Shape;693;g220017a3edd_4_93"/>
                <p:cNvCxnSpPr/>
                <p:nvPr/>
              </p:nvCxnSpPr>
              <p:spPr>
                <a:xfrm>
                  <a:off x="493776" y="312870"/>
                  <a:ext cx="144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94" name="Google Shape;694;g220017a3edd_4_93"/>
                <p:cNvCxnSpPr/>
                <p:nvPr/>
              </p:nvCxnSpPr>
              <p:spPr>
                <a:xfrm>
                  <a:off x="502338" y="243528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695" name="Google Shape;695;g220017a3edd_4_93"/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696" name="Google Shape;696;g220017a3edd_4_93"/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2700000" algn="tl" rotWithShape="0">
                  <a:srgbClr val="000000">
                    <a:alpha val="5176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+</a:t>
                </a:r>
                <a:endParaRPr sz="1800" b="1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697" name="Google Shape;697;g220017a3edd_4_93"/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698" name="Google Shape;698;g220017a3edd_4_93"/>
                <p:cNvCxnSpPr/>
                <p:nvPr/>
              </p:nvCxnSpPr>
              <p:spPr>
                <a:xfrm>
                  <a:off x="4073397" y="712126"/>
                  <a:ext cx="180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699" name="Google Shape;699;g220017a3edd_4_93"/>
                <p:cNvCxnSpPr/>
                <p:nvPr/>
              </p:nvCxnSpPr>
              <p:spPr>
                <a:xfrm>
                  <a:off x="4117103" y="745464"/>
                  <a:ext cx="144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00" name="Google Shape;700;g220017a3edd_4_93"/>
                <p:cNvCxnSpPr/>
                <p:nvPr/>
              </p:nvCxnSpPr>
              <p:spPr>
                <a:xfrm>
                  <a:off x="4189103" y="676122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01" name="Google Shape;701;g220017a3edd_4_93"/>
                <p:cNvCxnSpPr/>
                <p:nvPr/>
              </p:nvCxnSpPr>
              <p:spPr>
                <a:xfrm>
                  <a:off x="4185106" y="279532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02" name="Google Shape;702;g220017a3edd_4_93"/>
                <p:cNvCxnSpPr/>
                <p:nvPr/>
              </p:nvCxnSpPr>
              <p:spPr>
                <a:xfrm>
                  <a:off x="4141965" y="249216"/>
                  <a:ext cx="108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4B1F55C-6CCA-525C-B464-85EF07D900EE}"/>
              </a:ext>
            </a:extLst>
          </p:cNvPr>
          <p:cNvGrpSpPr/>
          <p:nvPr/>
        </p:nvGrpSpPr>
        <p:grpSpPr>
          <a:xfrm>
            <a:off x="2754437" y="2198194"/>
            <a:ext cx="6581156" cy="4057481"/>
            <a:chOff x="2275546" y="2147150"/>
            <a:chExt cx="7640908" cy="4710850"/>
          </a:xfrm>
        </p:grpSpPr>
        <p:pic>
          <p:nvPicPr>
            <p:cNvPr id="703" name="Google Shape;703;g220017a3edd_4_9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75546" y="2147150"/>
              <a:ext cx="7640908" cy="4710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6" name="Google Shape;706;g220017a3edd_4_9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040791" y="6144177"/>
              <a:ext cx="673232" cy="492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250B73EF-BD95-759B-9D25-8B5A4502FE84}"/>
                </a:ext>
              </a:extLst>
            </p:cNvPr>
            <p:cNvSpPr/>
            <p:nvPr/>
          </p:nvSpPr>
          <p:spPr>
            <a:xfrm>
              <a:off x="3222171" y="2926080"/>
              <a:ext cx="5756366" cy="232805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9D40429-5A04-FF00-438A-6FB5F968C61C}"/>
                </a:ext>
              </a:extLst>
            </p:cNvPr>
            <p:cNvSpPr/>
            <p:nvPr/>
          </p:nvSpPr>
          <p:spPr>
            <a:xfrm>
              <a:off x="3794256" y="3801176"/>
              <a:ext cx="3835799" cy="232805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4B2F666F-84E6-198E-6F87-C601BF736E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2171" y="3880150"/>
              <a:ext cx="5756366" cy="155048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646FA8E9-0064-066D-7E18-328FD26AD4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22171" y="3891891"/>
              <a:ext cx="5756366" cy="155048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2E4EFF8F-C38D-99CC-0152-F332543371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2171" y="4525054"/>
              <a:ext cx="5756366" cy="155048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75BB1AC-D3BA-EE3F-6848-3A27653C3449}"/>
                </a:ext>
              </a:extLst>
            </p:cNvPr>
            <p:cNvCxnSpPr/>
            <p:nvPr/>
          </p:nvCxnSpPr>
          <p:spPr>
            <a:xfrm>
              <a:off x="7297782" y="4998720"/>
              <a:ext cx="0" cy="1130507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93C06564-EE0E-414A-5B38-45DD6394A3FD}"/>
                </a:ext>
              </a:extLst>
            </p:cNvPr>
            <p:cNvCxnSpPr>
              <a:cxnSpLocks/>
            </p:cNvCxnSpPr>
            <p:nvPr/>
          </p:nvCxnSpPr>
          <p:spPr>
            <a:xfrm>
              <a:off x="6087291" y="4659086"/>
              <a:ext cx="0" cy="1470141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5" name="Google Shape;705;g220017a3edd_4_93"/>
            <p:cNvSpPr/>
            <p:nvPr/>
          </p:nvSpPr>
          <p:spPr>
            <a:xfrm>
              <a:off x="7800149" y="4278600"/>
              <a:ext cx="327011" cy="38048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8438" y="321475"/>
            <a:ext cx="4935126" cy="6215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0" name="Google Shape;110;p2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11" name="Google Shape;111;p2"/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112" name="Google Shape;112;p2"/>
              <p:cNvCxnSpPr/>
              <p:nvPr/>
            </p:nvCxnSpPr>
            <p:spPr>
              <a:xfrm>
                <a:off x="99984" y="469392"/>
                <a:ext cx="11988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5400000" algn="t" rotWithShape="0">
                  <a:srgbClr val="000000">
                    <a:alpha val="34901"/>
                  </a:srgbClr>
                </a:outerShdw>
              </a:effectLst>
            </p:spPr>
          </p:cxnSp>
          <p:cxnSp>
            <p:nvCxnSpPr>
              <p:cNvPr id="113" name="Google Shape;113;p2"/>
              <p:cNvCxnSpPr/>
              <p:nvPr/>
            </p:nvCxnSpPr>
            <p:spPr>
              <a:xfrm>
                <a:off x="99984" y="6681216"/>
                <a:ext cx="11988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5400000" algn="t" rotWithShape="0">
                  <a:srgbClr val="000000">
                    <a:alpha val="34901"/>
                  </a:srgbClr>
                </a:outerShdw>
              </a:effectLst>
            </p:spPr>
          </p:cxnSp>
          <p:cxnSp>
            <p:nvCxnSpPr>
              <p:cNvPr id="114" name="Google Shape;114;p2"/>
              <p:cNvCxnSpPr/>
              <p:nvPr/>
            </p:nvCxnSpPr>
            <p:spPr>
              <a:xfrm rot="5400000">
                <a:off x="-2994000" y="3579828"/>
                <a:ext cx="64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algn="l" rotWithShape="0">
                  <a:srgbClr val="000000">
                    <a:alpha val="34901"/>
                  </a:srgbClr>
                </a:outerShdw>
              </a:effectLst>
            </p:spPr>
          </p:cxnSp>
          <p:cxnSp>
            <p:nvCxnSpPr>
              <p:cNvPr id="115" name="Google Shape;115;p2"/>
              <p:cNvCxnSpPr/>
              <p:nvPr/>
            </p:nvCxnSpPr>
            <p:spPr>
              <a:xfrm rot="5400000">
                <a:off x="8734323" y="3579828"/>
                <a:ext cx="64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algn="l" rotWithShape="0">
                  <a:srgbClr val="000000">
                    <a:alpha val="34901"/>
                  </a:srgbClr>
                </a:outerShdw>
              </a:effectLst>
            </p:spPr>
          </p:cxnSp>
        </p:grpSp>
        <p:sp>
          <p:nvSpPr>
            <p:cNvPr id="116" name="Google Shape;116;p2"/>
            <p:cNvSpPr/>
            <p:nvPr/>
          </p:nvSpPr>
          <p:spPr>
            <a:xfrm>
              <a:off x="3732276" y="139192"/>
              <a:ext cx="4725733" cy="658364"/>
            </a:xfrm>
            <a:prstGeom prst="roundRect">
              <a:avLst>
                <a:gd name="adj" fmla="val 16667"/>
              </a:avLst>
            </a:prstGeom>
            <a:solidFill>
              <a:srgbClr val="B89867"/>
            </a:soli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7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 i="0" u="none" strike="noStrike" cap="non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목차</a:t>
              </a: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17" name="Google Shape;117;p2"/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118" name="Google Shape;118;p2"/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2700000" algn="tl" rotWithShape="0">
                  <a:srgbClr val="000000">
                    <a:alpha val="51764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1" i="0" u="none" strike="noStrike" cap="non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+</a:t>
                </a:r>
                <a:endParaRPr sz="1800" b="1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119" name="Google Shape;119;p2"/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120" name="Google Shape;120;p2"/>
                <p:cNvCxnSpPr/>
                <p:nvPr/>
              </p:nvCxnSpPr>
              <p:spPr>
                <a:xfrm>
                  <a:off x="493776" y="279532"/>
                  <a:ext cx="25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1" name="Google Shape;121;p2"/>
                <p:cNvCxnSpPr/>
                <p:nvPr/>
              </p:nvCxnSpPr>
              <p:spPr>
                <a:xfrm>
                  <a:off x="493776" y="312870"/>
                  <a:ext cx="144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2" name="Google Shape;122;p2"/>
                <p:cNvCxnSpPr/>
                <p:nvPr/>
              </p:nvCxnSpPr>
              <p:spPr>
                <a:xfrm>
                  <a:off x="502338" y="243528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23" name="Google Shape;123;p2"/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124" name="Google Shape;124;p2"/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2700000" algn="tl" rotWithShape="0">
                  <a:srgbClr val="000000">
                    <a:alpha val="51764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1" i="0" u="none" strike="noStrike" cap="non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+</a:t>
                </a:r>
                <a:endParaRPr sz="1800" b="1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125" name="Google Shape;125;p2"/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126" name="Google Shape;126;p2"/>
                <p:cNvCxnSpPr/>
                <p:nvPr/>
              </p:nvCxnSpPr>
              <p:spPr>
                <a:xfrm>
                  <a:off x="4073397" y="712126"/>
                  <a:ext cx="180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7" name="Google Shape;127;p2"/>
                <p:cNvCxnSpPr/>
                <p:nvPr/>
              </p:nvCxnSpPr>
              <p:spPr>
                <a:xfrm>
                  <a:off x="4117103" y="745464"/>
                  <a:ext cx="144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8" name="Google Shape;128;p2"/>
                <p:cNvCxnSpPr/>
                <p:nvPr/>
              </p:nvCxnSpPr>
              <p:spPr>
                <a:xfrm>
                  <a:off x="4189103" y="676122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29" name="Google Shape;129;p2"/>
                <p:cNvCxnSpPr/>
                <p:nvPr/>
              </p:nvCxnSpPr>
              <p:spPr>
                <a:xfrm>
                  <a:off x="4185106" y="279532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30" name="Google Shape;130;p2"/>
                <p:cNvCxnSpPr/>
                <p:nvPr/>
              </p:nvCxnSpPr>
              <p:spPr>
                <a:xfrm>
                  <a:off x="4141965" y="249216"/>
                  <a:ext cx="108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20017a3edd_4_131"/>
          <p:cNvSpPr/>
          <p:nvPr/>
        </p:nvSpPr>
        <p:spPr>
          <a:xfrm rot="-295170">
            <a:off x="412811" y="1016622"/>
            <a:ext cx="3956575" cy="962642"/>
          </a:xfrm>
          <a:prstGeom prst="roundRect">
            <a:avLst>
              <a:gd name="adj" fmla="val 50000"/>
            </a:avLst>
          </a:prstGeom>
          <a:solidFill>
            <a:srgbClr val="B89867">
              <a:alpha val="48630"/>
            </a:srgbClr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넷플릭스는 왜</a:t>
            </a:r>
            <a:endParaRPr sz="20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가격정책을 실시했는가?</a:t>
            </a:r>
            <a:endParaRPr sz="20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3" name="Google Shape;713;g220017a3edd_4_131"/>
          <p:cNvSpPr/>
          <p:nvPr/>
        </p:nvSpPr>
        <p:spPr>
          <a:xfrm rot="-295071">
            <a:off x="3814096" y="1218450"/>
            <a:ext cx="286956" cy="23999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4" name="Google Shape;714;g220017a3edd_4_131"/>
          <p:cNvSpPr/>
          <p:nvPr/>
        </p:nvSpPr>
        <p:spPr>
          <a:xfrm>
            <a:off x="3912245" y="287470"/>
            <a:ext cx="72000" cy="1074000"/>
          </a:xfrm>
          <a:prstGeom prst="roundRect">
            <a:avLst>
              <a:gd name="adj" fmla="val 50000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g220017a3edd_4_131"/>
          <p:cNvSpPr/>
          <p:nvPr/>
        </p:nvSpPr>
        <p:spPr>
          <a:xfrm rot="-295071">
            <a:off x="682014" y="1531109"/>
            <a:ext cx="286956" cy="23999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16" name="Google Shape;716;g220017a3edd_4_131"/>
          <p:cNvGrpSpPr/>
          <p:nvPr/>
        </p:nvGrpSpPr>
        <p:grpSpPr>
          <a:xfrm>
            <a:off x="4354" y="0"/>
            <a:ext cx="12192000" cy="6858000"/>
            <a:chOff x="0" y="0"/>
            <a:chExt cx="12192000" cy="6858000"/>
          </a:xfrm>
        </p:grpSpPr>
        <p:sp>
          <p:nvSpPr>
            <p:cNvPr id="717" name="Google Shape;717;g220017a3edd_4_131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718" name="Google Shape;718;g220017a3edd_4_131"/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719" name="Google Shape;719;g220017a3edd_4_131"/>
              <p:cNvCxnSpPr/>
              <p:nvPr/>
            </p:nvCxnSpPr>
            <p:spPr>
              <a:xfrm>
                <a:off x="99984" y="469392"/>
                <a:ext cx="11988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5400000" algn="t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720" name="Google Shape;720;g220017a3edd_4_131"/>
              <p:cNvCxnSpPr/>
              <p:nvPr/>
            </p:nvCxnSpPr>
            <p:spPr>
              <a:xfrm>
                <a:off x="99984" y="6681216"/>
                <a:ext cx="11988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5400000" algn="t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721" name="Google Shape;721;g220017a3edd_4_131"/>
              <p:cNvCxnSpPr/>
              <p:nvPr/>
            </p:nvCxnSpPr>
            <p:spPr>
              <a:xfrm rot="5400000">
                <a:off x="-2994000" y="3579828"/>
                <a:ext cx="64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algn="l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722" name="Google Shape;722;g220017a3edd_4_131"/>
              <p:cNvCxnSpPr/>
              <p:nvPr/>
            </p:nvCxnSpPr>
            <p:spPr>
              <a:xfrm rot="5400000">
                <a:off x="8734323" y="3579828"/>
                <a:ext cx="64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algn="l" rotWithShape="0">
                  <a:srgbClr val="000000">
                    <a:alpha val="34900"/>
                  </a:srgbClr>
                </a:outerShdw>
              </a:effectLst>
            </p:spPr>
          </p:cxnSp>
        </p:grpSp>
        <p:sp>
          <p:nvSpPr>
            <p:cNvPr id="723" name="Google Shape;723;g220017a3edd_4_131"/>
            <p:cNvSpPr/>
            <p:nvPr/>
          </p:nvSpPr>
          <p:spPr>
            <a:xfrm>
              <a:off x="3732276" y="139192"/>
              <a:ext cx="4725600" cy="658500"/>
            </a:xfrm>
            <a:prstGeom prst="roundRect">
              <a:avLst>
                <a:gd name="adj" fmla="val 16667"/>
              </a:avLst>
            </a:prstGeom>
            <a:solidFill>
              <a:srgbClr val="B89867"/>
            </a:soli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7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본론</a:t>
              </a:r>
              <a:endPara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4" name="Google Shape;724;g220017a3edd_4_131"/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725" name="Google Shape;725;g220017a3edd_4_131"/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2700000" algn="tl" rotWithShape="0">
                  <a:srgbClr val="000000">
                    <a:alpha val="5176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+</a:t>
                </a:r>
                <a:endParaRPr sz="1800" b="1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726" name="Google Shape;726;g220017a3edd_4_131"/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727" name="Google Shape;727;g220017a3edd_4_131"/>
                <p:cNvCxnSpPr/>
                <p:nvPr/>
              </p:nvCxnSpPr>
              <p:spPr>
                <a:xfrm>
                  <a:off x="493776" y="279532"/>
                  <a:ext cx="25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28" name="Google Shape;728;g220017a3edd_4_131"/>
                <p:cNvCxnSpPr/>
                <p:nvPr/>
              </p:nvCxnSpPr>
              <p:spPr>
                <a:xfrm>
                  <a:off x="493776" y="312870"/>
                  <a:ext cx="144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29" name="Google Shape;729;g220017a3edd_4_131"/>
                <p:cNvCxnSpPr/>
                <p:nvPr/>
              </p:nvCxnSpPr>
              <p:spPr>
                <a:xfrm>
                  <a:off x="502338" y="243528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730" name="Google Shape;730;g220017a3edd_4_131"/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731" name="Google Shape;731;g220017a3edd_4_131"/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2700000" algn="tl" rotWithShape="0">
                  <a:srgbClr val="000000">
                    <a:alpha val="5176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+</a:t>
                </a:r>
                <a:endParaRPr sz="1800" b="1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732" name="Google Shape;732;g220017a3edd_4_131"/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733" name="Google Shape;733;g220017a3edd_4_131"/>
                <p:cNvCxnSpPr/>
                <p:nvPr/>
              </p:nvCxnSpPr>
              <p:spPr>
                <a:xfrm>
                  <a:off x="4073397" y="712126"/>
                  <a:ext cx="180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34" name="Google Shape;734;g220017a3edd_4_131"/>
                <p:cNvCxnSpPr/>
                <p:nvPr/>
              </p:nvCxnSpPr>
              <p:spPr>
                <a:xfrm>
                  <a:off x="4117103" y="745464"/>
                  <a:ext cx="144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35" name="Google Shape;735;g220017a3edd_4_131"/>
                <p:cNvCxnSpPr/>
                <p:nvPr/>
              </p:nvCxnSpPr>
              <p:spPr>
                <a:xfrm>
                  <a:off x="4189103" y="676122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36" name="Google Shape;736;g220017a3edd_4_131"/>
                <p:cNvCxnSpPr/>
                <p:nvPr/>
              </p:nvCxnSpPr>
              <p:spPr>
                <a:xfrm>
                  <a:off x="4185106" y="279532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37" name="Google Shape;737;g220017a3edd_4_131"/>
                <p:cNvCxnSpPr/>
                <p:nvPr/>
              </p:nvCxnSpPr>
              <p:spPr>
                <a:xfrm>
                  <a:off x="4141965" y="249216"/>
                  <a:ext cx="108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3C2C453-E185-AAB9-8E49-2844B5B7E02C}"/>
              </a:ext>
            </a:extLst>
          </p:cNvPr>
          <p:cNvGrpSpPr/>
          <p:nvPr/>
        </p:nvGrpSpPr>
        <p:grpSpPr>
          <a:xfrm>
            <a:off x="2391098" y="2130101"/>
            <a:ext cx="7212125" cy="4187863"/>
            <a:chOff x="1803671" y="2169600"/>
            <a:chExt cx="8112787" cy="4710850"/>
          </a:xfrm>
        </p:grpSpPr>
        <p:sp>
          <p:nvSpPr>
            <p:cNvPr id="738" name="Google Shape;738;g220017a3edd_4_131"/>
            <p:cNvSpPr/>
            <p:nvPr/>
          </p:nvSpPr>
          <p:spPr>
            <a:xfrm>
              <a:off x="5324000" y="4080300"/>
              <a:ext cx="290100" cy="49290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7" name="Google Shape;703;g220017a3edd_4_93">
              <a:extLst>
                <a:ext uri="{FF2B5EF4-FFF2-40B4-BE49-F238E27FC236}">
                  <a16:creationId xmlns:a16="http://schemas.microsoft.com/office/drawing/2014/main" id="{F5922FEF-1DF0-805D-891D-D70F15D8FE9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75550" y="2169600"/>
              <a:ext cx="7640908" cy="4710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308B340-1001-88A5-43BF-C5EB78071C08}"/>
                </a:ext>
              </a:extLst>
            </p:cNvPr>
            <p:cNvSpPr/>
            <p:nvPr/>
          </p:nvSpPr>
          <p:spPr>
            <a:xfrm>
              <a:off x="3222171" y="2786743"/>
              <a:ext cx="5756367" cy="185492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461B6E8-DD56-D6A3-5F5D-5D4796ABB590}"/>
                </a:ext>
              </a:extLst>
            </p:cNvPr>
            <p:cNvSpPr/>
            <p:nvPr/>
          </p:nvSpPr>
          <p:spPr>
            <a:xfrm>
              <a:off x="3658988" y="4292564"/>
              <a:ext cx="4649116" cy="185492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11A475DD-2F5F-323E-2629-874B4B4096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9882" y="2421517"/>
              <a:ext cx="5764560" cy="225896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E62A7DD-1EF0-B44A-B425-9D8FABF92E7B}"/>
                </a:ext>
              </a:extLst>
            </p:cNvPr>
            <p:cNvSpPr/>
            <p:nvPr/>
          </p:nvSpPr>
          <p:spPr>
            <a:xfrm>
              <a:off x="1803671" y="2341687"/>
              <a:ext cx="1260716" cy="1854925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EA5C054-0527-21EC-4DD8-BBB78EB710A9}"/>
                </a:ext>
              </a:extLst>
            </p:cNvPr>
            <p:cNvSpPr/>
            <p:nvPr/>
          </p:nvSpPr>
          <p:spPr>
            <a:xfrm>
              <a:off x="3244927" y="5700251"/>
              <a:ext cx="635937" cy="435593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2" name="Google Shape;703;g220017a3edd_4_93">
              <a:extLst>
                <a:ext uri="{FF2B5EF4-FFF2-40B4-BE49-F238E27FC236}">
                  <a16:creationId xmlns:a16="http://schemas.microsoft.com/office/drawing/2014/main" id="{A9600311-0D9B-5226-AB2C-A727A667664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r="88863" b="69924"/>
            <a:stretch/>
          </p:blipFill>
          <p:spPr>
            <a:xfrm>
              <a:off x="2301625" y="4098363"/>
              <a:ext cx="850929" cy="141682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001F85B6-249C-21AB-EA7A-BB65ADA9CFCD}"/>
                </a:ext>
              </a:extLst>
            </p:cNvPr>
            <p:cNvCxnSpPr>
              <a:cxnSpLocks/>
            </p:cNvCxnSpPr>
            <p:nvPr/>
          </p:nvCxnSpPr>
          <p:spPr>
            <a:xfrm>
              <a:off x="3553096" y="5364480"/>
              <a:ext cx="0" cy="784918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17A14FA-60A7-094C-5536-EF048D41E3C6}"/>
                </a:ext>
              </a:extLst>
            </p:cNvPr>
            <p:cNvSpPr/>
            <p:nvPr/>
          </p:nvSpPr>
          <p:spPr>
            <a:xfrm>
              <a:off x="5983546" y="6243886"/>
              <a:ext cx="443657" cy="396592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8" name="Google Shape;703;g220017a3edd_4_93">
              <a:extLst>
                <a:ext uri="{FF2B5EF4-FFF2-40B4-BE49-F238E27FC236}">
                  <a16:creationId xmlns:a16="http://schemas.microsoft.com/office/drawing/2014/main" id="{8128D6E9-F58F-3944-BCD6-0516F3B993E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3015" t="73643" r="82818" b="15894"/>
            <a:stretch/>
          </p:blipFill>
          <p:spPr>
            <a:xfrm>
              <a:off x="2906813" y="5720767"/>
              <a:ext cx="318369" cy="4928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706;g220017a3edd_4_93">
              <a:extLst>
                <a:ext uri="{FF2B5EF4-FFF2-40B4-BE49-F238E27FC236}">
                  <a16:creationId xmlns:a16="http://schemas.microsoft.com/office/drawing/2014/main" id="{B8AAD80E-2E09-9E6B-B3A6-EFFF76114769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258299" y="6133465"/>
              <a:ext cx="673232" cy="4929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" name="Google Shape;705;g220017a3edd_4_93">
              <a:extLst>
                <a:ext uri="{FF2B5EF4-FFF2-40B4-BE49-F238E27FC236}">
                  <a16:creationId xmlns:a16="http://schemas.microsoft.com/office/drawing/2014/main" id="{288685E4-B516-E3FD-5AD0-59EFCA71F28C}"/>
                </a:ext>
              </a:extLst>
            </p:cNvPr>
            <p:cNvSpPr/>
            <p:nvPr/>
          </p:nvSpPr>
          <p:spPr>
            <a:xfrm>
              <a:off x="7426879" y="3121435"/>
              <a:ext cx="354070" cy="44804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0F65069C-D5D5-3BF9-C50F-559339BC141B}"/>
                </a:ext>
              </a:extLst>
            </p:cNvPr>
            <p:cNvCxnSpPr>
              <a:cxnSpLocks/>
            </p:cNvCxnSpPr>
            <p:nvPr/>
          </p:nvCxnSpPr>
          <p:spPr>
            <a:xfrm>
              <a:off x="3204753" y="5085806"/>
              <a:ext cx="1306286" cy="106168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48D7C7FC-D051-B82B-4D40-36BE051A6E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9882" y="3242046"/>
              <a:ext cx="5764560" cy="225896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6BEBED12-2307-EB9B-90D8-14EE82AACF07}"/>
              </a:ext>
            </a:extLst>
          </p:cNvPr>
          <p:cNvSpPr/>
          <p:nvPr/>
        </p:nvSpPr>
        <p:spPr>
          <a:xfrm>
            <a:off x="3582451" y="5842589"/>
            <a:ext cx="5204494" cy="7619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ysClr val="windowText" lastClr="000000"/>
                </a:solidFill>
                <a:latin typeface="+mn-ea"/>
              </a:rPr>
              <a:t>독점시장에서 가격탄력성이 더 낮다</a:t>
            </a:r>
            <a:r>
              <a:rPr lang="en-US" altLang="ko-KR" sz="1600" b="1" dirty="0">
                <a:solidFill>
                  <a:sysClr val="windowText" lastClr="000000"/>
                </a:solidFill>
                <a:latin typeface="+mn-ea"/>
              </a:rPr>
              <a:t>!</a:t>
            </a:r>
            <a:endParaRPr lang="ko-KR" altLang="en-US" sz="1600" b="1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955253A5-AA55-A505-27AE-32C884286386}"/>
              </a:ext>
            </a:extLst>
          </p:cNvPr>
          <p:cNvSpPr/>
          <p:nvPr/>
        </p:nvSpPr>
        <p:spPr>
          <a:xfrm>
            <a:off x="4099564" y="6127181"/>
            <a:ext cx="291380" cy="17451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220017a3edd_6_43"/>
          <p:cNvSpPr/>
          <p:nvPr/>
        </p:nvSpPr>
        <p:spPr>
          <a:xfrm rot="-295170">
            <a:off x="412811" y="1016622"/>
            <a:ext cx="3956575" cy="962642"/>
          </a:xfrm>
          <a:prstGeom prst="roundRect">
            <a:avLst>
              <a:gd name="adj" fmla="val 50000"/>
            </a:avLst>
          </a:prstGeom>
          <a:solidFill>
            <a:srgbClr val="B89867">
              <a:alpha val="48630"/>
            </a:srgbClr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플랫폼시장에서 </a:t>
            </a:r>
            <a:endParaRPr sz="20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소비자의 이탈의 의미 </a:t>
            </a:r>
            <a:endParaRPr sz="105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5" name="Google Shape;745;g220017a3edd_6_43"/>
          <p:cNvSpPr/>
          <p:nvPr/>
        </p:nvSpPr>
        <p:spPr>
          <a:xfrm rot="-295071">
            <a:off x="3814096" y="1218450"/>
            <a:ext cx="286956" cy="23999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6" name="Google Shape;746;g220017a3edd_6_43"/>
          <p:cNvSpPr/>
          <p:nvPr/>
        </p:nvSpPr>
        <p:spPr>
          <a:xfrm>
            <a:off x="3912245" y="287470"/>
            <a:ext cx="72000" cy="1074000"/>
          </a:xfrm>
          <a:prstGeom prst="roundRect">
            <a:avLst>
              <a:gd name="adj" fmla="val 50000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g220017a3edd_6_43"/>
          <p:cNvSpPr/>
          <p:nvPr/>
        </p:nvSpPr>
        <p:spPr>
          <a:xfrm rot="-295071">
            <a:off x="682014" y="1531109"/>
            <a:ext cx="286956" cy="23999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48" name="Google Shape;748;g220017a3edd_6_4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49" name="Google Shape;749;g220017a3edd_6_43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750" name="Google Shape;750;g220017a3edd_6_43"/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751" name="Google Shape;751;g220017a3edd_6_43"/>
              <p:cNvCxnSpPr/>
              <p:nvPr/>
            </p:nvCxnSpPr>
            <p:spPr>
              <a:xfrm>
                <a:off x="99984" y="469392"/>
                <a:ext cx="11988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5400000" algn="t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752" name="Google Shape;752;g220017a3edd_6_43"/>
              <p:cNvCxnSpPr/>
              <p:nvPr/>
            </p:nvCxnSpPr>
            <p:spPr>
              <a:xfrm>
                <a:off x="99984" y="6681216"/>
                <a:ext cx="11988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5400000" algn="t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753" name="Google Shape;753;g220017a3edd_6_43"/>
              <p:cNvCxnSpPr/>
              <p:nvPr/>
            </p:nvCxnSpPr>
            <p:spPr>
              <a:xfrm rot="5400000">
                <a:off x="-2994000" y="3579828"/>
                <a:ext cx="64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algn="l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754" name="Google Shape;754;g220017a3edd_6_43"/>
              <p:cNvCxnSpPr/>
              <p:nvPr/>
            </p:nvCxnSpPr>
            <p:spPr>
              <a:xfrm rot="5400000">
                <a:off x="8734323" y="3579828"/>
                <a:ext cx="64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algn="l" rotWithShape="0">
                  <a:srgbClr val="000000">
                    <a:alpha val="34900"/>
                  </a:srgbClr>
                </a:outerShdw>
              </a:effectLst>
            </p:spPr>
          </p:cxnSp>
        </p:grpSp>
        <p:sp>
          <p:nvSpPr>
            <p:cNvPr id="755" name="Google Shape;755;g220017a3edd_6_43"/>
            <p:cNvSpPr/>
            <p:nvPr/>
          </p:nvSpPr>
          <p:spPr>
            <a:xfrm>
              <a:off x="3732276" y="139192"/>
              <a:ext cx="4725600" cy="658500"/>
            </a:xfrm>
            <a:prstGeom prst="roundRect">
              <a:avLst>
                <a:gd name="adj" fmla="val 16667"/>
              </a:avLst>
            </a:prstGeom>
            <a:solidFill>
              <a:srgbClr val="B89867"/>
            </a:soli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7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본론</a:t>
              </a:r>
              <a:endPara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6" name="Google Shape;756;g220017a3edd_6_43"/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757" name="Google Shape;757;g220017a3edd_6_43"/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2700000" algn="tl" rotWithShape="0">
                  <a:srgbClr val="000000">
                    <a:alpha val="5176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+</a:t>
                </a:r>
                <a:endParaRPr sz="1800" b="1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758" name="Google Shape;758;g220017a3edd_6_43"/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759" name="Google Shape;759;g220017a3edd_6_43"/>
                <p:cNvCxnSpPr/>
                <p:nvPr/>
              </p:nvCxnSpPr>
              <p:spPr>
                <a:xfrm>
                  <a:off x="493776" y="279532"/>
                  <a:ext cx="25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60" name="Google Shape;760;g220017a3edd_6_43"/>
                <p:cNvCxnSpPr/>
                <p:nvPr/>
              </p:nvCxnSpPr>
              <p:spPr>
                <a:xfrm>
                  <a:off x="493776" y="312870"/>
                  <a:ext cx="144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61" name="Google Shape;761;g220017a3edd_6_43"/>
                <p:cNvCxnSpPr/>
                <p:nvPr/>
              </p:nvCxnSpPr>
              <p:spPr>
                <a:xfrm>
                  <a:off x="502338" y="243528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762" name="Google Shape;762;g220017a3edd_6_43"/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763" name="Google Shape;763;g220017a3edd_6_43"/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2700000" algn="tl" rotWithShape="0">
                  <a:srgbClr val="000000">
                    <a:alpha val="5176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+</a:t>
                </a:r>
                <a:endParaRPr sz="1800" b="1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764" name="Google Shape;764;g220017a3edd_6_43"/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765" name="Google Shape;765;g220017a3edd_6_43"/>
                <p:cNvCxnSpPr/>
                <p:nvPr/>
              </p:nvCxnSpPr>
              <p:spPr>
                <a:xfrm>
                  <a:off x="4073397" y="712126"/>
                  <a:ext cx="180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66" name="Google Shape;766;g220017a3edd_6_43"/>
                <p:cNvCxnSpPr/>
                <p:nvPr/>
              </p:nvCxnSpPr>
              <p:spPr>
                <a:xfrm>
                  <a:off x="4117103" y="745464"/>
                  <a:ext cx="144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67" name="Google Shape;767;g220017a3edd_6_43"/>
                <p:cNvCxnSpPr/>
                <p:nvPr/>
              </p:nvCxnSpPr>
              <p:spPr>
                <a:xfrm>
                  <a:off x="4189103" y="676122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68" name="Google Shape;768;g220017a3edd_6_43"/>
                <p:cNvCxnSpPr/>
                <p:nvPr/>
              </p:nvCxnSpPr>
              <p:spPr>
                <a:xfrm>
                  <a:off x="4185106" y="279532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69" name="Google Shape;769;g220017a3edd_6_43"/>
                <p:cNvCxnSpPr/>
                <p:nvPr/>
              </p:nvCxnSpPr>
              <p:spPr>
                <a:xfrm>
                  <a:off x="4141965" y="249216"/>
                  <a:ext cx="108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</p:grpSp>
      <p:pic>
        <p:nvPicPr>
          <p:cNvPr id="770" name="Google Shape;770;g220017a3edd_6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800" y="3874088"/>
            <a:ext cx="985837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Google Shape;771;g220017a3edd_6_43"/>
          <p:cNvPicPr preferRelativeResize="0"/>
          <p:nvPr/>
        </p:nvPicPr>
        <p:blipFill rotWithShape="1">
          <a:blip r:embed="rId4">
            <a:alphaModFix/>
          </a:blip>
          <a:srcRect t="4535" r="14617"/>
          <a:stretch/>
        </p:blipFill>
        <p:spPr>
          <a:xfrm>
            <a:off x="1166800" y="2524639"/>
            <a:ext cx="10409824" cy="828872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g220017a3edd_6_43"/>
          <p:cNvSpPr txBox="1"/>
          <p:nvPr/>
        </p:nvSpPr>
        <p:spPr>
          <a:xfrm>
            <a:off x="705875" y="3451650"/>
            <a:ext cx="2778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2800" b="1">
                <a:highlight>
                  <a:srgbClr val="E6B8AF"/>
                </a:highlight>
                <a:latin typeface="Malgun Gothic"/>
                <a:ea typeface="Malgun Gothic"/>
                <a:cs typeface="Malgun Gothic"/>
                <a:sym typeface="Malgun Gothic"/>
              </a:rPr>
              <a:t>과점시장</a:t>
            </a:r>
            <a:endParaRPr sz="2800" b="1">
              <a:highlight>
                <a:srgbClr val="E6B8A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3" name="Google Shape;773;g220017a3edd_6_43"/>
          <p:cNvSpPr txBox="1"/>
          <p:nvPr/>
        </p:nvSpPr>
        <p:spPr>
          <a:xfrm>
            <a:off x="705875" y="2147150"/>
            <a:ext cx="2175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b="1">
                <a:highlight>
                  <a:srgbClr val="E6B8AF"/>
                </a:highlight>
                <a:latin typeface="Malgun Gothic"/>
                <a:ea typeface="Malgun Gothic"/>
                <a:cs typeface="Malgun Gothic"/>
                <a:sym typeface="Malgun Gothic"/>
              </a:rPr>
              <a:t>독점시장</a:t>
            </a:r>
            <a:endParaRPr sz="2800" b="1">
              <a:highlight>
                <a:srgbClr val="E6B8A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74" name="Google Shape;774;g220017a3edd_6_43"/>
          <p:cNvPicPr preferRelativeResize="0"/>
          <p:nvPr/>
        </p:nvPicPr>
        <p:blipFill rotWithShape="1">
          <a:blip r:embed="rId5">
            <a:alphaModFix/>
          </a:blip>
          <a:srcRect t="6645" r="36150"/>
          <a:stretch/>
        </p:blipFill>
        <p:spPr>
          <a:xfrm>
            <a:off x="4925000" y="5682566"/>
            <a:ext cx="6395269" cy="828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g220017a3edd_6_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2838" y="5116575"/>
            <a:ext cx="479107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d14b5fae1c_3_281"/>
          <p:cNvSpPr/>
          <p:nvPr/>
        </p:nvSpPr>
        <p:spPr>
          <a:xfrm rot="-295170">
            <a:off x="412811" y="1016622"/>
            <a:ext cx="3956575" cy="962642"/>
          </a:xfrm>
          <a:prstGeom prst="roundRect">
            <a:avLst>
              <a:gd name="adj" fmla="val 50000"/>
            </a:avLst>
          </a:prstGeom>
          <a:solidFill>
            <a:srgbClr val="B89867">
              <a:alpha val="48630"/>
            </a:srgbClr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결론</a:t>
            </a:r>
            <a:endParaRPr sz="20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1" name="Google Shape;781;g1d14b5fae1c_3_281"/>
          <p:cNvSpPr/>
          <p:nvPr/>
        </p:nvSpPr>
        <p:spPr>
          <a:xfrm rot="-295071">
            <a:off x="3814096" y="1218450"/>
            <a:ext cx="286956" cy="23999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2" name="Google Shape;782;g1d14b5fae1c_3_281"/>
          <p:cNvSpPr/>
          <p:nvPr/>
        </p:nvSpPr>
        <p:spPr>
          <a:xfrm>
            <a:off x="3912245" y="287470"/>
            <a:ext cx="72000" cy="1074000"/>
          </a:xfrm>
          <a:prstGeom prst="roundRect">
            <a:avLst>
              <a:gd name="adj" fmla="val 50000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g1d14b5fae1c_3_281"/>
          <p:cNvSpPr/>
          <p:nvPr/>
        </p:nvSpPr>
        <p:spPr>
          <a:xfrm rot="-295071">
            <a:off x="682014" y="1531109"/>
            <a:ext cx="286956" cy="23999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84" name="Google Shape;784;g1d14b5fae1c_3_28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85" name="Google Shape;785;g1d14b5fae1c_3_281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786" name="Google Shape;786;g1d14b5fae1c_3_281"/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787" name="Google Shape;787;g1d14b5fae1c_3_281"/>
              <p:cNvCxnSpPr/>
              <p:nvPr/>
            </p:nvCxnSpPr>
            <p:spPr>
              <a:xfrm>
                <a:off x="99984" y="469392"/>
                <a:ext cx="11988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5400000" algn="t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788" name="Google Shape;788;g1d14b5fae1c_3_281"/>
              <p:cNvCxnSpPr/>
              <p:nvPr/>
            </p:nvCxnSpPr>
            <p:spPr>
              <a:xfrm>
                <a:off x="99984" y="6681216"/>
                <a:ext cx="11988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5400000" algn="t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789" name="Google Shape;789;g1d14b5fae1c_3_281"/>
              <p:cNvCxnSpPr/>
              <p:nvPr/>
            </p:nvCxnSpPr>
            <p:spPr>
              <a:xfrm rot="5400000">
                <a:off x="-2994000" y="3579828"/>
                <a:ext cx="64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algn="l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790" name="Google Shape;790;g1d14b5fae1c_3_281"/>
              <p:cNvCxnSpPr/>
              <p:nvPr/>
            </p:nvCxnSpPr>
            <p:spPr>
              <a:xfrm rot="5400000">
                <a:off x="8734323" y="3579828"/>
                <a:ext cx="64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algn="l" rotWithShape="0">
                  <a:srgbClr val="000000">
                    <a:alpha val="34900"/>
                  </a:srgbClr>
                </a:outerShdw>
              </a:effectLst>
            </p:spPr>
          </p:cxnSp>
        </p:grpSp>
        <p:sp>
          <p:nvSpPr>
            <p:cNvPr id="791" name="Google Shape;791;g1d14b5fae1c_3_281"/>
            <p:cNvSpPr/>
            <p:nvPr/>
          </p:nvSpPr>
          <p:spPr>
            <a:xfrm>
              <a:off x="3732276" y="139192"/>
              <a:ext cx="4725600" cy="658500"/>
            </a:xfrm>
            <a:prstGeom prst="roundRect">
              <a:avLst>
                <a:gd name="adj" fmla="val 16667"/>
              </a:avLst>
            </a:prstGeom>
            <a:solidFill>
              <a:srgbClr val="B89867"/>
            </a:soli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7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>
                  <a:solidFill>
                    <a:srgbClr val="FFC000"/>
                  </a:solidFill>
                </a:rPr>
                <a:t>결</a:t>
              </a:r>
              <a:r>
                <a:rPr lang="ko-KR" sz="2400" b="1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론</a:t>
              </a:r>
              <a:endPara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92" name="Google Shape;792;g1d14b5fae1c_3_281"/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793" name="Google Shape;793;g1d14b5fae1c_3_281"/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2700000" algn="tl" rotWithShape="0">
                  <a:srgbClr val="000000">
                    <a:alpha val="5176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+</a:t>
                </a:r>
                <a:endParaRPr sz="1800" b="1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794" name="Google Shape;794;g1d14b5fae1c_3_281"/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795" name="Google Shape;795;g1d14b5fae1c_3_281"/>
                <p:cNvCxnSpPr/>
                <p:nvPr/>
              </p:nvCxnSpPr>
              <p:spPr>
                <a:xfrm>
                  <a:off x="493776" y="279532"/>
                  <a:ext cx="25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96" name="Google Shape;796;g1d14b5fae1c_3_281"/>
                <p:cNvCxnSpPr/>
                <p:nvPr/>
              </p:nvCxnSpPr>
              <p:spPr>
                <a:xfrm>
                  <a:off x="493776" y="312870"/>
                  <a:ext cx="144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797" name="Google Shape;797;g1d14b5fae1c_3_281"/>
                <p:cNvCxnSpPr/>
                <p:nvPr/>
              </p:nvCxnSpPr>
              <p:spPr>
                <a:xfrm>
                  <a:off x="502338" y="243528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798" name="Google Shape;798;g1d14b5fae1c_3_281"/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799" name="Google Shape;799;g1d14b5fae1c_3_281"/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2700000" algn="tl" rotWithShape="0">
                  <a:srgbClr val="000000">
                    <a:alpha val="5176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+</a:t>
                </a:r>
                <a:endParaRPr sz="1800" b="1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800" name="Google Shape;800;g1d14b5fae1c_3_281"/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801" name="Google Shape;801;g1d14b5fae1c_3_281"/>
                <p:cNvCxnSpPr/>
                <p:nvPr/>
              </p:nvCxnSpPr>
              <p:spPr>
                <a:xfrm>
                  <a:off x="4073397" y="712126"/>
                  <a:ext cx="180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02" name="Google Shape;802;g1d14b5fae1c_3_281"/>
                <p:cNvCxnSpPr/>
                <p:nvPr/>
              </p:nvCxnSpPr>
              <p:spPr>
                <a:xfrm>
                  <a:off x="4117103" y="745464"/>
                  <a:ext cx="144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03" name="Google Shape;803;g1d14b5fae1c_3_281"/>
                <p:cNvCxnSpPr/>
                <p:nvPr/>
              </p:nvCxnSpPr>
              <p:spPr>
                <a:xfrm>
                  <a:off x="4189103" y="676122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04" name="Google Shape;804;g1d14b5fae1c_3_281"/>
                <p:cNvCxnSpPr/>
                <p:nvPr/>
              </p:nvCxnSpPr>
              <p:spPr>
                <a:xfrm>
                  <a:off x="4185106" y="279532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05" name="Google Shape;805;g1d14b5fae1c_3_281"/>
                <p:cNvCxnSpPr/>
                <p:nvPr/>
              </p:nvCxnSpPr>
              <p:spPr>
                <a:xfrm>
                  <a:off x="4141965" y="249216"/>
                  <a:ext cx="108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</p:grpSp>
      <p:pic>
        <p:nvPicPr>
          <p:cNvPr id="806" name="Google Shape;806;g1d14b5fae1c_3_2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200" y="2371025"/>
            <a:ext cx="10775526" cy="218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7" name="Google Shape;807;g1d14b5fae1c_3_281"/>
          <p:cNvPicPr preferRelativeResize="0"/>
          <p:nvPr/>
        </p:nvPicPr>
        <p:blipFill rotWithShape="1">
          <a:blip r:embed="rId4">
            <a:alphaModFix/>
          </a:blip>
          <a:srcRect l="57885"/>
          <a:stretch/>
        </p:blipFill>
        <p:spPr>
          <a:xfrm>
            <a:off x="5570500" y="4558475"/>
            <a:ext cx="1551375" cy="157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g1d14b5fae1c_3_281"/>
          <p:cNvPicPr preferRelativeResize="0"/>
          <p:nvPr/>
        </p:nvPicPr>
        <p:blipFill rotWithShape="1">
          <a:blip r:embed="rId5">
            <a:alphaModFix/>
          </a:blip>
          <a:srcRect r="95870"/>
          <a:stretch/>
        </p:blipFill>
        <p:spPr>
          <a:xfrm>
            <a:off x="5124244" y="4646850"/>
            <a:ext cx="446256" cy="988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9" name="Google Shape;809;g1d14b5fae1c_3_281"/>
          <p:cNvCxnSpPr/>
          <p:nvPr/>
        </p:nvCxnSpPr>
        <p:spPr>
          <a:xfrm rot="10800000">
            <a:off x="6525600" y="5530275"/>
            <a:ext cx="309300" cy="75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0" name="Google Shape;810;g1d14b5fae1c_3_281"/>
          <p:cNvCxnSpPr/>
          <p:nvPr/>
        </p:nvCxnSpPr>
        <p:spPr>
          <a:xfrm rot="10800000">
            <a:off x="6981025" y="5530275"/>
            <a:ext cx="330300" cy="228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1" name="Google Shape;811;g1d14b5fae1c_3_281"/>
          <p:cNvSpPr txBox="1"/>
          <p:nvPr/>
        </p:nvSpPr>
        <p:spPr>
          <a:xfrm>
            <a:off x="7311325" y="5606475"/>
            <a:ext cx="2331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latin typeface="Malgun Gothic"/>
                <a:ea typeface="Malgun Gothic"/>
                <a:cs typeface="Malgun Gothic"/>
                <a:sym typeface="Malgun Gothic"/>
              </a:rPr>
              <a:t>플랫폼 차별화모수</a:t>
            </a:r>
            <a:endParaRPr sz="1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099b746406_0_0"/>
          <p:cNvSpPr/>
          <p:nvPr/>
        </p:nvSpPr>
        <p:spPr>
          <a:xfrm rot="-295170">
            <a:off x="412811" y="1016622"/>
            <a:ext cx="3956575" cy="962642"/>
          </a:xfrm>
          <a:prstGeom prst="roundRect">
            <a:avLst>
              <a:gd name="adj" fmla="val 50000"/>
            </a:avLst>
          </a:prstGeom>
          <a:solidFill>
            <a:srgbClr val="B89867">
              <a:alpha val="48630"/>
            </a:srgbClr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결론</a:t>
            </a:r>
            <a:endParaRPr sz="20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7" name="Google Shape;817;g2099b746406_0_0"/>
          <p:cNvSpPr/>
          <p:nvPr/>
        </p:nvSpPr>
        <p:spPr>
          <a:xfrm rot="-295071">
            <a:off x="3814096" y="1218450"/>
            <a:ext cx="286956" cy="23999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8" name="Google Shape;818;g2099b746406_0_0"/>
          <p:cNvSpPr/>
          <p:nvPr/>
        </p:nvSpPr>
        <p:spPr>
          <a:xfrm>
            <a:off x="3912245" y="287470"/>
            <a:ext cx="72000" cy="1074000"/>
          </a:xfrm>
          <a:prstGeom prst="roundRect">
            <a:avLst>
              <a:gd name="adj" fmla="val 50000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g2099b746406_0_0"/>
          <p:cNvSpPr/>
          <p:nvPr/>
        </p:nvSpPr>
        <p:spPr>
          <a:xfrm rot="-295071">
            <a:off x="682014" y="1531109"/>
            <a:ext cx="286956" cy="23999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20" name="Google Shape;820;g2099b746406_0_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21" name="Google Shape;821;g2099b746406_0_0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822" name="Google Shape;822;g2099b746406_0_0"/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823" name="Google Shape;823;g2099b746406_0_0"/>
              <p:cNvCxnSpPr/>
              <p:nvPr/>
            </p:nvCxnSpPr>
            <p:spPr>
              <a:xfrm>
                <a:off x="99984" y="469392"/>
                <a:ext cx="11988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5400000" algn="t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824" name="Google Shape;824;g2099b746406_0_0"/>
              <p:cNvCxnSpPr/>
              <p:nvPr/>
            </p:nvCxnSpPr>
            <p:spPr>
              <a:xfrm>
                <a:off x="99984" y="6681216"/>
                <a:ext cx="11988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5400000" algn="t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825" name="Google Shape;825;g2099b746406_0_0"/>
              <p:cNvCxnSpPr/>
              <p:nvPr/>
            </p:nvCxnSpPr>
            <p:spPr>
              <a:xfrm rot="5400000">
                <a:off x="-2994000" y="3579828"/>
                <a:ext cx="64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algn="l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826" name="Google Shape;826;g2099b746406_0_0"/>
              <p:cNvCxnSpPr/>
              <p:nvPr/>
            </p:nvCxnSpPr>
            <p:spPr>
              <a:xfrm rot="5400000">
                <a:off x="8734323" y="3579828"/>
                <a:ext cx="64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algn="l" rotWithShape="0">
                  <a:srgbClr val="000000">
                    <a:alpha val="34900"/>
                  </a:srgbClr>
                </a:outerShdw>
              </a:effectLst>
            </p:spPr>
          </p:cxnSp>
        </p:grpSp>
        <p:sp>
          <p:nvSpPr>
            <p:cNvPr id="827" name="Google Shape;827;g2099b746406_0_0"/>
            <p:cNvSpPr/>
            <p:nvPr/>
          </p:nvSpPr>
          <p:spPr>
            <a:xfrm>
              <a:off x="3732276" y="139192"/>
              <a:ext cx="4725600" cy="658500"/>
            </a:xfrm>
            <a:prstGeom prst="roundRect">
              <a:avLst>
                <a:gd name="adj" fmla="val 16667"/>
              </a:avLst>
            </a:prstGeom>
            <a:solidFill>
              <a:srgbClr val="B89867"/>
            </a:soli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7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>
                  <a:solidFill>
                    <a:srgbClr val="FFC000"/>
                  </a:solidFill>
                </a:rPr>
                <a:t>결</a:t>
              </a:r>
              <a:r>
                <a:rPr lang="ko-KR" sz="2400" b="1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론</a:t>
              </a:r>
              <a:endPara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28" name="Google Shape;828;g2099b746406_0_0"/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829" name="Google Shape;829;g2099b746406_0_0"/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2700000" algn="tl" rotWithShape="0">
                  <a:srgbClr val="000000">
                    <a:alpha val="5176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+</a:t>
                </a:r>
                <a:endParaRPr sz="1800" b="1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830" name="Google Shape;830;g2099b746406_0_0"/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831" name="Google Shape;831;g2099b746406_0_0"/>
                <p:cNvCxnSpPr/>
                <p:nvPr/>
              </p:nvCxnSpPr>
              <p:spPr>
                <a:xfrm>
                  <a:off x="493776" y="279532"/>
                  <a:ext cx="25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32" name="Google Shape;832;g2099b746406_0_0"/>
                <p:cNvCxnSpPr/>
                <p:nvPr/>
              </p:nvCxnSpPr>
              <p:spPr>
                <a:xfrm>
                  <a:off x="493776" y="312870"/>
                  <a:ext cx="144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33" name="Google Shape;833;g2099b746406_0_0"/>
                <p:cNvCxnSpPr/>
                <p:nvPr/>
              </p:nvCxnSpPr>
              <p:spPr>
                <a:xfrm>
                  <a:off x="502338" y="243528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834" name="Google Shape;834;g2099b746406_0_0"/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835" name="Google Shape;835;g2099b746406_0_0"/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2700000" algn="tl" rotWithShape="0">
                  <a:srgbClr val="000000">
                    <a:alpha val="5176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+</a:t>
                </a:r>
                <a:endParaRPr sz="1800" b="1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836" name="Google Shape;836;g2099b746406_0_0"/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837" name="Google Shape;837;g2099b746406_0_0"/>
                <p:cNvCxnSpPr/>
                <p:nvPr/>
              </p:nvCxnSpPr>
              <p:spPr>
                <a:xfrm>
                  <a:off x="4073397" y="712126"/>
                  <a:ext cx="180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38" name="Google Shape;838;g2099b746406_0_0"/>
                <p:cNvCxnSpPr/>
                <p:nvPr/>
              </p:nvCxnSpPr>
              <p:spPr>
                <a:xfrm>
                  <a:off x="4117103" y="745464"/>
                  <a:ext cx="144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39" name="Google Shape;839;g2099b746406_0_0"/>
                <p:cNvCxnSpPr/>
                <p:nvPr/>
              </p:nvCxnSpPr>
              <p:spPr>
                <a:xfrm>
                  <a:off x="4189103" y="676122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40" name="Google Shape;840;g2099b746406_0_0"/>
                <p:cNvCxnSpPr/>
                <p:nvPr/>
              </p:nvCxnSpPr>
              <p:spPr>
                <a:xfrm>
                  <a:off x="4185106" y="279532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41" name="Google Shape;841;g2099b746406_0_0"/>
                <p:cNvCxnSpPr/>
                <p:nvPr/>
              </p:nvCxnSpPr>
              <p:spPr>
                <a:xfrm>
                  <a:off x="4141965" y="249216"/>
                  <a:ext cx="108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</p:grpSp>
      <p:pic>
        <p:nvPicPr>
          <p:cNvPr id="842" name="Google Shape;842;g2099b74640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800" y="2393751"/>
            <a:ext cx="4024500" cy="3039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43" name="Google Shape;843;g2099b746406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52289" y="2393750"/>
            <a:ext cx="4069219" cy="3039250"/>
          </a:xfrm>
          <a:prstGeom prst="rect">
            <a:avLst/>
          </a:prstGeom>
          <a:noFill/>
          <a:ln>
            <a:noFill/>
          </a:ln>
        </p:spPr>
      </p:pic>
      <p:sp>
        <p:nvSpPr>
          <p:cNvPr id="844" name="Google Shape;844;g2099b746406_0_0"/>
          <p:cNvSpPr/>
          <p:nvPr/>
        </p:nvSpPr>
        <p:spPr>
          <a:xfrm>
            <a:off x="5121038" y="3493075"/>
            <a:ext cx="1115100" cy="435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45" name="Google Shape;845;g2099b746406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1413225" y="5433000"/>
            <a:ext cx="89535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6" name="Google Shape;846;g2099b746406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-693150" y="5433000"/>
            <a:ext cx="89535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7" name="Google Shape;847;g2099b746406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89950" y="5433000"/>
            <a:ext cx="89535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8" name="Google Shape;848;g2099b746406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10150" y="5433000"/>
            <a:ext cx="89535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Google Shape;849;g2099b746406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24375" y="4115600"/>
            <a:ext cx="7256351" cy="5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0" name="Google Shape;850;g2099b746406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68475" y="4552624"/>
            <a:ext cx="7368155" cy="5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1" name="Google Shape;851;g2099b746406_0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32825" y="2546575"/>
            <a:ext cx="7256516" cy="5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g2099b746406_0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277000" y="2983575"/>
            <a:ext cx="7368155" cy="5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Google Shape;853;g2099b746406_0_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364100" y="2850451"/>
            <a:ext cx="6628986" cy="77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20017a3edd_1_71"/>
          <p:cNvSpPr/>
          <p:nvPr/>
        </p:nvSpPr>
        <p:spPr>
          <a:xfrm rot="-295170">
            <a:off x="412811" y="1016622"/>
            <a:ext cx="3956575" cy="962642"/>
          </a:xfrm>
          <a:prstGeom prst="roundRect">
            <a:avLst>
              <a:gd name="adj" fmla="val 50000"/>
            </a:avLst>
          </a:prstGeom>
          <a:solidFill>
            <a:srgbClr val="B89867">
              <a:alpha val="48630"/>
            </a:srgbClr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의의 및 한계</a:t>
            </a:r>
            <a:endParaRPr sz="20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7" name="Google Shape;817;g220017a3edd_1_71"/>
          <p:cNvSpPr/>
          <p:nvPr/>
        </p:nvSpPr>
        <p:spPr>
          <a:xfrm rot="-295071">
            <a:off x="3814096" y="1218450"/>
            <a:ext cx="286956" cy="23999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8" name="Google Shape;818;g220017a3edd_1_71"/>
          <p:cNvSpPr/>
          <p:nvPr/>
        </p:nvSpPr>
        <p:spPr>
          <a:xfrm>
            <a:off x="3912245" y="287470"/>
            <a:ext cx="72000" cy="1074000"/>
          </a:xfrm>
          <a:prstGeom prst="roundRect">
            <a:avLst>
              <a:gd name="adj" fmla="val 50000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9" name="Google Shape;819;g220017a3edd_1_71"/>
          <p:cNvSpPr/>
          <p:nvPr/>
        </p:nvSpPr>
        <p:spPr>
          <a:xfrm rot="-295071">
            <a:off x="682014" y="1531109"/>
            <a:ext cx="286956" cy="23999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20" name="Google Shape;820;g220017a3edd_1_7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21" name="Google Shape;821;g220017a3edd_1_71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822" name="Google Shape;822;g220017a3edd_1_71"/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823" name="Google Shape;823;g220017a3edd_1_71"/>
              <p:cNvCxnSpPr/>
              <p:nvPr/>
            </p:nvCxnSpPr>
            <p:spPr>
              <a:xfrm>
                <a:off x="99984" y="469392"/>
                <a:ext cx="11988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5400000" algn="t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824" name="Google Shape;824;g220017a3edd_1_71"/>
              <p:cNvCxnSpPr/>
              <p:nvPr/>
            </p:nvCxnSpPr>
            <p:spPr>
              <a:xfrm>
                <a:off x="99984" y="6681216"/>
                <a:ext cx="11988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5400000" algn="t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825" name="Google Shape;825;g220017a3edd_1_71"/>
              <p:cNvCxnSpPr/>
              <p:nvPr/>
            </p:nvCxnSpPr>
            <p:spPr>
              <a:xfrm rot="5400000">
                <a:off x="-2994000" y="3579828"/>
                <a:ext cx="64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algn="l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826" name="Google Shape;826;g220017a3edd_1_71"/>
              <p:cNvCxnSpPr/>
              <p:nvPr/>
            </p:nvCxnSpPr>
            <p:spPr>
              <a:xfrm rot="5400000">
                <a:off x="8734323" y="3579828"/>
                <a:ext cx="64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algn="l" rotWithShape="0">
                  <a:srgbClr val="000000">
                    <a:alpha val="34900"/>
                  </a:srgbClr>
                </a:outerShdw>
              </a:effectLst>
            </p:spPr>
          </p:cxnSp>
        </p:grpSp>
        <p:sp>
          <p:nvSpPr>
            <p:cNvPr id="827" name="Google Shape;827;g220017a3edd_1_71"/>
            <p:cNvSpPr/>
            <p:nvPr/>
          </p:nvSpPr>
          <p:spPr>
            <a:xfrm>
              <a:off x="3732276" y="139192"/>
              <a:ext cx="4725600" cy="658500"/>
            </a:xfrm>
            <a:prstGeom prst="roundRect">
              <a:avLst>
                <a:gd name="adj" fmla="val 16667"/>
              </a:avLst>
            </a:prstGeom>
            <a:solidFill>
              <a:srgbClr val="B89867"/>
            </a:soli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7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>
                  <a:solidFill>
                    <a:srgbClr val="FFC000"/>
                  </a:solidFill>
                </a:rPr>
                <a:t>결</a:t>
              </a:r>
              <a:r>
                <a:rPr lang="ko-KR" sz="2400" b="1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론</a:t>
              </a:r>
              <a:endPara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28" name="Google Shape;828;g220017a3edd_1_71"/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829" name="Google Shape;829;g220017a3edd_1_71"/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2700000" algn="tl" rotWithShape="0">
                  <a:srgbClr val="000000">
                    <a:alpha val="5176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+</a:t>
                </a:r>
                <a:endParaRPr sz="1800" b="1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830" name="Google Shape;830;g220017a3edd_1_71"/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831" name="Google Shape;831;g220017a3edd_1_71"/>
                <p:cNvCxnSpPr/>
                <p:nvPr/>
              </p:nvCxnSpPr>
              <p:spPr>
                <a:xfrm>
                  <a:off x="493776" y="279532"/>
                  <a:ext cx="25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32" name="Google Shape;832;g220017a3edd_1_71"/>
                <p:cNvCxnSpPr/>
                <p:nvPr/>
              </p:nvCxnSpPr>
              <p:spPr>
                <a:xfrm>
                  <a:off x="493776" y="312870"/>
                  <a:ext cx="144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33" name="Google Shape;833;g220017a3edd_1_71"/>
                <p:cNvCxnSpPr/>
                <p:nvPr/>
              </p:nvCxnSpPr>
              <p:spPr>
                <a:xfrm>
                  <a:off x="502338" y="243528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834" name="Google Shape;834;g220017a3edd_1_71"/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835" name="Google Shape;835;g220017a3edd_1_71"/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2700000" algn="tl" rotWithShape="0">
                  <a:srgbClr val="000000">
                    <a:alpha val="5176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+</a:t>
                </a:r>
                <a:endParaRPr sz="1800" b="1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836" name="Google Shape;836;g220017a3edd_1_71"/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837" name="Google Shape;837;g220017a3edd_1_71"/>
                <p:cNvCxnSpPr/>
                <p:nvPr/>
              </p:nvCxnSpPr>
              <p:spPr>
                <a:xfrm>
                  <a:off x="4073397" y="712126"/>
                  <a:ext cx="180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38" name="Google Shape;838;g220017a3edd_1_71"/>
                <p:cNvCxnSpPr/>
                <p:nvPr/>
              </p:nvCxnSpPr>
              <p:spPr>
                <a:xfrm>
                  <a:off x="4117103" y="745464"/>
                  <a:ext cx="144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39" name="Google Shape;839;g220017a3edd_1_71"/>
                <p:cNvCxnSpPr/>
                <p:nvPr/>
              </p:nvCxnSpPr>
              <p:spPr>
                <a:xfrm>
                  <a:off x="4189103" y="676122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40" name="Google Shape;840;g220017a3edd_1_71"/>
                <p:cNvCxnSpPr/>
                <p:nvPr/>
              </p:nvCxnSpPr>
              <p:spPr>
                <a:xfrm>
                  <a:off x="4185106" y="279532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841" name="Google Shape;841;g220017a3edd_1_71"/>
                <p:cNvCxnSpPr/>
                <p:nvPr/>
              </p:nvCxnSpPr>
              <p:spPr>
                <a:xfrm>
                  <a:off x="4141965" y="249216"/>
                  <a:ext cx="108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</p:grpSp>
      <p:pic>
        <p:nvPicPr>
          <p:cNvPr id="842" name="Google Shape;842;g220017a3edd_1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200" y="2501600"/>
            <a:ext cx="6793850" cy="1346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3" name="Google Shape;843;g220017a3edd_1_71"/>
          <p:cNvCxnSpPr/>
          <p:nvPr/>
        </p:nvCxnSpPr>
        <p:spPr>
          <a:xfrm>
            <a:off x="628175" y="4039025"/>
            <a:ext cx="10840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44" name="Google Shape;844;g220017a3edd_1_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725" y="4337425"/>
            <a:ext cx="6786800" cy="156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9" name="Google Shape;849;p21"/>
          <p:cNvCxnSpPr/>
          <p:nvPr/>
        </p:nvCxnSpPr>
        <p:spPr>
          <a:xfrm>
            <a:off x="-14316" y="3352292"/>
            <a:ext cx="12204000" cy="0"/>
          </a:xfrm>
          <a:prstGeom prst="straightConnector1">
            <a:avLst/>
          </a:prstGeom>
          <a:noFill/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5400000" algn="t" rotWithShape="0">
              <a:srgbClr val="000000">
                <a:alpha val="34901"/>
              </a:srgbClr>
            </a:outerShdw>
          </a:effectLst>
        </p:spPr>
      </p:cxnSp>
      <p:sp>
        <p:nvSpPr>
          <p:cNvPr id="850" name="Google Shape;850;p21"/>
          <p:cNvSpPr/>
          <p:nvPr/>
        </p:nvSpPr>
        <p:spPr>
          <a:xfrm>
            <a:off x="3018974" y="2753227"/>
            <a:ext cx="6174324" cy="1201788"/>
          </a:xfrm>
          <a:prstGeom prst="roundRect">
            <a:avLst>
              <a:gd name="adj" fmla="val 7005"/>
            </a:avLst>
          </a:prstGeom>
          <a:solidFill>
            <a:srgbClr val="B89867"/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38100" dir="2700000" algn="tl" rotWithShape="0">
              <a:srgbClr val="000000">
                <a:alpha val="7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Q&amp;</a:t>
            </a:r>
            <a:r>
              <a:rPr lang="ko-KR" sz="5400" b="1">
                <a:solidFill>
                  <a:srgbClr val="FFC000"/>
                </a:solidFill>
              </a:rPr>
              <a:t>A</a:t>
            </a:r>
            <a:endParaRPr sz="3000" b="1">
              <a:solidFill>
                <a:srgbClr val="FFC000"/>
              </a:solidFill>
            </a:endParaRPr>
          </a:p>
        </p:txBody>
      </p:sp>
      <p:grpSp>
        <p:nvGrpSpPr>
          <p:cNvPr id="851" name="Google Shape;851;p21"/>
          <p:cNvGrpSpPr/>
          <p:nvPr/>
        </p:nvGrpSpPr>
        <p:grpSpPr>
          <a:xfrm>
            <a:off x="3035844" y="3082959"/>
            <a:ext cx="310316" cy="358246"/>
            <a:chOff x="493776" y="243528"/>
            <a:chExt cx="310316" cy="358246"/>
          </a:xfrm>
        </p:grpSpPr>
        <p:sp>
          <p:nvSpPr>
            <p:cNvPr id="852" name="Google Shape;852;p21"/>
            <p:cNvSpPr/>
            <p:nvPr/>
          </p:nvSpPr>
          <p:spPr>
            <a:xfrm>
              <a:off x="588092" y="385774"/>
              <a:ext cx="216000" cy="2160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25400" dir="2700000" algn="tl" rotWithShape="0">
                <a:srgbClr val="000000">
                  <a:alpha val="5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+</a:t>
              </a:r>
              <a:endParaRPr sz="18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853" name="Google Shape;853;p21"/>
            <p:cNvGrpSpPr/>
            <p:nvPr/>
          </p:nvGrpSpPr>
          <p:grpSpPr>
            <a:xfrm>
              <a:off x="493776" y="243528"/>
              <a:ext cx="252000" cy="69342"/>
              <a:chOff x="493776" y="243528"/>
              <a:chExt cx="252000" cy="69342"/>
            </a:xfrm>
          </p:grpSpPr>
          <p:cxnSp>
            <p:nvCxnSpPr>
              <p:cNvPr id="854" name="Google Shape;854;p21"/>
              <p:cNvCxnSpPr/>
              <p:nvPr/>
            </p:nvCxnSpPr>
            <p:spPr>
              <a:xfrm>
                <a:off x="493776" y="279532"/>
                <a:ext cx="2520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55" name="Google Shape;855;p21"/>
              <p:cNvCxnSpPr/>
              <p:nvPr/>
            </p:nvCxnSpPr>
            <p:spPr>
              <a:xfrm>
                <a:off x="493776" y="312870"/>
                <a:ext cx="1440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56" name="Google Shape;856;p21"/>
              <p:cNvCxnSpPr/>
              <p:nvPr/>
            </p:nvCxnSpPr>
            <p:spPr>
              <a:xfrm>
                <a:off x="502338" y="243528"/>
                <a:ext cx="720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857" name="Google Shape;857;p21"/>
          <p:cNvGrpSpPr/>
          <p:nvPr/>
        </p:nvGrpSpPr>
        <p:grpSpPr>
          <a:xfrm>
            <a:off x="8886020" y="3103162"/>
            <a:ext cx="306565" cy="496248"/>
            <a:chOff x="4907038" y="249216"/>
            <a:chExt cx="306565" cy="496248"/>
          </a:xfrm>
        </p:grpSpPr>
        <p:sp>
          <p:nvSpPr>
            <p:cNvPr id="858" name="Google Shape;858;p21"/>
            <p:cNvSpPr/>
            <p:nvPr/>
          </p:nvSpPr>
          <p:spPr>
            <a:xfrm>
              <a:off x="4907038" y="385774"/>
              <a:ext cx="216000" cy="2160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25400" dir="2700000" algn="tl" rotWithShape="0">
                <a:srgbClr val="000000">
                  <a:alpha val="5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+</a:t>
              </a:r>
              <a:endParaRPr sz="18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859" name="Google Shape;859;p21"/>
            <p:cNvGrpSpPr/>
            <p:nvPr/>
          </p:nvGrpSpPr>
          <p:grpSpPr>
            <a:xfrm>
              <a:off x="5025897" y="249216"/>
              <a:ext cx="187706" cy="496248"/>
              <a:chOff x="4073397" y="249216"/>
              <a:chExt cx="187706" cy="496248"/>
            </a:xfrm>
          </p:grpSpPr>
          <p:cxnSp>
            <p:nvCxnSpPr>
              <p:cNvPr id="860" name="Google Shape;860;p21"/>
              <p:cNvCxnSpPr/>
              <p:nvPr/>
            </p:nvCxnSpPr>
            <p:spPr>
              <a:xfrm>
                <a:off x="4073397" y="712126"/>
                <a:ext cx="1800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61" name="Google Shape;861;p21"/>
              <p:cNvCxnSpPr/>
              <p:nvPr/>
            </p:nvCxnSpPr>
            <p:spPr>
              <a:xfrm>
                <a:off x="4117103" y="745464"/>
                <a:ext cx="1440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62" name="Google Shape;862;p21"/>
              <p:cNvCxnSpPr/>
              <p:nvPr/>
            </p:nvCxnSpPr>
            <p:spPr>
              <a:xfrm>
                <a:off x="4189103" y="676122"/>
                <a:ext cx="720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63" name="Google Shape;863;p21"/>
              <p:cNvCxnSpPr/>
              <p:nvPr/>
            </p:nvCxnSpPr>
            <p:spPr>
              <a:xfrm>
                <a:off x="4185106" y="279532"/>
                <a:ext cx="720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64" name="Google Shape;864;p21"/>
              <p:cNvCxnSpPr/>
              <p:nvPr/>
            </p:nvCxnSpPr>
            <p:spPr>
              <a:xfrm>
                <a:off x="4141965" y="249216"/>
                <a:ext cx="1080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9" name="Google Shape;869;p22"/>
          <p:cNvCxnSpPr/>
          <p:nvPr/>
        </p:nvCxnSpPr>
        <p:spPr>
          <a:xfrm>
            <a:off x="-14316" y="3352292"/>
            <a:ext cx="12204000" cy="0"/>
          </a:xfrm>
          <a:prstGeom prst="straightConnector1">
            <a:avLst/>
          </a:prstGeom>
          <a:noFill/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5400000" algn="t" rotWithShape="0">
              <a:srgbClr val="000000">
                <a:alpha val="34901"/>
              </a:srgbClr>
            </a:outerShdw>
          </a:effectLst>
        </p:spPr>
      </p:cxnSp>
      <p:sp>
        <p:nvSpPr>
          <p:cNvPr id="870" name="Google Shape;870;p22"/>
          <p:cNvSpPr/>
          <p:nvPr/>
        </p:nvSpPr>
        <p:spPr>
          <a:xfrm>
            <a:off x="3018974" y="2753227"/>
            <a:ext cx="6174300" cy="1201800"/>
          </a:xfrm>
          <a:prstGeom prst="roundRect">
            <a:avLst>
              <a:gd name="adj" fmla="val 7005"/>
            </a:avLst>
          </a:prstGeom>
          <a:solidFill>
            <a:srgbClr val="B89867"/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38100" dir="2700000" algn="tl" rotWithShape="0">
              <a:srgbClr val="000000">
                <a:alpha val="7764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400" b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sz="5400" b="1">
              <a:solidFill>
                <a:srgbClr val="FFC000"/>
              </a:solidFill>
            </a:endParaRPr>
          </a:p>
        </p:txBody>
      </p:sp>
      <p:grpSp>
        <p:nvGrpSpPr>
          <p:cNvPr id="871" name="Google Shape;871;p22"/>
          <p:cNvGrpSpPr/>
          <p:nvPr/>
        </p:nvGrpSpPr>
        <p:grpSpPr>
          <a:xfrm>
            <a:off x="3035844" y="3082959"/>
            <a:ext cx="310316" cy="358246"/>
            <a:chOff x="493776" y="243528"/>
            <a:chExt cx="310316" cy="358246"/>
          </a:xfrm>
        </p:grpSpPr>
        <p:sp>
          <p:nvSpPr>
            <p:cNvPr id="872" name="Google Shape;872;p22"/>
            <p:cNvSpPr/>
            <p:nvPr/>
          </p:nvSpPr>
          <p:spPr>
            <a:xfrm>
              <a:off x="588092" y="385774"/>
              <a:ext cx="216000" cy="2160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25400" dir="2700000" algn="tl" rotWithShape="0">
                <a:srgbClr val="000000">
                  <a:alpha val="5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+</a:t>
              </a:r>
              <a:endParaRPr sz="18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873" name="Google Shape;873;p22"/>
            <p:cNvGrpSpPr/>
            <p:nvPr/>
          </p:nvGrpSpPr>
          <p:grpSpPr>
            <a:xfrm>
              <a:off x="493776" y="243528"/>
              <a:ext cx="252000" cy="69342"/>
              <a:chOff x="493776" y="243528"/>
              <a:chExt cx="252000" cy="69342"/>
            </a:xfrm>
          </p:grpSpPr>
          <p:cxnSp>
            <p:nvCxnSpPr>
              <p:cNvPr id="874" name="Google Shape;874;p22"/>
              <p:cNvCxnSpPr/>
              <p:nvPr/>
            </p:nvCxnSpPr>
            <p:spPr>
              <a:xfrm>
                <a:off x="493776" y="279532"/>
                <a:ext cx="2520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75" name="Google Shape;875;p22"/>
              <p:cNvCxnSpPr/>
              <p:nvPr/>
            </p:nvCxnSpPr>
            <p:spPr>
              <a:xfrm>
                <a:off x="493776" y="312870"/>
                <a:ext cx="1440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76" name="Google Shape;876;p22"/>
              <p:cNvCxnSpPr/>
              <p:nvPr/>
            </p:nvCxnSpPr>
            <p:spPr>
              <a:xfrm>
                <a:off x="502338" y="243528"/>
                <a:ext cx="720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877" name="Google Shape;877;p22"/>
          <p:cNvGrpSpPr/>
          <p:nvPr/>
        </p:nvGrpSpPr>
        <p:grpSpPr>
          <a:xfrm>
            <a:off x="8886020" y="3103162"/>
            <a:ext cx="306565" cy="496248"/>
            <a:chOff x="4907038" y="249216"/>
            <a:chExt cx="306565" cy="496248"/>
          </a:xfrm>
        </p:grpSpPr>
        <p:sp>
          <p:nvSpPr>
            <p:cNvPr id="878" name="Google Shape;878;p22"/>
            <p:cNvSpPr/>
            <p:nvPr/>
          </p:nvSpPr>
          <p:spPr>
            <a:xfrm>
              <a:off x="4907038" y="385774"/>
              <a:ext cx="216000" cy="216000"/>
            </a:xfrm>
            <a:prstGeom prst="ellipse">
              <a:avLst/>
            </a:prstGeom>
            <a:solidFill>
              <a:srgbClr val="F2F2F2"/>
            </a:soli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25400" dir="2700000" algn="tl" rotWithShape="0">
                <a:srgbClr val="000000">
                  <a:alpha val="51764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+</a:t>
              </a:r>
              <a:endParaRPr sz="1800" b="1">
                <a:solidFill>
                  <a:srgbClr val="3F3F3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879" name="Google Shape;879;p22"/>
            <p:cNvGrpSpPr/>
            <p:nvPr/>
          </p:nvGrpSpPr>
          <p:grpSpPr>
            <a:xfrm>
              <a:off x="5025897" y="249216"/>
              <a:ext cx="187706" cy="496248"/>
              <a:chOff x="4073397" y="249216"/>
              <a:chExt cx="187706" cy="496248"/>
            </a:xfrm>
          </p:grpSpPr>
          <p:cxnSp>
            <p:nvCxnSpPr>
              <p:cNvPr id="880" name="Google Shape;880;p22"/>
              <p:cNvCxnSpPr/>
              <p:nvPr/>
            </p:nvCxnSpPr>
            <p:spPr>
              <a:xfrm>
                <a:off x="4073397" y="712126"/>
                <a:ext cx="1800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1" name="Google Shape;881;p22"/>
              <p:cNvCxnSpPr/>
              <p:nvPr/>
            </p:nvCxnSpPr>
            <p:spPr>
              <a:xfrm>
                <a:off x="4117103" y="745464"/>
                <a:ext cx="1440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2" name="Google Shape;882;p22"/>
              <p:cNvCxnSpPr/>
              <p:nvPr/>
            </p:nvCxnSpPr>
            <p:spPr>
              <a:xfrm>
                <a:off x="4189103" y="676122"/>
                <a:ext cx="720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3" name="Google Shape;883;p22"/>
              <p:cNvCxnSpPr/>
              <p:nvPr/>
            </p:nvCxnSpPr>
            <p:spPr>
              <a:xfrm>
                <a:off x="4185106" y="279532"/>
                <a:ext cx="720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884" name="Google Shape;884;p22"/>
              <p:cNvCxnSpPr/>
              <p:nvPr/>
            </p:nvCxnSpPr>
            <p:spPr>
              <a:xfrm>
                <a:off x="4141965" y="249216"/>
                <a:ext cx="1080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220017a3edd_4_168"/>
          <p:cNvSpPr/>
          <p:nvPr/>
        </p:nvSpPr>
        <p:spPr>
          <a:xfrm rot="-295170">
            <a:off x="412811" y="1016622"/>
            <a:ext cx="3956575" cy="962642"/>
          </a:xfrm>
          <a:prstGeom prst="roundRect">
            <a:avLst>
              <a:gd name="adj" fmla="val 50000"/>
            </a:avLst>
          </a:prstGeom>
          <a:solidFill>
            <a:srgbClr val="B89867">
              <a:alpha val="48630"/>
            </a:srgbClr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가격탄력성 도출과정</a:t>
            </a:r>
            <a:endParaRPr sz="20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0" name="Google Shape;890;g220017a3edd_4_168"/>
          <p:cNvSpPr/>
          <p:nvPr/>
        </p:nvSpPr>
        <p:spPr>
          <a:xfrm rot="-295071">
            <a:off x="3814096" y="1218450"/>
            <a:ext cx="286956" cy="23999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1" name="Google Shape;891;g220017a3edd_4_168"/>
          <p:cNvSpPr/>
          <p:nvPr/>
        </p:nvSpPr>
        <p:spPr>
          <a:xfrm>
            <a:off x="3912245" y="287470"/>
            <a:ext cx="72000" cy="1074000"/>
          </a:xfrm>
          <a:prstGeom prst="roundRect">
            <a:avLst>
              <a:gd name="adj" fmla="val 50000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2" name="Google Shape;892;g220017a3edd_4_168"/>
          <p:cNvSpPr/>
          <p:nvPr/>
        </p:nvSpPr>
        <p:spPr>
          <a:xfrm rot="-295071">
            <a:off x="682014" y="1531109"/>
            <a:ext cx="286956" cy="23999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93" name="Google Shape;893;g220017a3edd_4_16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94" name="Google Shape;894;g220017a3edd_4_168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895" name="Google Shape;895;g220017a3edd_4_168"/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896" name="Google Shape;896;g220017a3edd_4_168"/>
              <p:cNvCxnSpPr/>
              <p:nvPr/>
            </p:nvCxnSpPr>
            <p:spPr>
              <a:xfrm>
                <a:off x="99984" y="469392"/>
                <a:ext cx="11988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5400000" algn="t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897" name="Google Shape;897;g220017a3edd_4_168"/>
              <p:cNvCxnSpPr/>
              <p:nvPr/>
            </p:nvCxnSpPr>
            <p:spPr>
              <a:xfrm>
                <a:off x="99984" y="6681216"/>
                <a:ext cx="11988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5400000" algn="t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898" name="Google Shape;898;g220017a3edd_4_168"/>
              <p:cNvCxnSpPr/>
              <p:nvPr/>
            </p:nvCxnSpPr>
            <p:spPr>
              <a:xfrm rot="5400000">
                <a:off x="-2994000" y="3579828"/>
                <a:ext cx="64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algn="l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899" name="Google Shape;899;g220017a3edd_4_168"/>
              <p:cNvCxnSpPr/>
              <p:nvPr/>
            </p:nvCxnSpPr>
            <p:spPr>
              <a:xfrm rot="5400000">
                <a:off x="8734323" y="3579828"/>
                <a:ext cx="64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algn="l" rotWithShape="0">
                  <a:srgbClr val="000000">
                    <a:alpha val="34900"/>
                  </a:srgbClr>
                </a:outerShdw>
              </a:effectLst>
            </p:spPr>
          </p:cxnSp>
        </p:grpSp>
        <p:sp>
          <p:nvSpPr>
            <p:cNvPr id="900" name="Google Shape;900;g220017a3edd_4_168"/>
            <p:cNvSpPr/>
            <p:nvPr/>
          </p:nvSpPr>
          <p:spPr>
            <a:xfrm>
              <a:off x="3732276" y="139192"/>
              <a:ext cx="4725600" cy="658500"/>
            </a:xfrm>
            <a:prstGeom prst="roundRect">
              <a:avLst>
                <a:gd name="adj" fmla="val 16667"/>
              </a:avLst>
            </a:prstGeom>
            <a:solidFill>
              <a:srgbClr val="B89867"/>
            </a:soli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7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>
                  <a:solidFill>
                    <a:srgbClr val="FFC000"/>
                  </a:solidFill>
                </a:rPr>
                <a:t>부록</a:t>
              </a:r>
              <a:endPara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01" name="Google Shape;901;g220017a3edd_4_168"/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902" name="Google Shape;902;g220017a3edd_4_168"/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2700000" algn="tl" rotWithShape="0">
                  <a:srgbClr val="000000">
                    <a:alpha val="5176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+</a:t>
                </a:r>
                <a:endParaRPr sz="1800" b="1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903" name="Google Shape;903;g220017a3edd_4_168"/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904" name="Google Shape;904;g220017a3edd_4_168"/>
                <p:cNvCxnSpPr/>
                <p:nvPr/>
              </p:nvCxnSpPr>
              <p:spPr>
                <a:xfrm>
                  <a:off x="493776" y="279532"/>
                  <a:ext cx="25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05" name="Google Shape;905;g220017a3edd_4_168"/>
                <p:cNvCxnSpPr/>
                <p:nvPr/>
              </p:nvCxnSpPr>
              <p:spPr>
                <a:xfrm>
                  <a:off x="493776" y="312870"/>
                  <a:ext cx="144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06" name="Google Shape;906;g220017a3edd_4_168"/>
                <p:cNvCxnSpPr/>
                <p:nvPr/>
              </p:nvCxnSpPr>
              <p:spPr>
                <a:xfrm>
                  <a:off x="502338" y="243528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907" name="Google Shape;907;g220017a3edd_4_168"/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908" name="Google Shape;908;g220017a3edd_4_168"/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2700000" algn="tl" rotWithShape="0">
                  <a:srgbClr val="000000">
                    <a:alpha val="5176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+</a:t>
                </a:r>
                <a:endParaRPr sz="1800" b="1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909" name="Google Shape;909;g220017a3edd_4_168"/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910" name="Google Shape;910;g220017a3edd_4_168"/>
                <p:cNvCxnSpPr/>
                <p:nvPr/>
              </p:nvCxnSpPr>
              <p:spPr>
                <a:xfrm>
                  <a:off x="4073397" y="712126"/>
                  <a:ext cx="180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11" name="Google Shape;911;g220017a3edd_4_168"/>
                <p:cNvCxnSpPr/>
                <p:nvPr/>
              </p:nvCxnSpPr>
              <p:spPr>
                <a:xfrm>
                  <a:off x="4117103" y="745464"/>
                  <a:ext cx="144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12" name="Google Shape;912;g220017a3edd_4_168"/>
                <p:cNvCxnSpPr/>
                <p:nvPr/>
              </p:nvCxnSpPr>
              <p:spPr>
                <a:xfrm>
                  <a:off x="4189103" y="676122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13" name="Google Shape;913;g220017a3edd_4_168"/>
                <p:cNvCxnSpPr/>
                <p:nvPr/>
              </p:nvCxnSpPr>
              <p:spPr>
                <a:xfrm>
                  <a:off x="4185106" y="279532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14" name="Google Shape;914;g220017a3edd_4_168"/>
                <p:cNvCxnSpPr/>
                <p:nvPr/>
              </p:nvCxnSpPr>
              <p:spPr>
                <a:xfrm>
                  <a:off x="4141965" y="249216"/>
                  <a:ext cx="108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</p:grpSp>
      <p:pic>
        <p:nvPicPr>
          <p:cNvPr id="915" name="Google Shape;915;g220017a3edd_4_1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2163" y="2639125"/>
            <a:ext cx="826770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6" name="Google Shape;916;g220017a3edd_4_1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2175" y="3500313"/>
            <a:ext cx="8267700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7" name="Google Shape;917;g220017a3edd_4_16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7388" y="4328988"/>
            <a:ext cx="8277225" cy="82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8" name="Google Shape;918;g220017a3edd_4_16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57388" y="5222725"/>
            <a:ext cx="827722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220017a3edd_6_7"/>
          <p:cNvSpPr/>
          <p:nvPr/>
        </p:nvSpPr>
        <p:spPr>
          <a:xfrm rot="-295170">
            <a:off x="412811" y="1016622"/>
            <a:ext cx="3956575" cy="962642"/>
          </a:xfrm>
          <a:prstGeom prst="roundRect">
            <a:avLst>
              <a:gd name="adj" fmla="val 50000"/>
            </a:avLst>
          </a:prstGeom>
          <a:solidFill>
            <a:srgbClr val="B89867">
              <a:alpha val="48630"/>
            </a:srgbClr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가격탄력성 도출과정</a:t>
            </a:r>
            <a:endParaRPr sz="20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4" name="Google Shape;924;g220017a3edd_6_7"/>
          <p:cNvSpPr/>
          <p:nvPr/>
        </p:nvSpPr>
        <p:spPr>
          <a:xfrm rot="-295071">
            <a:off x="3814096" y="1218450"/>
            <a:ext cx="286956" cy="23999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5" name="Google Shape;925;g220017a3edd_6_7"/>
          <p:cNvSpPr/>
          <p:nvPr/>
        </p:nvSpPr>
        <p:spPr>
          <a:xfrm>
            <a:off x="3912245" y="287470"/>
            <a:ext cx="72000" cy="1074000"/>
          </a:xfrm>
          <a:prstGeom prst="roundRect">
            <a:avLst>
              <a:gd name="adj" fmla="val 50000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g220017a3edd_6_7"/>
          <p:cNvSpPr/>
          <p:nvPr/>
        </p:nvSpPr>
        <p:spPr>
          <a:xfrm rot="-295071">
            <a:off x="682014" y="1531109"/>
            <a:ext cx="286956" cy="23999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27" name="Google Shape;927;g220017a3edd_6_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28" name="Google Shape;928;g220017a3edd_6_7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929" name="Google Shape;929;g220017a3edd_6_7"/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930" name="Google Shape;930;g220017a3edd_6_7"/>
              <p:cNvCxnSpPr/>
              <p:nvPr/>
            </p:nvCxnSpPr>
            <p:spPr>
              <a:xfrm>
                <a:off x="99984" y="469392"/>
                <a:ext cx="11988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5400000" algn="t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931" name="Google Shape;931;g220017a3edd_6_7"/>
              <p:cNvCxnSpPr/>
              <p:nvPr/>
            </p:nvCxnSpPr>
            <p:spPr>
              <a:xfrm>
                <a:off x="99984" y="6681216"/>
                <a:ext cx="11988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5400000" algn="t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932" name="Google Shape;932;g220017a3edd_6_7"/>
              <p:cNvCxnSpPr/>
              <p:nvPr/>
            </p:nvCxnSpPr>
            <p:spPr>
              <a:xfrm rot="5400000">
                <a:off x="-2994000" y="3579828"/>
                <a:ext cx="64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algn="l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933" name="Google Shape;933;g220017a3edd_6_7"/>
              <p:cNvCxnSpPr/>
              <p:nvPr/>
            </p:nvCxnSpPr>
            <p:spPr>
              <a:xfrm rot="5400000">
                <a:off x="8734323" y="3579828"/>
                <a:ext cx="64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algn="l" rotWithShape="0">
                  <a:srgbClr val="000000">
                    <a:alpha val="34900"/>
                  </a:srgbClr>
                </a:outerShdw>
              </a:effectLst>
            </p:spPr>
          </p:cxnSp>
        </p:grpSp>
        <p:sp>
          <p:nvSpPr>
            <p:cNvPr id="934" name="Google Shape;934;g220017a3edd_6_7"/>
            <p:cNvSpPr/>
            <p:nvPr/>
          </p:nvSpPr>
          <p:spPr>
            <a:xfrm>
              <a:off x="3732276" y="139192"/>
              <a:ext cx="4725600" cy="658500"/>
            </a:xfrm>
            <a:prstGeom prst="roundRect">
              <a:avLst>
                <a:gd name="adj" fmla="val 16667"/>
              </a:avLst>
            </a:prstGeom>
            <a:solidFill>
              <a:srgbClr val="B89867"/>
            </a:soli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7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>
                  <a:solidFill>
                    <a:srgbClr val="FFC000"/>
                  </a:solidFill>
                </a:rPr>
                <a:t>부록</a:t>
              </a:r>
              <a:endPara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5" name="Google Shape;935;g220017a3edd_6_7"/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936" name="Google Shape;936;g220017a3edd_6_7"/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2700000" algn="tl" rotWithShape="0">
                  <a:srgbClr val="000000">
                    <a:alpha val="5176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+</a:t>
                </a:r>
                <a:endParaRPr sz="1800" b="1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937" name="Google Shape;937;g220017a3edd_6_7"/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938" name="Google Shape;938;g220017a3edd_6_7"/>
                <p:cNvCxnSpPr/>
                <p:nvPr/>
              </p:nvCxnSpPr>
              <p:spPr>
                <a:xfrm>
                  <a:off x="493776" y="279532"/>
                  <a:ext cx="25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39" name="Google Shape;939;g220017a3edd_6_7"/>
                <p:cNvCxnSpPr/>
                <p:nvPr/>
              </p:nvCxnSpPr>
              <p:spPr>
                <a:xfrm>
                  <a:off x="493776" y="312870"/>
                  <a:ext cx="144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40" name="Google Shape;940;g220017a3edd_6_7"/>
                <p:cNvCxnSpPr/>
                <p:nvPr/>
              </p:nvCxnSpPr>
              <p:spPr>
                <a:xfrm>
                  <a:off x="502338" y="243528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941" name="Google Shape;941;g220017a3edd_6_7"/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942" name="Google Shape;942;g220017a3edd_6_7"/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2700000" algn="tl" rotWithShape="0">
                  <a:srgbClr val="000000">
                    <a:alpha val="5176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+</a:t>
                </a:r>
                <a:endParaRPr sz="1800" b="1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943" name="Google Shape;943;g220017a3edd_6_7"/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944" name="Google Shape;944;g220017a3edd_6_7"/>
                <p:cNvCxnSpPr/>
                <p:nvPr/>
              </p:nvCxnSpPr>
              <p:spPr>
                <a:xfrm>
                  <a:off x="4073397" y="712126"/>
                  <a:ext cx="180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45" name="Google Shape;945;g220017a3edd_6_7"/>
                <p:cNvCxnSpPr/>
                <p:nvPr/>
              </p:nvCxnSpPr>
              <p:spPr>
                <a:xfrm>
                  <a:off x="4117103" y="745464"/>
                  <a:ext cx="144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46" name="Google Shape;946;g220017a3edd_6_7"/>
                <p:cNvCxnSpPr/>
                <p:nvPr/>
              </p:nvCxnSpPr>
              <p:spPr>
                <a:xfrm>
                  <a:off x="4189103" y="676122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47" name="Google Shape;947;g220017a3edd_6_7"/>
                <p:cNvCxnSpPr/>
                <p:nvPr/>
              </p:nvCxnSpPr>
              <p:spPr>
                <a:xfrm>
                  <a:off x="4185106" y="279532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48" name="Google Shape;948;g220017a3edd_6_7"/>
                <p:cNvCxnSpPr/>
                <p:nvPr/>
              </p:nvCxnSpPr>
              <p:spPr>
                <a:xfrm>
                  <a:off x="4141965" y="249216"/>
                  <a:ext cx="108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</p:grpSp>
      <p:pic>
        <p:nvPicPr>
          <p:cNvPr id="949" name="Google Shape;949;g220017a3edd_6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2100" y="3025275"/>
            <a:ext cx="901065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0" name="Google Shape;950;g220017a3edd_6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62088" y="3863463"/>
            <a:ext cx="9067800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0017a3edd_1_0"/>
          <p:cNvSpPr/>
          <p:nvPr/>
        </p:nvSpPr>
        <p:spPr>
          <a:xfrm rot="-295170">
            <a:off x="412811" y="1016622"/>
            <a:ext cx="3956575" cy="962642"/>
          </a:xfrm>
          <a:prstGeom prst="roundRect">
            <a:avLst>
              <a:gd name="adj" fmla="val 50000"/>
            </a:avLst>
          </a:prstGeom>
          <a:solidFill>
            <a:srgbClr val="B89867">
              <a:alpha val="48630"/>
            </a:srgbClr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OTT 플랫폼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소개 </a:t>
            </a:r>
            <a:endParaRPr/>
          </a:p>
        </p:txBody>
      </p:sp>
      <p:sp>
        <p:nvSpPr>
          <p:cNvPr id="136" name="Google Shape;136;g220017a3edd_1_0"/>
          <p:cNvSpPr/>
          <p:nvPr/>
        </p:nvSpPr>
        <p:spPr>
          <a:xfrm rot="-295071">
            <a:off x="3814096" y="1218450"/>
            <a:ext cx="286956" cy="23999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g220017a3edd_1_0"/>
          <p:cNvSpPr/>
          <p:nvPr/>
        </p:nvSpPr>
        <p:spPr>
          <a:xfrm>
            <a:off x="3912245" y="287470"/>
            <a:ext cx="72000" cy="1074000"/>
          </a:xfrm>
          <a:prstGeom prst="roundRect">
            <a:avLst>
              <a:gd name="adj" fmla="val 50000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8" name="Google Shape;138;g220017a3edd_1_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9" name="Google Shape;139;g220017a3edd_1_0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40" name="Google Shape;140;g220017a3edd_1_0"/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141" name="Google Shape;141;g220017a3edd_1_0"/>
              <p:cNvCxnSpPr/>
              <p:nvPr/>
            </p:nvCxnSpPr>
            <p:spPr>
              <a:xfrm>
                <a:off x="99984" y="469392"/>
                <a:ext cx="11988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5400000" algn="t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142" name="Google Shape;142;g220017a3edd_1_0"/>
              <p:cNvCxnSpPr/>
              <p:nvPr/>
            </p:nvCxnSpPr>
            <p:spPr>
              <a:xfrm>
                <a:off x="99984" y="6681216"/>
                <a:ext cx="11988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5400000" algn="t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143" name="Google Shape;143;g220017a3edd_1_0"/>
              <p:cNvCxnSpPr/>
              <p:nvPr/>
            </p:nvCxnSpPr>
            <p:spPr>
              <a:xfrm rot="5400000">
                <a:off x="-2994000" y="3579828"/>
                <a:ext cx="64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algn="l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144" name="Google Shape;144;g220017a3edd_1_0"/>
              <p:cNvCxnSpPr/>
              <p:nvPr/>
            </p:nvCxnSpPr>
            <p:spPr>
              <a:xfrm rot="5400000">
                <a:off x="8734323" y="3579828"/>
                <a:ext cx="64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algn="l" rotWithShape="0">
                  <a:srgbClr val="000000">
                    <a:alpha val="34900"/>
                  </a:srgbClr>
                </a:outerShdw>
              </a:effectLst>
            </p:spPr>
          </p:cxnSp>
        </p:grpSp>
        <p:sp>
          <p:nvSpPr>
            <p:cNvPr id="145" name="Google Shape;145;g220017a3edd_1_0"/>
            <p:cNvSpPr/>
            <p:nvPr/>
          </p:nvSpPr>
          <p:spPr>
            <a:xfrm>
              <a:off x="3732276" y="139192"/>
              <a:ext cx="4725600" cy="658500"/>
            </a:xfrm>
            <a:prstGeom prst="roundRect">
              <a:avLst>
                <a:gd name="adj" fmla="val 16667"/>
              </a:avLst>
            </a:prstGeom>
            <a:solidFill>
              <a:srgbClr val="B89867"/>
            </a:soli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7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 i="0" u="none" strike="noStrike" cap="non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서론</a:t>
              </a:r>
              <a:endParaRPr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6" name="Google Shape;146;g220017a3edd_1_0"/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147" name="Google Shape;147;g220017a3edd_1_0"/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2700000" algn="tl" rotWithShape="0">
                  <a:srgbClr val="000000">
                    <a:alpha val="5176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1" i="0" u="none" strike="noStrike" cap="non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+</a:t>
                </a:r>
                <a:endParaRPr sz="1800" b="1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148" name="Google Shape;148;g220017a3edd_1_0"/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149" name="Google Shape;149;g220017a3edd_1_0"/>
                <p:cNvCxnSpPr/>
                <p:nvPr/>
              </p:nvCxnSpPr>
              <p:spPr>
                <a:xfrm>
                  <a:off x="493776" y="279532"/>
                  <a:ext cx="25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0" name="Google Shape;150;g220017a3edd_1_0"/>
                <p:cNvCxnSpPr/>
                <p:nvPr/>
              </p:nvCxnSpPr>
              <p:spPr>
                <a:xfrm>
                  <a:off x="493776" y="312870"/>
                  <a:ext cx="144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1" name="Google Shape;151;g220017a3edd_1_0"/>
                <p:cNvCxnSpPr/>
                <p:nvPr/>
              </p:nvCxnSpPr>
              <p:spPr>
                <a:xfrm>
                  <a:off x="502338" y="243528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52" name="Google Shape;152;g220017a3edd_1_0"/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153" name="Google Shape;153;g220017a3edd_1_0"/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2700000" algn="tl" rotWithShape="0">
                  <a:srgbClr val="000000">
                    <a:alpha val="5176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1" i="0" u="none" strike="noStrike" cap="non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+</a:t>
                </a:r>
                <a:endParaRPr sz="1800" b="1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154" name="Google Shape;154;g220017a3edd_1_0"/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155" name="Google Shape;155;g220017a3edd_1_0"/>
                <p:cNvCxnSpPr/>
                <p:nvPr/>
              </p:nvCxnSpPr>
              <p:spPr>
                <a:xfrm>
                  <a:off x="4073397" y="712126"/>
                  <a:ext cx="180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6" name="Google Shape;156;g220017a3edd_1_0"/>
                <p:cNvCxnSpPr/>
                <p:nvPr/>
              </p:nvCxnSpPr>
              <p:spPr>
                <a:xfrm>
                  <a:off x="4117103" y="745464"/>
                  <a:ext cx="144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7" name="Google Shape;157;g220017a3edd_1_0"/>
                <p:cNvCxnSpPr/>
                <p:nvPr/>
              </p:nvCxnSpPr>
              <p:spPr>
                <a:xfrm>
                  <a:off x="4189103" y="676122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8" name="Google Shape;158;g220017a3edd_1_0"/>
                <p:cNvCxnSpPr/>
                <p:nvPr/>
              </p:nvCxnSpPr>
              <p:spPr>
                <a:xfrm>
                  <a:off x="4185106" y="279532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59" name="Google Shape;159;g220017a3edd_1_0"/>
                <p:cNvCxnSpPr/>
                <p:nvPr/>
              </p:nvCxnSpPr>
              <p:spPr>
                <a:xfrm>
                  <a:off x="4141965" y="249216"/>
                  <a:ext cx="108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</p:grpSp>
      <p:sp>
        <p:nvSpPr>
          <p:cNvPr id="160" name="Google Shape;160;g220017a3edd_1_0"/>
          <p:cNvSpPr/>
          <p:nvPr/>
        </p:nvSpPr>
        <p:spPr>
          <a:xfrm rot="-295071">
            <a:off x="682014" y="1531109"/>
            <a:ext cx="286956" cy="23999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1" name="Google Shape;161;g220017a3edd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050" y="3107025"/>
            <a:ext cx="6288525" cy="263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220017a3edd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5050" y="2075778"/>
            <a:ext cx="2629725" cy="13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220017a3edd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0300" y="3921498"/>
            <a:ext cx="3364515" cy="182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/>
          <p:nvPr/>
        </p:nvSpPr>
        <p:spPr>
          <a:xfrm rot="-295194">
            <a:off x="412840" y="1016605"/>
            <a:ext cx="3956600" cy="962665"/>
          </a:xfrm>
          <a:prstGeom prst="roundRect">
            <a:avLst>
              <a:gd name="adj" fmla="val 50000"/>
            </a:avLst>
          </a:prstGeom>
          <a:solidFill>
            <a:srgbClr val="B89867">
              <a:alpha val="48627"/>
            </a:srgbClr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OTT 플랫폼</a:t>
            </a:r>
            <a:endParaRPr sz="2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소개 </a:t>
            </a:r>
            <a:endParaRPr/>
          </a:p>
        </p:txBody>
      </p:sp>
      <p:sp>
        <p:nvSpPr>
          <p:cNvPr id="169" name="Google Shape;169;p3"/>
          <p:cNvSpPr/>
          <p:nvPr/>
        </p:nvSpPr>
        <p:spPr>
          <a:xfrm rot="-295194">
            <a:off x="3814034" y="1218453"/>
            <a:ext cx="286894" cy="23992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3"/>
          <p:cNvSpPr/>
          <p:nvPr/>
        </p:nvSpPr>
        <p:spPr>
          <a:xfrm>
            <a:off x="3912245" y="287470"/>
            <a:ext cx="72000" cy="1074098"/>
          </a:xfrm>
          <a:prstGeom prst="roundRect">
            <a:avLst>
              <a:gd name="adj" fmla="val 50000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2" name="Google Shape;172;p3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173" name="Google Shape;173;p3"/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174" name="Google Shape;174;p3"/>
              <p:cNvCxnSpPr/>
              <p:nvPr/>
            </p:nvCxnSpPr>
            <p:spPr>
              <a:xfrm>
                <a:off x="99984" y="469392"/>
                <a:ext cx="11988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5400000" algn="t" rotWithShape="0">
                  <a:srgbClr val="000000">
                    <a:alpha val="34901"/>
                  </a:srgbClr>
                </a:outerShdw>
              </a:effectLst>
            </p:spPr>
          </p:cxnSp>
          <p:cxnSp>
            <p:nvCxnSpPr>
              <p:cNvPr id="175" name="Google Shape;175;p3"/>
              <p:cNvCxnSpPr/>
              <p:nvPr/>
            </p:nvCxnSpPr>
            <p:spPr>
              <a:xfrm>
                <a:off x="99984" y="6681216"/>
                <a:ext cx="11988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5400000" algn="t" rotWithShape="0">
                  <a:srgbClr val="000000">
                    <a:alpha val="34901"/>
                  </a:srgbClr>
                </a:outerShdw>
              </a:effectLst>
            </p:spPr>
          </p:cxnSp>
          <p:cxnSp>
            <p:nvCxnSpPr>
              <p:cNvPr id="176" name="Google Shape;176;p3"/>
              <p:cNvCxnSpPr/>
              <p:nvPr/>
            </p:nvCxnSpPr>
            <p:spPr>
              <a:xfrm rot="5400000">
                <a:off x="-2994000" y="3579828"/>
                <a:ext cx="64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algn="l" rotWithShape="0">
                  <a:srgbClr val="000000">
                    <a:alpha val="34901"/>
                  </a:srgbClr>
                </a:outerShdw>
              </a:effectLst>
            </p:spPr>
          </p:cxnSp>
          <p:cxnSp>
            <p:nvCxnSpPr>
              <p:cNvPr id="177" name="Google Shape;177;p3"/>
              <p:cNvCxnSpPr/>
              <p:nvPr/>
            </p:nvCxnSpPr>
            <p:spPr>
              <a:xfrm rot="5400000">
                <a:off x="8734323" y="3579828"/>
                <a:ext cx="64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algn="l" rotWithShape="0">
                  <a:srgbClr val="000000">
                    <a:alpha val="34901"/>
                  </a:srgbClr>
                </a:outerShdw>
              </a:effectLst>
            </p:spPr>
          </p:cxnSp>
        </p:grpSp>
        <p:sp>
          <p:nvSpPr>
            <p:cNvPr id="178" name="Google Shape;178;p3"/>
            <p:cNvSpPr/>
            <p:nvPr/>
          </p:nvSpPr>
          <p:spPr>
            <a:xfrm>
              <a:off x="3732276" y="139192"/>
              <a:ext cx="4725733" cy="658364"/>
            </a:xfrm>
            <a:prstGeom prst="roundRect">
              <a:avLst>
                <a:gd name="adj" fmla="val 16667"/>
              </a:avLst>
            </a:prstGeom>
            <a:solidFill>
              <a:srgbClr val="B89867"/>
            </a:soli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7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 i="0" u="none" strike="noStrike" cap="non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서론</a:t>
              </a:r>
              <a:endParaRPr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9" name="Google Shape;179;p3"/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180" name="Google Shape;180;p3"/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2700000" algn="tl" rotWithShape="0">
                  <a:srgbClr val="000000">
                    <a:alpha val="51764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1" i="0" u="none" strike="noStrike" cap="non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+</a:t>
                </a:r>
                <a:endParaRPr sz="1800" b="1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181" name="Google Shape;181;p3"/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182" name="Google Shape;182;p3"/>
                <p:cNvCxnSpPr/>
                <p:nvPr/>
              </p:nvCxnSpPr>
              <p:spPr>
                <a:xfrm>
                  <a:off x="493776" y="279532"/>
                  <a:ext cx="25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83" name="Google Shape;183;p3"/>
                <p:cNvCxnSpPr/>
                <p:nvPr/>
              </p:nvCxnSpPr>
              <p:spPr>
                <a:xfrm>
                  <a:off x="493776" y="312870"/>
                  <a:ext cx="144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84" name="Google Shape;184;p3"/>
                <p:cNvCxnSpPr/>
                <p:nvPr/>
              </p:nvCxnSpPr>
              <p:spPr>
                <a:xfrm>
                  <a:off x="502338" y="243528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185" name="Google Shape;185;p3"/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186" name="Google Shape;186;p3"/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2700000" algn="tl" rotWithShape="0">
                  <a:srgbClr val="000000">
                    <a:alpha val="51764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1" i="0" u="none" strike="noStrike" cap="non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+</a:t>
                </a:r>
                <a:endParaRPr sz="1800" b="1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187" name="Google Shape;187;p3"/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188" name="Google Shape;188;p3"/>
                <p:cNvCxnSpPr/>
                <p:nvPr/>
              </p:nvCxnSpPr>
              <p:spPr>
                <a:xfrm>
                  <a:off x="4073397" y="712126"/>
                  <a:ext cx="180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89" name="Google Shape;189;p3"/>
                <p:cNvCxnSpPr/>
                <p:nvPr/>
              </p:nvCxnSpPr>
              <p:spPr>
                <a:xfrm>
                  <a:off x="4117103" y="745464"/>
                  <a:ext cx="144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90" name="Google Shape;190;p3"/>
                <p:cNvCxnSpPr/>
                <p:nvPr/>
              </p:nvCxnSpPr>
              <p:spPr>
                <a:xfrm>
                  <a:off x="4189103" y="676122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91" name="Google Shape;191;p3"/>
                <p:cNvCxnSpPr/>
                <p:nvPr/>
              </p:nvCxnSpPr>
              <p:spPr>
                <a:xfrm>
                  <a:off x="4185106" y="279532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92" name="Google Shape;192;p3"/>
                <p:cNvCxnSpPr/>
                <p:nvPr/>
              </p:nvCxnSpPr>
              <p:spPr>
                <a:xfrm>
                  <a:off x="4141965" y="249216"/>
                  <a:ext cx="108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</p:grpSp>
      <p:sp>
        <p:nvSpPr>
          <p:cNvPr id="193" name="Google Shape;193;p3"/>
          <p:cNvSpPr/>
          <p:nvPr/>
        </p:nvSpPr>
        <p:spPr>
          <a:xfrm rot="-295194">
            <a:off x="681952" y="1531112"/>
            <a:ext cx="286894" cy="23992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4" name="Google Shape;19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200" y="2147158"/>
            <a:ext cx="8575101" cy="3050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0017a3edd_1_34"/>
          <p:cNvSpPr/>
          <p:nvPr/>
        </p:nvSpPr>
        <p:spPr>
          <a:xfrm rot="-295170">
            <a:off x="412811" y="1016622"/>
            <a:ext cx="3956575" cy="962642"/>
          </a:xfrm>
          <a:prstGeom prst="roundRect">
            <a:avLst>
              <a:gd name="adj" fmla="val 50000"/>
            </a:avLst>
          </a:prstGeom>
          <a:solidFill>
            <a:srgbClr val="B89867">
              <a:alpha val="48630"/>
            </a:srgbClr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OTT </a:t>
            </a:r>
            <a:r>
              <a:rPr lang="ko-KR" sz="2000" b="1">
                <a:solidFill>
                  <a:srgbClr val="FFFFFF"/>
                </a:solidFill>
              </a:rPr>
              <a:t>플랫폼 시장</a:t>
            </a:r>
            <a:endParaRPr sz="2000" b="1">
              <a:solidFill>
                <a:srgbClr val="FFFFFF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FFFFFF"/>
                </a:solidFill>
              </a:rPr>
              <a:t>성장배경</a:t>
            </a:r>
            <a:endParaRPr/>
          </a:p>
        </p:txBody>
      </p:sp>
      <p:sp>
        <p:nvSpPr>
          <p:cNvPr id="200" name="Google Shape;200;g220017a3edd_1_34"/>
          <p:cNvSpPr/>
          <p:nvPr/>
        </p:nvSpPr>
        <p:spPr>
          <a:xfrm rot="-295071">
            <a:off x="3814096" y="1218450"/>
            <a:ext cx="286956" cy="23999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g220017a3edd_1_34"/>
          <p:cNvSpPr/>
          <p:nvPr/>
        </p:nvSpPr>
        <p:spPr>
          <a:xfrm>
            <a:off x="3912245" y="287470"/>
            <a:ext cx="72000" cy="1074000"/>
          </a:xfrm>
          <a:prstGeom prst="roundRect">
            <a:avLst>
              <a:gd name="adj" fmla="val 50000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 b="0" i="0" u="none" strike="noStrike" cap="non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2" name="Google Shape;202;g220017a3edd_1_3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03" name="Google Shape;203;g220017a3edd_1_34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04" name="Google Shape;204;g220017a3edd_1_34"/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205" name="Google Shape;205;g220017a3edd_1_34"/>
              <p:cNvCxnSpPr/>
              <p:nvPr/>
            </p:nvCxnSpPr>
            <p:spPr>
              <a:xfrm>
                <a:off x="99984" y="469392"/>
                <a:ext cx="11988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5400000" algn="t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206" name="Google Shape;206;g220017a3edd_1_34"/>
              <p:cNvCxnSpPr/>
              <p:nvPr/>
            </p:nvCxnSpPr>
            <p:spPr>
              <a:xfrm>
                <a:off x="99984" y="6681216"/>
                <a:ext cx="11988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5400000" algn="t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207" name="Google Shape;207;g220017a3edd_1_34"/>
              <p:cNvCxnSpPr/>
              <p:nvPr/>
            </p:nvCxnSpPr>
            <p:spPr>
              <a:xfrm rot="5400000">
                <a:off x="-2994000" y="3579828"/>
                <a:ext cx="64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algn="l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208" name="Google Shape;208;g220017a3edd_1_34"/>
              <p:cNvCxnSpPr/>
              <p:nvPr/>
            </p:nvCxnSpPr>
            <p:spPr>
              <a:xfrm rot="5400000">
                <a:off x="8734323" y="3579828"/>
                <a:ext cx="64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algn="l" rotWithShape="0">
                  <a:srgbClr val="000000">
                    <a:alpha val="34900"/>
                  </a:srgbClr>
                </a:outerShdw>
              </a:effectLst>
            </p:spPr>
          </p:cxnSp>
        </p:grpSp>
        <p:sp>
          <p:nvSpPr>
            <p:cNvPr id="209" name="Google Shape;209;g220017a3edd_1_34"/>
            <p:cNvSpPr/>
            <p:nvPr/>
          </p:nvSpPr>
          <p:spPr>
            <a:xfrm>
              <a:off x="3732276" y="139192"/>
              <a:ext cx="4725600" cy="658500"/>
            </a:xfrm>
            <a:prstGeom prst="roundRect">
              <a:avLst>
                <a:gd name="adj" fmla="val 16667"/>
              </a:avLst>
            </a:prstGeom>
            <a:solidFill>
              <a:srgbClr val="B89867"/>
            </a:soli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7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 i="0" u="none" strike="noStrike" cap="none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서론</a:t>
              </a:r>
              <a:endParaRPr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0" name="Google Shape;210;g220017a3edd_1_34"/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211" name="Google Shape;211;g220017a3edd_1_34"/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2700000" algn="tl" rotWithShape="0">
                  <a:srgbClr val="000000">
                    <a:alpha val="5176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1" i="0" u="none" strike="noStrike" cap="non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+</a:t>
                </a:r>
                <a:endParaRPr sz="1800" b="1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2" name="Google Shape;212;g220017a3edd_1_34"/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213" name="Google Shape;213;g220017a3edd_1_34"/>
                <p:cNvCxnSpPr/>
                <p:nvPr/>
              </p:nvCxnSpPr>
              <p:spPr>
                <a:xfrm>
                  <a:off x="493776" y="279532"/>
                  <a:ext cx="25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14" name="Google Shape;214;g220017a3edd_1_34"/>
                <p:cNvCxnSpPr/>
                <p:nvPr/>
              </p:nvCxnSpPr>
              <p:spPr>
                <a:xfrm>
                  <a:off x="493776" y="312870"/>
                  <a:ext cx="144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15" name="Google Shape;215;g220017a3edd_1_34"/>
                <p:cNvCxnSpPr/>
                <p:nvPr/>
              </p:nvCxnSpPr>
              <p:spPr>
                <a:xfrm>
                  <a:off x="502338" y="243528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216" name="Google Shape;216;g220017a3edd_1_34"/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217" name="Google Shape;217;g220017a3edd_1_34"/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2700000" algn="tl" rotWithShape="0">
                  <a:srgbClr val="000000">
                    <a:alpha val="5176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1" i="0" u="none" strike="noStrike" cap="none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+</a:t>
                </a:r>
                <a:endParaRPr sz="1800" b="1" i="0" u="none" strike="noStrike" cap="none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8" name="Google Shape;218;g220017a3edd_1_34"/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219" name="Google Shape;219;g220017a3edd_1_34"/>
                <p:cNvCxnSpPr/>
                <p:nvPr/>
              </p:nvCxnSpPr>
              <p:spPr>
                <a:xfrm>
                  <a:off x="4073397" y="712126"/>
                  <a:ext cx="180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20" name="Google Shape;220;g220017a3edd_1_34"/>
                <p:cNvCxnSpPr/>
                <p:nvPr/>
              </p:nvCxnSpPr>
              <p:spPr>
                <a:xfrm>
                  <a:off x="4117103" y="745464"/>
                  <a:ext cx="144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21" name="Google Shape;221;g220017a3edd_1_34"/>
                <p:cNvCxnSpPr/>
                <p:nvPr/>
              </p:nvCxnSpPr>
              <p:spPr>
                <a:xfrm>
                  <a:off x="4189103" y="676122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22" name="Google Shape;222;g220017a3edd_1_34"/>
                <p:cNvCxnSpPr/>
                <p:nvPr/>
              </p:nvCxnSpPr>
              <p:spPr>
                <a:xfrm>
                  <a:off x="4185106" y="279532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23" name="Google Shape;223;g220017a3edd_1_34"/>
                <p:cNvCxnSpPr/>
                <p:nvPr/>
              </p:nvCxnSpPr>
              <p:spPr>
                <a:xfrm>
                  <a:off x="4141965" y="249216"/>
                  <a:ext cx="108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</p:grpSp>
      <p:sp>
        <p:nvSpPr>
          <p:cNvPr id="224" name="Google Shape;224;g220017a3edd_1_34"/>
          <p:cNvSpPr/>
          <p:nvPr/>
        </p:nvSpPr>
        <p:spPr>
          <a:xfrm rot="-295071">
            <a:off x="682014" y="1531109"/>
            <a:ext cx="286956" cy="23999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25" name="Google Shape;225;g220017a3edd_1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8224" y="2818675"/>
            <a:ext cx="6995551" cy="262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220017a3edd_1_34"/>
          <p:cNvSpPr txBox="1"/>
          <p:nvPr/>
        </p:nvSpPr>
        <p:spPr>
          <a:xfrm>
            <a:off x="3180600" y="5518225"/>
            <a:ext cx="5830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[OTT 산업 매출액 추이(2012~2021)]</a:t>
            </a:r>
            <a:endParaRPr sz="1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"/>
          <p:cNvSpPr/>
          <p:nvPr/>
        </p:nvSpPr>
        <p:spPr>
          <a:xfrm rot="-295194">
            <a:off x="412840" y="1016605"/>
            <a:ext cx="3956600" cy="962665"/>
          </a:xfrm>
          <a:prstGeom prst="roundRect">
            <a:avLst>
              <a:gd name="adj" fmla="val 50000"/>
            </a:avLst>
          </a:prstGeom>
          <a:solidFill>
            <a:srgbClr val="B89867">
              <a:alpha val="48627"/>
            </a:srgbClr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OTT 산업 속</a:t>
            </a:r>
            <a:endParaRPr sz="20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넷플릭스 점유율 변화</a:t>
            </a:r>
            <a:endParaRPr sz="105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6"/>
          <p:cNvSpPr/>
          <p:nvPr/>
        </p:nvSpPr>
        <p:spPr>
          <a:xfrm rot="-295194">
            <a:off x="3814034" y="1218453"/>
            <a:ext cx="286894" cy="23992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3" name="Google Shape;233;p6"/>
          <p:cNvSpPr/>
          <p:nvPr/>
        </p:nvSpPr>
        <p:spPr>
          <a:xfrm>
            <a:off x="3912245" y="287470"/>
            <a:ext cx="72000" cy="1074098"/>
          </a:xfrm>
          <a:prstGeom prst="roundRect">
            <a:avLst>
              <a:gd name="adj" fmla="val 50000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5" name="Google Shape;235;p6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36" name="Google Shape;236;p6"/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237" name="Google Shape;237;p6"/>
              <p:cNvCxnSpPr/>
              <p:nvPr/>
            </p:nvCxnSpPr>
            <p:spPr>
              <a:xfrm>
                <a:off x="99984" y="469392"/>
                <a:ext cx="11988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5400000" algn="t" rotWithShape="0">
                  <a:srgbClr val="000000">
                    <a:alpha val="34901"/>
                  </a:srgbClr>
                </a:outerShdw>
              </a:effectLst>
            </p:spPr>
          </p:cxnSp>
          <p:cxnSp>
            <p:nvCxnSpPr>
              <p:cNvPr id="238" name="Google Shape;238;p6"/>
              <p:cNvCxnSpPr/>
              <p:nvPr/>
            </p:nvCxnSpPr>
            <p:spPr>
              <a:xfrm>
                <a:off x="99984" y="6681216"/>
                <a:ext cx="11988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5400000" algn="t" rotWithShape="0">
                  <a:srgbClr val="000000">
                    <a:alpha val="34901"/>
                  </a:srgbClr>
                </a:outerShdw>
              </a:effectLst>
            </p:spPr>
          </p:cxnSp>
          <p:cxnSp>
            <p:nvCxnSpPr>
              <p:cNvPr id="239" name="Google Shape;239;p6"/>
              <p:cNvCxnSpPr/>
              <p:nvPr/>
            </p:nvCxnSpPr>
            <p:spPr>
              <a:xfrm rot="5400000">
                <a:off x="-2994000" y="3579828"/>
                <a:ext cx="64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algn="l" rotWithShape="0">
                  <a:srgbClr val="000000">
                    <a:alpha val="34901"/>
                  </a:srgbClr>
                </a:outerShdw>
              </a:effectLst>
            </p:spPr>
          </p:cxnSp>
          <p:cxnSp>
            <p:nvCxnSpPr>
              <p:cNvPr id="240" name="Google Shape;240;p6"/>
              <p:cNvCxnSpPr/>
              <p:nvPr/>
            </p:nvCxnSpPr>
            <p:spPr>
              <a:xfrm rot="5400000">
                <a:off x="8734323" y="3579828"/>
                <a:ext cx="64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algn="l" rotWithShape="0">
                  <a:srgbClr val="000000">
                    <a:alpha val="34901"/>
                  </a:srgbClr>
                </a:outerShdw>
              </a:effectLst>
            </p:spPr>
          </p:cxnSp>
        </p:grpSp>
        <p:sp>
          <p:nvSpPr>
            <p:cNvPr id="241" name="Google Shape;241;p6"/>
            <p:cNvSpPr/>
            <p:nvPr/>
          </p:nvSpPr>
          <p:spPr>
            <a:xfrm>
              <a:off x="3732276" y="139192"/>
              <a:ext cx="4725733" cy="658364"/>
            </a:xfrm>
            <a:prstGeom prst="roundRect">
              <a:avLst>
                <a:gd name="adj" fmla="val 16667"/>
              </a:avLst>
            </a:prstGeom>
            <a:solidFill>
              <a:srgbClr val="B89867"/>
            </a:soli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7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서론</a:t>
              </a:r>
              <a:endPara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2" name="Google Shape;242;p6"/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243" name="Google Shape;243;p6"/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2700000" algn="tl" rotWithShape="0">
                  <a:srgbClr val="000000">
                    <a:alpha val="51764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+</a:t>
                </a:r>
                <a:endParaRPr sz="1800" b="1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44" name="Google Shape;244;p6"/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245" name="Google Shape;245;p6"/>
                <p:cNvCxnSpPr/>
                <p:nvPr/>
              </p:nvCxnSpPr>
              <p:spPr>
                <a:xfrm>
                  <a:off x="493776" y="279532"/>
                  <a:ext cx="25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46" name="Google Shape;246;p6"/>
                <p:cNvCxnSpPr/>
                <p:nvPr/>
              </p:nvCxnSpPr>
              <p:spPr>
                <a:xfrm>
                  <a:off x="493776" y="312870"/>
                  <a:ext cx="144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47" name="Google Shape;247;p6"/>
                <p:cNvCxnSpPr/>
                <p:nvPr/>
              </p:nvCxnSpPr>
              <p:spPr>
                <a:xfrm>
                  <a:off x="502338" y="243528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248" name="Google Shape;248;p6"/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249" name="Google Shape;249;p6"/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2700000" algn="tl" rotWithShape="0">
                  <a:srgbClr val="000000">
                    <a:alpha val="51764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+</a:t>
                </a:r>
                <a:endParaRPr sz="1800" b="1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50" name="Google Shape;250;p6"/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251" name="Google Shape;251;p6"/>
                <p:cNvCxnSpPr/>
                <p:nvPr/>
              </p:nvCxnSpPr>
              <p:spPr>
                <a:xfrm>
                  <a:off x="4073397" y="712126"/>
                  <a:ext cx="180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2" name="Google Shape;252;p6"/>
                <p:cNvCxnSpPr/>
                <p:nvPr/>
              </p:nvCxnSpPr>
              <p:spPr>
                <a:xfrm>
                  <a:off x="4117103" y="745464"/>
                  <a:ext cx="144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3" name="Google Shape;253;p6"/>
                <p:cNvCxnSpPr/>
                <p:nvPr/>
              </p:nvCxnSpPr>
              <p:spPr>
                <a:xfrm>
                  <a:off x="4189103" y="676122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4" name="Google Shape;254;p6"/>
                <p:cNvCxnSpPr/>
                <p:nvPr/>
              </p:nvCxnSpPr>
              <p:spPr>
                <a:xfrm>
                  <a:off x="4185106" y="279532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55" name="Google Shape;255;p6"/>
                <p:cNvCxnSpPr/>
                <p:nvPr/>
              </p:nvCxnSpPr>
              <p:spPr>
                <a:xfrm>
                  <a:off x="4141965" y="249216"/>
                  <a:ext cx="108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</p:grpSp>
      <p:sp>
        <p:nvSpPr>
          <p:cNvPr id="256" name="Google Shape;256;p6"/>
          <p:cNvSpPr/>
          <p:nvPr/>
        </p:nvSpPr>
        <p:spPr>
          <a:xfrm rot="-295194">
            <a:off x="681952" y="1531112"/>
            <a:ext cx="286894" cy="23992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6"/>
          <p:cNvSpPr/>
          <p:nvPr/>
        </p:nvSpPr>
        <p:spPr>
          <a:xfrm>
            <a:off x="828678" y="2453767"/>
            <a:ext cx="299854" cy="301589"/>
          </a:xfrm>
          <a:prstGeom prst="roundRect">
            <a:avLst>
              <a:gd name="adj" fmla="val 50000"/>
            </a:avLst>
          </a:prstGeom>
          <a:solidFill>
            <a:srgbClr val="B89867"/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</p:txBody>
      </p:sp>
      <p:sp>
        <p:nvSpPr>
          <p:cNvPr id="258" name="Google Shape;258;p6"/>
          <p:cNvSpPr txBox="1"/>
          <p:nvPr/>
        </p:nvSpPr>
        <p:spPr>
          <a:xfrm>
            <a:off x="1197980" y="2336093"/>
            <a:ext cx="7242985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코로나 사태 이후 OTT 플랫폼의 점유율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초기 넷플릭스가 압도적</a:t>
            </a:r>
            <a:endParaRPr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9" name="Google Shape;25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9880" y="3349455"/>
            <a:ext cx="4182449" cy="2441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6"/>
          <p:cNvPicPr preferRelativeResize="0"/>
          <p:nvPr/>
        </p:nvPicPr>
        <p:blipFill rotWithShape="1">
          <a:blip r:embed="rId4">
            <a:alphaModFix/>
          </a:blip>
          <a:srcRect t="16051"/>
          <a:stretch/>
        </p:blipFill>
        <p:spPr>
          <a:xfrm>
            <a:off x="6874208" y="3307645"/>
            <a:ext cx="3546050" cy="244123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6"/>
          <p:cNvSpPr txBox="1"/>
          <p:nvPr/>
        </p:nvSpPr>
        <p:spPr>
          <a:xfrm>
            <a:off x="1895400" y="5894400"/>
            <a:ext cx="331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[2020년 </a:t>
            </a:r>
            <a:r>
              <a:rPr lang="ko-KR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OTT플랫폼</a:t>
            </a: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이용자 수 추이]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261;p6">
            <a:extLst>
              <a:ext uri="{FF2B5EF4-FFF2-40B4-BE49-F238E27FC236}">
                <a16:creationId xmlns:a16="http://schemas.microsoft.com/office/drawing/2014/main" id="{DC72F93E-F574-B75C-DC43-4920A5C77EA2}"/>
              </a:ext>
            </a:extLst>
          </p:cNvPr>
          <p:cNvSpPr txBox="1"/>
          <p:nvPr/>
        </p:nvSpPr>
        <p:spPr>
          <a:xfrm>
            <a:off x="6925861" y="5835756"/>
            <a:ext cx="331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[202</a:t>
            </a:r>
            <a:r>
              <a:rPr lang="en-US" alt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 </a:t>
            </a:r>
            <a:r>
              <a:rPr lang="ko-KR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OTT플랫폼</a:t>
            </a:r>
            <a:r>
              <a:rPr lang="ko-KR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이용자 수 추이]</a:t>
            </a:r>
            <a:endParaRPr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"/>
          <p:cNvSpPr/>
          <p:nvPr/>
        </p:nvSpPr>
        <p:spPr>
          <a:xfrm rot="-295194">
            <a:off x="412840" y="1016605"/>
            <a:ext cx="3956600" cy="962665"/>
          </a:xfrm>
          <a:prstGeom prst="roundRect">
            <a:avLst>
              <a:gd name="adj" fmla="val 50000"/>
            </a:avLst>
          </a:prstGeom>
          <a:solidFill>
            <a:srgbClr val="B89867">
              <a:alpha val="48627"/>
            </a:srgbClr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OTT 산업 속</a:t>
            </a:r>
            <a:endParaRPr sz="20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넷플릭스 점유율 변화</a:t>
            </a:r>
            <a:endParaRPr sz="105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7" name="Google Shape;267;p7"/>
          <p:cNvSpPr/>
          <p:nvPr/>
        </p:nvSpPr>
        <p:spPr>
          <a:xfrm rot="-295194">
            <a:off x="3814034" y="1218453"/>
            <a:ext cx="286894" cy="23992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8" name="Google Shape;268;p7"/>
          <p:cNvSpPr/>
          <p:nvPr/>
        </p:nvSpPr>
        <p:spPr>
          <a:xfrm>
            <a:off x="3912245" y="287470"/>
            <a:ext cx="72000" cy="1074098"/>
          </a:xfrm>
          <a:prstGeom prst="roundRect">
            <a:avLst>
              <a:gd name="adj" fmla="val 50000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9" name="Google Shape;269;p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70" name="Google Shape;270;p7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271" name="Google Shape;271;p7"/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272" name="Google Shape;272;p7"/>
              <p:cNvCxnSpPr/>
              <p:nvPr/>
            </p:nvCxnSpPr>
            <p:spPr>
              <a:xfrm>
                <a:off x="99984" y="469392"/>
                <a:ext cx="11988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5400000" algn="t" rotWithShape="0">
                  <a:srgbClr val="000000">
                    <a:alpha val="34901"/>
                  </a:srgbClr>
                </a:outerShdw>
              </a:effectLst>
            </p:spPr>
          </p:cxnSp>
          <p:cxnSp>
            <p:nvCxnSpPr>
              <p:cNvPr id="273" name="Google Shape;273;p7"/>
              <p:cNvCxnSpPr/>
              <p:nvPr/>
            </p:nvCxnSpPr>
            <p:spPr>
              <a:xfrm>
                <a:off x="99984" y="6681216"/>
                <a:ext cx="11988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5400000" algn="t" rotWithShape="0">
                  <a:srgbClr val="000000">
                    <a:alpha val="34901"/>
                  </a:srgbClr>
                </a:outerShdw>
              </a:effectLst>
            </p:spPr>
          </p:cxnSp>
          <p:cxnSp>
            <p:nvCxnSpPr>
              <p:cNvPr id="274" name="Google Shape;274;p7"/>
              <p:cNvCxnSpPr/>
              <p:nvPr/>
            </p:nvCxnSpPr>
            <p:spPr>
              <a:xfrm rot="5400000">
                <a:off x="-2994000" y="3579828"/>
                <a:ext cx="64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algn="l" rotWithShape="0">
                  <a:srgbClr val="000000">
                    <a:alpha val="34901"/>
                  </a:srgbClr>
                </a:outerShdw>
              </a:effectLst>
            </p:spPr>
          </p:cxnSp>
          <p:cxnSp>
            <p:nvCxnSpPr>
              <p:cNvPr id="275" name="Google Shape;275;p7"/>
              <p:cNvCxnSpPr/>
              <p:nvPr/>
            </p:nvCxnSpPr>
            <p:spPr>
              <a:xfrm rot="5400000">
                <a:off x="8734323" y="3579828"/>
                <a:ext cx="64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algn="l" rotWithShape="0">
                  <a:srgbClr val="000000">
                    <a:alpha val="34901"/>
                  </a:srgbClr>
                </a:outerShdw>
              </a:effectLst>
            </p:spPr>
          </p:cxnSp>
        </p:grpSp>
        <p:sp>
          <p:nvSpPr>
            <p:cNvPr id="276" name="Google Shape;276;p7"/>
            <p:cNvSpPr/>
            <p:nvPr/>
          </p:nvSpPr>
          <p:spPr>
            <a:xfrm>
              <a:off x="3732276" y="139192"/>
              <a:ext cx="4725733" cy="658364"/>
            </a:xfrm>
            <a:prstGeom prst="roundRect">
              <a:avLst>
                <a:gd name="adj" fmla="val 16667"/>
              </a:avLst>
            </a:prstGeom>
            <a:solidFill>
              <a:srgbClr val="B89867"/>
            </a:soli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7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서론</a:t>
              </a:r>
              <a:endPara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77" name="Google Shape;277;p7"/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278" name="Google Shape;278;p7"/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2700000" algn="tl" rotWithShape="0">
                  <a:srgbClr val="000000">
                    <a:alpha val="51764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+</a:t>
                </a:r>
                <a:endParaRPr sz="1800" b="1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79" name="Google Shape;279;p7"/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280" name="Google Shape;280;p7"/>
                <p:cNvCxnSpPr/>
                <p:nvPr/>
              </p:nvCxnSpPr>
              <p:spPr>
                <a:xfrm>
                  <a:off x="493776" y="279532"/>
                  <a:ext cx="25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81" name="Google Shape;281;p7"/>
                <p:cNvCxnSpPr/>
                <p:nvPr/>
              </p:nvCxnSpPr>
              <p:spPr>
                <a:xfrm>
                  <a:off x="493776" y="312870"/>
                  <a:ext cx="144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82" name="Google Shape;282;p7"/>
                <p:cNvCxnSpPr/>
                <p:nvPr/>
              </p:nvCxnSpPr>
              <p:spPr>
                <a:xfrm>
                  <a:off x="502338" y="243528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283" name="Google Shape;283;p7"/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284" name="Google Shape;284;p7"/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2700000" algn="tl" rotWithShape="0">
                  <a:srgbClr val="000000">
                    <a:alpha val="51764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+</a:t>
                </a:r>
                <a:endParaRPr sz="1800" b="1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85" name="Google Shape;285;p7"/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286" name="Google Shape;286;p7"/>
                <p:cNvCxnSpPr/>
                <p:nvPr/>
              </p:nvCxnSpPr>
              <p:spPr>
                <a:xfrm>
                  <a:off x="4073397" y="712126"/>
                  <a:ext cx="180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87" name="Google Shape;287;p7"/>
                <p:cNvCxnSpPr/>
                <p:nvPr/>
              </p:nvCxnSpPr>
              <p:spPr>
                <a:xfrm>
                  <a:off x="4117103" y="745464"/>
                  <a:ext cx="144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88" name="Google Shape;288;p7"/>
                <p:cNvCxnSpPr/>
                <p:nvPr/>
              </p:nvCxnSpPr>
              <p:spPr>
                <a:xfrm>
                  <a:off x="4189103" y="676122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89" name="Google Shape;289;p7"/>
                <p:cNvCxnSpPr/>
                <p:nvPr/>
              </p:nvCxnSpPr>
              <p:spPr>
                <a:xfrm>
                  <a:off x="4185106" y="279532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290" name="Google Shape;290;p7"/>
                <p:cNvCxnSpPr/>
                <p:nvPr/>
              </p:nvCxnSpPr>
              <p:spPr>
                <a:xfrm>
                  <a:off x="4141965" y="249216"/>
                  <a:ext cx="108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</p:grpSp>
      <p:sp>
        <p:nvSpPr>
          <p:cNvPr id="291" name="Google Shape;291;p7"/>
          <p:cNvSpPr/>
          <p:nvPr/>
        </p:nvSpPr>
        <p:spPr>
          <a:xfrm rot="-295194">
            <a:off x="681952" y="1531112"/>
            <a:ext cx="286894" cy="23992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p7"/>
          <p:cNvSpPr/>
          <p:nvPr/>
        </p:nvSpPr>
        <p:spPr>
          <a:xfrm>
            <a:off x="828678" y="2453767"/>
            <a:ext cx="299854" cy="301589"/>
          </a:xfrm>
          <a:prstGeom prst="roundRect">
            <a:avLst>
              <a:gd name="adj" fmla="val 50000"/>
            </a:avLst>
          </a:prstGeom>
          <a:solidFill>
            <a:srgbClr val="B89867"/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</p:txBody>
      </p:sp>
      <p:sp>
        <p:nvSpPr>
          <p:cNvPr id="293" name="Google Shape;293;p7"/>
          <p:cNvSpPr txBox="1"/>
          <p:nvPr/>
        </p:nvSpPr>
        <p:spPr>
          <a:xfrm>
            <a:off x="1197980" y="2336093"/>
            <a:ext cx="7242985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코로나 사태 이후 OTT 플랫폼의 점유율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이후 다양한 플랫폼 성장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4" name="Google Shape;294;p7"/>
          <p:cNvPicPr preferRelativeResize="0"/>
          <p:nvPr/>
        </p:nvPicPr>
        <p:blipFill rotWithShape="1">
          <a:blip r:embed="rId3">
            <a:alphaModFix/>
          </a:blip>
          <a:srcRect t="9068" b="16459"/>
          <a:stretch/>
        </p:blipFill>
        <p:spPr>
          <a:xfrm>
            <a:off x="1472951" y="3320071"/>
            <a:ext cx="4326509" cy="25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7"/>
          <p:cNvPicPr preferRelativeResize="0"/>
          <p:nvPr/>
        </p:nvPicPr>
        <p:blipFill rotWithShape="1">
          <a:blip r:embed="rId4">
            <a:alphaModFix/>
          </a:blip>
          <a:srcRect t="10097" b="24522"/>
          <a:stretch/>
        </p:blipFill>
        <p:spPr>
          <a:xfrm>
            <a:off x="6480332" y="3261359"/>
            <a:ext cx="4325987" cy="2674697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7"/>
          <p:cNvSpPr txBox="1"/>
          <p:nvPr/>
        </p:nvSpPr>
        <p:spPr>
          <a:xfrm>
            <a:off x="1150850" y="5936050"/>
            <a:ext cx="497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</a:rPr>
              <a:t>[2022년 3월 유료 OTT 플랫폼 이용률 및 만족도 조사]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7" name="Google Shape;297;p7"/>
          <p:cNvSpPr txBox="1"/>
          <p:nvPr/>
        </p:nvSpPr>
        <p:spPr>
          <a:xfrm>
            <a:off x="6300925" y="5936050"/>
            <a:ext cx="468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</a:rPr>
              <a:t>[2022년 9월 유료 OTT 플랫폼 이용률 및 만족도 조사]</a:t>
            </a:r>
            <a:endParaRPr sz="18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4"/>
          <p:cNvSpPr/>
          <p:nvPr/>
        </p:nvSpPr>
        <p:spPr>
          <a:xfrm rot="-295194">
            <a:off x="412840" y="1016605"/>
            <a:ext cx="3956600" cy="962665"/>
          </a:xfrm>
          <a:prstGeom prst="roundRect">
            <a:avLst>
              <a:gd name="adj" fmla="val 50000"/>
            </a:avLst>
          </a:prstGeom>
          <a:solidFill>
            <a:srgbClr val="B89867">
              <a:alpha val="48627"/>
            </a:srgbClr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OTT 플랫폼 이용요금제</a:t>
            </a:r>
            <a:endParaRPr sz="2000" b="1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계정공유</a:t>
            </a:r>
            <a:endParaRPr sz="105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p14"/>
          <p:cNvSpPr/>
          <p:nvPr/>
        </p:nvSpPr>
        <p:spPr>
          <a:xfrm rot="-295194">
            <a:off x="3814034" y="1218453"/>
            <a:ext cx="286894" cy="23992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p14"/>
          <p:cNvSpPr/>
          <p:nvPr/>
        </p:nvSpPr>
        <p:spPr>
          <a:xfrm>
            <a:off x="3912245" y="287470"/>
            <a:ext cx="72000" cy="1074098"/>
          </a:xfrm>
          <a:prstGeom prst="roundRect">
            <a:avLst>
              <a:gd name="adj" fmla="val 50000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5" name="Google Shape;305;p14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06" name="Google Shape;306;p14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07" name="Google Shape;307;p14"/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308" name="Google Shape;308;p14"/>
              <p:cNvCxnSpPr/>
              <p:nvPr/>
            </p:nvCxnSpPr>
            <p:spPr>
              <a:xfrm>
                <a:off x="99984" y="469392"/>
                <a:ext cx="11988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5400000" algn="t" rotWithShape="0">
                  <a:srgbClr val="000000">
                    <a:alpha val="34901"/>
                  </a:srgbClr>
                </a:outerShdw>
              </a:effectLst>
            </p:spPr>
          </p:cxnSp>
          <p:cxnSp>
            <p:nvCxnSpPr>
              <p:cNvPr id="309" name="Google Shape;309;p14"/>
              <p:cNvCxnSpPr/>
              <p:nvPr/>
            </p:nvCxnSpPr>
            <p:spPr>
              <a:xfrm>
                <a:off x="99984" y="6681216"/>
                <a:ext cx="11988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5400000" algn="t" rotWithShape="0">
                  <a:srgbClr val="000000">
                    <a:alpha val="34901"/>
                  </a:srgbClr>
                </a:outerShdw>
              </a:effectLst>
            </p:spPr>
          </p:cxnSp>
          <p:cxnSp>
            <p:nvCxnSpPr>
              <p:cNvPr id="310" name="Google Shape;310;p14"/>
              <p:cNvCxnSpPr/>
              <p:nvPr/>
            </p:nvCxnSpPr>
            <p:spPr>
              <a:xfrm rot="5400000">
                <a:off x="-2994000" y="3579828"/>
                <a:ext cx="64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algn="l" rotWithShape="0">
                  <a:srgbClr val="000000">
                    <a:alpha val="34901"/>
                  </a:srgbClr>
                </a:outerShdw>
              </a:effectLst>
            </p:spPr>
          </p:cxnSp>
          <p:cxnSp>
            <p:nvCxnSpPr>
              <p:cNvPr id="311" name="Google Shape;311;p14"/>
              <p:cNvCxnSpPr/>
              <p:nvPr/>
            </p:nvCxnSpPr>
            <p:spPr>
              <a:xfrm rot="5400000">
                <a:off x="8734323" y="3579828"/>
                <a:ext cx="64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algn="l" rotWithShape="0">
                  <a:srgbClr val="000000">
                    <a:alpha val="34901"/>
                  </a:srgbClr>
                </a:outerShdw>
              </a:effectLst>
            </p:spPr>
          </p:cxnSp>
        </p:grpSp>
        <p:sp>
          <p:nvSpPr>
            <p:cNvPr id="312" name="Google Shape;312;p14"/>
            <p:cNvSpPr/>
            <p:nvPr/>
          </p:nvSpPr>
          <p:spPr>
            <a:xfrm>
              <a:off x="3732276" y="139192"/>
              <a:ext cx="4725733" cy="658364"/>
            </a:xfrm>
            <a:prstGeom prst="roundRect">
              <a:avLst>
                <a:gd name="adj" fmla="val 16667"/>
              </a:avLst>
            </a:prstGeom>
            <a:solidFill>
              <a:srgbClr val="B89867"/>
            </a:soli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7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서론</a:t>
              </a:r>
              <a:endPara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3" name="Google Shape;313;p14"/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314" name="Google Shape;314;p14"/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2700000" algn="tl" rotWithShape="0">
                  <a:srgbClr val="000000">
                    <a:alpha val="51764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+</a:t>
                </a:r>
                <a:endParaRPr sz="1800" b="1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15" name="Google Shape;315;p14"/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316" name="Google Shape;316;p14"/>
                <p:cNvCxnSpPr/>
                <p:nvPr/>
              </p:nvCxnSpPr>
              <p:spPr>
                <a:xfrm>
                  <a:off x="493776" y="279532"/>
                  <a:ext cx="25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17" name="Google Shape;317;p14"/>
                <p:cNvCxnSpPr/>
                <p:nvPr/>
              </p:nvCxnSpPr>
              <p:spPr>
                <a:xfrm>
                  <a:off x="493776" y="312870"/>
                  <a:ext cx="144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18" name="Google Shape;318;p14"/>
                <p:cNvCxnSpPr/>
                <p:nvPr/>
              </p:nvCxnSpPr>
              <p:spPr>
                <a:xfrm>
                  <a:off x="502338" y="243528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319" name="Google Shape;319;p14"/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320" name="Google Shape;320;p14"/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2700000" algn="tl" rotWithShape="0">
                  <a:srgbClr val="000000">
                    <a:alpha val="51764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+</a:t>
                </a:r>
                <a:endParaRPr sz="1800" b="1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21" name="Google Shape;321;p14"/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322" name="Google Shape;322;p14"/>
                <p:cNvCxnSpPr/>
                <p:nvPr/>
              </p:nvCxnSpPr>
              <p:spPr>
                <a:xfrm>
                  <a:off x="4073397" y="712126"/>
                  <a:ext cx="180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23" name="Google Shape;323;p14"/>
                <p:cNvCxnSpPr/>
                <p:nvPr/>
              </p:nvCxnSpPr>
              <p:spPr>
                <a:xfrm>
                  <a:off x="4117103" y="745464"/>
                  <a:ext cx="144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24" name="Google Shape;324;p14"/>
                <p:cNvCxnSpPr/>
                <p:nvPr/>
              </p:nvCxnSpPr>
              <p:spPr>
                <a:xfrm>
                  <a:off x="4189103" y="676122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25" name="Google Shape;325;p14"/>
                <p:cNvCxnSpPr/>
                <p:nvPr/>
              </p:nvCxnSpPr>
              <p:spPr>
                <a:xfrm>
                  <a:off x="4185106" y="279532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26" name="Google Shape;326;p14"/>
                <p:cNvCxnSpPr/>
                <p:nvPr/>
              </p:nvCxnSpPr>
              <p:spPr>
                <a:xfrm>
                  <a:off x="4141965" y="249216"/>
                  <a:ext cx="108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</p:grpSp>
      <p:sp>
        <p:nvSpPr>
          <p:cNvPr id="327" name="Google Shape;327;p14"/>
          <p:cNvSpPr/>
          <p:nvPr/>
        </p:nvSpPr>
        <p:spPr>
          <a:xfrm rot="-295194">
            <a:off x="681952" y="1531112"/>
            <a:ext cx="286894" cy="239920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8" name="Google Shape;328;p14"/>
          <p:cNvSpPr/>
          <p:nvPr/>
        </p:nvSpPr>
        <p:spPr>
          <a:xfrm>
            <a:off x="828679" y="2453767"/>
            <a:ext cx="299854" cy="301589"/>
          </a:xfrm>
          <a:prstGeom prst="roundRect">
            <a:avLst>
              <a:gd name="adj" fmla="val 50000"/>
            </a:avLst>
          </a:prstGeom>
          <a:solidFill>
            <a:srgbClr val="B89867"/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</p:txBody>
      </p:sp>
      <p:sp>
        <p:nvSpPr>
          <p:cNvPr id="329" name="Google Shape;329;p14"/>
          <p:cNvSpPr txBox="1"/>
          <p:nvPr/>
        </p:nvSpPr>
        <p:spPr>
          <a:xfrm>
            <a:off x="1197980" y="2336093"/>
            <a:ext cx="9346500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계정 공유 방식</a:t>
            </a:r>
            <a:endParaRPr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온라인 파티나 지인들과 가격을 나누어 내는 방식 </a:t>
            </a: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지난 1월 </a:t>
            </a:r>
            <a:r>
              <a:rPr lang="ko-KR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넷플릭스가</a:t>
            </a:r>
            <a:r>
              <a:rPr 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가족 외 구성원의 계정 공유에 추가 금액 부과 정책 제시</a:t>
            </a: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정책 적용 후(프리미엄 기준)</a:t>
            </a:r>
            <a:endParaRPr sz="2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20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넷플릭스</a:t>
            </a:r>
            <a:r>
              <a:rPr 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이용자 1인당 4,250원 -&gt; 5,200원</a:t>
            </a: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328;p14">
            <a:extLst>
              <a:ext uri="{FF2B5EF4-FFF2-40B4-BE49-F238E27FC236}">
                <a16:creationId xmlns:a16="http://schemas.microsoft.com/office/drawing/2014/main" id="{AC6017F1-23F7-9B8F-9B4F-332FC6648246}"/>
              </a:ext>
            </a:extLst>
          </p:cNvPr>
          <p:cNvSpPr/>
          <p:nvPr/>
        </p:nvSpPr>
        <p:spPr>
          <a:xfrm>
            <a:off x="828679" y="4395253"/>
            <a:ext cx="299854" cy="301589"/>
          </a:xfrm>
          <a:prstGeom prst="roundRect">
            <a:avLst>
              <a:gd name="adj" fmla="val 50000"/>
            </a:avLst>
          </a:prstGeom>
          <a:solidFill>
            <a:srgbClr val="B89867"/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5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"/>
          <p:cNvSpPr/>
          <p:nvPr/>
        </p:nvSpPr>
        <p:spPr>
          <a:xfrm rot="-295170">
            <a:off x="412811" y="1016622"/>
            <a:ext cx="3956575" cy="962642"/>
          </a:xfrm>
          <a:prstGeom prst="roundRect">
            <a:avLst>
              <a:gd name="adj" fmla="val 50000"/>
            </a:avLst>
          </a:prstGeom>
          <a:solidFill>
            <a:srgbClr val="B89867">
              <a:alpha val="48630"/>
            </a:srgbClr>
          </a:solidFill>
          <a:ln w="254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플랫폼 시장(양면 시장)이란?</a:t>
            </a:r>
            <a:endParaRPr sz="1600" b="1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p20"/>
          <p:cNvSpPr/>
          <p:nvPr/>
        </p:nvSpPr>
        <p:spPr>
          <a:xfrm rot="-295071">
            <a:off x="3814096" y="1218450"/>
            <a:ext cx="286956" cy="23999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p20"/>
          <p:cNvSpPr/>
          <p:nvPr/>
        </p:nvSpPr>
        <p:spPr>
          <a:xfrm>
            <a:off x="3912245" y="287470"/>
            <a:ext cx="72000" cy="1074000"/>
          </a:xfrm>
          <a:prstGeom prst="roundRect">
            <a:avLst>
              <a:gd name="adj" fmla="val 50000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0"/>
          <p:cNvSpPr/>
          <p:nvPr/>
        </p:nvSpPr>
        <p:spPr>
          <a:xfrm rot="-295071">
            <a:off x="682014" y="1531109"/>
            <a:ext cx="286956" cy="239994"/>
          </a:xfrm>
          <a:prstGeom prst="ellipse">
            <a:avLst/>
          </a:prstGeom>
          <a:solidFill>
            <a:schemeClr val="lt1"/>
          </a:solidFill>
          <a:ln w="12700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254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38" name="Google Shape;338;p2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39" name="Google Shape;339;p20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 extrusionOk="0">
                  <a:moveTo>
                    <a:pt x="236562" y="469392"/>
                  </a:moveTo>
                  <a:lnTo>
                    <a:pt x="236562" y="6681214"/>
                  </a:lnTo>
                  <a:lnTo>
                    <a:pt x="11954237" y="6681214"/>
                  </a:lnTo>
                  <a:lnTo>
                    <a:pt x="11954237" y="469392"/>
                  </a:lnTo>
                  <a:close/>
                  <a:moveTo>
                    <a:pt x="1" y="0"/>
                  </a:moveTo>
                  <a:lnTo>
                    <a:pt x="12192000" y="0"/>
                  </a:lnTo>
                  <a:lnTo>
                    <a:pt x="12192000" y="469392"/>
                  </a:lnTo>
                  <a:lnTo>
                    <a:pt x="12190798" y="469392"/>
                  </a:lnTo>
                  <a:lnTo>
                    <a:pt x="12190798" y="6681214"/>
                  </a:lnTo>
                  <a:lnTo>
                    <a:pt x="12192000" y="6681214"/>
                  </a:lnTo>
                  <a:lnTo>
                    <a:pt x="12192000" y="6857999"/>
                  </a:lnTo>
                  <a:lnTo>
                    <a:pt x="12190798" y="6857999"/>
                  </a:lnTo>
                  <a:lnTo>
                    <a:pt x="12190798" y="6858000"/>
                  </a:lnTo>
                  <a:lnTo>
                    <a:pt x="11954237" y="6858000"/>
                  </a:lnTo>
                  <a:lnTo>
                    <a:pt x="11954237" y="6857999"/>
                  </a:lnTo>
                  <a:lnTo>
                    <a:pt x="236562" y="6857999"/>
                  </a:lnTo>
                  <a:lnTo>
                    <a:pt x="236562" y="6858000"/>
                  </a:lnTo>
                  <a:lnTo>
                    <a:pt x="1" y="6858000"/>
                  </a:lnTo>
                  <a:lnTo>
                    <a:pt x="1" y="6857999"/>
                  </a:lnTo>
                  <a:lnTo>
                    <a:pt x="0" y="6857999"/>
                  </a:lnTo>
                  <a:lnTo>
                    <a:pt x="0" y="6681214"/>
                  </a:lnTo>
                  <a:lnTo>
                    <a:pt x="1" y="6681214"/>
                  </a:lnTo>
                  <a:lnTo>
                    <a:pt x="1" y="469392"/>
                  </a:lnTo>
                  <a:lnTo>
                    <a:pt x="1" y="346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40" name="Google Shape;340;p20"/>
            <p:cNvGrpSpPr/>
            <p:nvPr/>
          </p:nvGrpSpPr>
          <p:grpSpPr>
            <a:xfrm>
              <a:off x="99984" y="357828"/>
              <a:ext cx="11988000" cy="6444000"/>
              <a:chOff x="99984" y="357828"/>
              <a:chExt cx="11988000" cy="6444000"/>
            </a:xfrm>
          </p:grpSpPr>
          <p:cxnSp>
            <p:nvCxnSpPr>
              <p:cNvPr id="341" name="Google Shape;341;p20"/>
              <p:cNvCxnSpPr/>
              <p:nvPr/>
            </p:nvCxnSpPr>
            <p:spPr>
              <a:xfrm>
                <a:off x="99984" y="469392"/>
                <a:ext cx="11988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5400000" algn="t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342" name="Google Shape;342;p20"/>
              <p:cNvCxnSpPr/>
              <p:nvPr/>
            </p:nvCxnSpPr>
            <p:spPr>
              <a:xfrm>
                <a:off x="99984" y="6681216"/>
                <a:ext cx="11988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5400000" algn="t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343" name="Google Shape;343;p20"/>
              <p:cNvCxnSpPr/>
              <p:nvPr/>
            </p:nvCxnSpPr>
            <p:spPr>
              <a:xfrm rot="5400000">
                <a:off x="-2994000" y="3579828"/>
                <a:ext cx="64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algn="l" rotWithShape="0">
                  <a:srgbClr val="000000">
                    <a:alpha val="34900"/>
                  </a:srgbClr>
                </a:outerShdw>
              </a:effectLst>
            </p:spPr>
          </p:cxnSp>
          <p:cxnSp>
            <p:nvCxnSpPr>
              <p:cNvPr id="344" name="Google Shape;344;p20"/>
              <p:cNvCxnSpPr/>
              <p:nvPr/>
            </p:nvCxnSpPr>
            <p:spPr>
              <a:xfrm rot="5400000">
                <a:off x="8734323" y="3579828"/>
                <a:ext cx="6444000" cy="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algn="l" rotWithShape="0">
                  <a:srgbClr val="000000">
                    <a:alpha val="34900"/>
                  </a:srgbClr>
                </a:outerShdw>
              </a:effectLst>
            </p:spPr>
          </p:cxnSp>
        </p:grpSp>
        <p:sp>
          <p:nvSpPr>
            <p:cNvPr id="345" name="Google Shape;345;p20"/>
            <p:cNvSpPr/>
            <p:nvPr/>
          </p:nvSpPr>
          <p:spPr>
            <a:xfrm>
              <a:off x="3732276" y="139192"/>
              <a:ext cx="4725600" cy="658500"/>
            </a:xfrm>
            <a:prstGeom prst="roundRect">
              <a:avLst>
                <a:gd name="adj" fmla="val 16667"/>
              </a:avLst>
            </a:prstGeom>
            <a:solidFill>
              <a:srgbClr val="B89867"/>
            </a:solidFill>
            <a:ln w="25400" cap="flat" cmpd="sng">
              <a:solidFill>
                <a:srgbClr val="3F3F3F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38100" dir="2700000" algn="tl" rotWithShape="0">
                <a:srgbClr val="000000">
                  <a:alpha val="7765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2400" b="1">
                  <a:solidFill>
                    <a:srgbClr val="FFC000"/>
                  </a:solidFill>
                  <a:latin typeface="Arial"/>
                  <a:ea typeface="Arial"/>
                  <a:cs typeface="Arial"/>
                  <a:sym typeface="Arial"/>
                </a:rPr>
                <a:t>본론</a:t>
              </a:r>
              <a:endParaRPr sz="2400" b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6" name="Google Shape;346;p20"/>
            <p:cNvGrpSpPr/>
            <p:nvPr/>
          </p:nvGrpSpPr>
          <p:grpSpPr>
            <a:xfrm>
              <a:off x="3732276" y="218128"/>
              <a:ext cx="310316" cy="358246"/>
              <a:chOff x="493776" y="243528"/>
              <a:chExt cx="310316" cy="358246"/>
            </a:xfrm>
          </p:grpSpPr>
          <p:sp>
            <p:nvSpPr>
              <p:cNvPr id="347" name="Google Shape;347;p20"/>
              <p:cNvSpPr/>
              <p:nvPr/>
            </p:nvSpPr>
            <p:spPr>
              <a:xfrm>
                <a:off x="588092" y="385774"/>
                <a:ext cx="216000" cy="216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2700000" algn="tl" rotWithShape="0">
                  <a:srgbClr val="000000">
                    <a:alpha val="5176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+</a:t>
                </a:r>
                <a:endParaRPr sz="1800" b="1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48" name="Google Shape;348;p20"/>
              <p:cNvGrpSpPr/>
              <p:nvPr/>
            </p:nvGrpSpPr>
            <p:grpSpPr>
              <a:xfrm>
                <a:off x="493776" y="243528"/>
                <a:ext cx="252000" cy="69342"/>
                <a:chOff x="493776" y="243528"/>
                <a:chExt cx="252000" cy="69342"/>
              </a:xfrm>
            </p:grpSpPr>
            <p:cxnSp>
              <p:nvCxnSpPr>
                <p:cNvPr id="349" name="Google Shape;349;p20"/>
                <p:cNvCxnSpPr/>
                <p:nvPr/>
              </p:nvCxnSpPr>
              <p:spPr>
                <a:xfrm>
                  <a:off x="493776" y="279532"/>
                  <a:ext cx="25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50" name="Google Shape;350;p20"/>
                <p:cNvCxnSpPr/>
                <p:nvPr/>
              </p:nvCxnSpPr>
              <p:spPr>
                <a:xfrm>
                  <a:off x="493776" y="312870"/>
                  <a:ext cx="144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51" name="Google Shape;351;p20"/>
                <p:cNvCxnSpPr/>
                <p:nvPr/>
              </p:nvCxnSpPr>
              <p:spPr>
                <a:xfrm>
                  <a:off x="502338" y="243528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  <p:grpSp>
          <p:nvGrpSpPr>
            <p:cNvPr id="352" name="Google Shape;352;p20"/>
            <p:cNvGrpSpPr/>
            <p:nvPr/>
          </p:nvGrpSpPr>
          <p:grpSpPr>
            <a:xfrm>
              <a:off x="8145538" y="223816"/>
              <a:ext cx="306565" cy="496248"/>
              <a:chOff x="4907038" y="249216"/>
              <a:chExt cx="306565" cy="496248"/>
            </a:xfrm>
          </p:grpSpPr>
          <p:sp>
            <p:nvSpPr>
              <p:cNvPr id="353" name="Google Shape;353;p20"/>
              <p:cNvSpPr/>
              <p:nvPr/>
            </p:nvSpPr>
            <p:spPr>
              <a:xfrm>
                <a:off x="4907038" y="385774"/>
                <a:ext cx="216000" cy="216000"/>
              </a:xfrm>
              <a:prstGeom prst="ellipse">
                <a:avLst/>
              </a:prstGeom>
              <a:solidFill>
                <a:srgbClr val="F2F2F2"/>
              </a:solidFill>
              <a:ln w="25400" cap="flat" cmpd="sng">
                <a:solidFill>
                  <a:srgbClr val="3F3F3F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dist="25400" dir="2700000" algn="tl" rotWithShape="0">
                  <a:srgbClr val="000000">
                    <a:alpha val="5176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-KR" sz="1800" b="1">
                    <a:solidFill>
                      <a:srgbClr val="3F3F3F"/>
                    </a:solidFill>
                    <a:latin typeface="Malgun Gothic"/>
                    <a:ea typeface="Malgun Gothic"/>
                    <a:cs typeface="Malgun Gothic"/>
                    <a:sym typeface="Malgun Gothic"/>
                  </a:rPr>
                  <a:t>+</a:t>
                </a:r>
                <a:endParaRPr sz="1800" b="1">
                  <a:solidFill>
                    <a:srgbClr val="3F3F3F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354" name="Google Shape;354;p20"/>
              <p:cNvGrpSpPr/>
              <p:nvPr/>
            </p:nvGrpSpPr>
            <p:grpSpPr>
              <a:xfrm>
                <a:off x="5025897" y="249216"/>
                <a:ext cx="187706" cy="496248"/>
                <a:chOff x="4073397" y="249216"/>
                <a:chExt cx="187706" cy="496248"/>
              </a:xfrm>
            </p:grpSpPr>
            <p:cxnSp>
              <p:nvCxnSpPr>
                <p:cNvPr id="355" name="Google Shape;355;p20"/>
                <p:cNvCxnSpPr/>
                <p:nvPr/>
              </p:nvCxnSpPr>
              <p:spPr>
                <a:xfrm>
                  <a:off x="4073397" y="712126"/>
                  <a:ext cx="180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56" name="Google Shape;356;p20"/>
                <p:cNvCxnSpPr/>
                <p:nvPr/>
              </p:nvCxnSpPr>
              <p:spPr>
                <a:xfrm>
                  <a:off x="4117103" y="745464"/>
                  <a:ext cx="144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57" name="Google Shape;357;p20"/>
                <p:cNvCxnSpPr/>
                <p:nvPr/>
              </p:nvCxnSpPr>
              <p:spPr>
                <a:xfrm>
                  <a:off x="4189103" y="676122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58" name="Google Shape;358;p20"/>
                <p:cNvCxnSpPr/>
                <p:nvPr/>
              </p:nvCxnSpPr>
              <p:spPr>
                <a:xfrm>
                  <a:off x="4185106" y="279532"/>
                  <a:ext cx="72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359" name="Google Shape;359;p20"/>
                <p:cNvCxnSpPr/>
                <p:nvPr/>
              </p:nvCxnSpPr>
              <p:spPr>
                <a:xfrm>
                  <a:off x="4141965" y="249216"/>
                  <a:ext cx="108000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3F3F3F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</p:grpSp>
      </p:grpSp>
      <p:pic>
        <p:nvPicPr>
          <p:cNvPr id="360" name="Google Shape;36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13" y="2147150"/>
            <a:ext cx="11490777" cy="415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400</Words>
  <Application>Microsoft Office PowerPoint</Application>
  <PresentationFormat>와이드스크린</PresentationFormat>
  <Paragraphs>162</Paragraphs>
  <Slides>28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Malgun Gothic</vt:lpstr>
      <vt:lpstr>Malgun Gothic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박영균</cp:lastModifiedBy>
  <cp:revision>5</cp:revision>
  <dcterms:created xsi:type="dcterms:W3CDTF">2022-05-11T03:40:33Z</dcterms:created>
  <dcterms:modified xsi:type="dcterms:W3CDTF">2023-05-22T12:13:57Z</dcterms:modified>
</cp:coreProperties>
</file>