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05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2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8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4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0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09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0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9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597A-76AE-43A0-943C-C0711DBC29C2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912B7-96B3-47C1-9425-833B2CC9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59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0-virus/finance-analysi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FB4FEF-58EA-096A-F4E6-75C163CC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 과제 </a:t>
            </a:r>
            <a:r>
              <a:rPr lang="en-US" altLang="ko-KR" dirty="0"/>
              <a:t>1: </a:t>
            </a:r>
            <a:r>
              <a:rPr lang="ko-KR" altLang="en-US" dirty="0"/>
              <a:t>한국 상장사 기본적 분석과 포트폴리오 평가 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E46DA9-42B3-EF86-4255-04D1964AF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/>
          <a:lstStyle/>
          <a:p>
            <a:r>
              <a:rPr lang="en-US" dirty="0"/>
              <a:t>20193629 </a:t>
            </a:r>
            <a:r>
              <a:rPr lang="ko-KR" altLang="en-US" dirty="0"/>
              <a:t>박영균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4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F96E0-1391-A8D4-9F1B-68706EA9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72B74-92BD-B8FC-32CE-4EA18CFD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3: </a:t>
            </a:r>
            <a:r>
              <a:rPr lang="ko-KR" altLang="en-US" dirty="0"/>
              <a:t>포트폴리오 구성 및 성과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9060B-4D58-11B0-DB3A-9179DFF57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성과지표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F6F030-4C10-67A4-4BDE-9458CB1D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10" y="2354352"/>
            <a:ext cx="3736780" cy="37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128B8-C52A-ADFB-9979-332A66D0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6138F-707E-ABEC-BB50-8BAC1759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3: </a:t>
            </a:r>
            <a:r>
              <a:rPr lang="ko-KR" altLang="en-US" dirty="0"/>
              <a:t>포트폴리오 구성 및 성과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E3125-F81B-1224-1D74-ED294C2D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성과지표</a:t>
            </a:r>
            <a:endParaRPr lang="en-US" altLang="ko-KR" dirty="0"/>
          </a:p>
        </p:txBody>
      </p:sp>
      <p:pic>
        <p:nvPicPr>
          <p:cNvPr id="5" name="그림 4" descr="라인, 그래프, 도표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8419E49-A57F-5F9E-C452-775953E20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35121"/>
            <a:ext cx="5293910" cy="3308693"/>
          </a:xfrm>
          <a:prstGeom prst="rect">
            <a:avLst/>
          </a:prstGeom>
        </p:spPr>
      </p:pic>
      <p:pic>
        <p:nvPicPr>
          <p:cNvPr id="8" name="그림 7" descr="라인, 그래프, 도표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F130F2-90C6-3D3F-0F1B-A346C46C9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656" y="2435120"/>
            <a:ext cx="5293910" cy="33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7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F78DF-C178-C555-F8D2-2EA977E6A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EA8FC-C912-D983-7392-9102C90B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3: </a:t>
            </a:r>
            <a:r>
              <a:rPr lang="ko-KR" altLang="en-US" dirty="0"/>
              <a:t>포트폴리오 구성 및 성과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E8537-1C39-ACBA-2F15-5B8B0BDA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ko-KR" altLang="ko-KR" sz="2800" dirty="0" err="1">
                <a:latin typeface="Arial" panose="020B0604020202020204" pitchFamily="34" charset="0"/>
              </a:rPr>
              <a:t>Long-only</a:t>
            </a:r>
            <a:r>
              <a:rPr lang="ko-KR" altLang="ko-KR" sz="2800" dirty="0">
                <a:latin typeface="Arial" panose="020B0604020202020204" pitchFamily="34" charset="0"/>
              </a:rPr>
              <a:t> 전략은 </a:t>
            </a:r>
            <a:r>
              <a:rPr lang="ko-KR" altLang="en-US" sz="2800" dirty="0"/>
              <a:t>높은 수익률</a:t>
            </a:r>
            <a:r>
              <a:rPr lang="en-US" altLang="ko-KR" sz="2800" dirty="0"/>
              <a:t>(+46.8%)</a:t>
            </a:r>
            <a:r>
              <a:rPr lang="ko-KR" altLang="en-US" sz="2800" dirty="0"/>
              <a:t>을 기록했지만 변동성</a:t>
            </a:r>
            <a:r>
              <a:rPr lang="en-US" altLang="ko-KR" sz="2800" dirty="0"/>
              <a:t>(40%</a:t>
            </a:r>
            <a:r>
              <a:rPr lang="ko-KR" altLang="en-US" sz="2800" dirty="0"/>
              <a:t>대</a:t>
            </a:r>
            <a:r>
              <a:rPr lang="en-US" altLang="ko-KR" sz="2800" dirty="0"/>
              <a:t>)</a:t>
            </a:r>
            <a:r>
              <a:rPr lang="ko-KR" altLang="en-US" sz="2800" dirty="0"/>
              <a:t>도 상당히 크며</a:t>
            </a:r>
            <a:r>
              <a:rPr lang="en-US" altLang="ko-KR" sz="2800" dirty="0"/>
              <a:t>(Sharpe ratio</a:t>
            </a:r>
            <a:r>
              <a:rPr lang="ko-KR" altLang="en-US" sz="2800" dirty="0"/>
              <a:t>가 </a:t>
            </a:r>
            <a:r>
              <a:rPr lang="en-US" altLang="ko-KR" sz="2800" dirty="0"/>
              <a:t>1.16 </a:t>
            </a:r>
            <a:r>
              <a:rPr lang="ko-KR" altLang="en-US" sz="2800" dirty="0"/>
              <a:t>수준</a:t>
            </a:r>
            <a:r>
              <a:rPr lang="en-US" altLang="ko-KR" sz="2800" dirty="0"/>
              <a:t>) </a:t>
            </a:r>
            <a:r>
              <a:rPr lang="ko-KR" altLang="en-US" sz="2800" dirty="0"/>
              <a:t>낙폭도 있음</a:t>
            </a:r>
            <a:r>
              <a:rPr lang="en-US" altLang="ko-KR" sz="2800" dirty="0"/>
              <a:t>.</a:t>
            </a:r>
          </a:p>
          <a:p>
            <a:pPr marL="0" lv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28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ko-KR" altLang="ko-KR" sz="2800" dirty="0" err="1">
                <a:latin typeface="Arial" panose="020B0604020202020204" pitchFamily="34" charset="0"/>
              </a:rPr>
              <a:t>Long-short</a:t>
            </a:r>
            <a:r>
              <a:rPr lang="ko-KR" altLang="ko-KR" sz="2800" dirty="0">
                <a:latin typeface="Arial" panose="020B0604020202020204" pitchFamily="34" charset="0"/>
              </a:rPr>
              <a:t> 전략은 </a:t>
            </a:r>
            <a:r>
              <a:rPr lang="ko-KR" altLang="en-US" sz="2800" dirty="0"/>
              <a:t>수익률은 다소 낮지만</a:t>
            </a:r>
            <a:r>
              <a:rPr lang="en-US" altLang="ko-KR" sz="2800" dirty="0"/>
              <a:t>(+39.1%), </a:t>
            </a:r>
            <a:r>
              <a:rPr lang="ko-KR" altLang="en-US" sz="2800" dirty="0"/>
              <a:t>변동성이 크게 줄어들어 </a:t>
            </a:r>
            <a:r>
              <a:rPr lang="en-US" altLang="ko-KR" sz="2800" dirty="0"/>
              <a:t>Sharpe ratio</a:t>
            </a:r>
            <a:r>
              <a:rPr lang="ko-KR" altLang="en-US" sz="2800" dirty="0"/>
              <a:t>가 </a:t>
            </a:r>
            <a:r>
              <a:rPr lang="en-US" altLang="ko-KR" sz="2800" b="1" dirty="0"/>
              <a:t>1.7 </a:t>
            </a:r>
            <a:r>
              <a:rPr lang="ko-KR" altLang="en-US" sz="2800" b="1" dirty="0"/>
              <a:t>이상</a:t>
            </a:r>
            <a:r>
              <a:rPr lang="ko-KR" altLang="en-US" sz="2800" dirty="0"/>
              <a:t>으로 훨씬 안정적인 성과를 보임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751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6EC6F-FDAA-DCB3-94E7-8A9F409DC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1CE9F-02EC-FBE1-3C94-B42AA452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3: </a:t>
            </a:r>
            <a:r>
              <a:rPr lang="ko-KR" altLang="en-US" dirty="0"/>
              <a:t>포트폴리오 구성 및 성과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82B1-4708-EB01-E0F1-E84AB82B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성과 평가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</a:pPr>
            <a:r>
              <a:rPr lang="ko-KR" altLang="en-US" sz="2800" dirty="0">
                <a:latin typeface="Arial" panose="020B0604020202020204" pitchFamily="34" charset="0"/>
              </a:rPr>
              <a:t>수익 극대화를 원한다면 </a:t>
            </a:r>
            <a:r>
              <a:rPr lang="en-US" altLang="ko-KR" sz="2800" dirty="0">
                <a:latin typeface="Arial" panose="020B0604020202020204" pitchFamily="34" charset="0"/>
              </a:rPr>
              <a:t>Top Long-Only </a:t>
            </a:r>
            <a:r>
              <a:rPr lang="ko-KR" altLang="en-US" sz="2800" dirty="0">
                <a:latin typeface="Arial" panose="020B0604020202020204" pitchFamily="34" charset="0"/>
              </a:rPr>
              <a:t>전략이</a:t>
            </a:r>
            <a:r>
              <a:rPr lang="en-US" altLang="ko-KR" sz="2800" dirty="0">
                <a:latin typeface="Arial" panose="020B0604020202020204" pitchFamily="34" charset="0"/>
              </a:rPr>
              <a:t>, </a:t>
            </a:r>
            <a:r>
              <a:rPr lang="ko-KR" altLang="en-US" sz="2800" dirty="0">
                <a:latin typeface="Arial" panose="020B0604020202020204" pitchFamily="34" charset="0"/>
              </a:rPr>
              <a:t>안정적인 성과 및 변동 관리가 우선이라면 </a:t>
            </a:r>
            <a:r>
              <a:rPr lang="en-US" altLang="ko-KR" sz="2800" dirty="0">
                <a:latin typeface="Arial" panose="020B0604020202020204" pitchFamily="34" charset="0"/>
              </a:rPr>
              <a:t>Long-Short </a:t>
            </a:r>
            <a:r>
              <a:rPr lang="ko-KR" altLang="en-US" sz="2800" dirty="0">
                <a:latin typeface="Arial" panose="020B0604020202020204" pitchFamily="34" charset="0"/>
              </a:rPr>
              <a:t>전략이 적합할 것으로 보임</a:t>
            </a:r>
            <a:r>
              <a:rPr lang="en-US" altLang="ko-KR" sz="2800" dirty="0">
                <a:latin typeface="Arial" panose="020B0604020202020204" pitchFamily="34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51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DC8AD-F09F-1C79-6AFE-D09B83E8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94197-E9FA-7573-AE2F-E9DB87F02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 자료 </a:t>
            </a:r>
            <a:r>
              <a:rPr lang="en-US" altLang="ko-KR" dirty="0"/>
              <a:t>git: </a:t>
            </a:r>
            <a:r>
              <a:rPr lang="en-US" altLang="ko-KR" dirty="0">
                <a:hlinkClick r:id="rId2"/>
              </a:rPr>
              <a:t>https://github.com/0-virus/finance-analysis</a:t>
            </a:r>
            <a:r>
              <a:rPr lang="en-US" altLang="ko-KR">
                <a:hlinkClick r:id="rId2"/>
              </a:rPr>
              <a:t>.git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57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E8A0E7C-7CE4-129E-077B-22BA8F0D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및 방법론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1B3C974-3ACD-B66C-F717-5E03398A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800" dirty="0"/>
              <a:t>재무제표</a:t>
            </a:r>
            <a:r>
              <a:rPr lang="en-US" altLang="ko-KR" sz="2800" dirty="0"/>
              <a:t>: </a:t>
            </a:r>
            <a:r>
              <a:rPr lang="en-US" sz="2800" dirty="0" err="1"/>
              <a:t>DataGuide</a:t>
            </a:r>
            <a:r>
              <a:rPr lang="en-US" sz="2800" dirty="0"/>
              <a:t> </a:t>
            </a:r>
            <a:r>
              <a:rPr lang="ko-KR" altLang="en-US" sz="2800" dirty="0"/>
              <a:t>제공 </a:t>
            </a:r>
            <a:r>
              <a:rPr lang="en-US" altLang="ko-KR" sz="2800" dirty="0"/>
              <a:t>1980~2024</a:t>
            </a:r>
            <a:r>
              <a:rPr lang="ko-KR" altLang="en-US" sz="2800" dirty="0"/>
              <a:t>년 연결 기준 연간 데이터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주가</a:t>
            </a:r>
            <a:r>
              <a:rPr lang="en-US" altLang="ko-KR" sz="2800" dirty="0"/>
              <a:t>: 2024</a:t>
            </a:r>
            <a:r>
              <a:rPr lang="ko-KR" altLang="en-US" sz="2800" dirty="0"/>
              <a:t>년 월별 주가</a:t>
            </a:r>
            <a:endParaRPr lang="en-US" altLang="ko-KR" sz="2800" dirty="0"/>
          </a:p>
          <a:p>
            <a:pPr marL="0" indent="0">
              <a:buNone/>
            </a:pPr>
            <a:r>
              <a:rPr lang="ko-KR" altLang="en-US" sz="2800" dirty="0"/>
              <a:t>범위</a:t>
            </a:r>
            <a:r>
              <a:rPr lang="en-US" altLang="ko-KR" sz="2800" dirty="0"/>
              <a:t>: KOSPI/KOSDAQ </a:t>
            </a:r>
            <a:r>
              <a:rPr lang="ko-KR" altLang="en-US" sz="2800" dirty="0"/>
              <a:t>상장사 전체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056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5CFF-A899-2734-53C3-4E3A4CCFC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및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D78D5-7B43-0689-A61E-58B3B8B9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지표 계산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효율성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매출총이익률</a:t>
            </a:r>
            <a:r>
              <a:rPr lang="en-US" altLang="ko-KR" sz="2400" dirty="0"/>
              <a:t>, </a:t>
            </a:r>
            <a:r>
              <a:rPr lang="ko-KR" altLang="en-US" sz="2400" dirty="0"/>
              <a:t>영업이익률</a:t>
            </a:r>
            <a:r>
              <a:rPr lang="en-US" altLang="ko-KR" sz="2400" dirty="0"/>
              <a:t>, </a:t>
            </a:r>
            <a:r>
              <a:rPr lang="ko-KR" altLang="en-US" sz="2400" dirty="0"/>
              <a:t>자산회전율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수익성</a:t>
            </a:r>
            <a:r>
              <a:rPr lang="en-US" altLang="ko-KR" sz="2400" dirty="0"/>
              <a:t>: ROE, ROA, ROIC</a:t>
            </a:r>
          </a:p>
          <a:p>
            <a:pPr>
              <a:buFontTx/>
              <a:buChar char="-"/>
            </a:pPr>
            <a:r>
              <a:rPr lang="ko-KR" altLang="en-US" sz="2400" dirty="0"/>
              <a:t>레버리지</a:t>
            </a:r>
            <a:r>
              <a:rPr lang="en-US" altLang="ko-KR" sz="2400" dirty="0"/>
              <a:t>/</a:t>
            </a:r>
            <a:r>
              <a:rPr lang="ko-KR" altLang="en-US" sz="2400" dirty="0"/>
              <a:t>유동성</a:t>
            </a:r>
            <a:r>
              <a:rPr lang="en-US" altLang="ko-KR" sz="2400" dirty="0"/>
              <a:t>: </a:t>
            </a:r>
            <a:r>
              <a:rPr lang="ko-KR" altLang="en-US" sz="2400" dirty="0"/>
              <a:t>부채비율</a:t>
            </a:r>
            <a:r>
              <a:rPr lang="en-US" altLang="ko-KR" sz="2400" dirty="0"/>
              <a:t>, </a:t>
            </a:r>
            <a:r>
              <a:rPr lang="ko-KR" altLang="en-US" sz="2400" dirty="0"/>
              <a:t>이자보상배율</a:t>
            </a:r>
            <a:r>
              <a:rPr lang="en-US" altLang="ko-KR" sz="2400" dirty="0"/>
              <a:t>, </a:t>
            </a:r>
            <a:r>
              <a:rPr lang="ko-KR" altLang="en-US" sz="2400" dirty="0"/>
              <a:t>유동비율</a:t>
            </a: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400" dirty="0"/>
              <a:t>현금흐름</a:t>
            </a:r>
            <a:r>
              <a:rPr lang="en-US" altLang="ko-KR" sz="2400" dirty="0"/>
              <a:t>: CFO/NI, Accruals, FCF</a:t>
            </a:r>
          </a:p>
          <a:p>
            <a:pPr>
              <a:buFontTx/>
              <a:buChar char="-"/>
            </a:pPr>
            <a:r>
              <a:rPr lang="ko-KR" altLang="en-US" sz="2400" dirty="0"/>
              <a:t>성장성</a:t>
            </a:r>
            <a:r>
              <a:rPr lang="en-US" altLang="ko-KR" sz="2400" dirty="0"/>
              <a:t>: </a:t>
            </a:r>
            <a:r>
              <a:rPr lang="ko-KR" altLang="en-US" sz="2400" dirty="0"/>
              <a:t>매출</a:t>
            </a:r>
            <a:r>
              <a:rPr lang="en-US" altLang="ko-KR" sz="2400" dirty="0"/>
              <a:t>/EBIT/NI (YoY), 3</a:t>
            </a:r>
            <a:r>
              <a:rPr lang="ko-KR" altLang="en-US" sz="2400" dirty="0"/>
              <a:t>년 </a:t>
            </a:r>
            <a:r>
              <a:rPr lang="en-US" altLang="ko-KR" sz="2400" dirty="0"/>
              <a:t>CAGR</a:t>
            </a:r>
          </a:p>
          <a:p>
            <a:pPr>
              <a:buFontTx/>
              <a:buChar char="-"/>
            </a:pPr>
            <a:r>
              <a:rPr lang="ko-KR" altLang="en-US" sz="2400" dirty="0"/>
              <a:t>가치배수</a:t>
            </a:r>
            <a:r>
              <a:rPr lang="en-US" altLang="ko-KR" sz="2400" dirty="0"/>
              <a:t>: PER, PBR, EV/EBITDA</a:t>
            </a:r>
          </a:p>
          <a:p>
            <a:pPr>
              <a:buFontTx/>
              <a:buChar char="-"/>
            </a:pPr>
            <a:r>
              <a:rPr lang="ko-KR" altLang="en-US" sz="2400" dirty="0"/>
              <a:t>스코어링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Piotroski</a:t>
            </a:r>
            <a:r>
              <a:rPr lang="en-US" altLang="ko-KR" sz="2400" dirty="0"/>
              <a:t> F-score</a:t>
            </a:r>
          </a:p>
          <a:p>
            <a:pPr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644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EC8E7-DB94-CA8F-BD4E-8F571CED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096B7-99F6-6040-D19B-E8C698B0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및 방법론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65B7DD-F7CE-43BE-B960-709F313A7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산업 중립화</a:t>
            </a:r>
            <a:endParaRPr lang="en-US" altLang="ko-KR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Tx/>
              <a:buChar char="-"/>
            </a:pPr>
            <a:r>
              <a:rPr lang="ko-KR" altLang="en-US" sz="2800" dirty="0"/>
              <a:t>각 지표는 </a:t>
            </a:r>
            <a:r>
              <a:rPr lang="ko-KR" altLang="en-US" sz="2800" dirty="0" err="1"/>
              <a:t>한국표준산업분류코드를</a:t>
            </a:r>
            <a:r>
              <a:rPr lang="ko-KR" altLang="en-US" sz="2800" dirty="0"/>
              <a:t> 활용하여 동일 산업 내 평균과 표준편차를 이용해 </a:t>
            </a:r>
            <a:r>
              <a:rPr lang="en-US" altLang="ko-KR" sz="2800" dirty="0"/>
              <a:t>z-score</a:t>
            </a:r>
            <a:r>
              <a:rPr lang="ko-KR" altLang="en-US" sz="2800" dirty="0"/>
              <a:t>로 </a:t>
            </a:r>
            <a:r>
              <a:rPr lang="ko-KR" altLang="en-US" sz="2800" dirty="0" err="1"/>
              <a:t>표준화함</a:t>
            </a:r>
            <a:endParaRPr lang="en-US" altLang="ko-KR" sz="2800" dirty="0"/>
          </a:p>
          <a:p>
            <a:pPr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66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7F56-7425-E794-F093-EC8958C76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98394-285D-51C2-F560-E2899E55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1: </a:t>
            </a:r>
            <a:r>
              <a:rPr lang="ko-KR" altLang="en-US" dirty="0"/>
              <a:t>지표 분석 및 상</a:t>
            </a:r>
            <a:r>
              <a:rPr lang="en-US" altLang="ko-KR" dirty="0"/>
              <a:t>/</a:t>
            </a:r>
            <a:r>
              <a:rPr lang="ko-KR" altLang="en-US" dirty="0"/>
              <a:t>하위 종목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06BDE8-7642-8045-54F4-924EE952C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스코어 산출 기준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sz="2800" dirty="0"/>
              <a:t>2021 ~ 2023</a:t>
            </a:r>
            <a:r>
              <a:rPr lang="ko-KR" altLang="en-US" sz="2800" dirty="0"/>
              <a:t>년 평균값을 기반으로 종합 스코어 산출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800" dirty="0"/>
              <a:t>지표는 단순 평균 적용</a:t>
            </a: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800" dirty="0"/>
              <a:t>상위</a:t>
            </a:r>
            <a:r>
              <a:rPr lang="en-US" altLang="ko-KR" sz="2800" dirty="0"/>
              <a:t>/</a:t>
            </a:r>
            <a:r>
              <a:rPr lang="ko-KR" altLang="en-US" sz="2800" dirty="0"/>
              <a:t>하위 </a:t>
            </a:r>
            <a:r>
              <a:rPr lang="en-US" altLang="ko-KR" sz="2800" dirty="0"/>
              <a:t>10</a:t>
            </a:r>
            <a:r>
              <a:rPr lang="ko-KR" altLang="en-US" sz="2800" dirty="0"/>
              <a:t>개 종목은 </a:t>
            </a:r>
            <a:r>
              <a:rPr lang="en-US" altLang="ko-KR" sz="2800" dirty="0"/>
              <a:t>top10.csv, bottom10.csv</a:t>
            </a:r>
            <a:r>
              <a:rPr lang="ko-KR" altLang="en-US" sz="2800" dirty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95429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FDA9B-D420-8DC4-C38D-A2658D4A8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B1721-261D-9215-5586-18606C53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2: </a:t>
            </a:r>
            <a:r>
              <a:rPr lang="ko-KR" altLang="en-US" dirty="0"/>
              <a:t>상대</a:t>
            </a:r>
            <a:r>
              <a:rPr lang="en-US" altLang="ko-KR" dirty="0"/>
              <a:t>/</a:t>
            </a:r>
            <a:r>
              <a:rPr lang="ko-KR" altLang="en-US" dirty="0"/>
              <a:t>절대 가치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5C9CE-B0C2-34C4-E84F-E0555654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가치 평가 대상 기업 선정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sz="2800" dirty="0"/>
              <a:t>문제 </a:t>
            </a:r>
            <a:r>
              <a:rPr lang="en-US" altLang="ko-KR" sz="2800" dirty="0"/>
              <a:t>1</a:t>
            </a:r>
            <a:r>
              <a:rPr lang="ko-KR" altLang="en-US" sz="2800" dirty="0"/>
              <a:t>의 추천 기업 </a:t>
            </a:r>
            <a:r>
              <a:rPr lang="en-US" altLang="ko-KR" sz="2800" dirty="0"/>
              <a:t>20</a:t>
            </a:r>
            <a:r>
              <a:rPr lang="ko-KR" altLang="en-US" sz="2800" dirty="0"/>
              <a:t>개</a:t>
            </a:r>
            <a:endParaRPr lang="en-US" altLang="ko-KR" sz="2800" dirty="0"/>
          </a:p>
          <a:p>
            <a:pPr marL="0" indent="0">
              <a:buNone/>
            </a:pPr>
            <a:endParaRPr lang="en-US" altLang="ko-KR" sz="2800" dirty="0"/>
          </a:p>
          <a:p>
            <a:pPr>
              <a:buFontTx/>
              <a:buChar char="-"/>
            </a:pPr>
            <a:r>
              <a:rPr lang="ko-KR" altLang="en-US" sz="2800" dirty="0"/>
              <a:t>주요 산업군에서 일부 기업을 </a:t>
            </a:r>
            <a:r>
              <a:rPr lang="ko-KR" altLang="en-US" sz="2800" dirty="0" err="1"/>
              <a:t>샘플링하여</a:t>
            </a:r>
            <a:r>
              <a:rPr lang="ko-KR" altLang="en-US" sz="2800" dirty="0"/>
              <a:t> </a:t>
            </a:r>
            <a:r>
              <a:rPr lang="ko-KR" altLang="en-US" sz="2800" dirty="0" err="1"/>
              <a:t>극단값</a:t>
            </a:r>
            <a:r>
              <a:rPr lang="ko-KR" altLang="en-US" sz="2800" dirty="0"/>
              <a:t> 처리 및 산업별 대표성 확보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5713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8FAC2-A384-89CD-57A7-7964735C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E52E9-C82D-7C4D-13A3-C36C790A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2: </a:t>
            </a:r>
            <a:r>
              <a:rPr lang="ko-KR" altLang="en-US" dirty="0"/>
              <a:t>상대</a:t>
            </a:r>
            <a:r>
              <a:rPr lang="en-US" altLang="ko-KR" dirty="0"/>
              <a:t>/</a:t>
            </a:r>
            <a:r>
              <a:rPr lang="ko-KR" altLang="en-US" dirty="0"/>
              <a:t>절대 가치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5F998-A5B7-8107-F3F8-6F730D22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상대가치</a:t>
            </a:r>
            <a:r>
              <a:rPr lang="en-US" altLang="ko-KR" dirty="0"/>
              <a:t>: PER, PBR, EV/EBITDA</a:t>
            </a:r>
          </a:p>
          <a:p>
            <a:r>
              <a:rPr lang="ko-KR" altLang="en-US" dirty="0"/>
              <a:t>절대가치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DDM: </a:t>
            </a:r>
            <a:r>
              <a:rPr lang="ko-KR" altLang="en-US" dirty="0"/>
              <a:t>배당 안정성이 높은 기업 중심 적용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RIM: </a:t>
            </a:r>
            <a:r>
              <a:rPr lang="ko-KR" altLang="en-US" dirty="0"/>
              <a:t>자기자본 비용 대비 초과이익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42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0E304-7501-AED7-68D0-8DA0A91A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A5168-7FF6-1543-3E4A-B06E82C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2: </a:t>
            </a:r>
            <a:r>
              <a:rPr lang="ko-KR" altLang="en-US" dirty="0"/>
              <a:t>상대</a:t>
            </a:r>
            <a:r>
              <a:rPr lang="en-US" altLang="ko-KR" dirty="0"/>
              <a:t>/</a:t>
            </a:r>
            <a:r>
              <a:rPr lang="ko-KR" altLang="en-US" dirty="0"/>
              <a:t>절대 가치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03184-AE64-4654-C49A-5395CDCE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시나리오 분석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en-US" altLang="ko-KR" dirty="0" err="1"/>
              <a:t>wacc</a:t>
            </a:r>
            <a:r>
              <a:rPr lang="en-US" altLang="ko-KR" dirty="0"/>
              <a:t> 8%, </a:t>
            </a:r>
            <a:r>
              <a:rPr lang="ko-KR" altLang="en-US" dirty="0"/>
              <a:t>장기 성장률 </a:t>
            </a:r>
            <a:r>
              <a:rPr lang="en-US" altLang="ko-KR" dirty="0"/>
              <a:t>2%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보수</a:t>
            </a:r>
            <a:r>
              <a:rPr lang="en-US" altLang="ko-KR" dirty="0"/>
              <a:t>: </a:t>
            </a:r>
            <a:r>
              <a:rPr lang="en-US" altLang="ko-KR" dirty="0" err="1"/>
              <a:t>wacc</a:t>
            </a:r>
            <a:r>
              <a:rPr lang="en-US" altLang="ko-KR" dirty="0"/>
              <a:t> 10%, </a:t>
            </a:r>
            <a:r>
              <a:rPr lang="ko-KR" altLang="en-US" dirty="0"/>
              <a:t>장기 성장률 </a:t>
            </a:r>
            <a:r>
              <a:rPr lang="en-US" altLang="ko-KR" dirty="0"/>
              <a:t>0%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낙관</a:t>
            </a:r>
            <a:r>
              <a:rPr lang="en-US" altLang="ko-KR" dirty="0"/>
              <a:t>: </a:t>
            </a:r>
            <a:r>
              <a:rPr lang="en-US" altLang="ko-KR" dirty="0" err="1"/>
              <a:t>wacc</a:t>
            </a:r>
            <a:r>
              <a:rPr lang="en-US" altLang="ko-KR" dirty="0"/>
              <a:t> 6%, </a:t>
            </a:r>
            <a:r>
              <a:rPr lang="ko-KR" altLang="en-US" dirty="0"/>
              <a:t>장기 성장률 </a:t>
            </a:r>
            <a:r>
              <a:rPr lang="en-US" altLang="ko-KR" dirty="0"/>
              <a:t>3%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 추천 기업 정보</a:t>
            </a:r>
            <a:r>
              <a:rPr lang="en-US" altLang="ko-KR" dirty="0"/>
              <a:t>: recommended_top20.csv, recommended_bottom20.csv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38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CA45B-D4B8-5DD2-6EE6-5DA7392C8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ED9AC-F396-2AFB-187A-9299DD32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3: </a:t>
            </a:r>
            <a:r>
              <a:rPr lang="ko-KR" altLang="en-US" dirty="0"/>
              <a:t>포트폴리오 구성 및 성과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24032-01F4-0523-88A8-150D5FD3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Top 10 Long Only</a:t>
            </a:r>
          </a:p>
          <a:p>
            <a:pPr>
              <a:buFontTx/>
              <a:buChar char="-"/>
            </a:pPr>
            <a:r>
              <a:rPr lang="en-US" altLang="ko-KR" dirty="0"/>
              <a:t>Top/Bottom 20 Long-Short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10921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422</Words>
  <Application>Microsoft Office PowerPoint</Application>
  <PresentationFormat>와이드스크린</PresentationFormat>
  <Paragraphs>67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 3</vt:lpstr>
      <vt:lpstr>New_Simple01</vt:lpstr>
      <vt:lpstr>실습 과제 1: 한국 상장사 기본적 분석과 포트폴리오 평가 </vt:lpstr>
      <vt:lpstr>데이터 및 방법론</vt:lpstr>
      <vt:lpstr>데이터 및 방법론</vt:lpstr>
      <vt:lpstr>데이터 및 방법론</vt:lpstr>
      <vt:lpstr>문제 1: 지표 분석 및 상/하위 종목 선정</vt:lpstr>
      <vt:lpstr>문제 2: 상대/절대 가치 평가</vt:lpstr>
      <vt:lpstr>문제 2: 상대/절대 가치 평가</vt:lpstr>
      <vt:lpstr>문제 2: 상대/절대 가치 평가</vt:lpstr>
      <vt:lpstr>문제 3: 포트폴리오 구성 및 성과 평가</vt:lpstr>
      <vt:lpstr>문제 3: 포트폴리오 구성 및 성과 평가</vt:lpstr>
      <vt:lpstr>문제 3: 포트폴리오 구성 및 성과 평가</vt:lpstr>
      <vt:lpstr>문제 3: 포트폴리오 구성 및 성과 평가</vt:lpstr>
      <vt:lpstr>문제 3: 포트폴리오 구성 및 성과 평가</vt:lpstr>
      <vt:lpstr>기타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박영균</dc:creator>
  <cp:lastModifiedBy>박영균</cp:lastModifiedBy>
  <cp:revision>3</cp:revision>
  <dcterms:created xsi:type="dcterms:W3CDTF">2025-09-30T11:53:01Z</dcterms:created>
  <dcterms:modified xsi:type="dcterms:W3CDTF">2025-09-30T13:22:34Z</dcterms:modified>
</cp:coreProperties>
</file>