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5"/>
  </p:notesMasterIdLst>
  <p:sldIdLst>
    <p:sldId id="256" r:id="rId5"/>
    <p:sldId id="28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9" r:id="rId14"/>
    <p:sldId id="300" r:id="rId15"/>
    <p:sldId id="302" r:id="rId16"/>
    <p:sldId id="303" r:id="rId17"/>
    <p:sldId id="301" r:id="rId18"/>
    <p:sldId id="304" r:id="rId19"/>
    <p:sldId id="305" r:id="rId20"/>
    <p:sldId id="306" r:id="rId21"/>
    <p:sldId id="307" r:id="rId22"/>
    <p:sldId id="308" r:id="rId23"/>
    <p:sldId id="29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10" d="100"/>
          <a:sy n="110" d="100"/>
        </p:scale>
        <p:origin x="-1644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B9D28D-A074-42FC-887E-0FF2D5678087}" type="datetimeFigureOut">
              <a:rPr lang="en-US" smtClean="0"/>
              <a:pPr/>
              <a:t>3/10/2011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6D755F-0E80-4E5F-8889-1EB1AFC774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354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BC2DA1-75DF-415D-AF76-709B8716D5CE}" type="datetime3">
              <a:rPr lang="en-US" smtClean="0"/>
              <a:t>10 March 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dirty="0" smtClean="0"/>
              <a:t>Copyright 2011, Michael P. Gerlek -- CC BY-SA 2.0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35C806-D04F-473D-8007-8C1007191201}" type="datetime3">
              <a:rPr lang="en-US" smtClean="0"/>
              <a:t>10 March 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dirty="0" smtClean="0"/>
              <a:t>Copyright 2011, Michael P. Gerlek -- CC BY-SA 2.0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EDD322-E01C-4BEE-837C-D4F4A8C31C99}" type="datetime3">
              <a:rPr lang="en-US" smtClean="0"/>
              <a:t>10 March 2011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6B8C25-3535-4C93-87D6-64AF64E6E8CB}" type="datetime3">
              <a:rPr lang="en-US" smtClean="0"/>
              <a:t>10 March 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dirty="0" smtClean="0"/>
              <a:t>Copyright 2011, Michael P. Gerlek -- CC BY-SA 2.0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B9B4C0-4CB5-4004-9D94-139AF98316C2}" type="datetime3">
              <a:rPr lang="en-US" smtClean="0"/>
              <a:t>10 March 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dirty="0" smtClean="0"/>
              <a:t>Copyright 2011, Michael P. Gerlek -- CC BY-SA 2.0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344B40-7C6E-4221-A83A-D80AC5A2D543}" type="datetime3">
              <a:rPr lang="en-US" smtClean="0"/>
              <a:t>10 March 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dirty="0" smtClean="0"/>
              <a:t>Copyright 2011, Michael P. Gerlek -- CC BY-SA 2.0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FAD740-32EC-42F9-91ED-9C79068F0CB0}" type="datetime3">
              <a:rPr lang="en-US" smtClean="0"/>
              <a:t>10 March 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dirty="0" smtClean="0"/>
              <a:t>Copyright 2011, Michael P. Gerlek -- CC BY-SA 2.0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900AA0-8F42-48F6-9289-A65024926860}" type="datetime3">
              <a:rPr lang="en-US" smtClean="0"/>
              <a:t>10 March 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dirty="0" smtClean="0"/>
              <a:t>Copyright 2011, Michael P. Gerlek -- CC BY-SA 2.0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4EF235-AFE1-49CF-903B-F457BE2D4ADC}" type="datetime3">
              <a:rPr lang="en-US" smtClean="0"/>
              <a:t>10 March 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dirty="0" smtClean="0"/>
              <a:t>Copyright 2011, Michael P. Gerlek -- CC BY-SA 2.0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779723AE-11F3-4BEA-B838-79E3D205BA7E}" type="datetime3">
              <a:rPr lang="en-US" smtClean="0"/>
              <a:t>10 March 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dirty="0" smtClean="0"/>
              <a:t>Copyright 2011, Michael P. Gerlek -- CC BY-SA 2.0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800">
                <a:solidFill>
                  <a:schemeClr val="tx2"/>
                </a:solidFill>
              </a:defRPr>
            </a:lvl1pPr>
            <a:extLst/>
          </a:lstStyle>
          <a:p>
            <a:fld id="{1B23C98B-2B05-47CC-8AC4-6ADB39BDA551}" type="datetime3">
              <a:rPr lang="en-US" smtClean="0"/>
              <a:t>10 March 2011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8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914400" y="6523590"/>
            <a:ext cx="22797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/>
              <a:t>Copyright 2011, Michael P. Gerlek</a:t>
            </a:r>
            <a:r>
              <a:rPr lang="en-US" sz="800" baseline="0" dirty="0" smtClean="0"/>
              <a:t> – </a:t>
            </a:r>
            <a:r>
              <a:rPr lang="en-US" sz="800" dirty="0" smtClean="0"/>
              <a:t>CC BY-SA 2.0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429000"/>
            <a:ext cx="7772400" cy="1975104"/>
          </a:xfrm>
        </p:spPr>
        <p:txBody>
          <a:bodyPr/>
          <a:lstStyle/>
          <a:p>
            <a:r>
              <a:rPr lang="en-US" sz="3600" smtClean="0"/>
              <a:t>libPC </a:t>
            </a:r>
            <a:r>
              <a:rPr lang="en-US" sz="3600" smtClean="0"/>
              <a:t>– </a:t>
            </a:r>
            <a:r>
              <a:rPr lang="en-US" sz="3600" dirty="0" smtClean="0"/>
              <a:t>Implementation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7772400" cy="594360"/>
          </a:xfrm>
        </p:spPr>
        <p:txBody>
          <a:bodyPr/>
          <a:lstStyle/>
          <a:p>
            <a:r>
              <a:rPr lang="en-US" dirty="0" smtClean="0"/>
              <a:t>Montreal  Code Sprint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81800" y="5477470"/>
            <a:ext cx="15379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mpg</a:t>
            </a:r>
          </a:p>
          <a:p>
            <a:r>
              <a:rPr lang="en-US" dirty="0" smtClean="0"/>
              <a:t>Flaxen Geo</a:t>
            </a:r>
          </a:p>
          <a:p>
            <a:r>
              <a:rPr lang="en-US" dirty="0" smtClean="0"/>
              <a:t>15 March 2011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620" y="914400"/>
            <a:ext cx="3657600" cy="1143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20417106">
            <a:off x="5513387" y="499236"/>
            <a:ext cx="18261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PC</a:t>
            </a:r>
            <a:endParaRPr lang="en-US" sz="9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6477000" y="6416675"/>
            <a:ext cx="2133600" cy="365125"/>
          </a:xfrm>
        </p:spPr>
        <p:txBody>
          <a:bodyPr/>
          <a:lstStyle/>
          <a:p>
            <a:fld id="{A38F6C8A-2A64-4917-B664-DA4E86DCA10E}" type="datetime3">
              <a:rPr lang="en-US" smtClean="0"/>
              <a:t>10 March 2011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610600" y="6416675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 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Extensions: .cpp, .hpp</a:t>
            </a:r>
          </a:p>
          <a:p>
            <a:endParaRPr lang="en-US" dirty="0" smtClean="0"/>
          </a:p>
          <a:p>
            <a:r>
              <a:rPr lang="en-US" dirty="0" smtClean="0"/>
              <a:t>File names to match the class names</a:t>
            </a:r>
          </a:p>
          <a:p>
            <a:pPr lvl="1"/>
            <a:r>
              <a:rPr lang="en-US" b="1" dirty="0" smtClean="0">
                <a:solidFill>
                  <a:srgbClr val="FFFF00"/>
                </a:solidFill>
              </a:rPr>
              <a:t>“reader” issue to be resolved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1A6E-725B-445B-A787-594F190BE445}" type="datetime3">
              <a:rPr lang="en-US" smtClean="0"/>
              <a:t>10 March 2011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48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Command-line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boost::program_options</a:t>
            </a:r>
          </a:p>
          <a:p>
            <a:r>
              <a:rPr lang="en-US" dirty="0" smtClean="0"/>
              <a:t>Simple framework for common look/feel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Usage, Help, Errors to stdout or stderr?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4C82-6DC7-4827-BB28-B517207A5A04}" type="datetime3">
              <a:rPr lang="en-US" smtClean="0"/>
              <a:t>10 March 2011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50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CMake &amp; Macros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libpc_defines.h      /* generated C source! */</a:t>
            </a:r>
          </a:p>
          <a:p>
            <a:r>
              <a:rPr lang="en-US" dirty="0" smtClean="0"/>
              <a:t>Contains</a:t>
            </a:r>
          </a:p>
          <a:p>
            <a:pPr lvl="1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lib info</a:t>
            </a:r>
          </a:p>
          <a:p>
            <a:pPr lvl="2"/>
            <a:r>
              <a:rPr lang="en-US" dirty="0" smtClean="0"/>
              <a:t>LIBPC_HAVE_GDAL, …</a:t>
            </a:r>
          </a:p>
          <a:p>
            <a:pPr lvl="1"/>
            <a:r>
              <a:rPr lang="en-US" dirty="0" smtClean="0"/>
              <a:t>version info</a:t>
            </a:r>
          </a:p>
          <a:p>
            <a:pPr lvl="2"/>
            <a:r>
              <a:rPr lang="en-US" dirty="0" smtClean="0"/>
              <a:t>LIBPC_VERSION_MAJOR, …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uild info</a:t>
            </a:r>
          </a:p>
          <a:p>
            <a:pPr lvl="2"/>
            <a:r>
              <a:rPr lang="en-US" dirty="0" smtClean="0"/>
              <a:t>LIBPC_BUILD_TYPE  (“Debug”, etc)</a:t>
            </a:r>
          </a:p>
          <a:p>
            <a:r>
              <a:rPr lang="en-US" dirty="0" smtClean="0"/>
              <a:t>libpc_config.hpp contains functions for these</a:t>
            </a:r>
          </a:p>
          <a:p>
            <a:pPr lvl="1"/>
            <a:endParaRPr lang="en-US" dirty="0"/>
          </a:p>
          <a:p>
            <a:r>
              <a:rPr lang="en-US" b="1" dirty="0" smtClean="0">
                <a:solidFill>
                  <a:srgbClr val="FFFF00"/>
                </a:solidFill>
              </a:rPr>
              <a:t>Platform macros? LIBPC_OS_WIN32, ..?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6133-077D-48BB-9B87-411588F8C9AC}" type="datetime3">
              <a:rPr lang="en-US" smtClean="0"/>
              <a:t>10 March 2011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71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xport.hpp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defines the LIBPC_DLL macro</a:t>
            </a:r>
          </a:p>
          <a:p>
            <a:pPr lvl="1"/>
            <a:r>
              <a:rPr lang="en-US" dirty="0" smtClean="0"/>
              <a:t>declspec(dllexport)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EF67-DA0A-436F-9582-FD78D454A0A2}" type="datetime3">
              <a:rPr lang="en-US" smtClean="0"/>
              <a:t>10 March 2011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84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libpc.hpp?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we want a single header for public users?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orward declarations</a:t>
            </a:r>
          </a:p>
          <a:p>
            <a:pPr lvl="1"/>
            <a:r>
              <a:rPr lang="en-US" dirty="0" smtClean="0"/>
              <a:t>#include libpc_defines.h, etc</a:t>
            </a:r>
          </a:p>
          <a:p>
            <a:pPr lvl="1"/>
            <a:r>
              <a:rPr lang="en-US" dirty="0" smtClean="0"/>
              <a:t>#includes for common libpc classes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8CF97-1B7B-43A1-B730-2E7799B92504}" type="datetime3">
              <a:rPr lang="en-US" smtClean="0"/>
              <a:t>10 March 2011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50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Dumps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Goal: a dump routine for every class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ostream&amp; operator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&lt;&lt;(std::ostream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&amp;, </a:t>
            </a:r>
          </a:p>
          <a:p>
            <a:pPr marL="6858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                const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MyClass&amp;);</a:t>
            </a:r>
          </a:p>
          <a:p>
            <a:pPr marL="68580" indent="0"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6858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// useful for in debugger</a:t>
            </a:r>
          </a:p>
          <a:p>
            <a:pPr marL="6858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void MyClass::dump() const</a:t>
            </a:r>
          </a:p>
          <a:p>
            <a:pPr marL="6858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{ std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::cout &lt;&lt; *this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 marL="6858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814BB-73DE-4040-A96D-0E99DFE1C266}" type="datetime3">
              <a:rPr lang="en-US" smtClean="0"/>
              <a:t>10 March 2011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45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and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to avoid things that cause swig-pain</a:t>
            </a:r>
          </a:p>
          <a:p>
            <a:pPr lvl="1"/>
            <a:r>
              <a:rPr lang="en-US" dirty="0" smtClean="0"/>
              <a:t>nontrivially templated classes</a:t>
            </a:r>
          </a:p>
          <a:p>
            <a:pPr lvl="1"/>
            <a:r>
              <a:rPr lang="en-US" dirty="0" smtClean="0"/>
              <a:t>use of multiple inheritance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verly complicated pointer’d parameters</a:t>
            </a:r>
          </a:p>
          <a:p>
            <a:pPr lvl="1"/>
            <a:endParaRPr lang="en-US" dirty="0"/>
          </a:p>
          <a:p>
            <a:r>
              <a:rPr lang="en-US" dirty="0" smtClean="0"/>
              <a:t>We have C# bindings now</a:t>
            </a:r>
          </a:p>
          <a:p>
            <a:pPr lvl="1"/>
            <a:r>
              <a:rPr lang="en-US" dirty="0" smtClean="0"/>
              <a:t>(proof-of-concept, mpg-only)</a:t>
            </a:r>
          </a:p>
          <a:p>
            <a:pPr lvl="1"/>
            <a:r>
              <a:rPr lang="en-US" dirty="0" smtClean="0"/>
              <a:t>and will want Python later</a:t>
            </a:r>
          </a:p>
          <a:p>
            <a:pPr lvl="1"/>
            <a:r>
              <a:rPr lang="en-US" b="1" dirty="0" smtClean="0">
                <a:solidFill>
                  <a:srgbClr val="FFFF00"/>
                </a:solidFill>
              </a:rPr>
              <a:t>needs to be built by CMake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9ED6-AC94-4DAD-9D27-73448FBB4D2B}" type="datetime3">
              <a:rPr lang="en-US" smtClean="0"/>
              <a:t>10 March 2011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25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Renaming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set up driver directories</a:t>
            </a:r>
          </a:p>
          <a:p>
            <a:pPr lvl="1"/>
            <a:r>
              <a:rPr lang="en-US" dirty="0" smtClean="0"/>
              <a:t>Classes</a:t>
            </a:r>
          </a:p>
          <a:p>
            <a:pPr lvl="2"/>
            <a:r>
              <a:rPr lang="en-US" dirty="0" smtClean="0"/>
              <a:t>libpc::LiblasReader </a:t>
            </a:r>
            <a:r>
              <a:rPr lang="en-US" dirty="0" smtClean="0">
                <a:sym typeface="Wingdings" pitchFamily="2" charset="2"/>
              </a:rPr>
              <a:t> libpc::liblas::Reader   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???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Files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include/libpc/LiblasReader.hpp  include/libpc/drivers/liblas/Reader.hpp   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???</a:t>
            </a:r>
          </a:p>
          <a:p>
            <a:pPr lvl="1"/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smtClean="0">
                <a:sym typeface="Wingdings" pitchFamily="2" charset="2"/>
              </a:rPr>
              <a:t>Need also to fix CMake for VS IDE project file folder happiness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004B-B2D3-42F5-9D93-4AF07603ED4B}" type="datetime3">
              <a:rPr lang="en-US" smtClean="0"/>
              <a:t>10 March 2011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8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Treat warnings as errors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D322-E01C-4BEE-837C-D4F4A8C31C99}" type="datetime3">
              <a:rPr lang="en-US" smtClean="0"/>
              <a:t>10 March 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533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ctor &amp; operator==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declare both</a:t>
            </a:r>
          </a:p>
          <a:p>
            <a:pPr lvl="1"/>
            <a:r>
              <a:rPr lang="en-US" dirty="0" smtClean="0"/>
              <a:t>Avoid compiler-provided implementation</a:t>
            </a:r>
          </a:p>
          <a:p>
            <a:pPr marL="454914" lvl="1" indent="0">
              <a:buNone/>
            </a:pPr>
            <a:endParaRPr lang="en-US" dirty="0" smtClean="0"/>
          </a:p>
          <a:p>
            <a:r>
              <a:rPr lang="en-US" dirty="0" smtClean="0"/>
              <a:t>Implement it</a:t>
            </a:r>
          </a:p>
          <a:p>
            <a:pPr lvl="1"/>
            <a:r>
              <a:rPr lang="en-US" dirty="0" smtClean="0"/>
              <a:t>or mark the declaration as “// not implemented”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D322-E01C-4BEE-837C-D4F4A8C31C99}" type="datetime3">
              <a:rPr lang="en-US" smtClean="0"/>
              <a:t>10 March 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704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marL="68580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marL="68580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marL="6858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						</a:t>
            </a:r>
            <a:r>
              <a:rPr lang="en-US" i="1" dirty="0" smtClean="0">
                <a:solidFill>
                  <a:srgbClr val="0070C0"/>
                </a:solidFill>
              </a:rPr>
              <a:t>(nope)</a:t>
            </a:r>
            <a:endParaRPr lang="en-US" i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6B08B-7D5D-477D-B48B-85481F63B9D6}" type="datetime3">
              <a:rPr lang="en-US" smtClean="0"/>
              <a:t>10 March 2011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17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typedef boost::uint32_t </a:t>
            </a:r>
            <a:r>
              <a:rPr lang="en-US" b="1" dirty="0" smtClean="0">
                <a:solidFill>
                  <a:srgbClr val="FFFF00"/>
                </a:solidFill>
              </a:rPr>
              <a:t>uint32_t ?</a:t>
            </a:r>
          </a:p>
          <a:p>
            <a:endParaRPr lang="en-US" b="1" dirty="0">
              <a:solidFill>
                <a:srgbClr val="FFFF00"/>
              </a:solidFill>
            </a:endParaRPr>
          </a:p>
          <a:p>
            <a:r>
              <a:rPr lang="en-US" b="1" dirty="0" smtClean="0">
                <a:solidFill>
                  <a:srgbClr val="FFFF00"/>
                </a:solidFill>
              </a:rPr>
              <a:t>strings – need to do something about exception mssg strings?</a:t>
            </a:r>
            <a:endParaRPr lang="en-US" b="1" dirty="0">
              <a:solidFill>
                <a:srgbClr val="FFFF00"/>
              </a:solidFill>
            </a:endParaRPr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18D5-55E5-48A9-BE58-E28AD8DD9518}" type="datetime3">
              <a:rPr lang="en-US" smtClean="0"/>
              <a:t>10 March 2011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52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apps/		-- source for the CL apps</a:t>
            </a:r>
          </a:p>
          <a:p>
            <a:r>
              <a:rPr lang="en-US" dirty="0" smtClean="0"/>
              <a:t>bin/		-- generated libs and exes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make</a:t>
            </a:r>
            <a:r>
              <a:rPr lang="en-US" dirty="0" smtClean="0"/>
              <a:t>/		-- (internal)</a:t>
            </a:r>
          </a:p>
          <a:p>
            <a:r>
              <a:rPr lang="en-US" dirty="0"/>
              <a:t>c</a:t>
            </a:r>
            <a:r>
              <a:rPr lang="en-US" dirty="0" smtClean="0"/>
              <a:t>sharp/		-- mpg sandbox</a:t>
            </a:r>
          </a:p>
          <a:p>
            <a:r>
              <a:rPr lang="en-US" dirty="0"/>
              <a:t>doc</a:t>
            </a:r>
            <a:r>
              <a:rPr lang="en-US" dirty="0" smtClean="0"/>
              <a:t>/		-- documentation</a:t>
            </a:r>
            <a:endParaRPr lang="en-US" dirty="0"/>
          </a:p>
          <a:p>
            <a:r>
              <a:rPr lang="en-US" dirty="0" smtClean="0"/>
              <a:t>include/		-- all public headers</a:t>
            </a:r>
          </a:p>
          <a:p>
            <a:r>
              <a:rPr lang="en-US" dirty="0"/>
              <a:t>src</a:t>
            </a:r>
            <a:r>
              <a:rPr lang="en-US" dirty="0" smtClean="0"/>
              <a:t>/		-- lib’s sources, private headers</a:t>
            </a:r>
          </a:p>
          <a:p>
            <a:r>
              <a:rPr lang="en-US" dirty="0" smtClean="0"/>
              <a:t>test/		-- unit tests, data files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E56D-3747-4029-A15A-FBD2EFA43EC9}" type="datetime3">
              <a:rPr lang="en-US" smtClean="0"/>
              <a:t>10 March 2011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00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as libLAS</a:t>
            </a:r>
          </a:p>
          <a:p>
            <a:pPr lvl="1"/>
            <a:r>
              <a:rPr lang="en-US" dirty="0" smtClean="0"/>
              <a:t>Python, CMake, …</a:t>
            </a:r>
          </a:p>
          <a:p>
            <a:pPr lvl="1"/>
            <a:r>
              <a:rPr lang="en-US" dirty="0" smtClean="0"/>
              <a:t>but, all of Boost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Useful:</a:t>
            </a:r>
          </a:p>
          <a:p>
            <a:pPr lvl="1"/>
            <a:r>
              <a:rPr lang="en-US" dirty="0" smtClean="0"/>
              <a:t>lastools, laszip, liblas, gdal</a:t>
            </a:r>
          </a:p>
          <a:p>
            <a:pPr lvl="1"/>
            <a:r>
              <a:rPr lang="en-US" dirty="0" smtClean="0"/>
              <a:t>RST tools</a:t>
            </a:r>
          </a:p>
          <a:p>
            <a:pPr lvl="1"/>
            <a:r>
              <a:rPr lang="en-US" dirty="0" smtClean="0"/>
              <a:t>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99271-186C-4885-A032-884CD4427B41}" type="datetime3">
              <a:rPr lang="en-US" smtClean="0"/>
              <a:t>10 March 2011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55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doc/notes</a:t>
            </a:r>
          </a:p>
          <a:p>
            <a:pPr lvl="1"/>
            <a:r>
              <a:rPr lang="en-US" dirty="0" smtClean="0"/>
              <a:t>rst-formatted Notes files</a:t>
            </a:r>
          </a:p>
          <a:p>
            <a:pPr lvl="1"/>
            <a:r>
              <a:rPr lang="en-US" dirty="0" smtClean="0"/>
              <a:t>capturing design notes, styles, conventions, etc</a:t>
            </a:r>
          </a:p>
          <a:p>
            <a:pPr lvl="1"/>
            <a:r>
              <a:rPr lang="en-US" dirty="0" smtClean="0"/>
              <a:t>future website fodder</a:t>
            </a:r>
          </a:p>
          <a:p>
            <a:endParaRPr lang="en-US" dirty="0"/>
          </a:p>
          <a:p>
            <a:r>
              <a:rPr lang="en-US" dirty="0" smtClean="0"/>
              <a:t>website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to be resolved</a:t>
            </a:r>
            <a:endParaRPr lang="en-US" b="1" dirty="0" smtClean="0">
              <a:solidFill>
                <a:srgbClr val="FFFF00"/>
              </a:solidFill>
            </a:endParaRPr>
          </a:p>
          <a:p>
            <a:pPr lvl="1"/>
            <a:endParaRPr lang="en-US" dirty="0"/>
          </a:p>
          <a:p>
            <a:r>
              <a:rPr lang="en-US" dirty="0" smtClean="0"/>
              <a:t>header files</a:t>
            </a:r>
          </a:p>
          <a:p>
            <a:pPr lvl="1"/>
            <a:r>
              <a:rPr lang="en-US" b="1" dirty="0" smtClean="0">
                <a:solidFill>
                  <a:srgbClr val="FFFF00"/>
                </a:solidFill>
              </a:rPr>
              <a:t>to be resolved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3EB4-B026-4CB8-996B-BDFE29012E64}" type="datetime3">
              <a:rPr lang="en-US" smtClean="0"/>
              <a:t>10 March 2011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17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Boost libraries whenever possible</a:t>
            </a:r>
          </a:p>
          <a:p>
            <a:r>
              <a:rPr lang="en-US" dirty="0" smtClean="0"/>
              <a:t>Currently</a:t>
            </a:r>
          </a:p>
          <a:p>
            <a:pPr lvl="1"/>
            <a:r>
              <a:rPr lang="en-US" dirty="0" smtClean="0"/>
              <a:t>program_options</a:t>
            </a:r>
          </a:p>
          <a:p>
            <a:pPr lvl="1"/>
            <a:r>
              <a:rPr lang="en-US" dirty="0" smtClean="0"/>
              <a:t>cstdint.hpp (boost::uint32_t)</a:t>
            </a:r>
          </a:p>
          <a:p>
            <a:pPr lvl="1"/>
            <a:r>
              <a:rPr lang="en-US" dirty="0" smtClean="0"/>
              <a:t>uuid class</a:t>
            </a:r>
          </a:p>
          <a:p>
            <a:pPr lvl="1"/>
            <a:r>
              <a:rPr lang="en-US" dirty="0" smtClean="0"/>
              <a:t>I/O streams</a:t>
            </a:r>
          </a:p>
          <a:p>
            <a:pPr lvl="1"/>
            <a:r>
              <a:rPr lang="en-US" dirty="0" smtClean="0"/>
              <a:t>unit test framework</a:t>
            </a:r>
          </a:p>
          <a:p>
            <a:pPr lvl="1"/>
            <a:r>
              <a:rPr lang="en-US" dirty="0" smtClean="0"/>
              <a:t>…?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5EE1F-2BBE-46C7-A05E-216B6F34A3E8}" type="datetime3">
              <a:rPr lang="en-US" smtClean="0"/>
              <a:t>10 March 2011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49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sources in test/unit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iles named &lt;CLASS&gt;Test.cpp</a:t>
            </a:r>
          </a:p>
          <a:p>
            <a:pPr lvl="1"/>
            <a:r>
              <a:rPr lang="en-US" dirty="0" smtClean="0"/>
              <a:t>cut-n-paste to make new tests</a:t>
            </a:r>
          </a:p>
          <a:p>
            <a:r>
              <a:rPr lang="en-US" dirty="0" smtClean="0"/>
              <a:t>Goal: every class has a Test file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ven if all it does is verify the ctor works</a:t>
            </a:r>
          </a:p>
          <a:p>
            <a:r>
              <a:rPr lang="en-US" dirty="0" smtClean="0"/>
              <a:t>binary goes into bin/</a:t>
            </a:r>
          </a:p>
          <a:p>
            <a:r>
              <a:rPr lang="en-US" dirty="0" smtClean="0"/>
              <a:t>assume working dir is where the .exe is</a:t>
            </a:r>
          </a:p>
          <a:p>
            <a:r>
              <a:rPr lang="en-US" dirty="0" smtClean="0"/>
              <a:t>reference files in test/data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Need to add tests for CL apps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885A-6AA2-4AD8-AA47-C4344D3BC0A6}" type="datetime3">
              <a:rPr lang="en-US" smtClean="0"/>
              <a:t>10 March 2011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44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 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</a:t>
            </a:r>
            <a:r>
              <a:rPr lang="en-US" dirty="0" smtClean="0"/>
              <a:t>style tool</a:t>
            </a:r>
          </a:p>
          <a:p>
            <a:r>
              <a:rPr lang="en-US" dirty="0" smtClean="0"/>
              <a:t>4 spaces, no tabs, unix line feeds</a:t>
            </a:r>
          </a:p>
          <a:p>
            <a:r>
              <a:rPr lang="en-US" dirty="0" smtClean="0"/>
              <a:t>Curly brackets are done the only sensible way</a:t>
            </a:r>
          </a:p>
          <a:p>
            <a:pPr marL="68580" indent="0">
              <a:buNone/>
            </a:pPr>
            <a:endParaRPr lang="en-US" sz="2600" b="1" dirty="0" smtClean="0">
              <a:latin typeface="Courier New" pitchFamily="49" charset="0"/>
              <a:cs typeface="Courier New" pitchFamily="49" charset="0"/>
            </a:endParaRPr>
          </a:p>
          <a:p>
            <a:pPr marL="68580" indent="0"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if (p)</a:t>
            </a:r>
          </a:p>
          <a:p>
            <a:pPr marL="68580" indent="0"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68580" indent="0"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   foo();</a:t>
            </a:r>
          </a:p>
          <a:p>
            <a:pPr marL="68580" indent="0"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68580" indent="0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 marL="68580" indent="0"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68580" indent="0"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  bar();</a:t>
            </a:r>
          </a:p>
          <a:p>
            <a:pPr marL="68580" indent="0"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BF4C-9199-4856-84C2-4E61C8309EE5}" type="datetime3">
              <a:rPr lang="en-US" smtClean="0"/>
              <a:t>10 March 2011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17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 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class MyData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68580" indent="0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68580" indent="0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marL="68580" indent="0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   void doSomeStuff();</a:t>
            </a:r>
          </a:p>
          <a:p>
            <a:pPr marL="68580" indent="0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   int getMyData() const;</a:t>
            </a:r>
          </a:p>
          <a:p>
            <a:pPr marL="68580" indent="0"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  void setMyData(int);</a:t>
            </a:r>
          </a:p>
          <a:p>
            <a:pPr marL="68580" indent="0">
              <a:buNone/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68580" indent="0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marL="68580" indent="0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   int m_myData;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68580" indent="0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/>
              <a:t>;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962400" y="1447800"/>
            <a:ext cx="3596374" cy="609600"/>
            <a:chOff x="3962400" y="1447800"/>
            <a:chExt cx="3596374" cy="609600"/>
          </a:xfrm>
        </p:grpSpPr>
        <p:sp>
          <p:nvSpPr>
            <p:cNvPr id="5" name="TextBox 4"/>
            <p:cNvSpPr txBox="1"/>
            <p:nvPr/>
          </p:nvSpPr>
          <p:spPr>
            <a:xfrm>
              <a:off x="5715000" y="1447800"/>
              <a:ext cx="1843774" cy="369332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UpperCamelCase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962400" y="1632466"/>
              <a:ext cx="1752600" cy="424934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6665741" y="5045015"/>
            <a:ext cx="1786066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lowerCamelCase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>
            <a:off x="4958728" y="5229681"/>
            <a:ext cx="1707013" cy="250567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1"/>
          </p:cNvCxnSpPr>
          <p:nvPr/>
        </p:nvCxnSpPr>
        <p:spPr>
          <a:xfrm flipH="1" flipV="1">
            <a:off x="4834365" y="4476473"/>
            <a:ext cx="1831376" cy="753208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558774" y="2917567"/>
            <a:ext cx="764953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const!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20" name="Straight Arrow Connector 19"/>
          <p:cNvCxnSpPr>
            <a:stCxn id="19" idx="1"/>
          </p:cNvCxnSpPr>
          <p:nvPr/>
        </p:nvCxnSpPr>
        <p:spPr>
          <a:xfrm flipH="1">
            <a:off x="6781800" y="3102233"/>
            <a:ext cx="776974" cy="479167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9967" y="3894592"/>
            <a:ext cx="914033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private!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25" name="Straight Arrow Connector 24"/>
          <p:cNvCxnSpPr>
            <a:stCxn id="24" idx="2"/>
          </p:cNvCxnSpPr>
          <p:nvPr/>
        </p:nvCxnSpPr>
        <p:spPr>
          <a:xfrm>
            <a:off x="1066984" y="4263924"/>
            <a:ext cx="609416" cy="689076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ate Placeholder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FE57-0B6E-45F8-A9FE-8702CD7DCBCA}" type="datetime3">
              <a:rPr lang="en-US" smtClean="0"/>
              <a:t>10 March 2011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95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Notes0 xmlns="D71D784D-4DE1-4CB9-A526-4A8A6B911649" xsi:nil="true"/>
    <Credited_x0020_Authors xmlns="D71D784D-4DE1-4CB9-A526-4A8A6B911649">Michael P. Gerlek</Credited_x0020_Authors>
    <Editor0 xmlns="D71D784D-4DE1-4CB9-A526-4A8A6B911649" xsi:nil="true"/>
    <Publication xmlns="D71D784D-4DE1-4CB9-A526-4A8A6B911649">WA-URISA 2010, Tacoma, WA</Publication>
    <Issue_x0020_Date xmlns="D71D784D-4DE1-4CB9-A526-4A8A6B911649">2010-04-21T07:00:00+00:00</Issue_x0020_Date>
    <What xmlns="D71D784D-4DE1-4CB9-A526-4A8A6B911649">Presentation</What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781DD7E14DB94CA5264A8A6B911649" ma:contentTypeVersion="0" ma:contentTypeDescription="Create a new document." ma:contentTypeScope="" ma:versionID="b6fed8d3a62e8b725bfe5139d889f7cd">
  <xsd:schema xmlns:xsd="http://www.w3.org/2001/XMLSchema" xmlns:p="http://schemas.microsoft.com/office/2006/metadata/properties" xmlns:ns2="D71D784D-4DE1-4CB9-A526-4A8A6B911649" targetNamespace="http://schemas.microsoft.com/office/2006/metadata/properties" ma:root="true" ma:fieldsID="fbe14ad137175f31687d7bacd5c9398b" ns2:_="">
    <xsd:import namespace="D71D784D-4DE1-4CB9-A526-4A8A6B911649"/>
    <xsd:element name="properties">
      <xsd:complexType>
        <xsd:sequence>
          <xsd:element name="documentManagement">
            <xsd:complexType>
              <xsd:all>
                <xsd:element ref="ns2:What" minOccurs="0"/>
                <xsd:element ref="ns2:Credited_x0020_Authors" minOccurs="0"/>
                <xsd:element ref="ns2:Publication" minOccurs="0"/>
                <xsd:element ref="ns2:Issue_x0020_Date" minOccurs="0"/>
                <xsd:element ref="ns2:Editor0" minOccurs="0"/>
                <xsd:element ref="ns2:Notes0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D71D784D-4DE1-4CB9-A526-4A8A6B911649" elementFormDefault="qualified">
    <xsd:import namespace="http://schemas.microsoft.com/office/2006/documentManagement/types"/>
    <xsd:element name="What" ma:index="8" nillable="true" ma:displayName="Ilk" ma:default="Presentation" ma:format="Dropdown" ma:internalName="What">
      <xsd:simpleType>
        <xsd:union memberTypes="dms:Text">
          <xsd:simpleType>
            <xsd:restriction base="dms:Choice">
              <xsd:enumeration value="Printed Article"/>
              <xsd:enumeration value="Online Article"/>
              <xsd:enumeration value="Presentation"/>
              <xsd:enumeration value="Workshop"/>
              <xsd:enumeration value="White Paper"/>
              <xsd:enumeration value="Book-Chapter"/>
              <xsd:enumeration value="OSGeo"/>
            </xsd:restriction>
          </xsd:simpleType>
        </xsd:union>
      </xsd:simpleType>
    </xsd:element>
    <xsd:element name="Credited_x0020_Authors" ma:index="9" nillable="true" ma:displayName="Credited Authors" ma:internalName="Credited_x0020_Authors">
      <xsd:simpleType>
        <xsd:restriction base="dms:Text">
          <xsd:maxLength value="255"/>
        </xsd:restriction>
      </xsd:simpleType>
    </xsd:element>
    <xsd:element name="Publication" ma:index="10" nillable="true" ma:displayName="Publication/Venue" ma:internalName="Publication">
      <xsd:simpleType>
        <xsd:restriction base="dms:Text">
          <xsd:maxLength value="255"/>
        </xsd:restriction>
      </xsd:simpleType>
    </xsd:element>
    <xsd:element name="Issue_x0020_Date" ma:index="11" nillable="true" ma:displayName="Issue Date/Event Date" ma:format="DateOnly" ma:internalName="Issue_x0020_Date">
      <xsd:simpleType>
        <xsd:restriction base="dms:DateTime"/>
      </xsd:simpleType>
    </xsd:element>
    <xsd:element name="Editor0" ma:index="12" nillable="true" ma:displayName="Editor" ma:internalName="Editor0">
      <xsd:simpleType>
        <xsd:restriction base="dms:Text">
          <xsd:maxLength value="255"/>
        </xsd:restriction>
      </xsd:simpleType>
    </xsd:element>
    <xsd:element name="Notes0" ma:index="13" nillable="true" ma:displayName="Notes" ma:internalName="Notes0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069ADD2-65B3-4727-9AE8-EE4CD227BE19}">
  <ds:schemaRefs>
    <ds:schemaRef ds:uri="http://purl.org/dc/elements/1.1/"/>
    <ds:schemaRef ds:uri="http://schemas.microsoft.com/office/2006/documentManagement/types"/>
    <ds:schemaRef ds:uri="D71D784D-4DE1-4CB9-A526-4A8A6B911649"/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28284F9-09F3-4663-8703-EFF4877679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71D784D-4DE1-4CB9-A526-4A8A6B911649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588B5E37-42C5-489D-BCAF-23BC283F104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512</TotalTime>
  <Words>520</Words>
  <Application>Microsoft Office PowerPoint</Application>
  <PresentationFormat>On-screen Show (4:3)</PresentationFormat>
  <Paragraphs>196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Metro</vt:lpstr>
      <vt:lpstr>libPC – Implementation</vt:lpstr>
      <vt:lpstr>Contents</vt:lpstr>
      <vt:lpstr>Source Layout</vt:lpstr>
      <vt:lpstr>Development Requirements</vt:lpstr>
      <vt:lpstr>Documentation</vt:lpstr>
      <vt:lpstr>Boost</vt:lpstr>
      <vt:lpstr>Unit Tests</vt:lpstr>
      <vt:lpstr>Coding Style  (1)</vt:lpstr>
      <vt:lpstr>Coding Style  (2)</vt:lpstr>
      <vt:lpstr>Coding Style  (3)</vt:lpstr>
      <vt:lpstr>Command-line Apps</vt:lpstr>
      <vt:lpstr>CMake &amp; Macros</vt:lpstr>
      <vt:lpstr>export.hpp</vt:lpstr>
      <vt:lpstr>libpc.hpp?</vt:lpstr>
      <vt:lpstr>Dumps</vt:lpstr>
      <vt:lpstr>SWIG and C#</vt:lpstr>
      <vt:lpstr>The Big Renaming</vt:lpstr>
      <vt:lpstr>Warnings</vt:lpstr>
      <vt:lpstr>Copy ctor &amp; operator==</vt:lpstr>
      <vt:lpstr>Miscellany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 101</dc:title>
  <dc:creator>Michael P. Gerlek</dc:creator>
  <cp:lastModifiedBy>Michael P. Gerlek</cp:lastModifiedBy>
  <cp:revision>54</cp:revision>
  <dcterms:created xsi:type="dcterms:W3CDTF">2006-08-16T00:00:00Z</dcterms:created>
  <dcterms:modified xsi:type="dcterms:W3CDTF">2011-03-10T18:57:56Z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0x0101004D781DD7E14DB94CA5264A8A6B911649</vt:lpwstr>
  </property>
  <property fmtid="{D5CDD505-2E9C-101B-9397-08002B2CF9AE}" pid="3" name="Authors">
    <vt:lpwstr>Michael P. Gerlek</vt:lpwstr>
  </property>
  <property fmtid="{D5CDD505-2E9C-101B-9397-08002B2CF9AE}" pid="4" name="Original Venue">
    <vt:lpwstr>WA-URISA 2010</vt:lpwstr>
  </property>
  <property fmtid="{D5CDD505-2E9C-101B-9397-08002B2CF9AE}" pid="5" name="What?">
    <vt:lpwstr>Presentation</vt:lpwstr>
  </property>
  <property fmtid="{D5CDD505-2E9C-101B-9397-08002B2CF9AE}" pid="6" name="sort letter">
    <vt:lpwstr>2010</vt:lpwstr>
  </property>
  <property fmtid="{D5CDD505-2E9C-101B-9397-08002B2CF9AE}" pid="7" name="Date">
    <vt:filetime>2010-04-13T07:00:00Z</vt:filetime>
  </property>
</Properties>
</file>