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42"/>
  </p:notesMasterIdLst>
  <p:sldIdLst>
    <p:sldId id="256" r:id="rId5"/>
    <p:sldId id="280" r:id="rId6"/>
    <p:sldId id="278" r:id="rId7"/>
    <p:sldId id="279" r:id="rId8"/>
    <p:sldId id="281" r:id="rId9"/>
    <p:sldId id="282" r:id="rId10"/>
    <p:sldId id="283" r:id="rId11"/>
    <p:sldId id="311" r:id="rId12"/>
    <p:sldId id="294" r:id="rId13"/>
    <p:sldId id="291" r:id="rId14"/>
    <p:sldId id="292" r:id="rId15"/>
    <p:sldId id="293" r:id="rId16"/>
    <p:sldId id="285" r:id="rId17"/>
    <p:sldId id="286" r:id="rId18"/>
    <p:sldId id="287" r:id="rId19"/>
    <p:sldId id="288" r:id="rId20"/>
    <p:sldId id="289" r:id="rId21"/>
    <p:sldId id="284" r:id="rId22"/>
    <p:sldId id="312" r:id="rId23"/>
    <p:sldId id="295" r:id="rId24"/>
    <p:sldId id="297" r:id="rId25"/>
    <p:sldId id="296" r:id="rId26"/>
    <p:sldId id="313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305" r:id="rId35"/>
    <p:sldId id="306" r:id="rId36"/>
    <p:sldId id="307" r:id="rId37"/>
    <p:sldId id="308" r:id="rId38"/>
    <p:sldId id="309" r:id="rId39"/>
    <p:sldId id="310" r:id="rId40"/>
    <p:sldId id="290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10" d="100"/>
          <a:sy n="110" d="100"/>
        </p:scale>
        <p:origin x="-1644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B9D28D-A074-42FC-887E-0FF2D5678087}" type="datetimeFigureOut">
              <a:rPr lang="en-US" smtClean="0"/>
              <a:pPr/>
              <a:t>3/10/2011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6D755F-0E80-4E5F-8889-1EB1AFC774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354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066672-B11C-44F1-9FCF-B8559F934F1E}" type="datetime3">
              <a:rPr lang="en-US" smtClean="0"/>
              <a:t>10 March 2011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Copyright 2011 Michael P. Gerlek (CC BY-SA 2.0)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DFC1EB-0C59-4B9C-91E2-ED8757F9C713}" type="datetime3">
              <a:rPr lang="en-US" smtClean="0"/>
              <a:t>10 March 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Copyright 2011 Michael P. Gerlek (CC BY-SA 2.0)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E890FB-A248-49F8-B3B5-961A4CA0EE45}" type="datetime3">
              <a:rPr lang="en-US" smtClean="0"/>
              <a:t>10 March 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Copyright 2011 Michael P. Gerlek (CC BY-SA 2.0)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/>
            </a:lvl1pPr>
            <a:extLst/>
          </a:lstStyle>
          <a:p>
            <a:fld id="{C18E96B6-5BCE-42C5-AEEF-4276732167F1}" type="datetime3">
              <a:rPr lang="en-US" smtClean="0"/>
              <a:t>10 March 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800"/>
            </a:lvl1pPr>
            <a:extLst/>
          </a:lstStyle>
          <a:p>
            <a:r>
              <a:rPr lang="en-US" dirty="0" smtClean="0"/>
              <a:t>Copyright 2011 Michael P. Gerlek (CC BY-SA 2.0)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/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35365E-AFFD-4FE1-9C37-BB0EC515C5A1}" type="datetime3">
              <a:rPr lang="en-US" smtClean="0"/>
              <a:t>10 March 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Copyright 2011 Michael P. Gerlek (CC BY-SA 2.0)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E979D5-CEAF-45F7-A143-FB32E727693E}" type="datetime3">
              <a:rPr lang="en-US" smtClean="0"/>
              <a:t>10 March 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Copyright 2011 Michael P. Gerlek (CC BY-SA 2.0)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917C3C-4741-4E10-B066-E1654792CC66}" type="datetime3">
              <a:rPr lang="en-US" smtClean="0"/>
              <a:t>10 March 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Copyright 2011 Michael P. Gerlek (CC BY-SA 2.0)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94D28D-45F6-413E-8D6A-CE76005D899E}" type="datetime3">
              <a:rPr lang="en-US" smtClean="0"/>
              <a:t>10 March 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Copyright 2011 Michael P. Gerlek (CC BY-SA 2.0)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6EF91C-1FCF-49BF-A58B-EC962E9F44DC}" type="datetime3">
              <a:rPr lang="en-US" smtClean="0"/>
              <a:t>10 March 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Copyright 2011 Michael P. Gerlek (CC BY-SA 2.0)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1EC496-08D1-42DF-9C8A-E16005E3540B}" type="datetime3">
              <a:rPr lang="en-US" smtClean="0"/>
              <a:t>10 March 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Copyright 2011 Michael P. Gerlek (CC BY-SA 2.0)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3FD73DDE-C0C9-471F-99FD-7E94CE3DA6CC}" type="datetime3">
              <a:rPr lang="en-US" smtClean="0"/>
              <a:t>10 March 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r>
              <a:rPr lang="en-US" dirty="0" smtClean="0"/>
              <a:t>Copyright 2011 Michael P. Gerlek (CC BY-SA 2.0)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800">
                <a:solidFill>
                  <a:schemeClr val="tx2"/>
                </a:solidFill>
              </a:defRPr>
            </a:lvl1pPr>
            <a:extLst/>
          </a:lstStyle>
          <a:p>
            <a:fld id="{329C10F8-933A-4E29-B9E3-4905220BD650}" type="datetime3">
              <a:rPr lang="en-US" smtClean="0"/>
              <a:pPr/>
              <a:t>10 March 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800">
                <a:solidFill>
                  <a:schemeClr val="tx2"/>
                </a:solidFill>
              </a:defRPr>
            </a:lvl1pPr>
            <a:extLst/>
          </a:lstStyle>
          <a:p>
            <a:r>
              <a:rPr lang="en-US" dirty="0" smtClean="0"/>
              <a:t>Copyright 2011 Michael P. Gerlek (CC BY-SA 2.0)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8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429000"/>
            <a:ext cx="7772400" cy="1975104"/>
          </a:xfrm>
        </p:spPr>
        <p:txBody>
          <a:bodyPr/>
          <a:lstStyle/>
          <a:p>
            <a:r>
              <a:rPr lang="en-US" sz="3600" smtClean="0"/>
              <a:t>libPC </a:t>
            </a:r>
            <a:r>
              <a:rPr lang="en-US" sz="3600" smtClean="0"/>
              <a:t>– </a:t>
            </a:r>
            <a:r>
              <a:rPr lang="en-US" sz="3600" dirty="0" smtClean="0"/>
              <a:t>DESIGN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90800"/>
            <a:ext cx="7772400" cy="594360"/>
          </a:xfrm>
        </p:spPr>
        <p:txBody>
          <a:bodyPr/>
          <a:lstStyle/>
          <a:p>
            <a:r>
              <a:rPr lang="en-US" dirty="0" smtClean="0"/>
              <a:t>Montreal  Code Sprint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81800" y="5477470"/>
            <a:ext cx="15379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mpg</a:t>
            </a:r>
          </a:p>
          <a:p>
            <a:r>
              <a:rPr lang="en-US" dirty="0" smtClean="0"/>
              <a:t>Flaxen Geo</a:t>
            </a:r>
          </a:p>
          <a:p>
            <a:r>
              <a:rPr lang="en-US" dirty="0" smtClean="0"/>
              <a:t>15 March 2011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620" y="914400"/>
            <a:ext cx="3657600" cy="1143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20417106">
            <a:off x="5513387" y="499236"/>
            <a:ext cx="18261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PC</a:t>
            </a:r>
            <a:endParaRPr lang="en-US" sz="9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2011 Michael P. Gerlek (CC BY-SA 2.0)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Math </a:t>
            </a:r>
            <a:r>
              <a:rPr lang="en-US" dirty="0" smtClean="0"/>
              <a:t> Range&lt;T&gt;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minimum/maximum pair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get/set min/max</a:t>
            </a:r>
          </a:p>
          <a:p>
            <a:pPr lvl="1"/>
            <a:r>
              <a:rPr lang="en-US" dirty="0" smtClean="0"/>
              <a:t>predicates: </a:t>
            </a:r>
            <a:r>
              <a:rPr lang="en-US" dirty="0"/>
              <a:t>e</a:t>
            </a:r>
            <a:r>
              <a:rPr lang="en-US" dirty="0" smtClean="0"/>
              <a:t>quality, overlaps, contains, …</a:t>
            </a:r>
          </a:p>
          <a:p>
            <a:pPr lvl="1"/>
            <a:r>
              <a:rPr lang="en-US" dirty="0" smtClean="0"/>
              <a:t>clip, grow, scale,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2011 Michael P. Gerlek (CC BY-SA 2.0)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8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Math  </a:t>
            </a:r>
            <a:r>
              <a:rPr lang="en-US" dirty="0" smtClean="0"/>
              <a:t>Vector&lt;T&gt;</a:t>
            </a:r>
            <a:endParaRPr lang="en-US" sz="2000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vector of values, in the mathematical sense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length fixed at ctor</a:t>
            </a:r>
          </a:p>
          <a:p>
            <a:pPr lvl="1"/>
            <a:r>
              <a:rPr lang="en-US" dirty="0" smtClean="0"/>
              <a:t>element accessors</a:t>
            </a:r>
          </a:p>
          <a:p>
            <a:pPr lvl="1"/>
            <a:r>
              <a:rPr lang="en-US" dirty="0" smtClean="0"/>
              <a:t>equality testing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2011 Michael P. Gerlek (CC BY-SA 2.0)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49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Math  </a:t>
            </a:r>
            <a:r>
              <a:rPr lang="en-US" dirty="0" smtClean="0"/>
              <a:t>Bounds&lt;T&gt;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list of Ranges</a:t>
            </a:r>
          </a:p>
          <a:p>
            <a:pPr lvl="1"/>
            <a:r>
              <a:rPr lang="en-US" dirty="0" smtClean="0"/>
              <a:t>such as an (x,y,z) bounding box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Features:</a:t>
            </a:r>
          </a:p>
          <a:p>
            <a:pPr lvl="1"/>
            <a:r>
              <a:rPr lang="en-US" dirty="0" smtClean="0"/>
              <a:t>get/set min/max</a:t>
            </a:r>
          </a:p>
          <a:p>
            <a:pPr lvl="1"/>
            <a:r>
              <a:rPr lang="en-US" dirty="0" smtClean="0"/>
              <a:t>predicates: equality, empty, contains, overlaps, …</a:t>
            </a:r>
          </a:p>
          <a:p>
            <a:pPr lvl="1"/>
            <a:r>
              <a:rPr lang="en-US" dirty="0" smtClean="0"/>
              <a:t>grow, clip, ...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2011 Michael P. Gerlek (CC BY-SA 2.0)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88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Schemata 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/>
              <a:t>Dimension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Strongly typed data field</a:t>
            </a:r>
          </a:p>
          <a:p>
            <a:pPr lvl="1"/>
            <a:r>
              <a:rPr lang="en-US" dirty="0" smtClean="0"/>
              <a:t>such as “X Position” or “GPS Time”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Features: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ield name enum</a:t>
            </a:r>
          </a:p>
          <a:p>
            <a:pPr lvl="2"/>
            <a:r>
              <a:rPr lang="en-US" dirty="0" smtClean="0"/>
              <a:t>XPosition, GPSTime, ReturnNumber</a:t>
            </a:r>
          </a:p>
          <a:p>
            <a:pPr lvl="1"/>
            <a:r>
              <a:rPr lang="en-US" dirty="0" smtClean="0"/>
              <a:t>data type enum</a:t>
            </a:r>
          </a:p>
          <a:p>
            <a:pPr lvl="2"/>
            <a:r>
              <a:rPr lang="en-US" dirty="0" smtClean="0"/>
              <a:t>Int8, …, Uint64, …, double</a:t>
            </a:r>
          </a:p>
          <a:p>
            <a:pPr lvl="1"/>
            <a:r>
              <a:rPr lang="en-US" dirty="0" smtClean="0"/>
              <a:t>getNumBytes, isSigned, isNumeric, …</a:t>
            </a:r>
          </a:p>
          <a:p>
            <a:pPr lvl="1"/>
            <a:r>
              <a:rPr lang="en-US" dirty="0" smtClean="0"/>
              <a:t>supports “scale/offset” uint32/float concept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2011 Michael P. Gerlek (CC BY-SA 2.0)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90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Schemata  </a:t>
            </a:r>
            <a:r>
              <a:rPr lang="en-US" dirty="0" smtClean="0"/>
              <a:t>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set of Dimensions</a:t>
            </a:r>
          </a:p>
          <a:p>
            <a:pPr lvl="1"/>
            <a:r>
              <a:rPr lang="en-US" dirty="0" smtClean="0"/>
              <a:t>conceptually like a database schema</a:t>
            </a:r>
          </a:p>
          <a:p>
            <a:pPr lvl="1"/>
            <a:r>
              <a:rPr lang="en-US" dirty="0" smtClean="0"/>
              <a:t>unordered; no associated physical layout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Features:</a:t>
            </a:r>
          </a:p>
          <a:p>
            <a:pPr lvl="1"/>
            <a:r>
              <a:rPr lang="en-US" dirty="0" smtClean="0"/>
              <a:t>void addDimension(const Dimension&amp;)</a:t>
            </a:r>
          </a:p>
          <a:p>
            <a:pPr lvl="1"/>
            <a:r>
              <a:rPr lang="en-US" dirty="0" smtClean="0"/>
              <a:t>const Dimension&amp; getDimension(size_t index)</a:t>
            </a:r>
          </a:p>
          <a:p>
            <a:pPr lvl="1"/>
            <a:r>
              <a:rPr lang="en-US" dirty="0" smtClean="0"/>
              <a:t>size_t getDimensionIndex(Field field)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2011 Michael P. Gerlek (CC BY-SA 2.0)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36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Schemata  </a:t>
            </a:r>
            <a:r>
              <a:rPr lang="en-US" dirty="0" smtClean="0"/>
              <a:t>DimensionLayout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Represents a Dimension, as physically stored</a:t>
            </a:r>
          </a:p>
          <a:p>
            <a:pPr lvl="1"/>
            <a:r>
              <a:rPr lang="en-US" dirty="0" smtClean="0"/>
              <a:t>conceptually, an array of raw bytes</a:t>
            </a:r>
          </a:p>
          <a:p>
            <a:pPr lvl="1"/>
            <a:r>
              <a:rPr lang="en-US" dirty="0" smtClean="0"/>
              <a:t>the schema is overlaid/union’d over that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Features:</a:t>
            </a:r>
          </a:p>
          <a:p>
            <a:pPr lvl="1"/>
            <a:r>
              <a:rPr lang="en-US" dirty="0" smtClean="0"/>
              <a:t>getByteOffset()  // starting byte in raw bytes array</a:t>
            </a:r>
          </a:p>
          <a:p>
            <a:pPr lvl="1"/>
            <a:r>
              <a:rPr lang="en-US" dirty="0" smtClean="0"/>
              <a:t>getPosition()   // index into Dimensions array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2011 Michael P. Gerlek (CC BY-SA 2.0)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73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Schemata  </a:t>
            </a:r>
            <a:r>
              <a:rPr lang="en-US" dirty="0" smtClean="0"/>
              <a:t>SchemaLayout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ordered list of DimensionLayouts, to represent the physical layout on disk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getSchema</a:t>
            </a:r>
          </a:p>
          <a:p>
            <a:pPr lvl="1"/>
            <a:r>
              <a:rPr lang="en-US" dirty="0" smtClean="0"/>
              <a:t>getByteSize()   // sum of all dimensions</a:t>
            </a:r>
          </a:p>
          <a:p>
            <a:pPr lvl="1"/>
            <a:r>
              <a:rPr lang="en-US" dirty="0" smtClean="0"/>
              <a:t>getDimensionLayout(size_t index)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2011 Michael P. Gerlek (CC BY-SA 2.0)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743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Pipeline  </a:t>
            </a:r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data associated with all stages</a:t>
            </a:r>
          </a:p>
          <a:p>
            <a:pPr lvl="1"/>
            <a:r>
              <a:rPr lang="en-US" dirty="0" smtClean="0"/>
              <a:t>Number of points, bounds, …</a:t>
            </a:r>
          </a:p>
          <a:p>
            <a:pPr lvl="1"/>
            <a:endParaRPr lang="en-US" dirty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et/set Schema, NumPoints, Bounds, …</a:t>
            </a:r>
          </a:p>
          <a:p>
            <a:pPr lvl="1"/>
            <a:r>
              <a:rPr lang="en-US" dirty="0" smtClean="0"/>
              <a:t>get/set Metadata, SpatialReference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2011 Michael P. Gerlek (CC BY-SA 2.0)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620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Pipeline  </a:t>
            </a:r>
            <a:r>
              <a:rPr lang="en-US" dirty="0" smtClean="0"/>
              <a:t>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Stage is abstract base class for a pipeline unit</a:t>
            </a:r>
          </a:p>
          <a:p>
            <a:pPr lvl="1"/>
            <a:r>
              <a:rPr lang="en-US" dirty="0" smtClean="0"/>
              <a:t>for Readers, Writers, Filters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Features: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int32_t read(PointData&amp;)</a:t>
            </a:r>
          </a:p>
          <a:p>
            <a:pPr lvl="2"/>
            <a:r>
              <a:rPr lang="en-US" dirty="0" smtClean="0"/>
              <a:t>virtual void readBegin(uint32 numPointsToRead)</a:t>
            </a:r>
          </a:p>
          <a:p>
            <a:pPr lvl="2"/>
            <a:r>
              <a:rPr lang="en-US" dirty="0" smtClean="0"/>
              <a:t>virtual uint32 readBuffer(PointData&amp;)</a:t>
            </a:r>
          </a:p>
          <a:p>
            <a:pPr lvl="2"/>
            <a:r>
              <a:rPr lang="en-US" dirty="0" smtClean="0"/>
              <a:t>virtual void readEnd(uint32 numPointsRead)</a:t>
            </a:r>
          </a:p>
          <a:p>
            <a:pPr lvl="1"/>
            <a:r>
              <a:rPr lang="en-US" dirty="0" smtClean="0"/>
              <a:t>seekToPoint(), getCurrentPosition(), bool atEnd()</a:t>
            </a:r>
          </a:p>
          <a:p>
            <a:pPr lvl="1"/>
            <a:r>
              <a:rPr lang="en-US" dirty="0" smtClean="0"/>
              <a:t>getHeader()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2011 Michael P. Gerlek (CC BY-SA 2.0)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858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read()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</a:t>
            </a:r>
            <a:r>
              <a:rPr lang="en-US" dirty="0" smtClean="0"/>
              <a:t>ser calls Stage::read(PointData&amp;)</a:t>
            </a:r>
          </a:p>
          <a:p>
            <a:pPr lvl="1"/>
            <a:r>
              <a:rPr lang="en-US" dirty="0" smtClean="0"/>
              <a:t>user supplies the PointData object</a:t>
            </a:r>
          </a:p>
          <a:p>
            <a:pPr lvl="1"/>
            <a:r>
              <a:rPr lang="en-US" dirty="0" smtClean="0"/>
              <a:t>this is not virtual, do not override</a:t>
            </a:r>
          </a:p>
          <a:p>
            <a:pPr lvl="1"/>
            <a:endParaRPr lang="en-US" dirty="0"/>
          </a:p>
          <a:p>
            <a:r>
              <a:rPr lang="en-US" dirty="0" smtClean="0"/>
              <a:t>read() does this for you:</a:t>
            </a:r>
          </a:p>
          <a:p>
            <a:pPr lvl="1"/>
            <a:r>
              <a:rPr lang="en-US" dirty="0" smtClean="0"/>
              <a:t>readBegin</a:t>
            </a:r>
          </a:p>
          <a:p>
            <a:pPr lvl="1"/>
            <a:r>
              <a:rPr lang="en-US" dirty="0" smtClean="0"/>
              <a:t>readBuffer()</a:t>
            </a:r>
          </a:p>
          <a:p>
            <a:pPr lvl="1"/>
            <a:r>
              <a:rPr lang="en-US" dirty="0" smtClean="0"/>
              <a:t>readEnd</a:t>
            </a:r>
          </a:p>
          <a:p>
            <a:r>
              <a:rPr lang="en-US" dirty="0" smtClean="0"/>
              <a:t>you override these in your derived classes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2011 Michael P. Gerlek (CC BY-SA 2.0)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74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libPC Goals</a:t>
            </a:r>
          </a:p>
          <a:p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Pipeline Architecture</a:t>
            </a:r>
          </a:p>
          <a:p>
            <a:pPr lvl="1"/>
            <a:r>
              <a:rPr lang="en-US" dirty="0" smtClean="0"/>
              <a:t>The Classes</a:t>
            </a:r>
          </a:p>
          <a:p>
            <a:r>
              <a:rPr lang="en-US" dirty="0" smtClean="0"/>
              <a:t>Open Issues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2011 Michael P. Gerlek (CC BY-SA 2.0)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1737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Pipeline  </a:t>
            </a:r>
            <a:r>
              <a:rPr lang="en-US" dirty="0" smtClean="0"/>
              <a:t>Reader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Derives from Stage</a:t>
            </a:r>
          </a:p>
          <a:p>
            <a:pPr lvl="1"/>
            <a:r>
              <a:rPr lang="en-US" dirty="0" smtClean="0"/>
              <a:t>only difference is it supplies code to manage the current point number for you</a:t>
            </a:r>
          </a:p>
          <a:p>
            <a:endParaRPr lang="en-US" dirty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adds m_currentPointNumber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2011 Michael P. Gerlek (CC BY-SA 2.0)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160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Pipeline  </a:t>
            </a:r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28800"/>
            <a:ext cx="7772400" cy="4572000"/>
          </a:xfrm>
        </p:spPr>
        <p:txBody>
          <a:bodyPr/>
          <a:lstStyle/>
          <a:p>
            <a:r>
              <a:rPr lang="en-US" dirty="0" smtClean="0"/>
              <a:t>Derives from Stage</a:t>
            </a:r>
          </a:p>
          <a:p>
            <a:pPr lvl="1"/>
            <a:r>
              <a:rPr lang="en-US" dirty="0" smtClean="0"/>
              <a:t>ctor takes a Stage&amp; (the “previous” stage)</a:t>
            </a:r>
          </a:p>
          <a:p>
            <a:pPr lvl="1"/>
            <a:r>
              <a:rPr lang="en-US" dirty="0" smtClean="0"/>
              <a:t>only difference is it supplies default implementations of read functions, etc.</a:t>
            </a:r>
          </a:p>
          <a:p>
            <a:pPr lvl="1"/>
            <a:endParaRPr lang="en-US" dirty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readBegin():  m_prevStage.readBegin()</a:t>
            </a:r>
          </a:p>
          <a:p>
            <a:pPr marL="768096" lvl="2" indent="0">
              <a:buNone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2011 Michael P. Gerlek (CC BY-SA 2.0)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842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Pipeline  </a:t>
            </a:r>
            <a:r>
              <a:rPr lang="en-US" dirty="0" smtClean="0"/>
              <a:t>Writer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Derived from Filter, designed for file-based writers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Features:</a:t>
            </a:r>
          </a:p>
          <a:p>
            <a:pPr lvl="1"/>
            <a:r>
              <a:rPr lang="en-US" dirty="0" smtClean="0"/>
              <a:t>write(size_t numPoints)</a:t>
            </a:r>
          </a:p>
          <a:p>
            <a:pPr lvl="1"/>
            <a:r>
              <a:rPr lang="en-US" dirty="0" smtClean="0"/>
              <a:t>protected writeBegin, writeBuffer, writeEnd</a:t>
            </a:r>
          </a:p>
          <a:p>
            <a:pPr lvl="1"/>
            <a:r>
              <a:rPr lang="en-US" dirty="0" smtClean="0"/>
              <a:t>get/set ChunkSize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2011 Michael P. Gerlek (CC BY-SA 2.0)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29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write()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User calls write(numPointsToWrite)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ot virtual</a:t>
            </a:r>
          </a:p>
          <a:p>
            <a:r>
              <a:rPr lang="en-US" dirty="0" smtClean="0"/>
              <a:t>writeBegin/Buffer/End are virtual</a:t>
            </a:r>
          </a:p>
          <a:p>
            <a:pPr lvl="1"/>
            <a:r>
              <a:rPr lang="en-US" dirty="0" smtClean="0"/>
              <a:t>Derived classes provide these</a:t>
            </a:r>
            <a:endParaRPr lang="en-US" dirty="0"/>
          </a:p>
          <a:p>
            <a:r>
              <a:rPr lang="en-US" dirty="0" smtClean="0"/>
              <a:t>write() does this:</a:t>
            </a:r>
          </a:p>
          <a:p>
            <a:pPr lvl="1"/>
            <a:r>
              <a:rPr lang="en-US" dirty="0" smtClean="0"/>
              <a:t>writeBegin()</a:t>
            </a:r>
          </a:p>
          <a:p>
            <a:pPr lvl="1"/>
            <a:r>
              <a:rPr lang="en-US" dirty="0" smtClean="0"/>
              <a:t>numChunks = numPoints / chunkSize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or each chunk do</a:t>
            </a:r>
          </a:p>
          <a:p>
            <a:pPr lvl="2"/>
            <a:r>
              <a:rPr lang="en-US" dirty="0" smtClean="0"/>
              <a:t>PointData data(chunkSize)</a:t>
            </a:r>
          </a:p>
          <a:p>
            <a:pPr lvl="2"/>
            <a:r>
              <a:rPr lang="en-US" dirty="0" smtClean="0"/>
              <a:t>prevStage.readBuffer(data)</a:t>
            </a:r>
          </a:p>
          <a:p>
            <a:pPr lvl="2"/>
            <a:r>
              <a:rPr lang="en-US" dirty="0" smtClean="0"/>
              <a:t>writeBuffer()</a:t>
            </a:r>
          </a:p>
          <a:p>
            <a:pPr lvl="1"/>
            <a:r>
              <a:rPr lang="en-US" dirty="0" smtClean="0"/>
              <a:t>writeEnd()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2011 Michael P. Gerlek (CC BY-SA 2.0)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5159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Other</a:t>
            </a:r>
            <a:r>
              <a:rPr lang="en-US" dirty="0" smtClean="0"/>
              <a:t>  Utils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a dumping ground for static helper functions</a:t>
            </a:r>
          </a:p>
          <a:p>
            <a:endParaRPr lang="en-US" dirty="0"/>
          </a:p>
          <a:p>
            <a:r>
              <a:rPr lang="en-US" dirty="0" smtClean="0"/>
              <a:t>Features:</a:t>
            </a:r>
          </a:p>
          <a:p>
            <a:pPr lvl="1"/>
            <a:r>
              <a:rPr lang="en-US" dirty="0" smtClean="0"/>
              <a:t>random()</a:t>
            </a:r>
          </a:p>
          <a:p>
            <a:pPr lvl="1"/>
            <a:r>
              <a:rPr lang="en-US" dirty="0" smtClean="0"/>
              <a:t>compare_epsilon</a:t>
            </a:r>
          </a:p>
          <a:p>
            <a:pPr lvl="1"/>
            <a:r>
              <a:rPr lang="en-US" dirty="0" smtClean="0"/>
              <a:t>iostream helpers: open/create/close file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ile helpers: rename, getSize, delete</a:t>
            </a:r>
          </a:p>
          <a:p>
            <a:pPr lvl="1"/>
            <a:r>
              <a:rPr lang="en-US" dirty="0" smtClean="0"/>
              <a:t>read/writeField&lt;T&gt;(uint8*)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2011 Michael P. Gerlek (CC BY-SA 2.0)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5943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Other 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/>
              <a:t>Signaller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Provides callbacks for progress reporting and requesting interrupts during long-running pipeline operations</a:t>
            </a:r>
          </a:p>
          <a:p>
            <a:pPr lvl="1"/>
            <a:r>
              <a:rPr lang="en-US" dirty="0" smtClean="0"/>
              <a:t>class done, but not yet implemented anywhere</a:t>
            </a:r>
          </a:p>
          <a:p>
            <a:pPr lvl="1"/>
            <a:endParaRPr lang="en-US" dirty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virtual</a:t>
            </a:r>
            <a:r>
              <a:rPr lang="en-US" dirty="0"/>
              <a:t> void </a:t>
            </a:r>
            <a:r>
              <a:rPr lang="en-US" dirty="0" smtClean="0"/>
              <a:t>setPercentComplete(double)</a:t>
            </a:r>
          </a:p>
          <a:p>
            <a:pPr lvl="1"/>
            <a:r>
              <a:rPr lang="en-US" dirty="0" smtClean="0"/>
              <a:t>virtual</a:t>
            </a:r>
            <a:r>
              <a:rPr lang="en-US" dirty="0"/>
              <a:t> bool isInterruptRequested() </a:t>
            </a:r>
            <a:r>
              <a:rPr lang="en-US" dirty="0" smtClean="0"/>
              <a:t>const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2011 Michael P. Gerlek (CC BY-SA 2.0)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0694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Other 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Provides some libPC-named exceptions for specific error situations</a:t>
            </a:r>
          </a:p>
          <a:p>
            <a:endParaRPr lang="en-US" dirty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/>
              <a:t>libpc_error </a:t>
            </a:r>
            <a:r>
              <a:rPr lang="en-US" dirty="0" smtClean="0"/>
              <a:t>   // base class</a:t>
            </a:r>
          </a:p>
          <a:p>
            <a:pPr lvl="1"/>
            <a:r>
              <a:rPr lang="en-US" dirty="0"/>
              <a:t>invalid_point_data </a:t>
            </a:r>
            <a:endParaRPr lang="en-US" dirty="0" smtClean="0"/>
          </a:p>
          <a:p>
            <a:pPr lvl="1"/>
            <a:r>
              <a:rPr lang="en-US" dirty="0" smtClean="0"/>
              <a:t>invalid_format </a:t>
            </a:r>
          </a:p>
          <a:p>
            <a:pPr lvl="1"/>
            <a:r>
              <a:rPr lang="en-US" dirty="0"/>
              <a:t>configuration_error </a:t>
            </a:r>
            <a:endParaRPr lang="en-US" dirty="0" smtClean="0"/>
          </a:p>
          <a:p>
            <a:pPr lvl="1"/>
            <a:r>
              <a:rPr lang="en-US" dirty="0"/>
              <a:t>not_yet_implemented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2011 Michael P. Gerlek (CC BY-SA 2.0)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8773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Other 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/>
              <a:t>Color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a simple holder for an R,G,B triplet</a:t>
            </a:r>
          </a:p>
          <a:p>
            <a:endParaRPr lang="en-US" dirty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get/set Red/Green/Blue</a:t>
            </a:r>
          </a:p>
          <a:p>
            <a:pPr lvl="1"/>
            <a:r>
              <a:rPr lang="en-US" dirty="0" smtClean="0"/>
              <a:t>interpolate(value, rangeMin, rangeMax)</a:t>
            </a:r>
          </a:p>
          <a:p>
            <a:pPr lvl="2"/>
            <a:r>
              <a:rPr lang="en-US" dirty="0" smtClean="0"/>
              <a:t>// provides a mapping into a color ramp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2011 Michael P. Gerlek (CC BY-SA 2.0)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7616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Other 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/>
              <a:t>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a holder for an arbitrary array of bytes</a:t>
            </a:r>
          </a:p>
          <a:p>
            <a:pPr lvl="1"/>
            <a:r>
              <a:rPr lang="en-US" dirty="0" smtClean="0"/>
              <a:t>class not yet implemented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2011 Michael P. Gerlek (CC BY-SA 2.0)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1605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Other 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/>
              <a:t>SpatialReference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a holder for </a:t>
            </a:r>
            <a:r>
              <a:rPr lang="en-US" dirty="0" smtClean="0"/>
              <a:t>some sort of SRS representation</a:t>
            </a:r>
            <a:endParaRPr lang="en-US" dirty="0"/>
          </a:p>
          <a:p>
            <a:pPr lvl="1"/>
            <a:r>
              <a:rPr lang="en-US" dirty="0"/>
              <a:t>class not yet implemented</a:t>
            </a:r>
          </a:p>
          <a:p>
            <a:pPr lvl="1"/>
            <a:r>
              <a:rPr lang="en-US" dirty="0" smtClean="0"/>
              <a:t>will provide WKT, EPSG code, reprojection, etc.</a:t>
            </a:r>
          </a:p>
          <a:p>
            <a:pPr lvl="1"/>
            <a:r>
              <a:rPr lang="en-US" dirty="0" smtClean="0"/>
              <a:t>likely heavily dependent on LIBPC_HAVE_GDAL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2011 Michael P. Gerlek (CC BY-SA 2.0)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290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libPC Goals (1-3)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82930" indent="-514350">
              <a:buFont typeface="+mj-lt"/>
              <a:buAutoNum type="arabicPeriod"/>
            </a:pPr>
            <a:r>
              <a:rPr lang="en-US" dirty="0" smtClean="0"/>
              <a:t>libPC </a:t>
            </a:r>
            <a:r>
              <a:rPr lang="en-US" dirty="0"/>
              <a:t>is a library which provides APIs for reading, writing, and </a:t>
            </a:r>
            <a:r>
              <a:rPr lang="en-US" dirty="0" smtClean="0"/>
              <a:t>processing </a:t>
            </a:r>
            <a:r>
              <a:rPr lang="en-US" dirty="0"/>
              <a:t>point cloud data of various formats.  Additionally, some </a:t>
            </a:r>
            <a:r>
              <a:rPr lang="en-US" dirty="0" smtClean="0"/>
              <a:t>command </a:t>
            </a:r>
            <a:r>
              <a:rPr lang="en-US" dirty="0"/>
              <a:t>line tools are provided.  As GDAL is to 2D pixels, libPC is to    multidimensional points. </a:t>
            </a:r>
            <a:endParaRPr lang="en-US" dirty="0" smtClean="0"/>
          </a:p>
          <a:p>
            <a:pPr marL="2446020" lvl="8" indent="-342900">
              <a:buFont typeface="+mj-lt"/>
              <a:buAutoNum type="arabicPeriod"/>
            </a:pPr>
            <a:endParaRPr lang="en-US" dirty="0" smtClean="0"/>
          </a:p>
          <a:p>
            <a:pPr marL="582930" indent="-514350">
              <a:buFont typeface="+mj-lt"/>
              <a:buAutoNum type="arabicPeriod"/>
            </a:pPr>
            <a:r>
              <a:rPr lang="en-US" dirty="0" smtClean="0"/>
              <a:t>From </a:t>
            </a:r>
            <a:r>
              <a:rPr lang="en-US" dirty="0"/>
              <a:t>a market perspective, libPC is "version 2" of libLAS.  The </a:t>
            </a:r>
            <a:r>
              <a:rPr lang="en-US" dirty="0" smtClean="0"/>
              <a:t>actual code </a:t>
            </a:r>
            <a:r>
              <a:rPr lang="en-US" dirty="0"/>
              <a:t>base will be different, however, and the APIs will not </a:t>
            </a:r>
            <a:r>
              <a:rPr lang="en-US" dirty="0" smtClean="0"/>
              <a:t>be compatible.</a:t>
            </a:r>
          </a:p>
          <a:p>
            <a:pPr marL="2446020" lvl="8" indent="-342900">
              <a:buFont typeface="+mj-lt"/>
              <a:buAutoNum type="arabicPeriod"/>
            </a:pPr>
            <a:endParaRPr lang="en-US" dirty="0" smtClean="0"/>
          </a:p>
          <a:p>
            <a:pPr marL="582930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libPC implementation has high performance, yet the API </a:t>
            </a:r>
            <a:r>
              <a:rPr lang="en-US" dirty="0" smtClean="0"/>
              <a:t>remains flexible</a:t>
            </a:r>
            <a:r>
              <a:rPr lang="en-US" dirty="0"/>
              <a:t>.  We recognize that these two goals will conflict at times and </a:t>
            </a:r>
            <a:r>
              <a:rPr lang="en-US" dirty="0" smtClean="0"/>
              <a:t>will </a:t>
            </a:r>
            <a:r>
              <a:rPr lang="en-US" dirty="0"/>
              <a:t>weigh the tradeoffs pragmatically. </a:t>
            </a: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2011 Michael P. Gerlek (CC BY-SA 2.0)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Concrete pipeline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Things derived from Stage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Readers/Writer (Drivers)</a:t>
            </a:r>
          </a:p>
          <a:p>
            <a:pPr lvl="1"/>
            <a:r>
              <a:rPr lang="en-US" dirty="0" smtClean="0"/>
              <a:t>LasReader, LasWriter</a:t>
            </a:r>
          </a:p>
          <a:p>
            <a:pPr lvl="1"/>
            <a:r>
              <a:rPr lang="en-US" dirty="0" smtClean="0"/>
              <a:t>LiblasReader, LiblasWriter</a:t>
            </a:r>
          </a:p>
          <a:p>
            <a:pPr lvl="1"/>
            <a:r>
              <a:rPr lang="en-US" dirty="0" smtClean="0"/>
              <a:t>OCI</a:t>
            </a:r>
          </a:p>
          <a:p>
            <a:pPr lvl="1"/>
            <a:r>
              <a:rPr lang="en-US" dirty="0" smtClean="0"/>
              <a:t>FauxReader, FauxWriter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Filters</a:t>
            </a:r>
          </a:p>
          <a:p>
            <a:pPr lvl="1"/>
            <a:r>
              <a:rPr lang="en-US" dirty="0" smtClean="0"/>
              <a:t>CacheFilter, ColorFilter, DecimationFilter, CropFilter, MosaicFilter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2011 Michael P. Gerlek (CC BY-SA 2.0)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5975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dirty="0" smtClean="0"/>
              <a:t>Some things are still open and need resolution</a:t>
            </a:r>
          </a:p>
          <a:p>
            <a:pPr lvl="1"/>
            <a:r>
              <a:rPr lang="en-US" dirty="0" smtClean="0"/>
              <a:t>like, this week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2011 Michael P. Gerlek (CC BY-SA 2.0)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9026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Issue</a:t>
            </a:r>
            <a:r>
              <a:rPr lang="en-US" dirty="0" smtClean="0"/>
              <a:t>  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It would be a Good Thing if some readers could advertise certain features</a:t>
            </a:r>
          </a:p>
          <a:p>
            <a:pPr lvl="1"/>
            <a:r>
              <a:rPr lang="en-US" dirty="0" smtClean="0"/>
              <a:t>I_Support_Spatial_Indexing</a:t>
            </a:r>
          </a:p>
          <a:p>
            <a:pPr lvl="1"/>
            <a:r>
              <a:rPr lang="en-US" dirty="0" smtClean="0"/>
              <a:t>I_Don’t_Like_Doing_Random_Seeks</a:t>
            </a:r>
          </a:p>
          <a:p>
            <a:pPr lvl="1"/>
            <a:r>
              <a:rPr lang="en-US" dirty="0" smtClean="0"/>
              <a:t>…?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Knowing this information would help a pipeline-creator be able to omit a filter, for example</a:t>
            </a:r>
          </a:p>
          <a:p>
            <a:pPr lvl="8"/>
            <a:endParaRPr lang="en-US" dirty="0"/>
          </a:p>
          <a:p>
            <a:r>
              <a:rPr lang="en-US" dirty="0" smtClean="0"/>
              <a:t>Questions</a:t>
            </a:r>
          </a:p>
          <a:p>
            <a:pPr lvl="1"/>
            <a:r>
              <a:rPr lang="en-US" dirty="0" smtClean="0"/>
              <a:t>What is the set of capabilities offered?</a:t>
            </a:r>
          </a:p>
          <a:p>
            <a:pPr lvl="1"/>
            <a:r>
              <a:rPr lang="en-US" dirty="0" smtClean="0"/>
              <a:t>Should they be exposed from Stage?</a:t>
            </a:r>
          </a:p>
          <a:p>
            <a:pPr lvl="1"/>
            <a:r>
              <a:rPr lang="en-US" dirty="0" smtClean="0"/>
              <a:t>How should they be expressed?</a:t>
            </a:r>
          </a:p>
          <a:p>
            <a:pPr lvl="2"/>
            <a:r>
              <a:rPr lang="en-US" smtClean="0"/>
              <a:t>Boost-style traits?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2011 Michael P. Gerlek (CC BY-SA 2.0)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0691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Issue</a:t>
            </a:r>
            <a:r>
              <a:rPr lang="en-US" dirty="0" smtClean="0"/>
              <a:t>  PointData </a:t>
            </a:r>
            <a:r>
              <a:rPr lang="en-US" dirty="0"/>
              <a:t>T</a:t>
            </a:r>
            <a:r>
              <a:rPr lang="en-US" dirty="0" smtClean="0"/>
              <a:t>emplating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Dimension class uses an enum for the data type</a:t>
            </a:r>
          </a:p>
          <a:p>
            <a:pPr lvl="1"/>
            <a:r>
              <a:rPr lang="en-US" dirty="0" smtClean="0"/>
              <a:t>It is not Dimension&lt;T&gt;, because then there is no base class to allow for std::vector&lt;Dimension&gt;</a:t>
            </a:r>
          </a:p>
          <a:p>
            <a:pPr lvl="2"/>
            <a:r>
              <a:rPr lang="en-US" dirty="0" smtClean="0"/>
              <a:t>plus, virtual function overhead?</a:t>
            </a:r>
          </a:p>
          <a:p>
            <a:r>
              <a:rPr lang="en-US" dirty="0" smtClean="0"/>
              <a:t>But PCL does templates, sayeth Hobu</a:t>
            </a:r>
          </a:p>
          <a:p>
            <a:r>
              <a:rPr lang="en-US" dirty="0" smtClean="0"/>
              <a:t>Task: give a 5-10 min talk on PCL</a:t>
            </a:r>
          </a:p>
          <a:p>
            <a:pPr lvl="1"/>
            <a:r>
              <a:rPr lang="en-US" dirty="0" smtClean="0"/>
              <a:t>how/why it is different from libPC</a:t>
            </a:r>
          </a:p>
          <a:p>
            <a:pPr lvl="1"/>
            <a:r>
              <a:rPr lang="en-US" dirty="0" smtClean="0"/>
              <a:t>what ideas can we adopt?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2011 Michael P. Gerlek (CC BY-SA 2.0)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8090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Issue</a:t>
            </a:r>
            <a:r>
              <a:rPr lang="en-US" dirty="0" smtClean="0"/>
              <a:t>  Sequential or Random?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worlds</a:t>
            </a:r>
          </a:p>
          <a:p>
            <a:pPr lvl="1"/>
            <a:r>
              <a:rPr lang="en-US" dirty="0" smtClean="0"/>
              <a:t>LAS (files) present a sequential list of points</a:t>
            </a:r>
          </a:p>
          <a:p>
            <a:pPr lvl="1"/>
            <a:r>
              <a:rPr lang="en-US" dirty="0" smtClean="0"/>
              <a:t>OCI (queries) present a spatially indexed set of points</a:t>
            </a:r>
          </a:p>
          <a:p>
            <a:r>
              <a:rPr lang="en-US" dirty="0" smtClean="0"/>
              <a:t>But:</a:t>
            </a:r>
          </a:p>
          <a:p>
            <a:pPr lvl="1"/>
            <a:r>
              <a:rPr lang="en-US" dirty="0" smtClean="0"/>
              <a:t>Stage::read() is really a sequential/file model</a:t>
            </a:r>
          </a:p>
          <a:p>
            <a:endParaRPr lang="en-US" dirty="0" smtClean="0"/>
          </a:p>
          <a:p>
            <a:r>
              <a:rPr lang="en-US" dirty="0" smtClean="0"/>
              <a:t>What can/should we do about this?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2011 Michael P. Gerlek (CC BY-SA 2.0)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6773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Issue  </a:t>
            </a:r>
            <a:r>
              <a:rPr lang="en-US" dirty="0" smtClean="0"/>
              <a:t>Stage Class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naming of </a:t>
            </a:r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classes </a:t>
            </a:r>
            <a:r>
              <a:rPr 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is a difficult matter</a:t>
            </a:r>
            <a:br>
              <a:rPr 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	It </a:t>
            </a:r>
            <a:r>
              <a:rPr 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isn't just one of your holiday </a:t>
            </a:r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games</a:t>
            </a:r>
          </a:p>
          <a:p>
            <a:endParaRPr lang="en-US" dirty="0" smtClean="0"/>
          </a:p>
          <a:p>
            <a:r>
              <a:rPr lang="en-US" dirty="0" smtClean="0"/>
              <a:t>Reader, Writer, Filter, Producer, Consumer, Source, Sink, …</a:t>
            </a:r>
          </a:p>
          <a:p>
            <a:endParaRPr lang="en-US" dirty="0" smtClean="0"/>
          </a:p>
          <a:p>
            <a:r>
              <a:rPr lang="en-US" dirty="0" smtClean="0"/>
              <a:t>What is a Writer?</a:t>
            </a:r>
          </a:p>
          <a:p>
            <a:pPr lvl="1"/>
            <a:r>
              <a:rPr lang="en-US" dirty="0"/>
              <a:t>The Chipper ain’t one.</a:t>
            </a:r>
          </a:p>
          <a:p>
            <a:pPr lvl="1"/>
            <a:r>
              <a:rPr lang="en-US" dirty="0" smtClean="0"/>
              <a:t>Should it really be it’s own class?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2011 Michael P. Gerlek (CC BY-SA 2.0)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6220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Issue  </a:t>
            </a:r>
            <a:r>
              <a:rPr lang="en-US" dirty="0" smtClean="0"/>
              <a:t>IsValid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seemed like a good idea at the time</a:t>
            </a:r>
          </a:p>
          <a:p>
            <a:pPr lvl="1"/>
            <a:r>
              <a:rPr lang="en-US" dirty="0" smtClean="0"/>
              <a:t>But doesn’t seem useful at all now.</a:t>
            </a:r>
          </a:p>
          <a:p>
            <a:pPr lvl="1"/>
            <a:r>
              <a:rPr lang="en-US" dirty="0" smtClean="0"/>
              <a:t>Just one more thing for developers to need to remember to do</a:t>
            </a:r>
          </a:p>
          <a:p>
            <a:pPr lvl="2"/>
            <a:r>
              <a:rPr lang="en-US" dirty="0" smtClean="0"/>
              <a:t>The default action goes the wrong 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2011 Michael P. Gerlek (CC BY-SA 2.0)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3118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Issue</a:t>
            </a:r>
            <a:r>
              <a:rPr lang="en-US" dirty="0" smtClean="0"/>
              <a:t>   Miscellany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rid of header class? (fits into stage)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Boost equivalents for Range, Vector, etc.?</a:t>
            </a:r>
          </a:p>
          <a:p>
            <a:pPr lvl="1"/>
            <a:r>
              <a:rPr lang="en-US" dirty="0" smtClean="0"/>
              <a:t>(where are we actually using these?)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Bit fields in dimensions?</a:t>
            </a:r>
          </a:p>
          <a:p>
            <a:pPr lvl="1"/>
            <a:r>
              <a:rPr lang="en-US" dirty="0" smtClean="0"/>
              <a:t>Needed for direct mapping to disk only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2011 Michael P. Gerlek (CC BY-SA 2.0)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525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libPC Goals (4-6)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82930" indent="-514350">
              <a:buFont typeface="+mj-lt"/>
              <a:buAutoNum type="arabicPeriod" startAt="4"/>
            </a:pPr>
            <a:r>
              <a:rPr lang="en-US" dirty="0" smtClean="0"/>
              <a:t>The </a:t>
            </a:r>
            <a:r>
              <a:rPr lang="en-US" dirty="0"/>
              <a:t>architecture of a libPC-based workflow will be a pipeline </a:t>
            </a:r>
            <a:r>
              <a:rPr lang="en-US" dirty="0" smtClean="0"/>
              <a:t>of connected </a:t>
            </a:r>
            <a:r>
              <a:rPr lang="en-US" dirty="0"/>
              <a:t>stages, each stage being either a data source (such as a </a:t>
            </a:r>
            <a:r>
              <a:rPr lang="en-US" dirty="0" smtClean="0"/>
              <a:t>file reader</a:t>
            </a:r>
            <a:r>
              <a:rPr lang="en-US" dirty="0"/>
              <a:t>), a filter (such as a point thinner), or data sink (such as a   file writer</a:t>
            </a:r>
            <a:r>
              <a:rPr lang="en-US" dirty="0" smtClean="0"/>
              <a:t>).</a:t>
            </a:r>
          </a:p>
          <a:p>
            <a:pPr marL="2446020" lvl="8" indent="-342900">
              <a:buFont typeface="+mj-lt"/>
              <a:buAutoNum type="arabicPeriod" startAt="4"/>
            </a:pPr>
            <a:endParaRPr lang="en-US" dirty="0" smtClean="0"/>
          </a:p>
          <a:p>
            <a:pPr marL="582930" indent="-514350">
              <a:buFont typeface="+mj-lt"/>
              <a:buAutoNum type="arabicPeriod" startAt="4"/>
            </a:pPr>
            <a:r>
              <a:rPr lang="en-US" dirty="0" smtClean="0"/>
              <a:t>The </a:t>
            </a:r>
            <a:r>
              <a:rPr lang="en-US" dirty="0"/>
              <a:t>libPC library will be in C++, but will also include a C API and </a:t>
            </a:r>
            <a:r>
              <a:rPr lang="en-US" dirty="0" smtClean="0"/>
              <a:t>will have </a:t>
            </a:r>
            <a:r>
              <a:rPr lang="en-US" dirty="0"/>
              <a:t>SWIG bindings for languages like Python and C#. libPC will support    multiple platforms, specifically Windows, Linux, and </a:t>
            </a:r>
            <a:r>
              <a:rPr lang="en-US" dirty="0" smtClean="0"/>
              <a:t>Mac.</a:t>
            </a:r>
          </a:p>
          <a:p>
            <a:pPr marL="2446020" lvl="8" indent="-342900">
              <a:buFont typeface="+mj-lt"/>
              <a:buAutoNum type="arabicPeriod" startAt="4"/>
            </a:pPr>
            <a:endParaRPr lang="en-US" dirty="0" smtClean="0"/>
          </a:p>
          <a:p>
            <a:pPr marL="582930" indent="-514350">
              <a:buFont typeface="+mj-lt"/>
              <a:buAutoNum type="arabicPeriod" startAt="4"/>
            </a:pPr>
            <a:r>
              <a:rPr lang="en-US" dirty="0" smtClean="0"/>
              <a:t>libPC </a:t>
            </a:r>
            <a:r>
              <a:rPr lang="en-US" dirty="0"/>
              <a:t>is open source and is released under a BSD license.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2011 Michael P. Gerlek (CC BY-SA 2.0)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99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2011 Michael P. Gerlek (CC BY-SA 2.0)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31479" y="2247900"/>
            <a:ext cx="1219200" cy="1066800"/>
          </a:xfrm>
          <a:prstGeom prst="rect">
            <a:avLst/>
          </a:prstGeom>
          <a:solidFill>
            <a:schemeClr val="accent4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Crop</a:t>
            </a:r>
          </a:p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filter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48400" y="2247900"/>
            <a:ext cx="1219200" cy="1066800"/>
          </a:xfrm>
          <a:prstGeom prst="rect">
            <a:avLst/>
          </a:prstGeom>
          <a:solidFill>
            <a:schemeClr val="accent4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LAS reader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76400" y="2247900"/>
            <a:ext cx="1219200" cy="1066800"/>
          </a:xfrm>
          <a:prstGeom prst="rect">
            <a:avLst/>
          </a:prstGeom>
          <a:solidFill>
            <a:schemeClr val="accent4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LAS writer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Flowchart: Direct Access Storage 10"/>
          <p:cNvSpPr/>
          <p:nvPr/>
        </p:nvSpPr>
        <p:spPr>
          <a:xfrm>
            <a:off x="5867400" y="4054623"/>
            <a:ext cx="1981200" cy="990600"/>
          </a:xfrm>
          <a:prstGeom prst="flowChartMagneticDrum">
            <a:avLst/>
          </a:prstGeom>
          <a:solidFill>
            <a:schemeClr val="accent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input</a:t>
            </a:r>
          </a:p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stream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2" name="Straight Arrow Connector 11"/>
          <p:cNvCxnSpPr>
            <a:stCxn id="11" idx="0"/>
            <a:endCxn id="9" idx="2"/>
          </p:cNvCxnSpPr>
          <p:nvPr/>
        </p:nvCxnSpPr>
        <p:spPr>
          <a:xfrm flipV="1">
            <a:off x="6858000" y="3314700"/>
            <a:ext cx="0" cy="739923"/>
          </a:xfrm>
          <a:prstGeom prst="straightConnector1">
            <a:avLst/>
          </a:prstGeom>
          <a:ln w="38100" cap="rnd" cmpd="sng">
            <a:solidFill>
              <a:schemeClr val="accent6"/>
            </a:solidFill>
            <a:headEnd type="oval"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Direct Access Storage 12"/>
          <p:cNvSpPr/>
          <p:nvPr/>
        </p:nvSpPr>
        <p:spPr>
          <a:xfrm>
            <a:off x="1295400" y="4152900"/>
            <a:ext cx="1981200" cy="990600"/>
          </a:xfrm>
          <a:prstGeom prst="flowChartMagneticDrum">
            <a:avLst/>
          </a:prstGeom>
          <a:solidFill>
            <a:schemeClr val="accent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output</a:t>
            </a:r>
          </a:p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stream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4" name="Straight Arrow Connector 13"/>
          <p:cNvCxnSpPr>
            <a:stCxn id="9" idx="1"/>
            <a:endCxn id="7" idx="3"/>
          </p:cNvCxnSpPr>
          <p:nvPr/>
        </p:nvCxnSpPr>
        <p:spPr>
          <a:xfrm flipH="1">
            <a:off x="5250679" y="2781300"/>
            <a:ext cx="997721" cy="0"/>
          </a:xfrm>
          <a:prstGeom prst="straightConnector1">
            <a:avLst/>
          </a:prstGeom>
          <a:ln w="38100" cap="rnd" cmpd="sng">
            <a:solidFill>
              <a:schemeClr val="accent6"/>
            </a:solidFill>
            <a:headEnd type="oval"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1"/>
            <a:endCxn id="10" idx="3"/>
          </p:cNvCxnSpPr>
          <p:nvPr/>
        </p:nvCxnSpPr>
        <p:spPr>
          <a:xfrm flipH="1">
            <a:off x="2895600" y="2781300"/>
            <a:ext cx="1135879" cy="0"/>
          </a:xfrm>
          <a:prstGeom prst="straightConnector1">
            <a:avLst/>
          </a:prstGeom>
          <a:ln w="38100" cap="rnd" cmpd="sng">
            <a:solidFill>
              <a:schemeClr val="accent6"/>
            </a:solidFill>
            <a:headEnd type="oval"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2"/>
            <a:endCxn id="13" idx="0"/>
          </p:cNvCxnSpPr>
          <p:nvPr/>
        </p:nvCxnSpPr>
        <p:spPr>
          <a:xfrm>
            <a:off x="2286000" y="3314700"/>
            <a:ext cx="0" cy="838200"/>
          </a:xfrm>
          <a:prstGeom prst="straightConnector1">
            <a:avLst/>
          </a:prstGeom>
          <a:ln w="38100" cap="rnd" cmpd="sng">
            <a:solidFill>
              <a:schemeClr val="accent6"/>
            </a:solidFill>
            <a:headEnd type="oval"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10" idx="0"/>
            <a:endCxn id="7" idx="0"/>
          </p:cNvCxnSpPr>
          <p:nvPr/>
        </p:nvCxnSpPr>
        <p:spPr>
          <a:xfrm rot="5400000" flipH="1" flipV="1">
            <a:off x="3463539" y="1070361"/>
            <a:ext cx="12700" cy="2355079"/>
          </a:xfrm>
          <a:prstGeom prst="curvedConnector3">
            <a:avLst>
              <a:gd name="adj1" fmla="val 1800000"/>
            </a:avLst>
          </a:prstGeom>
          <a:ln w="25400">
            <a:solidFill>
              <a:schemeClr val="accent3"/>
            </a:solidFill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7" idx="0"/>
            <a:endCxn id="9" idx="0"/>
          </p:cNvCxnSpPr>
          <p:nvPr/>
        </p:nvCxnSpPr>
        <p:spPr>
          <a:xfrm rot="5400000" flipH="1" flipV="1">
            <a:off x="5749539" y="1139440"/>
            <a:ext cx="12700" cy="2216921"/>
          </a:xfrm>
          <a:prstGeom prst="curvedConnector3">
            <a:avLst>
              <a:gd name="adj1" fmla="val 1800000"/>
            </a:avLst>
          </a:prstGeom>
          <a:ln w="25400">
            <a:solidFill>
              <a:schemeClr val="accent3"/>
            </a:solidFill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55"/>
          <p:cNvSpPr txBox="1"/>
          <p:nvPr/>
        </p:nvSpPr>
        <p:spPr>
          <a:xfrm>
            <a:off x="2590800" y="16880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accent3"/>
                </a:solidFill>
              </a:rPr>
              <a:t>1. readPoints()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0" name="TextBox 56"/>
          <p:cNvSpPr txBox="1"/>
          <p:nvPr/>
        </p:nvSpPr>
        <p:spPr>
          <a:xfrm>
            <a:off x="5943600" y="3549134"/>
            <a:ext cx="952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accent6"/>
                </a:solidFill>
              </a:rPr>
              <a:t>4. bytes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6" name="TextBox 55"/>
          <p:cNvSpPr txBox="1"/>
          <p:nvPr/>
        </p:nvSpPr>
        <p:spPr>
          <a:xfrm>
            <a:off x="5138352" y="1682234"/>
            <a:ext cx="1567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accent3"/>
                </a:solidFill>
              </a:rPr>
              <a:t>2. readPoints()</a:t>
            </a:r>
            <a:endParaRPr lang="en-US" dirty="0">
              <a:solidFill>
                <a:schemeClr val="accent3"/>
              </a:solidFill>
            </a:endParaRPr>
          </a:p>
        </p:txBody>
      </p:sp>
      <p:cxnSp>
        <p:nvCxnSpPr>
          <p:cNvPr id="27" name="Curved Connector 26"/>
          <p:cNvCxnSpPr>
            <a:stCxn id="9" idx="3"/>
            <a:endCxn id="11" idx="4"/>
          </p:cNvCxnSpPr>
          <p:nvPr/>
        </p:nvCxnSpPr>
        <p:spPr>
          <a:xfrm>
            <a:off x="7467600" y="2781300"/>
            <a:ext cx="381000" cy="1768623"/>
          </a:xfrm>
          <a:prstGeom prst="curvedConnector3">
            <a:avLst>
              <a:gd name="adj1" fmla="val 160000"/>
            </a:avLst>
          </a:prstGeom>
          <a:ln w="25400">
            <a:solidFill>
              <a:schemeClr val="accent3"/>
            </a:solidFill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55"/>
          <p:cNvSpPr txBox="1"/>
          <p:nvPr/>
        </p:nvSpPr>
        <p:spPr>
          <a:xfrm>
            <a:off x="7696200" y="2667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accent3"/>
                </a:solidFill>
              </a:rPr>
              <a:t>3. disk read</a:t>
            </a:r>
            <a:endParaRPr lang="en-US" dirty="0">
              <a:solidFill>
                <a:schemeClr val="accent3"/>
              </a:solidFill>
            </a:endParaRPr>
          </a:p>
        </p:txBody>
      </p:sp>
      <p:cxnSp>
        <p:nvCxnSpPr>
          <p:cNvPr id="39" name="Curved Connector 38"/>
          <p:cNvCxnSpPr>
            <a:endCxn id="10" idx="1"/>
          </p:cNvCxnSpPr>
          <p:nvPr/>
        </p:nvCxnSpPr>
        <p:spPr>
          <a:xfrm>
            <a:off x="450078" y="2254251"/>
            <a:ext cx="1226322" cy="527049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3"/>
            </a:solidFill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55"/>
          <p:cNvSpPr txBox="1"/>
          <p:nvPr/>
        </p:nvSpPr>
        <p:spPr>
          <a:xfrm>
            <a:off x="381000" y="18669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accent3"/>
                </a:solidFill>
              </a:rPr>
              <a:t>0. writePoints()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3" name="TextBox 56"/>
          <p:cNvSpPr txBox="1"/>
          <p:nvPr/>
        </p:nvSpPr>
        <p:spPr>
          <a:xfrm>
            <a:off x="5105400" y="27432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accent6"/>
                </a:solidFill>
              </a:rPr>
              <a:t>5</a:t>
            </a:r>
            <a:r>
              <a:rPr lang="en-US" dirty="0" smtClean="0">
                <a:solidFill>
                  <a:schemeClr val="accent6"/>
                </a:solidFill>
              </a:rPr>
              <a:t>. points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TextBox 56"/>
          <p:cNvSpPr txBox="1"/>
          <p:nvPr/>
        </p:nvSpPr>
        <p:spPr>
          <a:xfrm>
            <a:off x="2895600" y="2743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accent6"/>
                </a:solidFill>
              </a:rPr>
              <a:t>6</a:t>
            </a:r>
            <a:r>
              <a:rPr lang="en-US" dirty="0" smtClean="0">
                <a:solidFill>
                  <a:schemeClr val="accent6"/>
                </a:solidFill>
              </a:rPr>
              <a:t>. points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5" name="TextBox 55"/>
          <p:cNvSpPr txBox="1"/>
          <p:nvPr/>
        </p:nvSpPr>
        <p:spPr>
          <a:xfrm>
            <a:off x="457200" y="3429000"/>
            <a:ext cx="1463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accent3"/>
                </a:solidFill>
              </a:rPr>
              <a:t>7</a:t>
            </a:r>
            <a:r>
              <a:rPr lang="en-US" dirty="0" smtClean="0">
                <a:solidFill>
                  <a:schemeClr val="accent3"/>
                </a:solidFill>
              </a:rPr>
              <a:t>. disk write</a:t>
            </a:r>
            <a:endParaRPr lang="en-US" dirty="0">
              <a:solidFill>
                <a:schemeClr val="accent3"/>
              </a:solidFill>
            </a:endParaRPr>
          </a:p>
        </p:txBody>
      </p:sp>
      <p:cxnSp>
        <p:nvCxnSpPr>
          <p:cNvPr id="46" name="Curved Connector 45"/>
          <p:cNvCxnSpPr>
            <a:endCxn id="13" idx="1"/>
          </p:cNvCxnSpPr>
          <p:nvPr/>
        </p:nvCxnSpPr>
        <p:spPr>
          <a:xfrm rot="5400000">
            <a:off x="1133647" y="3480871"/>
            <a:ext cx="1329083" cy="1005575"/>
          </a:xfrm>
          <a:prstGeom prst="curvedConnector4">
            <a:avLst>
              <a:gd name="adj1" fmla="val 31367"/>
              <a:gd name="adj2" fmla="val 122733"/>
            </a:avLst>
          </a:prstGeom>
          <a:ln w="25400">
            <a:solidFill>
              <a:schemeClr val="accent3"/>
            </a:solidFill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56"/>
          <p:cNvSpPr txBox="1"/>
          <p:nvPr/>
        </p:nvSpPr>
        <p:spPr>
          <a:xfrm>
            <a:off x="2209800" y="35814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accent6"/>
                </a:solidFill>
              </a:rPr>
              <a:t>8. bytes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63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Design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Aimed at:</a:t>
            </a:r>
          </a:p>
          <a:p>
            <a:pPr lvl="1"/>
            <a:r>
              <a:rPr lang="en-US" dirty="0" smtClean="0"/>
              <a:t>command </a:t>
            </a:r>
            <a:r>
              <a:rPr lang="en-US" dirty="0"/>
              <a:t>line apps for </a:t>
            </a:r>
            <a:r>
              <a:rPr lang="en-US" dirty="0" smtClean="0"/>
              <a:t>data processing</a:t>
            </a:r>
          </a:p>
          <a:p>
            <a:pPr lvl="1"/>
            <a:r>
              <a:rPr lang="en-US" dirty="0" smtClean="0"/>
              <a:t>secondarily, viewing</a:t>
            </a:r>
          </a:p>
          <a:p>
            <a:pPr lvl="8"/>
            <a:endParaRPr lang="en-US" dirty="0"/>
          </a:p>
          <a:p>
            <a:r>
              <a:rPr lang="en-US" dirty="0" smtClean="0"/>
              <a:t>“Readers” and “Writers”</a:t>
            </a:r>
          </a:p>
          <a:p>
            <a:pPr lvl="1"/>
            <a:r>
              <a:rPr lang="en-US" dirty="0" smtClean="0"/>
              <a:t>Producers/Consumers, Sources/Sinks, …</a:t>
            </a:r>
          </a:p>
          <a:p>
            <a:pPr lvl="1"/>
            <a:r>
              <a:rPr lang="en-US" dirty="0" smtClean="0"/>
              <a:t>Composition of stages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Pipeline is static</a:t>
            </a:r>
          </a:p>
          <a:p>
            <a:pPr lvl="1"/>
            <a:r>
              <a:rPr lang="en-US" dirty="0" smtClean="0"/>
              <a:t>Setup once at run time</a:t>
            </a:r>
          </a:p>
          <a:p>
            <a:pPr lvl="1"/>
            <a:r>
              <a:rPr lang="en-US" dirty="0" smtClean="0"/>
              <a:t>Then use (read from) repeatedly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2011 Michael P. Gerlek (CC BY-SA 2.0)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022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Classes (1)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2011 Michael P. Gerlek (CC BY-SA 2.0)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25" y="1905000"/>
            <a:ext cx="6924675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2844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Classes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2011 Michael P. Gerlek (CC BY-SA 2.0)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2062163"/>
            <a:ext cx="8296275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4481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Groups of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Math</a:t>
            </a:r>
          </a:p>
          <a:p>
            <a:pPr lvl="1"/>
            <a:r>
              <a:rPr lang="en-US" dirty="0" smtClean="0"/>
              <a:t>Range, Vector, Bounds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Schemata</a:t>
            </a:r>
          </a:p>
          <a:p>
            <a:pPr lvl="1"/>
            <a:r>
              <a:rPr lang="en-US" dirty="0" smtClean="0"/>
              <a:t>Dimension, DimensionLayout, Schema, SchemaLayout, PointData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Pipeline</a:t>
            </a:r>
          </a:p>
          <a:p>
            <a:pPr lvl="1"/>
            <a:r>
              <a:rPr lang="en-US" dirty="0" smtClean="0"/>
              <a:t>Header, Stage, Reader, Writer, Filter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Other</a:t>
            </a:r>
          </a:p>
          <a:p>
            <a:pPr lvl="1"/>
            <a:r>
              <a:rPr lang="en-US" dirty="0" smtClean="0"/>
              <a:t>Utils, Signaller, exceptions, Color, Metadata, SpatialReference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2011 Michael P. Gerlek (CC BY-SA 2.0)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44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781DD7E14DB94CA5264A8A6B911649" ma:contentTypeVersion="0" ma:contentTypeDescription="Create a new document." ma:contentTypeScope="" ma:versionID="b6fed8d3a62e8b725bfe5139d889f7cd">
  <xsd:schema xmlns:xsd="http://www.w3.org/2001/XMLSchema" xmlns:p="http://schemas.microsoft.com/office/2006/metadata/properties" xmlns:ns2="D71D784D-4DE1-4CB9-A526-4A8A6B911649" targetNamespace="http://schemas.microsoft.com/office/2006/metadata/properties" ma:root="true" ma:fieldsID="fbe14ad137175f31687d7bacd5c9398b" ns2:_="">
    <xsd:import namespace="D71D784D-4DE1-4CB9-A526-4A8A6B911649"/>
    <xsd:element name="properties">
      <xsd:complexType>
        <xsd:sequence>
          <xsd:element name="documentManagement">
            <xsd:complexType>
              <xsd:all>
                <xsd:element ref="ns2:What" minOccurs="0"/>
                <xsd:element ref="ns2:Credited_x0020_Authors" minOccurs="0"/>
                <xsd:element ref="ns2:Publication" minOccurs="0"/>
                <xsd:element ref="ns2:Issue_x0020_Date" minOccurs="0"/>
                <xsd:element ref="ns2:Editor0" minOccurs="0"/>
                <xsd:element ref="ns2:Notes0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D71D784D-4DE1-4CB9-A526-4A8A6B911649" elementFormDefault="qualified">
    <xsd:import namespace="http://schemas.microsoft.com/office/2006/documentManagement/types"/>
    <xsd:element name="What" ma:index="8" nillable="true" ma:displayName="Ilk" ma:default="Presentation" ma:format="Dropdown" ma:internalName="What">
      <xsd:simpleType>
        <xsd:union memberTypes="dms:Text">
          <xsd:simpleType>
            <xsd:restriction base="dms:Choice">
              <xsd:enumeration value="Printed Article"/>
              <xsd:enumeration value="Online Article"/>
              <xsd:enumeration value="Presentation"/>
              <xsd:enumeration value="Workshop"/>
              <xsd:enumeration value="White Paper"/>
              <xsd:enumeration value="Book-Chapter"/>
              <xsd:enumeration value="OSGeo"/>
            </xsd:restriction>
          </xsd:simpleType>
        </xsd:union>
      </xsd:simpleType>
    </xsd:element>
    <xsd:element name="Credited_x0020_Authors" ma:index="9" nillable="true" ma:displayName="Credited Authors" ma:internalName="Credited_x0020_Authors">
      <xsd:simpleType>
        <xsd:restriction base="dms:Text">
          <xsd:maxLength value="255"/>
        </xsd:restriction>
      </xsd:simpleType>
    </xsd:element>
    <xsd:element name="Publication" ma:index="10" nillable="true" ma:displayName="Publication/Venue" ma:internalName="Publication">
      <xsd:simpleType>
        <xsd:restriction base="dms:Text">
          <xsd:maxLength value="255"/>
        </xsd:restriction>
      </xsd:simpleType>
    </xsd:element>
    <xsd:element name="Issue_x0020_Date" ma:index="11" nillable="true" ma:displayName="Issue Date/Event Date" ma:format="DateOnly" ma:internalName="Issue_x0020_Date">
      <xsd:simpleType>
        <xsd:restriction base="dms:DateTime"/>
      </xsd:simpleType>
    </xsd:element>
    <xsd:element name="Editor0" ma:index="12" nillable="true" ma:displayName="Editor" ma:internalName="Editor0">
      <xsd:simpleType>
        <xsd:restriction base="dms:Text">
          <xsd:maxLength value="255"/>
        </xsd:restriction>
      </xsd:simpleType>
    </xsd:element>
    <xsd:element name="Notes0" ma:index="13" nillable="true" ma:displayName="Notes" ma:internalName="Notes0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Notes0 xmlns="D71D784D-4DE1-4CB9-A526-4A8A6B911649" xsi:nil="true"/>
    <Credited_x0020_Authors xmlns="D71D784D-4DE1-4CB9-A526-4A8A6B911649">Michael P. Gerlek</Credited_x0020_Authors>
    <Editor0 xmlns="D71D784D-4DE1-4CB9-A526-4A8A6B911649" xsi:nil="true"/>
    <Publication xmlns="D71D784D-4DE1-4CB9-A526-4A8A6B911649">WA-URISA 2010, Tacoma, WA</Publication>
    <Issue_x0020_Date xmlns="D71D784D-4DE1-4CB9-A526-4A8A6B911649">2010-04-21T07:00:00+00:00</Issue_x0020_Date>
    <What xmlns="D71D784D-4DE1-4CB9-A526-4A8A6B911649">Presentation</What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28284F9-09F3-4663-8703-EFF4877679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71D784D-4DE1-4CB9-A526-4A8A6B911649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1069ADD2-65B3-4727-9AE8-EE4CD227BE19}">
  <ds:schemaRefs>
    <ds:schemaRef ds:uri="http://purl.org/dc/elements/1.1/"/>
    <ds:schemaRef ds:uri="http://schemas.microsoft.com/office/2006/metadata/properties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D71D784D-4DE1-4CB9-A526-4A8A6B911649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88B5E37-42C5-489D-BCAF-23BC283F104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603</TotalTime>
  <Words>1738</Words>
  <Application>Microsoft Office PowerPoint</Application>
  <PresentationFormat>On-screen Show (4:3)</PresentationFormat>
  <Paragraphs>362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Metro</vt:lpstr>
      <vt:lpstr>libPC – DESIGN</vt:lpstr>
      <vt:lpstr>Contents</vt:lpstr>
      <vt:lpstr>libPC Goals (1-3)</vt:lpstr>
      <vt:lpstr>libPC Goals (4-6)</vt:lpstr>
      <vt:lpstr>Pipeline Design</vt:lpstr>
      <vt:lpstr>Pipeline Design Goals</vt:lpstr>
      <vt:lpstr>Key Classes (1)</vt:lpstr>
      <vt:lpstr>Key Classes (2)</vt:lpstr>
      <vt:lpstr>Groups of Classes</vt:lpstr>
      <vt:lpstr>Math  Range&lt;T&gt;</vt:lpstr>
      <vt:lpstr>Math  Vector&lt;T&gt;</vt:lpstr>
      <vt:lpstr>Math  Bounds&lt;T&gt;</vt:lpstr>
      <vt:lpstr>Schemata  Dimension</vt:lpstr>
      <vt:lpstr>Schemata  Schema</vt:lpstr>
      <vt:lpstr>Schemata  DimensionLayout</vt:lpstr>
      <vt:lpstr>Schemata  SchemaLayout</vt:lpstr>
      <vt:lpstr>Pipeline  Header</vt:lpstr>
      <vt:lpstr>Pipeline  Stage</vt:lpstr>
      <vt:lpstr>The read() protocol</vt:lpstr>
      <vt:lpstr>Pipeline  Reader</vt:lpstr>
      <vt:lpstr>Pipeline  Filter</vt:lpstr>
      <vt:lpstr>Pipeline  Writer</vt:lpstr>
      <vt:lpstr>The write() protocol</vt:lpstr>
      <vt:lpstr>Other  Utils</vt:lpstr>
      <vt:lpstr>Other  Signaller</vt:lpstr>
      <vt:lpstr>Other  exceptions</vt:lpstr>
      <vt:lpstr>Other  Color</vt:lpstr>
      <vt:lpstr>Other  Metadata</vt:lpstr>
      <vt:lpstr>Other  SpatialReference</vt:lpstr>
      <vt:lpstr>Concrete pipeline classes</vt:lpstr>
      <vt:lpstr>Issues</vt:lpstr>
      <vt:lpstr>Issue  Capabilities</vt:lpstr>
      <vt:lpstr>Issue  PointData Templating</vt:lpstr>
      <vt:lpstr>Issue  Sequential or Random?</vt:lpstr>
      <vt:lpstr>Issue  Stage Class Hierarchy</vt:lpstr>
      <vt:lpstr>Issue  IsValid?</vt:lpstr>
      <vt:lpstr>Issue   Miscellany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Source 101</dc:title>
  <dc:creator>Michael P. Gerlek</dc:creator>
  <cp:lastModifiedBy>Michael P. Gerlek</cp:lastModifiedBy>
  <cp:revision>60</cp:revision>
  <dcterms:created xsi:type="dcterms:W3CDTF">2006-08-16T00:00:00Z</dcterms:created>
  <dcterms:modified xsi:type="dcterms:W3CDTF">2011-03-10T18:57:47Z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0x0101004D781DD7E14DB94CA5264A8A6B911649</vt:lpwstr>
  </property>
  <property fmtid="{D5CDD505-2E9C-101B-9397-08002B2CF9AE}" pid="3" name="Authors">
    <vt:lpwstr>Michael P. Gerlek</vt:lpwstr>
  </property>
  <property fmtid="{D5CDD505-2E9C-101B-9397-08002B2CF9AE}" pid="4" name="Original Venue">
    <vt:lpwstr>WA-URISA 2010</vt:lpwstr>
  </property>
  <property fmtid="{D5CDD505-2E9C-101B-9397-08002B2CF9AE}" pid="5" name="What?">
    <vt:lpwstr>Presentation</vt:lpwstr>
  </property>
  <property fmtid="{D5CDD505-2E9C-101B-9397-08002B2CF9AE}" pid="6" name="sort letter">
    <vt:lpwstr>2010</vt:lpwstr>
  </property>
  <property fmtid="{D5CDD505-2E9C-101B-9397-08002B2CF9AE}" pid="7" name="Date">
    <vt:filetime>2010-04-13T07:00:00Z</vt:filetime>
  </property>
</Properties>
</file>