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DBB"/>
    <a:srgbClr val="FF005B"/>
    <a:srgbClr val="00E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DB978-EDFE-4B77-B8A1-50C342AF9C6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79D0-5262-4330-B56E-7DCAFEE7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1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A5DA-6CC5-4AF5-B2B2-F09C11C76C1E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C66-FA8D-4808-9D8E-AE1AD44AB2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250CA-817C-4341-9229-6B3B953F8602}"/>
              </a:ext>
            </a:extLst>
          </p:cNvPr>
          <p:cNvSpPr txBox="1"/>
          <p:nvPr userDrawn="1"/>
        </p:nvSpPr>
        <p:spPr>
          <a:xfrm>
            <a:off x="4164752" y="609420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2B44"/>
                </a:solidFill>
                <a:latin typeface="Bebas Neue" panose="00000500000000000000" pitchFamily="2" charset="0"/>
              </a:rPr>
              <a:t>SWS – YUNUS FEBRIANSYAH</a:t>
            </a:r>
            <a:endParaRPr lang="en-ID" sz="3200" dirty="0">
              <a:solidFill>
                <a:srgbClr val="032B44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425421" y="1437209"/>
            <a:ext cx="5917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sz="4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</a:t>
            </a: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AA6B203-6B99-4C75-9C93-A558BD12F875}"/>
              </a:ext>
            </a:extLst>
          </p:cNvPr>
          <p:cNvSpPr/>
          <p:nvPr/>
        </p:nvSpPr>
        <p:spPr>
          <a:xfrm>
            <a:off x="0" y="6092765"/>
            <a:ext cx="12190322" cy="765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B94F33D4-FDCB-4EFC-A43E-CF06504362CD}"/>
              </a:ext>
            </a:extLst>
          </p:cNvPr>
          <p:cNvSpPr/>
          <p:nvPr/>
        </p:nvSpPr>
        <p:spPr>
          <a:xfrm>
            <a:off x="0" y="0"/>
            <a:ext cx="12190322" cy="668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F8BB8-D889-4214-B595-956771EDC0B6}"/>
              </a:ext>
            </a:extLst>
          </p:cNvPr>
          <p:cNvSpPr txBox="1"/>
          <p:nvPr/>
        </p:nvSpPr>
        <p:spPr>
          <a:xfrm>
            <a:off x="5425420" y="2069175"/>
            <a:ext cx="59172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(Database System)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C060C-BE03-4D04-B97D-889DCC5F4ABE}"/>
              </a:ext>
            </a:extLst>
          </p:cNvPr>
          <p:cNvSpPr txBox="1"/>
          <p:nvPr/>
        </p:nvSpPr>
        <p:spPr>
          <a:xfrm>
            <a:off x="5425419" y="2715093"/>
            <a:ext cx="591727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Fenty 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Ariany</a:t>
            </a:r>
            <a:r>
              <a:rPr 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S.T.,</a:t>
            </a:r>
            <a:r>
              <a:rPr 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M.Kom</a:t>
            </a:r>
            <a:endParaRPr lang="en-US" sz="28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EFAE54-5A61-4DF8-AAAB-435FB2A1DD49}"/>
              </a:ext>
            </a:extLst>
          </p:cNvPr>
          <p:cNvSpPr txBox="1"/>
          <p:nvPr/>
        </p:nvSpPr>
        <p:spPr>
          <a:xfrm>
            <a:off x="5425418" y="3204325"/>
            <a:ext cx="591727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b="1" spc="-300" dirty="0">
                <a:solidFill>
                  <a:srgbClr val="FF005B"/>
                </a:solidFill>
              </a:rPr>
              <a:t>Model </a:t>
            </a:r>
            <a:r>
              <a:rPr lang="en-US" sz="4800" b="1" spc="-300" dirty="0" err="1">
                <a:solidFill>
                  <a:srgbClr val="FF005B"/>
                </a:solidFill>
              </a:rPr>
              <a:t>Perancangan</a:t>
            </a:r>
            <a:endParaRPr lang="en-US" sz="4800" b="1" spc="-300" dirty="0">
              <a:solidFill>
                <a:srgbClr val="FF005B"/>
              </a:solidFill>
            </a:endParaRPr>
          </a:p>
          <a:p>
            <a:pPr algn="r"/>
            <a:r>
              <a:rPr lang="en-US" sz="4800" b="1" spc="-300" dirty="0">
                <a:solidFill>
                  <a:srgbClr val="FF005B"/>
                </a:solidFill>
              </a:rPr>
              <a:t>Basis Data</a:t>
            </a:r>
          </a:p>
        </p:txBody>
      </p:sp>
    </p:spTree>
    <p:extLst>
      <p:ext uri="{BB962C8B-B14F-4D97-AF65-F5344CB8AC3E}">
        <p14:creationId xmlns:p14="http://schemas.microsoft.com/office/powerpoint/2010/main" val="26478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 rot="5400000">
            <a:off x="5894024" y="-5894023"/>
            <a:ext cx="495762" cy="12283808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9ECF3804-EC8B-481A-AEE2-208B7D611847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49BB2-CDA1-4D9F-97EB-EE55A0E4882D}"/>
              </a:ext>
            </a:extLst>
          </p:cNvPr>
          <p:cNvSpPr txBox="1"/>
          <p:nvPr/>
        </p:nvSpPr>
        <p:spPr>
          <a:xfrm>
            <a:off x="7971493" y="1749509"/>
            <a:ext cx="220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Berbasis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Objek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324643-99A4-4C5F-A400-351F2B3D3FBB}"/>
              </a:ext>
            </a:extLst>
          </p:cNvPr>
          <p:cNvSpPr/>
          <p:nvPr/>
        </p:nvSpPr>
        <p:spPr>
          <a:xfrm>
            <a:off x="7639997" y="1845371"/>
            <a:ext cx="331496" cy="331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4A131-DDA1-4097-801A-BB4E95194C41}"/>
              </a:ext>
            </a:extLst>
          </p:cNvPr>
          <p:cNvSpPr txBox="1"/>
          <p:nvPr/>
        </p:nvSpPr>
        <p:spPr>
          <a:xfrm>
            <a:off x="7971493" y="3281405"/>
            <a:ext cx="247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Record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2471FD-483D-437C-921C-2512389100A7}"/>
              </a:ext>
            </a:extLst>
          </p:cNvPr>
          <p:cNvSpPr/>
          <p:nvPr/>
        </p:nvSpPr>
        <p:spPr>
          <a:xfrm>
            <a:off x="7639997" y="3373351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08375-91A9-4F86-93A6-0114EE8042C9}"/>
              </a:ext>
            </a:extLst>
          </p:cNvPr>
          <p:cNvSpPr txBox="1"/>
          <p:nvPr/>
        </p:nvSpPr>
        <p:spPr>
          <a:xfrm>
            <a:off x="8302989" y="2217936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ERD (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Entity 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Relasionship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Diagram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788398-AB7C-471E-8AA9-7105A96B3D81}"/>
              </a:ext>
            </a:extLst>
          </p:cNvPr>
          <p:cNvSpPr/>
          <p:nvPr/>
        </p:nvSpPr>
        <p:spPr>
          <a:xfrm>
            <a:off x="8088425" y="2341486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85B06-05B6-44D3-B8BF-E6E1B0CAF357}"/>
              </a:ext>
            </a:extLst>
          </p:cNvPr>
          <p:cNvSpPr txBox="1"/>
          <p:nvPr/>
        </p:nvSpPr>
        <p:spPr>
          <a:xfrm>
            <a:off x="8302989" y="2572318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Simantik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22FC24-BDEA-45A5-88AD-4870B7061323}"/>
              </a:ext>
            </a:extLst>
          </p:cNvPr>
          <p:cNvSpPr/>
          <p:nvPr/>
        </p:nvSpPr>
        <p:spPr>
          <a:xfrm>
            <a:off x="8088425" y="2695868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AD79C4-E916-427D-B7C3-CA6D6FFA5443}"/>
              </a:ext>
            </a:extLst>
          </p:cNvPr>
          <p:cNvSpPr txBox="1"/>
          <p:nvPr/>
        </p:nvSpPr>
        <p:spPr>
          <a:xfrm>
            <a:off x="8302989" y="3749831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9CDEA1-1158-4DDE-9954-28F316C52F20}"/>
              </a:ext>
            </a:extLst>
          </p:cNvPr>
          <p:cNvSpPr/>
          <p:nvPr/>
        </p:nvSpPr>
        <p:spPr>
          <a:xfrm>
            <a:off x="8088425" y="3873381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A4FCC5-AACF-459C-A240-33D719735ECE}"/>
              </a:ext>
            </a:extLst>
          </p:cNvPr>
          <p:cNvSpPr txBox="1"/>
          <p:nvPr/>
        </p:nvSpPr>
        <p:spPr>
          <a:xfrm>
            <a:off x="8302989" y="4093685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Jaringan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B50044-217F-43A0-B3C8-867EFA215B31}"/>
              </a:ext>
            </a:extLst>
          </p:cNvPr>
          <p:cNvSpPr/>
          <p:nvPr/>
        </p:nvSpPr>
        <p:spPr>
          <a:xfrm>
            <a:off x="8088425" y="4217235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066475-159F-4728-9E22-0D2EC84FBE15}"/>
              </a:ext>
            </a:extLst>
          </p:cNvPr>
          <p:cNvSpPr txBox="1"/>
          <p:nvPr/>
        </p:nvSpPr>
        <p:spPr>
          <a:xfrm>
            <a:off x="8302989" y="4422518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Hirarky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81FF3C-9F51-4030-8265-3A3532D7D05A}"/>
              </a:ext>
            </a:extLst>
          </p:cNvPr>
          <p:cNvSpPr/>
          <p:nvPr/>
        </p:nvSpPr>
        <p:spPr>
          <a:xfrm>
            <a:off x="8088425" y="4546068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111413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7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10159572" y="-1"/>
            <a:ext cx="2032427" cy="177787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/>
          <p:cNvSpPr/>
          <p:nvPr/>
        </p:nvSpPr>
        <p:spPr>
          <a:xfrm rot="16200000">
            <a:off x="308196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ED273-75C4-481D-AFEA-46D6CF8FBE09}"/>
              </a:ext>
            </a:extLst>
          </p:cNvPr>
          <p:cNvSpPr txBox="1"/>
          <p:nvPr/>
        </p:nvSpPr>
        <p:spPr>
          <a:xfrm>
            <a:off x="5968521" y="460640"/>
            <a:ext cx="220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Berbasis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Objek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F2E9A6-AF76-4987-AEAF-50E8A4EDD433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D40BE-AE52-443B-955E-7FE4675B17BA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ERD (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Entity 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Relasionship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Diagram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360110-5599-461F-A1C7-84A79B9F9282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13443-087E-4E5E-B7FE-A742CD5A3E58}"/>
              </a:ext>
            </a:extLst>
          </p:cNvPr>
          <p:cNvSpPr txBox="1"/>
          <p:nvPr/>
        </p:nvSpPr>
        <p:spPr>
          <a:xfrm>
            <a:off x="6300017" y="1390732"/>
            <a:ext cx="4916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suatu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menjelaskan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hubungan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objek-objek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dasar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yang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mempunyai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hubungan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relasi</a:t>
            </a:r>
            <a:endParaRPr lang="en-US" sz="28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 result for erd adalah">
            <a:extLst>
              <a:ext uri="{FF2B5EF4-FFF2-40B4-BE49-F238E27FC236}">
                <a16:creationId xmlns:a16="http://schemas.microsoft.com/office/drawing/2014/main" id="{C6AE290E-0E0C-4C31-8FFF-DC015CC8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69" y="3024086"/>
            <a:ext cx="4577822" cy="173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23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" name="Rectangle 6"/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3" name="Pentagon 10112"/>
          <p:cNvSpPr/>
          <p:nvPr/>
        </p:nvSpPr>
        <p:spPr>
          <a:xfrm>
            <a:off x="-352540" y="5993176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/>
          <p:cNvSpPr/>
          <p:nvPr/>
        </p:nvSpPr>
        <p:spPr>
          <a:xfrm rot="5400000">
            <a:off x="3021944" y="-3021943"/>
            <a:ext cx="698502" cy="674238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8ED00-A767-4D03-95C6-A3948093413D}"/>
              </a:ext>
            </a:extLst>
          </p:cNvPr>
          <p:cNvSpPr txBox="1"/>
          <p:nvPr/>
        </p:nvSpPr>
        <p:spPr>
          <a:xfrm>
            <a:off x="5968521" y="460640"/>
            <a:ext cx="220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Berbasis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Objek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023893-519F-4A12-A1F4-910D72B3D7A4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501A5-EF8C-401A-9435-83D31100B6AD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Simantik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D6870E-6E60-4EFA-9D40-047F9BE76B59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3B21A-5844-4646-9F67-F1073F9D74B7}"/>
              </a:ext>
            </a:extLst>
          </p:cNvPr>
          <p:cNvSpPr txBox="1"/>
          <p:nvPr/>
        </p:nvSpPr>
        <p:spPr>
          <a:xfrm>
            <a:off x="6300017" y="1390732"/>
            <a:ext cx="4916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gambaran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pengetahuan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grafis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menunjukkan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hubungan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antar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berbagai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terdiri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lingkaran-lingkaran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dihubungkan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anak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panah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menunjukkan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tentang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objek-objek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Image result for diagram semantik adalah">
            <a:extLst>
              <a:ext uri="{FF2B5EF4-FFF2-40B4-BE49-F238E27FC236}">
                <a16:creationId xmlns:a16="http://schemas.microsoft.com/office/drawing/2014/main" id="{9EF678DF-CDE9-4138-9360-5E3CBE242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329725"/>
            <a:ext cx="5319849" cy="285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20757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352540" y="-863600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-880524" y="6356741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A266D0-1119-43ED-AF45-F1B98F21F3CD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A85E2-DFC4-4AA2-A19C-D5093A1D6EBC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C5697C-5D6C-4508-9A7C-0943CE50628D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967376-3A87-49DB-9EF4-7BE1CA8B8E6E}"/>
              </a:ext>
            </a:extLst>
          </p:cNvPr>
          <p:cNvSpPr txBox="1"/>
          <p:nvPr/>
        </p:nvSpPr>
        <p:spPr>
          <a:xfrm>
            <a:off x="6300017" y="1390732"/>
            <a:ext cx="491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gambaran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struktur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 yang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dibuat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bentuk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tabel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58E82-CFE9-429F-92C5-668F66AA876E}"/>
              </a:ext>
            </a:extLst>
          </p:cNvPr>
          <p:cNvSpPr txBox="1"/>
          <p:nvPr/>
        </p:nvSpPr>
        <p:spPr>
          <a:xfrm>
            <a:off x="5968521" y="460640"/>
            <a:ext cx="260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Berbasis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Record</a:t>
            </a:r>
          </a:p>
        </p:txBody>
      </p:sp>
      <p:pic>
        <p:nvPicPr>
          <p:cNvPr id="3074" name="Picture 2" descr="Image result for relasi tabel adalah">
            <a:extLst>
              <a:ext uri="{FF2B5EF4-FFF2-40B4-BE49-F238E27FC236}">
                <a16:creationId xmlns:a16="http://schemas.microsoft.com/office/drawing/2014/main" id="{B85BBC7C-8398-41D3-AAC4-6E7145DE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6" y="2098618"/>
            <a:ext cx="4868641" cy="35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352540" y="-863600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-880524" y="6356741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A266D0-1119-43ED-AF45-F1B98F21F3CD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A85E2-DFC4-4AA2-A19C-D5093A1D6EBC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Jaringan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C5697C-5D6C-4508-9A7C-0943CE50628D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967376-3A87-49DB-9EF4-7BE1CA8B8E6E}"/>
              </a:ext>
            </a:extLst>
          </p:cNvPr>
          <p:cNvSpPr txBox="1"/>
          <p:nvPr/>
        </p:nvSpPr>
        <p:spPr>
          <a:xfrm>
            <a:off x="6300017" y="1390732"/>
            <a:ext cx="4916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gambaran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struktur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data yang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kompleks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melibatkan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jaringan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pada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basis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datanya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58E82-CFE9-429F-92C5-668F66AA876E}"/>
              </a:ext>
            </a:extLst>
          </p:cNvPr>
          <p:cNvSpPr txBox="1"/>
          <p:nvPr/>
        </p:nvSpPr>
        <p:spPr>
          <a:xfrm>
            <a:off x="5968521" y="460640"/>
            <a:ext cx="260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Berbasis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Record</a:t>
            </a:r>
          </a:p>
        </p:txBody>
      </p:sp>
    </p:spTree>
    <p:extLst>
      <p:ext uri="{BB962C8B-B14F-4D97-AF65-F5344CB8AC3E}">
        <p14:creationId xmlns:p14="http://schemas.microsoft.com/office/powerpoint/2010/main" val="15609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352540" y="-863600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-880524" y="6356741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A266D0-1119-43ED-AF45-F1B98F21F3CD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A85E2-DFC4-4AA2-A19C-D5093A1D6EBC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Hirarky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C5697C-5D6C-4508-9A7C-0943CE50628D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967376-3A87-49DB-9EF4-7BE1CA8B8E6E}"/>
              </a:ext>
            </a:extLst>
          </p:cNvPr>
          <p:cNvSpPr txBox="1"/>
          <p:nvPr/>
        </p:nvSpPr>
        <p:spPr>
          <a:xfrm>
            <a:off x="6300017" y="1390732"/>
            <a:ext cx="4916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serangkaian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data 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tentang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pemodelan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basis data yang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berkaitan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character, field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data, record, file,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tabel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basis data </a:t>
            </a:r>
            <a:r>
              <a:rPr lang="en-ID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itu</a:t>
            </a:r>
            <a:r>
              <a:rPr lang="en-ID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3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58E82-CFE9-429F-92C5-668F66AA876E}"/>
              </a:ext>
            </a:extLst>
          </p:cNvPr>
          <p:cNvSpPr txBox="1"/>
          <p:nvPr/>
        </p:nvSpPr>
        <p:spPr>
          <a:xfrm>
            <a:off x="5968521" y="460640"/>
            <a:ext cx="260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Berbasis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Record</a:t>
            </a:r>
          </a:p>
        </p:txBody>
      </p:sp>
      <p:pic>
        <p:nvPicPr>
          <p:cNvPr id="3076" name="Picture 4" descr="Image result for diagram hirarki basis data adalah">
            <a:extLst>
              <a:ext uri="{FF2B5EF4-FFF2-40B4-BE49-F238E27FC236}">
                <a16:creationId xmlns:a16="http://schemas.microsoft.com/office/drawing/2014/main" id="{C51443A5-EE9F-48B3-98D0-FF499D0AC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164" y="2891497"/>
            <a:ext cx="4652615" cy="23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352540" y="-863600"/>
            <a:ext cx="2368627" cy="1740665"/>
          </a:xfrm>
          <a:prstGeom prst="homePlate">
            <a:avLst>
              <a:gd name="adj" fmla="val 993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4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-880524" y="6356741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A266D0-1119-43ED-AF45-F1B98F21F3CD}"/>
              </a:ext>
            </a:extLst>
          </p:cNvPr>
          <p:cNvSpPr/>
          <p:nvPr/>
        </p:nvSpPr>
        <p:spPr>
          <a:xfrm>
            <a:off x="5637025" y="1855086"/>
            <a:ext cx="331496" cy="331496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A85E2-DFC4-4AA2-A19C-D5093A1D6EBC}"/>
              </a:ext>
            </a:extLst>
          </p:cNvPr>
          <p:cNvSpPr txBox="1"/>
          <p:nvPr/>
        </p:nvSpPr>
        <p:spPr>
          <a:xfrm>
            <a:off x="6300017" y="2227651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</a:t>
            </a:r>
            <a:endParaRPr lang="en-US" sz="2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C5697C-5D6C-4508-9A7C-0943CE50628D}"/>
              </a:ext>
            </a:extLst>
          </p:cNvPr>
          <p:cNvSpPr/>
          <p:nvPr/>
        </p:nvSpPr>
        <p:spPr>
          <a:xfrm>
            <a:off x="6085453" y="2351201"/>
            <a:ext cx="214564" cy="214564"/>
          </a:xfrm>
          <a:prstGeom prst="ellipse">
            <a:avLst/>
          </a:prstGeom>
          <a:solidFill>
            <a:srgbClr val="236D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58E82-CFE9-429F-92C5-668F66AA876E}"/>
              </a:ext>
            </a:extLst>
          </p:cNvPr>
          <p:cNvSpPr txBox="1"/>
          <p:nvPr/>
        </p:nvSpPr>
        <p:spPr>
          <a:xfrm>
            <a:off x="5968521" y="1759224"/>
            <a:ext cx="2609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Berbasis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D451A-6DC6-45DE-9669-67A1B99CD8EF}"/>
              </a:ext>
            </a:extLst>
          </p:cNvPr>
          <p:cNvSpPr txBox="1"/>
          <p:nvPr/>
        </p:nvSpPr>
        <p:spPr>
          <a:xfrm>
            <a:off x="5968521" y="460640"/>
            <a:ext cx="220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Berbasis</a:t>
            </a:r>
            <a:r>
              <a:rPr lang="en-US" sz="28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Objek</a:t>
            </a:r>
            <a:endParaRPr lang="en-US" sz="28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4ED36A-2CDF-4AEB-AA02-261BF5DC9CFA}"/>
              </a:ext>
            </a:extLst>
          </p:cNvPr>
          <p:cNvSpPr/>
          <p:nvPr/>
        </p:nvSpPr>
        <p:spPr>
          <a:xfrm>
            <a:off x="5637025" y="556502"/>
            <a:ext cx="331496" cy="3314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50710-852C-434A-A870-5CCC5D32A1F6}"/>
              </a:ext>
            </a:extLst>
          </p:cNvPr>
          <p:cNvSpPr txBox="1"/>
          <p:nvPr/>
        </p:nvSpPr>
        <p:spPr>
          <a:xfrm>
            <a:off x="6300017" y="929067"/>
            <a:ext cx="322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ERD (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Entity </a:t>
            </a:r>
            <a:r>
              <a:rPr lang="en-US" sz="2000" spc="-1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Relasionship</a:t>
            </a:r>
            <a:r>
              <a:rPr lang="en-US" sz="20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Diagram</a:t>
            </a:r>
            <a:r>
              <a:rPr 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CA2686-30B8-48B1-A85F-4634EA183EC0}"/>
              </a:ext>
            </a:extLst>
          </p:cNvPr>
          <p:cNvSpPr/>
          <p:nvPr/>
        </p:nvSpPr>
        <p:spPr>
          <a:xfrm>
            <a:off x="6085453" y="1052617"/>
            <a:ext cx="214564" cy="2145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7309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20719DD-30ED-4A40-8805-F9624038B64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F69A01B3-F50C-4367-B1D7-BD430FF9BA62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C7657DD-0415-4BDE-B6EB-C8EA22DB2995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C1648A76-F26B-4480-8801-C6704CFF7D84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34A59E8-2917-4524-AE27-8F37C88E561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83B7C4-6219-4192-AE2E-329BDBB7D892}"/>
              </a:ext>
            </a:extLst>
          </p:cNvPr>
          <p:cNvGrpSpPr/>
          <p:nvPr/>
        </p:nvGrpSpPr>
        <p:grpSpPr>
          <a:xfrm rot="5400000" flipH="1">
            <a:off x="-2835875" y="2797189"/>
            <a:ext cx="6858002" cy="1263622"/>
            <a:chOff x="0" y="4145980"/>
            <a:chExt cx="12190322" cy="2708685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42FB9B08-5248-4DF7-B181-666EC4A4ABBE}"/>
                </a:ext>
              </a:extLst>
            </p:cNvPr>
            <p:cNvSpPr/>
            <p:nvPr/>
          </p:nvSpPr>
          <p:spPr>
            <a:xfrm>
              <a:off x="0" y="4145980"/>
              <a:ext cx="12190322" cy="270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63000">
                  <a:schemeClr val="accent2"/>
                </a:gs>
                <a:gs pos="100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32010E72-E47C-4C89-82F2-62EFD296809D}"/>
                </a:ext>
              </a:extLst>
            </p:cNvPr>
            <p:cNvSpPr/>
            <p:nvPr/>
          </p:nvSpPr>
          <p:spPr>
            <a:xfrm>
              <a:off x="0" y="4869780"/>
              <a:ext cx="12190322" cy="1984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6" extrusionOk="0">
                  <a:moveTo>
                    <a:pt x="12796" y="7279"/>
                  </a:moveTo>
                  <a:cubicBezTo>
                    <a:pt x="6734" y="21599"/>
                    <a:pt x="1977" y="19295"/>
                    <a:pt x="0" y="14999"/>
                  </a:cubicBezTo>
                  <a:lnTo>
                    <a:pt x="0" y="20875"/>
                  </a:lnTo>
                  <a:lnTo>
                    <a:pt x="21600" y="20875"/>
                  </a:lnTo>
                  <a:lnTo>
                    <a:pt x="21600" y="3710"/>
                  </a:lnTo>
                  <a:cubicBezTo>
                    <a:pt x="21242" y="2616"/>
                    <a:pt x="20203" y="0"/>
                    <a:pt x="18450" y="0"/>
                  </a:cubicBezTo>
                  <a:cubicBezTo>
                    <a:pt x="17036" y="-1"/>
                    <a:pt x="15157" y="1701"/>
                    <a:pt x="12796" y="7279"/>
                  </a:cubicBezTo>
                </a:path>
              </a:pathLst>
            </a:custGeom>
            <a:gradFill>
              <a:gsLst>
                <a:gs pos="13000">
                  <a:schemeClr val="accent2"/>
                </a:gs>
                <a:gs pos="84000">
                  <a:schemeClr val="accent3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59" name="Diamond 58">
            <a:extLst>
              <a:ext uri="{FF2B5EF4-FFF2-40B4-BE49-F238E27FC236}">
                <a16:creationId xmlns:a16="http://schemas.microsoft.com/office/drawing/2014/main" id="{77EF3D0C-FF04-4E71-9771-4129B03DB91F}"/>
              </a:ext>
            </a:extLst>
          </p:cNvPr>
          <p:cNvSpPr/>
          <p:nvPr/>
        </p:nvSpPr>
        <p:spPr>
          <a:xfrm>
            <a:off x="9331287" y="4825066"/>
            <a:ext cx="4836405" cy="407624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ACBD38-4888-44B8-AF1E-0655E06827DC}"/>
              </a:ext>
            </a:extLst>
          </p:cNvPr>
          <p:cNvSpPr txBox="1"/>
          <p:nvPr/>
        </p:nvSpPr>
        <p:spPr>
          <a:xfrm>
            <a:off x="7804586" y="2152967"/>
            <a:ext cx="22868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660760-A340-423C-B764-4C03903034B5}"/>
              </a:ext>
            </a:extLst>
          </p:cNvPr>
          <p:cNvSpPr txBox="1"/>
          <p:nvPr/>
        </p:nvSpPr>
        <p:spPr>
          <a:xfrm>
            <a:off x="4387415" y="2935318"/>
            <a:ext cx="57040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400" b="1" spc="-300" dirty="0">
                <a:solidFill>
                  <a:srgbClr val="FF005B"/>
                </a:solidFill>
              </a:rPr>
              <a:t>Basic ERD</a:t>
            </a:r>
          </a:p>
        </p:txBody>
      </p:sp>
    </p:spTree>
    <p:extLst>
      <p:ext uri="{BB962C8B-B14F-4D97-AF65-F5344CB8AC3E}">
        <p14:creationId xmlns:p14="http://schemas.microsoft.com/office/powerpoint/2010/main" val="4206335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YRGCBB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170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JHON Doe</dc:title>
  <dc:creator>MD Junaed</dc:creator>
  <cp:lastModifiedBy>Yunus Febriansyah</cp:lastModifiedBy>
  <cp:revision>125</cp:revision>
  <dcterms:created xsi:type="dcterms:W3CDTF">2016-04-01T19:13:22Z</dcterms:created>
  <dcterms:modified xsi:type="dcterms:W3CDTF">2020-08-25T01:11:07Z</dcterms:modified>
</cp:coreProperties>
</file>