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FBB6C-EBA5-415B-BBAB-210FD608ECDC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5425418" y="3573656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Belajar</a:t>
            </a:r>
            <a:r>
              <a:rPr lang="en-US" sz="4800" b="1" spc="-300" dirty="0">
                <a:solidFill>
                  <a:srgbClr val="FF005B"/>
                </a:solidFill>
              </a:rPr>
              <a:t> Dasar ERD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49BF-9F1E-41B7-9AFB-8C8806A67124}"/>
              </a:ext>
            </a:extLst>
          </p:cNvPr>
          <p:cNvSpPr txBox="1"/>
          <p:nvPr/>
        </p:nvSpPr>
        <p:spPr>
          <a:xfrm>
            <a:off x="5948406" y="196699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Derajat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68C5F-0F87-43F5-99AF-BDABE1676133}"/>
              </a:ext>
            </a:extLst>
          </p:cNvPr>
          <p:cNvSpPr/>
          <p:nvPr/>
        </p:nvSpPr>
        <p:spPr>
          <a:xfrm>
            <a:off x="5616910" y="29256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68E4-79B9-45E5-B89F-7C1E0A91B315}"/>
              </a:ext>
            </a:extLst>
          </p:cNvPr>
          <p:cNvSpPr txBox="1"/>
          <p:nvPr/>
        </p:nvSpPr>
        <p:spPr>
          <a:xfrm>
            <a:off x="5948406" y="624057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menjelaskan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jumlah</a:t>
            </a:r>
            <a:r>
              <a:rPr lang="en-ID" sz="2000" dirty="0">
                <a:solidFill>
                  <a:srgbClr val="595959"/>
                </a:solidFill>
              </a:rPr>
              <a:t> entity yang </a:t>
            </a:r>
            <a:r>
              <a:rPr lang="en-ID" sz="2000" dirty="0" err="1">
                <a:solidFill>
                  <a:srgbClr val="595959"/>
                </a:solidFill>
              </a:rPr>
              <a:t>berpartisipasi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dalam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suatu</a:t>
            </a:r>
            <a:r>
              <a:rPr lang="en-ID" sz="2000" dirty="0">
                <a:solidFill>
                  <a:srgbClr val="595959"/>
                </a:solidFill>
              </a:rPr>
              <a:t> relationship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9864F-FEA3-440C-9ACE-B291C0E3A0AD}"/>
              </a:ext>
            </a:extLst>
          </p:cNvPr>
          <p:cNvSpPr txBox="1"/>
          <p:nvPr/>
        </p:nvSpPr>
        <p:spPr>
          <a:xfrm>
            <a:off x="6236122" y="1269875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Unary Degree (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Derajat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Satu)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BB586-5550-49F6-BE42-6073D25E8C95}"/>
              </a:ext>
            </a:extLst>
          </p:cNvPr>
          <p:cNvSpPr/>
          <p:nvPr/>
        </p:nvSpPr>
        <p:spPr>
          <a:xfrm>
            <a:off x="6021558" y="1393425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ECC26-27B2-48D6-91A7-6980B0C4127B}"/>
              </a:ext>
            </a:extLst>
          </p:cNvPr>
          <p:cNvSpPr/>
          <p:nvPr/>
        </p:nvSpPr>
        <p:spPr>
          <a:xfrm>
            <a:off x="6352776" y="1781505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17FF3A-285C-4D6D-B481-8056E2E12E6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403189" y="2290513"/>
            <a:ext cx="2060813" cy="87614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FBE373E-BD11-4ED8-A3E3-4E0564B5735D}"/>
              </a:ext>
            </a:extLst>
          </p:cNvPr>
          <p:cNvSpPr/>
          <p:nvPr/>
        </p:nvSpPr>
        <p:spPr>
          <a:xfrm>
            <a:off x="8669367" y="1710615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bicara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2B69FB-9B05-47EB-BE46-5CEB85BBF0AD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7403189" y="1710615"/>
            <a:ext cx="2060813" cy="82328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90DFC3-746A-4D2A-BBAB-EC2F731195A1}"/>
              </a:ext>
            </a:extLst>
          </p:cNvPr>
          <p:cNvSpPr txBox="1"/>
          <p:nvPr/>
        </p:nvSpPr>
        <p:spPr>
          <a:xfrm>
            <a:off x="6236122" y="2512967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Degree (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Derajat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Dua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E6B8C7-F265-483A-848B-C306F1B2018A}"/>
              </a:ext>
            </a:extLst>
          </p:cNvPr>
          <p:cNvSpPr/>
          <p:nvPr/>
        </p:nvSpPr>
        <p:spPr>
          <a:xfrm>
            <a:off x="6021558" y="26365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ABA29-75CE-4598-806A-F852BE249DAA}"/>
              </a:ext>
            </a:extLst>
          </p:cNvPr>
          <p:cNvSpPr/>
          <p:nvPr/>
        </p:nvSpPr>
        <p:spPr>
          <a:xfrm>
            <a:off x="6352776" y="3028913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EEF160-859C-4518-83A2-8F9805D2BBE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 flipV="1">
            <a:off x="7403189" y="3280342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31628E0-A05E-4AD0-9A72-9A26CA694216}"/>
              </a:ext>
            </a:extLst>
          </p:cNvPr>
          <p:cNvSpPr/>
          <p:nvPr/>
        </p:nvSpPr>
        <p:spPr>
          <a:xfrm>
            <a:off x="9464002" y="3028913"/>
            <a:ext cx="1639460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Perpustakaan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9AF1DD46-A553-4CC4-88A9-54BE92EAE5CA}"/>
              </a:ext>
            </a:extLst>
          </p:cNvPr>
          <p:cNvSpPr/>
          <p:nvPr/>
        </p:nvSpPr>
        <p:spPr>
          <a:xfrm>
            <a:off x="7654200" y="2946586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pergi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FDE000-84DF-40F0-9949-BB810F7A2F8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9243469" y="3280342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F42C04-30BF-4D8A-B738-0D9FC43CC657}"/>
              </a:ext>
            </a:extLst>
          </p:cNvPr>
          <p:cNvSpPr txBox="1"/>
          <p:nvPr/>
        </p:nvSpPr>
        <p:spPr>
          <a:xfrm>
            <a:off x="6211026" y="3652797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Ternary Degree (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Derajat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Tiga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49EAE6-DE4B-4F71-A5D3-78EBC3EEC235}"/>
              </a:ext>
            </a:extLst>
          </p:cNvPr>
          <p:cNvSpPr/>
          <p:nvPr/>
        </p:nvSpPr>
        <p:spPr>
          <a:xfrm>
            <a:off x="5996462" y="377634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74B77B-7E98-48D2-860A-4791EC083720}"/>
              </a:ext>
            </a:extLst>
          </p:cNvPr>
          <p:cNvSpPr/>
          <p:nvPr/>
        </p:nvSpPr>
        <p:spPr>
          <a:xfrm>
            <a:off x="6327680" y="4168743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B2C8F4-5970-4C83-865D-CC90589DA5CB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7378093" y="4420172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7726F74-ACD0-41F9-8FEF-FA9E5B0C0CD8}"/>
              </a:ext>
            </a:extLst>
          </p:cNvPr>
          <p:cNvSpPr/>
          <p:nvPr/>
        </p:nvSpPr>
        <p:spPr>
          <a:xfrm>
            <a:off x="9438906" y="4168743"/>
            <a:ext cx="1197545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Ruangan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B7C6945A-17A6-4E02-9FF4-F67870A3B061}"/>
              </a:ext>
            </a:extLst>
          </p:cNvPr>
          <p:cNvSpPr/>
          <p:nvPr/>
        </p:nvSpPr>
        <p:spPr>
          <a:xfrm>
            <a:off x="7629104" y="4086416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belajar</a:t>
            </a:r>
            <a:endParaRPr lang="en-ID" sz="1600" dirty="0">
              <a:solidFill>
                <a:srgbClr val="0070C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E4DED4-FB36-4587-B9BA-974E801F5EB5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9218373" y="4420172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C9755-8D5E-444D-BE6B-E39F2FE1537B}"/>
              </a:ext>
            </a:extLst>
          </p:cNvPr>
          <p:cNvSpPr/>
          <p:nvPr/>
        </p:nvSpPr>
        <p:spPr>
          <a:xfrm>
            <a:off x="7777285" y="5085266"/>
            <a:ext cx="1258864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Matkul</a:t>
            </a:r>
            <a:endParaRPr lang="en-ID" sz="2000" dirty="0">
              <a:solidFill>
                <a:srgbClr val="0070C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109CC0-BD3D-4756-9489-1326D018AAE0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8406717" y="4753928"/>
            <a:ext cx="17022" cy="331338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  <p:bldP spid="11" grpId="0" animBg="1"/>
      <p:bldP spid="16" grpId="0" animBg="1"/>
      <p:bldP spid="22" grpId="0" animBg="1"/>
      <p:bldP spid="43" grpId="0"/>
      <p:bldP spid="44" grpId="0" animBg="1"/>
      <p:bldP spid="49" grpId="0" animBg="1"/>
      <p:bldP spid="51" grpId="0" animBg="1"/>
      <p:bldP spid="52" grpId="0" animBg="1"/>
      <p:bldP spid="54" grpId="0"/>
      <p:bldP spid="55" grpId="0" animBg="1"/>
      <p:bldP spid="56" grpId="0" animBg="1"/>
      <p:bldP spid="58" grpId="0" animBg="1"/>
      <p:bldP spid="60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49BF-9F1E-41B7-9AFB-8C8806A67124}"/>
              </a:ext>
            </a:extLst>
          </p:cNvPr>
          <p:cNvSpPr txBox="1"/>
          <p:nvPr/>
        </p:nvSpPr>
        <p:spPr>
          <a:xfrm>
            <a:off x="5948406" y="196699"/>
            <a:ext cx="301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Kardinalitas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68C5F-0F87-43F5-99AF-BDABE1676133}"/>
              </a:ext>
            </a:extLst>
          </p:cNvPr>
          <p:cNvSpPr/>
          <p:nvPr/>
        </p:nvSpPr>
        <p:spPr>
          <a:xfrm>
            <a:off x="5616910" y="29256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68E4-79B9-45E5-B89F-7C1E0A91B315}"/>
              </a:ext>
            </a:extLst>
          </p:cNvPr>
          <p:cNvSpPr txBox="1"/>
          <p:nvPr/>
        </p:nvSpPr>
        <p:spPr>
          <a:xfrm>
            <a:off x="5948406" y="624057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menjelaskan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batasan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jumlah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keterhubungan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satu</a:t>
            </a:r>
            <a:r>
              <a:rPr lang="en-ID" sz="2000" dirty="0">
                <a:solidFill>
                  <a:srgbClr val="595959"/>
                </a:solidFill>
              </a:rPr>
              <a:t> entity </a:t>
            </a:r>
            <a:r>
              <a:rPr lang="en-ID" sz="2000" dirty="0" err="1">
                <a:solidFill>
                  <a:srgbClr val="595959"/>
                </a:solidFill>
              </a:rPr>
              <a:t>dengan</a:t>
            </a:r>
            <a:r>
              <a:rPr lang="en-ID" sz="2000" dirty="0">
                <a:solidFill>
                  <a:srgbClr val="595959"/>
                </a:solidFill>
              </a:rPr>
              <a:t> entity </a:t>
            </a:r>
            <a:r>
              <a:rPr lang="en-ID" sz="2000" dirty="0" err="1">
                <a:solidFill>
                  <a:srgbClr val="595959"/>
                </a:solidFill>
              </a:rPr>
              <a:t>lainnya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9864F-FEA3-440C-9ACE-B291C0E3A0AD}"/>
              </a:ext>
            </a:extLst>
          </p:cNvPr>
          <p:cNvSpPr txBox="1"/>
          <p:nvPr/>
        </p:nvSpPr>
        <p:spPr>
          <a:xfrm>
            <a:off x="6236122" y="1269875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to One (1 :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BB586-5550-49F6-BE42-6073D25E8C95}"/>
              </a:ext>
            </a:extLst>
          </p:cNvPr>
          <p:cNvSpPr/>
          <p:nvPr/>
        </p:nvSpPr>
        <p:spPr>
          <a:xfrm>
            <a:off x="6021558" y="1393425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205B6F-4946-4DBF-ADE9-38EF89E2EDF2}"/>
              </a:ext>
            </a:extLst>
          </p:cNvPr>
          <p:cNvSpPr/>
          <p:nvPr/>
        </p:nvSpPr>
        <p:spPr>
          <a:xfrm>
            <a:off x="6352776" y="1846672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E3801F-7E90-41A1-A5A2-FAA2D9DA0A48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403189" y="2098101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B089A6-CA19-404A-9FC7-3175873B97B3}"/>
              </a:ext>
            </a:extLst>
          </p:cNvPr>
          <p:cNvSpPr/>
          <p:nvPr/>
        </p:nvSpPr>
        <p:spPr>
          <a:xfrm>
            <a:off x="9464002" y="1846672"/>
            <a:ext cx="1639460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Universitas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8B6528E-C4F4-4AF6-8CA7-0684826246B9}"/>
              </a:ext>
            </a:extLst>
          </p:cNvPr>
          <p:cNvSpPr/>
          <p:nvPr/>
        </p:nvSpPr>
        <p:spPr>
          <a:xfrm>
            <a:off x="7654200" y="1764345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kuliah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8502C-972B-4FD1-B509-61504CE5DBE7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9243469" y="2098101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5C6D14-DA72-4802-B575-1BB373912256}"/>
              </a:ext>
            </a:extLst>
          </p:cNvPr>
          <p:cNvSpPr txBox="1"/>
          <p:nvPr/>
        </p:nvSpPr>
        <p:spPr>
          <a:xfrm>
            <a:off x="9086214" y="16236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EFF68-E524-470C-9E35-E3C163D5B7E7}"/>
              </a:ext>
            </a:extLst>
          </p:cNvPr>
          <p:cNvSpPr txBox="1"/>
          <p:nvPr/>
        </p:nvSpPr>
        <p:spPr>
          <a:xfrm>
            <a:off x="7406803" y="16236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83C96-B15F-4924-8282-36D6CC0068EB}"/>
              </a:ext>
            </a:extLst>
          </p:cNvPr>
          <p:cNvSpPr txBox="1"/>
          <p:nvPr/>
        </p:nvSpPr>
        <p:spPr>
          <a:xfrm>
            <a:off x="6236122" y="2506196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to Many (1 : N)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D93CAD-F38E-4983-8028-C31C540A899E}"/>
              </a:ext>
            </a:extLst>
          </p:cNvPr>
          <p:cNvSpPr/>
          <p:nvPr/>
        </p:nvSpPr>
        <p:spPr>
          <a:xfrm>
            <a:off x="6021558" y="2629746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73EA75-4A2F-45FD-9767-3B31024D8DF6}"/>
              </a:ext>
            </a:extLst>
          </p:cNvPr>
          <p:cNvSpPr/>
          <p:nvPr/>
        </p:nvSpPr>
        <p:spPr>
          <a:xfrm>
            <a:off x="6352776" y="3082993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0A137-DCA2-4157-8473-E1646B1356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7403189" y="3334422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74C1AAB-E22A-49FD-A98C-6B50B36C0BB3}"/>
              </a:ext>
            </a:extLst>
          </p:cNvPr>
          <p:cNvSpPr/>
          <p:nvPr/>
        </p:nvSpPr>
        <p:spPr>
          <a:xfrm>
            <a:off x="9464002" y="3082993"/>
            <a:ext cx="1639460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Hoby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EF372BA5-0BD0-4D9E-B3ED-690382A5AEA4}"/>
              </a:ext>
            </a:extLst>
          </p:cNvPr>
          <p:cNvSpPr/>
          <p:nvPr/>
        </p:nvSpPr>
        <p:spPr>
          <a:xfrm>
            <a:off x="7654200" y="3000666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punya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CFCD2-CD7B-49F7-9B19-CFAA2E511FE1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9243469" y="3334422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C90D5C-6C64-4EFD-B6A6-EC94A0BF4997}"/>
              </a:ext>
            </a:extLst>
          </p:cNvPr>
          <p:cNvSpPr txBox="1"/>
          <p:nvPr/>
        </p:nvSpPr>
        <p:spPr>
          <a:xfrm>
            <a:off x="9086214" y="285997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35832-515A-4C6C-9570-D66D28582677}"/>
              </a:ext>
            </a:extLst>
          </p:cNvPr>
          <p:cNvSpPr txBox="1"/>
          <p:nvPr/>
        </p:nvSpPr>
        <p:spPr>
          <a:xfrm>
            <a:off x="7406803" y="28599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A31A8-9DC6-4C3C-8B0D-271F260112B7}"/>
              </a:ext>
            </a:extLst>
          </p:cNvPr>
          <p:cNvSpPr txBox="1"/>
          <p:nvPr/>
        </p:nvSpPr>
        <p:spPr>
          <a:xfrm>
            <a:off x="6236122" y="3758498"/>
            <a:ext cx="411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to Many (N : N)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D41D9A-F28C-448E-99E5-C7D231590653}"/>
              </a:ext>
            </a:extLst>
          </p:cNvPr>
          <p:cNvSpPr/>
          <p:nvPr/>
        </p:nvSpPr>
        <p:spPr>
          <a:xfrm>
            <a:off x="6021558" y="3882048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B96257-6B91-4CAF-ADA7-2A810B6B4CBA}"/>
              </a:ext>
            </a:extLst>
          </p:cNvPr>
          <p:cNvSpPr/>
          <p:nvPr/>
        </p:nvSpPr>
        <p:spPr>
          <a:xfrm>
            <a:off x="6352776" y="4335295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0503FC-8120-4247-B3F1-D9090D83DD8A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7403189" y="4586724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FDFC922-729B-4E3E-8D8C-2A25F6E3B170}"/>
              </a:ext>
            </a:extLst>
          </p:cNvPr>
          <p:cNvSpPr/>
          <p:nvPr/>
        </p:nvSpPr>
        <p:spPr>
          <a:xfrm>
            <a:off x="9464002" y="4335295"/>
            <a:ext cx="1639460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Matkul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92CD9E65-856A-41EE-B8FC-AF68B401BB21}"/>
              </a:ext>
            </a:extLst>
          </p:cNvPr>
          <p:cNvSpPr/>
          <p:nvPr/>
        </p:nvSpPr>
        <p:spPr>
          <a:xfrm>
            <a:off x="7654200" y="4252968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belajar</a:t>
            </a:r>
            <a:endParaRPr lang="en-ID" sz="1600" dirty="0">
              <a:solidFill>
                <a:srgbClr val="0070C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22EA25-BD17-489F-A50B-CC726507E848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9243469" y="4586724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E07BD3-98EC-41CB-A60C-7D38FBBA0920}"/>
              </a:ext>
            </a:extLst>
          </p:cNvPr>
          <p:cNvSpPr txBox="1"/>
          <p:nvPr/>
        </p:nvSpPr>
        <p:spPr>
          <a:xfrm>
            <a:off x="9086214" y="411227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EE0A4C-9B8C-4CD7-A48B-B22067DA1095}"/>
              </a:ext>
            </a:extLst>
          </p:cNvPr>
          <p:cNvSpPr txBox="1"/>
          <p:nvPr/>
        </p:nvSpPr>
        <p:spPr>
          <a:xfrm>
            <a:off x="7406803" y="411227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  <a:endParaRPr lang="en-ID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  <p:bldP spid="11" grpId="0" animBg="1"/>
      <p:bldP spid="29" grpId="0" animBg="1"/>
      <p:bldP spid="32" grpId="0" animBg="1"/>
      <p:bldP spid="33" grpId="0" animBg="1"/>
      <p:bldP spid="2" grpId="0"/>
      <p:bldP spid="36" grpId="0"/>
      <p:bldP spid="37" grpId="0"/>
      <p:bldP spid="38" grpId="0" animBg="1"/>
      <p:bldP spid="39" grpId="0" animBg="1"/>
      <p:bldP spid="41" grpId="0" animBg="1"/>
      <p:bldP spid="42" grpId="0" animBg="1"/>
      <p:bldP spid="46" grpId="0"/>
      <p:bldP spid="47" grpId="0"/>
      <p:bldP spid="48" grpId="0"/>
      <p:bldP spid="64" grpId="0" animBg="1"/>
      <p:bldP spid="65" grpId="0" animBg="1"/>
      <p:bldP spid="67" grpId="0" animBg="1"/>
      <p:bldP spid="68" grpId="0" animBg="1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804153"/>
            <a:ext cx="5704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Konsep</a:t>
            </a:r>
            <a:r>
              <a:rPr lang="en-US" sz="4400" b="1" spc="-300" dirty="0">
                <a:solidFill>
                  <a:srgbClr val="FF005B"/>
                </a:solidFill>
              </a:rPr>
              <a:t> Model </a:t>
            </a:r>
            <a:r>
              <a:rPr lang="en-US" sz="4400" b="1" spc="-300" dirty="0" err="1">
                <a:solidFill>
                  <a:srgbClr val="FF005B"/>
                </a:solidFill>
              </a:rPr>
              <a:t>Perancangan</a:t>
            </a:r>
            <a:endParaRPr lang="en-US" sz="4400" b="1" spc="-300" dirty="0">
              <a:solidFill>
                <a:srgbClr val="FF005B"/>
              </a:solidFill>
            </a:endParaRPr>
          </a:p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Relasi</a:t>
            </a:r>
            <a:r>
              <a:rPr lang="en-US" sz="4400" b="1" spc="-300" dirty="0">
                <a:solidFill>
                  <a:srgbClr val="FF005B"/>
                </a:solidFill>
              </a:rPr>
              <a:t> / Relational</a:t>
            </a: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7FC79-1FDF-4CA5-8795-2FB76AB42D78}"/>
              </a:ext>
            </a:extLst>
          </p:cNvPr>
          <p:cNvSpPr txBox="1"/>
          <p:nvPr/>
        </p:nvSpPr>
        <p:spPr>
          <a:xfrm>
            <a:off x="5984982" y="416155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2FC6F-0739-4B3A-B97D-E50B38E29166}"/>
              </a:ext>
            </a:extLst>
          </p:cNvPr>
          <p:cNvSpPr/>
          <p:nvPr/>
        </p:nvSpPr>
        <p:spPr>
          <a:xfrm>
            <a:off x="5653486" y="512017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316478" y="884582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ERD 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Relasionship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Diagram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6101914" y="1008132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1D6FF-C28E-4F47-84AE-09DF20874D97}"/>
              </a:ext>
            </a:extLst>
          </p:cNvPr>
          <p:cNvSpPr txBox="1"/>
          <p:nvPr/>
        </p:nvSpPr>
        <p:spPr>
          <a:xfrm>
            <a:off x="6316478" y="1346247"/>
            <a:ext cx="491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adalah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suatu</a:t>
            </a:r>
            <a:r>
              <a:rPr lang="en-ID" sz="2000" dirty="0">
                <a:solidFill>
                  <a:srgbClr val="595959"/>
                </a:solidFill>
              </a:rPr>
              <a:t> model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menjelaskan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hubungan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antar</a:t>
            </a:r>
            <a:r>
              <a:rPr lang="en-ID" sz="2000" dirty="0">
                <a:solidFill>
                  <a:srgbClr val="595959"/>
                </a:solidFill>
              </a:rPr>
              <a:t> data </a:t>
            </a:r>
            <a:r>
              <a:rPr lang="en-ID" sz="2000" dirty="0" err="1">
                <a:solidFill>
                  <a:srgbClr val="595959"/>
                </a:solidFill>
              </a:rPr>
              <a:t>dalam</a:t>
            </a:r>
            <a:r>
              <a:rPr lang="en-ID" sz="2000" dirty="0">
                <a:solidFill>
                  <a:srgbClr val="595959"/>
                </a:solidFill>
              </a:rPr>
              <a:t> basis data </a:t>
            </a:r>
            <a:r>
              <a:rPr lang="en-ID" sz="2000" dirty="0" err="1">
                <a:solidFill>
                  <a:srgbClr val="595959"/>
                </a:solidFill>
              </a:rPr>
              <a:t>berdasarkan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objek-objek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dasar</a:t>
            </a:r>
            <a:r>
              <a:rPr lang="en-ID" sz="2000" dirty="0">
                <a:solidFill>
                  <a:srgbClr val="595959"/>
                </a:solidFill>
              </a:rPr>
              <a:t> data yang </a:t>
            </a:r>
            <a:r>
              <a:rPr lang="en-ID" sz="2000" dirty="0" err="1">
                <a:solidFill>
                  <a:srgbClr val="595959"/>
                </a:solidFill>
              </a:rPr>
              <a:t>mempunyai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hubungan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antar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relasi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pic>
        <p:nvPicPr>
          <p:cNvPr id="19" name="Picture 2" descr="Image result for erd adalah">
            <a:extLst>
              <a:ext uri="{FF2B5EF4-FFF2-40B4-BE49-F238E27FC236}">
                <a16:creationId xmlns:a16="http://schemas.microsoft.com/office/drawing/2014/main" id="{2DFDC6B5-5EF9-4B9D-9D56-0AB2E208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30" y="2979601"/>
            <a:ext cx="4577822" cy="17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002060"/>
                </a:solidFill>
              </a:rPr>
              <a:t>Simbol-simbol</a:t>
            </a:r>
            <a:r>
              <a:rPr lang="en-US" sz="2400" b="1" spc="-150" dirty="0">
                <a:solidFill>
                  <a:srgbClr val="002060"/>
                </a:solidFill>
              </a:rPr>
              <a:t> ERD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61FCC5-B937-4004-A25F-03F2BFC20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8708"/>
              </p:ext>
            </p:extLst>
          </p:nvPr>
        </p:nvGraphicFramePr>
        <p:xfrm>
          <a:off x="6263640" y="811106"/>
          <a:ext cx="5167376" cy="408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88">
                  <a:extLst>
                    <a:ext uri="{9D8B030D-6E8A-4147-A177-3AD203B41FA5}">
                      <a16:colId xmlns:a16="http://schemas.microsoft.com/office/drawing/2014/main" val="1777542244"/>
                    </a:ext>
                  </a:extLst>
                </a:gridCol>
                <a:gridCol w="2583688">
                  <a:extLst>
                    <a:ext uri="{9D8B030D-6E8A-4147-A177-3AD203B41FA5}">
                      <a16:colId xmlns:a16="http://schemas.microsoft.com/office/drawing/2014/main" val="2189112052"/>
                    </a:ext>
                  </a:extLst>
                </a:gridCol>
              </a:tblGrid>
              <a:tr h="487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2060"/>
                          </a:solidFill>
                        </a:rPr>
                        <a:t>Simbol</a:t>
                      </a:r>
                      <a:endParaRPr lang="en-ID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Nama</a:t>
                      </a:r>
                      <a:endParaRPr lang="en-ID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551977"/>
                  </a:ext>
                </a:extLst>
              </a:tr>
              <a:tr h="899612"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36DBB"/>
                          </a:solidFill>
                        </a:rPr>
                        <a:t>Entity / </a:t>
                      </a:r>
                      <a:r>
                        <a:rPr lang="en-US" sz="2000" dirty="0" err="1">
                          <a:solidFill>
                            <a:srgbClr val="236DBB"/>
                          </a:solidFill>
                        </a:rPr>
                        <a:t>Entitas</a:t>
                      </a:r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913316"/>
                  </a:ext>
                </a:extLst>
              </a:tr>
              <a:tr h="899612">
                <a:tc>
                  <a:txBody>
                    <a:bodyPr/>
                    <a:lstStyle/>
                    <a:p>
                      <a:pPr algn="ctr"/>
                      <a:endParaRPr lang="en-ID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236DBB"/>
                          </a:solidFill>
                        </a:rPr>
                        <a:t>Atribut</a:t>
                      </a:r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478432"/>
                  </a:ext>
                </a:extLst>
              </a:tr>
              <a:tr h="899612"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236DBB"/>
                          </a:solidFill>
                        </a:rPr>
                        <a:t>Relasi</a:t>
                      </a:r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08764"/>
                  </a:ext>
                </a:extLst>
              </a:tr>
              <a:tr h="899612"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236DBB"/>
                          </a:solidFill>
                        </a:rPr>
                        <a:t>Garis</a:t>
                      </a:r>
                      <a:r>
                        <a:rPr lang="en-US" sz="2000" dirty="0">
                          <a:solidFill>
                            <a:srgbClr val="236DBB"/>
                          </a:solidFill>
                        </a:rPr>
                        <a:t> / Link</a:t>
                      </a:r>
                      <a:endParaRPr lang="en-ID" dirty="0">
                        <a:solidFill>
                          <a:srgbClr val="236DBB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0136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866CDD-1620-4E9C-9B9B-29E0962053B2}"/>
              </a:ext>
            </a:extLst>
          </p:cNvPr>
          <p:cNvSpPr/>
          <p:nvPr/>
        </p:nvSpPr>
        <p:spPr>
          <a:xfrm>
            <a:off x="6731771" y="1405684"/>
            <a:ext cx="1589269" cy="667512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1046B-5E73-432E-878F-398117CDD454}"/>
              </a:ext>
            </a:extLst>
          </p:cNvPr>
          <p:cNvSpPr/>
          <p:nvPr/>
        </p:nvSpPr>
        <p:spPr>
          <a:xfrm>
            <a:off x="6731771" y="2315730"/>
            <a:ext cx="1589269" cy="667512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ADC1A0B-9054-4AD2-B39A-0BF1C0E36AE4}"/>
              </a:ext>
            </a:extLst>
          </p:cNvPr>
          <p:cNvSpPr/>
          <p:nvPr/>
        </p:nvSpPr>
        <p:spPr>
          <a:xfrm>
            <a:off x="6731770" y="3207488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5935C-532E-40B8-A66F-0499D0C10687}"/>
              </a:ext>
            </a:extLst>
          </p:cNvPr>
          <p:cNvCxnSpPr/>
          <p:nvPr/>
        </p:nvCxnSpPr>
        <p:spPr>
          <a:xfrm>
            <a:off x="6804921" y="4471416"/>
            <a:ext cx="1442966" cy="0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rgbClr val="002060"/>
                </a:solidFill>
              </a:rPr>
              <a:t>Entity / </a:t>
            </a:r>
            <a:r>
              <a:rPr lang="en-US" sz="2400" b="1" spc="-150" dirty="0" err="1">
                <a:solidFill>
                  <a:srgbClr val="002060"/>
                </a:solidFill>
              </a:rPr>
              <a:t>Entitas</a:t>
            </a:r>
            <a:endParaRPr lang="en-US" sz="2400" b="1" spc="-150" dirty="0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866CDD-1620-4E9C-9B9B-29E0962053B2}"/>
              </a:ext>
            </a:extLst>
          </p:cNvPr>
          <p:cNvSpPr/>
          <p:nvPr/>
        </p:nvSpPr>
        <p:spPr>
          <a:xfrm>
            <a:off x="6288312" y="709495"/>
            <a:ext cx="1589269" cy="667512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10575-DF84-42C0-9276-F04A794EC8D6}"/>
              </a:ext>
            </a:extLst>
          </p:cNvPr>
          <p:cNvSpPr txBox="1"/>
          <p:nvPr/>
        </p:nvSpPr>
        <p:spPr>
          <a:xfrm>
            <a:off x="6197606" y="1377007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adalah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obyek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dapat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dibedakan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dengan</a:t>
            </a:r>
            <a:r>
              <a:rPr lang="en-ID" sz="2000" dirty="0">
                <a:solidFill>
                  <a:srgbClr val="595959"/>
                </a:solidFill>
              </a:rPr>
              <a:t> yang lain </a:t>
            </a:r>
            <a:r>
              <a:rPr lang="en-ID" sz="2000" dirty="0" err="1">
                <a:solidFill>
                  <a:srgbClr val="595959"/>
                </a:solidFill>
              </a:rPr>
              <a:t>dalam</a:t>
            </a:r>
            <a:r>
              <a:rPr lang="en-ID" sz="2000" dirty="0">
                <a:solidFill>
                  <a:srgbClr val="595959"/>
                </a:solidFill>
              </a:rPr>
              <a:t> dunia </a:t>
            </a:r>
            <a:r>
              <a:rPr lang="en-ID" sz="2000" dirty="0" err="1">
                <a:solidFill>
                  <a:srgbClr val="595959"/>
                </a:solidFill>
              </a:rPr>
              <a:t>nyata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5C147-B87C-4B72-BDBE-1A804CBEF809}"/>
              </a:ext>
            </a:extLst>
          </p:cNvPr>
          <p:cNvSpPr/>
          <p:nvPr/>
        </p:nvSpPr>
        <p:spPr>
          <a:xfrm>
            <a:off x="6288312" y="2084893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Mahasiswa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0DFF3-D506-467E-9A20-97060B9586A1}"/>
              </a:ext>
            </a:extLst>
          </p:cNvPr>
          <p:cNvSpPr/>
          <p:nvPr/>
        </p:nvSpPr>
        <p:spPr>
          <a:xfrm>
            <a:off x="8050056" y="2084893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Dosen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29FAB-8372-457E-9EA2-1CD998342545}"/>
              </a:ext>
            </a:extLst>
          </p:cNvPr>
          <p:cNvSpPr/>
          <p:nvPr/>
        </p:nvSpPr>
        <p:spPr>
          <a:xfrm>
            <a:off x="6288312" y="2700691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Matkul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EF0C0-D1CD-477E-907C-CDABFEF7D001}"/>
              </a:ext>
            </a:extLst>
          </p:cNvPr>
          <p:cNvSpPr/>
          <p:nvPr/>
        </p:nvSpPr>
        <p:spPr>
          <a:xfrm>
            <a:off x="8050056" y="2695379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Ruangan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8C5861-6014-4639-BBDC-2E8E3757513D}"/>
              </a:ext>
            </a:extLst>
          </p:cNvPr>
          <p:cNvSpPr/>
          <p:nvPr/>
        </p:nvSpPr>
        <p:spPr>
          <a:xfrm>
            <a:off x="6288312" y="3305865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Satpam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F99F4-44ED-4DC7-832C-B4E43F53B7EC}"/>
              </a:ext>
            </a:extLst>
          </p:cNvPr>
          <p:cNvSpPr/>
          <p:nvPr/>
        </p:nvSpPr>
        <p:spPr>
          <a:xfrm>
            <a:off x="8050056" y="3300553"/>
            <a:ext cx="1589269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….</a:t>
            </a:r>
            <a:endParaRPr lang="en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002060"/>
                </a:solidFill>
              </a:rPr>
              <a:t>Atribut</a:t>
            </a:r>
            <a:endParaRPr lang="en-US" sz="2400" b="1" spc="-150" dirty="0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10575-DF84-42C0-9276-F04A794EC8D6}"/>
              </a:ext>
            </a:extLst>
          </p:cNvPr>
          <p:cNvSpPr txBox="1"/>
          <p:nvPr/>
        </p:nvSpPr>
        <p:spPr>
          <a:xfrm>
            <a:off x="6197606" y="1377007"/>
            <a:ext cx="491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adalah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karakteristik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dari</a:t>
            </a:r>
            <a:r>
              <a:rPr lang="en-ID" sz="2000" dirty="0">
                <a:solidFill>
                  <a:srgbClr val="595959"/>
                </a:solidFill>
              </a:rPr>
              <a:t> entity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relationship, yang </a:t>
            </a:r>
            <a:r>
              <a:rPr lang="en-ID" sz="2000" dirty="0" err="1">
                <a:solidFill>
                  <a:srgbClr val="595959"/>
                </a:solidFill>
              </a:rPr>
              <a:t>menyediakan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penjelasan</a:t>
            </a:r>
            <a:r>
              <a:rPr lang="en-ID" sz="2000" dirty="0">
                <a:solidFill>
                  <a:srgbClr val="595959"/>
                </a:solidFill>
              </a:rPr>
              <a:t> detail </a:t>
            </a:r>
            <a:r>
              <a:rPr lang="en-ID" sz="2000" dirty="0" err="1">
                <a:solidFill>
                  <a:srgbClr val="595959"/>
                </a:solidFill>
              </a:rPr>
              <a:t>tentang</a:t>
            </a:r>
            <a:r>
              <a:rPr lang="en-ID" sz="2000" dirty="0">
                <a:solidFill>
                  <a:srgbClr val="595959"/>
                </a:solidFill>
              </a:rPr>
              <a:t> entity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relationship </a:t>
            </a:r>
            <a:r>
              <a:rPr lang="en-ID" sz="2000" dirty="0" err="1">
                <a:solidFill>
                  <a:srgbClr val="595959"/>
                </a:solidFill>
              </a:rPr>
              <a:t>tersebut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3344B0-3507-4427-91E6-361EF2664D33}"/>
              </a:ext>
            </a:extLst>
          </p:cNvPr>
          <p:cNvSpPr/>
          <p:nvPr/>
        </p:nvSpPr>
        <p:spPr>
          <a:xfrm>
            <a:off x="6288312" y="709495"/>
            <a:ext cx="1589269" cy="667512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FE78B-4E44-475A-9EB6-AB888D77C23C}"/>
              </a:ext>
            </a:extLst>
          </p:cNvPr>
          <p:cNvSpPr/>
          <p:nvPr/>
        </p:nvSpPr>
        <p:spPr>
          <a:xfrm>
            <a:off x="7605504" y="2711781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Buku</a:t>
            </a:r>
            <a:endParaRPr lang="en-ID" sz="2400" dirty="0">
              <a:solidFill>
                <a:srgbClr val="0070C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E66DCC-6884-4AF5-852A-B685966E1693}"/>
              </a:ext>
            </a:extLst>
          </p:cNvPr>
          <p:cNvSpPr/>
          <p:nvPr/>
        </p:nvSpPr>
        <p:spPr>
          <a:xfrm>
            <a:off x="6472339" y="3654696"/>
            <a:ext cx="1050413" cy="548115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Judul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96332B-6640-4906-BB8C-EDE37D26B568}"/>
              </a:ext>
            </a:extLst>
          </p:cNvPr>
          <p:cNvSpPr/>
          <p:nvPr/>
        </p:nvSpPr>
        <p:spPr>
          <a:xfrm>
            <a:off x="7605504" y="3654695"/>
            <a:ext cx="1050413" cy="548115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</a:rPr>
              <a:t>Pengarang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9EB71B-AF9C-480C-838D-54439931BDDF}"/>
              </a:ext>
            </a:extLst>
          </p:cNvPr>
          <p:cNvSpPr/>
          <p:nvPr/>
        </p:nvSpPr>
        <p:spPr>
          <a:xfrm>
            <a:off x="8738669" y="3654694"/>
            <a:ext cx="1050413" cy="548115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Penerbit</a:t>
            </a: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6E1021-775A-4BDB-8B76-388DEF006DDA}"/>
              </a:ext>
            </a:extLst>
          </p:cNvPr>
          <p:cNvSpPr/>
          <p:nvPr/>
        </p:nvSpPr>
        <p:spPr>
          <a:xfrm>
            <a:off x="9263875" y="2940583"/>
            <a:ext cx="1050413" cy="548115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TT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B3BBBB-28C0-453C-A5CA-D2F1A17EDA0C}"/>
              </a:ext>
            </a:extLst>
          </p:cNvPr>
          <p:cNvSpPr/>
          <p:nvPr/>
        </p:nvSpPr>
        <p:spPr>
          <a:xfrm>
            <a:off x="6032533" y="2940583"/>
            <a:ext cx="1050413" cy="548115"/>
          </a:xfrm>
          <a:prstGeom prst="ellipse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….</a:t>
            </a:r>
            <a:endParaRPr lang="en-ID" sz="2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1CCF7B-6B66-41A1-AD07-07F45DB0D7BA}"/>
              </a:ext>
            </a:extLst>
          </p:cNvPr>
          <p:cNvCxnSpPr>
            <a:cxnSpLocks/>
            <a:stCxn id="27" idx="6"/>
            <a:endCxn id="22" idx="1"/>
          </p:cNvCxnSpPr>
          <p:nvPr/>
        </p:nvCxnSpPr>
        <p:spPr>
          <a:xfrm flipV="1">
            <a:off x="7082946" y="2963211"/>
            <a:ext cx="522558" cy="251430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5ECB76-11F2-45B7-8D06-A73E50AFD460}"/>
              </a:ext>
            </a:extLst>
          </p:cNvPr>
          <p:cNvCxnSpPr>
            <a:cxnSpLocks/>
            <a:stCxn id="23" idx="0"/>
            <a:endCxn id="22" idx="1"/>
          </p:cNvCxnSpPr>
          <p:nvPr/>
        </p:nvCxnSpPr>
        <p:spPr>
          <a:xfrm flipV="1">
            <a:off x="6997546" y="2963211"/>
            <a:ext cx="607958" cy="691485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6DAB83-8B2A-411D-8B95-2A9927656839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8130711" y="3214640"/>
            <a:ext cx="0" cy="440055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175FC9-9B05-417B-928A-AA58244015F0}"/>
              </a:ext>
            </a:extLst>
          </p:cNvPr>
          <p:cNvCxnSpPr>
            <a:cxnSpLocks/>
            <a:stCxn id="26" idx="2"/>
            <a:endCxn id="22" idx="3"/>
          </p:cNvCxnSpPr>
          <p:nvPr/>
        </p:nvCxnSpPr>
        <p:spPr>
          <a:xfrm flipH="1" flipV="1">
            <a:off x="8655917" y="2963211"/>
            <a:ext cx="607958" cy="251430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6AF223-7D32-48A5-909A-5E90D750417A}"/>
              </a:ext>
            </a:extLst>
          </p:cNvPr>
          <p:cNvCxnSpPr>
            <a:cxnSpLocks/>
            <a:stCxn id="25" idx="0"/>
            <a:endCxn id="22" idx="3"/>
          </p:cNvCxnSpPr>
          <p:nvPr/>
        </p:nvCxnSpPr>
        <p:spPr>
          <a:xfrm flipH="1" flipV="1">
            <a:off x="8655917" y="2963211"/>
            <a:ext cx="607959" cy="691483"/>
          </a:xfrm>
          <a:prstGeom prst="line">
            <a:avLst/>
          </a:prstGeom>
          <a:ln w="28575">
            <a:solidFill>
              <a:srgbClr val="236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49BF-9F1E-41B7-9AFB-8C8806A67124}"/>
              </a:ext>
            </a:extLst>
          </p:cNvPr>
          <p:cNvSpPr txBox="1"/>
          <p:nvPr/>
        </p:nvSpPr>
        <p:spPr>
          <a:xfrm>
            <a:off x="5948406" y="196699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Jenis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68C5F-0F87-43F5-99AF-BDABE1676133}"/>
              </a:ext>
            </a:extLst>
          </p:cNvPr>
          <p:cNvSpPr/>
          <p:nvPr/>
        </p:nvSpPr>
        <p:spPr>
          <a:xfrm>
            <a:off x="5616910" y="29256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F65F7-ED5B-431F-B259-5FC7900DA4DC}"/>
              </a:ext>
            </a:extLst>
          </p:cNvPr>
          <p:cNvSpPr txBox="1"/>
          <p:nvPr/>
        </p:nvSpPr>
        <p:spPr>
          <a:xfrm>
            <a:off x="6279902" y="66512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 (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Kunci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1C77CB-2AFE-4668-95D5-8D3B4CFD91CA}"/>
              </a:ext>
            </a:extLst>
          </p:cNvPr>
          <p:cNvSpPr/>
          <p:nvPr/>
        </p:nvSpPr>
        <p:spPr>
          <a:xfrm>
            <a:off x="6065338" y="788676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68E4-79B9-45E5-B89F-7C1E0A91B315}"/>
              </a:ext>
            </a:extLst>
          </p:cNvPr>
          <p:cNvSpPr txBox="1"/>
          <p:nvPr/>
        </p:nvSpPr>
        <p:spPr>
          <a:xfrm>
            <a:off x="6279902" y="998845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digunakan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menentukan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suatu</a:t>
            </a:r>
            <a:r>
              <a:rPr lang="en-ID" sz="2000" dirty="0">
                <a:solidFill>
                  <a:srgbClr val="595959"/>
                </a:solidFill>
              </a:rPr>
              <a:t> entity </a:t>
            </a:r>
            <a:r>
              <a:rPr lang="en-ID" sz="2000" dirty="0" err="1">
                <a:solidFill>
                  <a:srgbClr val="595959"/>
                </a:solidFill>
              </a:rPr>
              <a:t>secara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unik</a:t>
            </a:r>
            <a:r>
              <a:rPr lang="en-ID" sz="2000" dirty="0">
                <a:solidFill>
                  <a:srgbClr val="595959"/>
                </a:solidFill>
              </a:rPr>
              <a:t>. 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173447-CD9A-421D-9F78-801117B60AC2}"/>
              </a:ext>
            </a:extLst>
          </p:cNvPr>
          <p:cNvSpPr txBox="1"/>
          <p:nvPr/>
        </p:nvSpPr>
        <p:spPr>
          <a:xfrm>
            <a:off x="6279902" y="1651938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8DB46C-3620-4263-8099-83C596C0E06E}"/>
              </a:ext>
            </a:extLst>
          </p:cNvPr>
          <p:cNvSpPr/>
          <p:nvPr/>
        </p:nvSpPr>
        <p:spPr>
          <a:xfrm>
            <a:off x="6065338" y="1775488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201D2-8533-4C70-AC81-B6F801DBDE32}"/>
              </a:ext>
            </a:extLst>
          </p:cNvPr>
          <p:cNvSpPr txBox="1"/>
          <p:nvPr/>
        </p:nvSpPr>
        <p:spPr>
          <a:xfrm>
            <a:off x="6279902" y="1985657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bernilai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tunggal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949105-5E00-4127-8FA0-925D6059F431}"/>
              </a:ext>
            </a:extLst>
          </p:cNvPr>
          <p:cNvSpPr txBox="1"/>
          <p:nvPr/>
        </p:nvSpPr>
        <p:spPr>
          <a:xfrm>
            <a:off x="6279902" y="2374769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Multivalue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10A4C6-55BF-45D5-BD3D-7A6E92717B39}"/>
              </a:ext>
            </a:extLst>
          </p:cNvPr>
          <p:cNvSpPr/>
          <p:nvPr/>
        </p:nvSpPr>
        <p:spPr>
          <a:xfrm>
            <a:off x="6065338" y="2498319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8B7146-4CE5-429C-8BD1-5153ED8AA91E}"/>
              </a:ext>
            </a:extLst>
          </p:cNvPr>
          <p:cNvSpPr txBox="1"/>
          <p:nvPr/>
        </p:nvSpPr>
        <p:spPr>
          <a:xfrm>
            <a:off x="6279902" y="2708488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memiliki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sekelompok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nilai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setiap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instan</a:t>
            </a:r>
            <a:r>
              <a:rPr lang="en-ID" sz="2000" dirty="0">
                <a:solidFill>
                  <a:srgbClr val="595959"/>
                </a:solidFill>
              </a:rPr>
              <a:t> entity.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E734E-AA3B-4CC0-AAAA-032B35AC6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5" t="50000" r="28225" b="27867"/>
          <a:stretch/>
        </p:blipFill>
        <p:spPr>
          <a:xfrm>
            <a:off x="3837868" y="3522295"/>
            <a:ext cx="7690153" cy="2295981"/>
          </a:xfrm>
          <a:prstGeom prst="rect">
            <a:avLst/>
          </a:prstGeom>
        </p:spPr>
      </p:pic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49BF-9F1E-41B7-9AFB-8C8806A67124}"/>
              </a:ext>
            </a:extLst>
          </p:cNvPr>
          <p:cNvSpPr txBox="1"/>
          <p:nvPr/>
        </p:nvSpPr>
        <p:spPr>
          <a:xfrm>
            <a:off x="5948406" y="196699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Jenis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68C5F-0F87-43F5-99AF-BDABE1676133}"/>
              </a:ext>
            </a:extLst>
          </p:cNvPr>
          <p:cNvSpPr/>
          <p:nvPr/>
        </p:nvSpPr>
        <p:spPr>
          <a:xfrm>
            <a:off x="5616910" y="29256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F65F7-ED5B-431F-B259-5FC7900DA4DC}"/>
              </a:ext>
            </a:extLst>
          </p:cNvPr>
          <p:cNvSpPr txBox="1"/>
          <p:nvPr/>
        </p:nvSpPr>
        <p:spPr>
          <a:xfrm>
            <a:off x="6279902" y="66512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Composite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1C77CB-2AFE-4668-95D5-8D3B4CFD91CA}"/>
              </a:ext>
            </a:extLst>
          </p:cNvPr>
          <p:cNvSpPr/>
          <p:nvPr/>
        </p:nvSpPr>
        <p:spPr>
          <a:xfrm>
            <a:off x="6065338" y="788676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68E4-79B9-45E5-B89F-7C1E0A91B315}"/>
              </a:ext>
            </a:extLst>
          </p:cNvPr>
          <p:cNvSpPr txBox="1"/>
          <p:nvPr/>
        </p:nvSpPr>
        <p:spPr>
          <a:xfrm>
            <a:off x="6279902" y="998845"/>
            <a:ext cx="491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terdiri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dari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beberapa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lebih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kecil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mempunyai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arti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tertentu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7F33-4559-423C-9601-F87A41FB0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0" t="37733" r="33093" b="25733"/>
          <a:stretch/>
        </p:blipFill>
        <p:spPr>
          <a:xfrm>
            <a:off x="6279902" y="2014508"/>
            <a:ext cx="4481345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49BF-9F1E-41B7-9AFB-8C8806A67124}"/>
              </a:ext>
            </a:extLst>
          </p:cNvPr>
          <p:cNvSpPr txBox="1"/>
          <p:nvPr/>
        </p:nvSpPr>
        <p:spPr>
          <a:xfrm>
            <a:off x="5948406" y="196699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Jenis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68C5F-0F87-43F5-99AF-BDABE1676133}"/>
              </a:ext>
            </a:extLst>
          </p:cNvPr>
          <p:cNvSpPr/>
          <p:nvPr/>
        </p:nvSpPr>
        <p:spPr>
          <a:xfrm>
            <a:off x="5616910" y="29256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F65F7-ED5B-431F-B259-5FC7900DA4DC}"/>
              </a:ext>
            </a:extLst>
          </p:cNvPr>
          <p:cNvSpPr txBox="1"/>
          <p:nvPr/>
        </p:nvSpPr>
        <p:spPr>
          <a:xfrm>
            <a:off x="6279902" y="66512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Atribut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Derivatif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1C77CB-2AFE-4668-95D5-8D3B4CFD91CA}"/>
              </a:ext>
            </a:extLst>
          </p:cNvPr>
          <p:cNvSpPr/>
          <p:nvPr/>
        </p:nvSpPr>
        <p:spPr>
          <a:xfrm>
            <a:off x="6065338" y="788676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C68E4-79B9-45E5-B89F-7C1E0A91B315}"/>
              </a:ext>
            </a:extLst>
          </p:cNvPr>
          <p:cNvSpPr txBox="1"/>
          <p:nvPr/>
        </p:nvSpPr>
        <p:spPr>
          <a:xfrm>
            <a:off x="6279902" y="998845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dihasilkan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dari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atribut</a:t>
            </a:r>
            <a:r>
              <a:rPr lang="en-ID" sz="2000" dirty="0">
                <a:solidFill>
                  <a:srgbClr val="595959"/>
                </a:solidFill>
              </a:rPr>
              <a:t> lain.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781EBC-0648-47F7-9888-E8F2B315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0" t="64587" r="40900" b="14565"/>
          <a:stretch/>
        </p:blipFill>
        <p:spPr>
          <a:xfrm>
            <a:off x="6172620" y="1460510"/>
            <a:ext cx="4117520" cy="17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D3CB2-BEDF-4F51-8FD7-0A0F395B7939}"/>
              </a:ext>
            </a:extLst>
          </p:cNvPr>
          <p:cNvSpPr txBox="1"/>
          <p:nvPr/>
        </p:nvSpPr>
        <p:spPr>
          <a:xfrm>
            <a:off x="6170174" y="247830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002060"/>
                </a:solidFill>
              </a:rPr>
              <a:t>Relasi</a:t>
            </a:r>
            <a:r>
              <a:rPr lang="en-US" sz="2400" b="1" spc="-150" dirty="0">
                <a:solidFill>
                  <a:srgbClr val="002060"/>
                </a:solidFill>
              </a:rPr>
              <a:t> / Relationship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D6E0-BC2F-483B-8936-A74B28808859}"/>
              </a:ext>
            </a:extLst>
          </p:cNvPr>
          <p:cNvSpPr/>
          <p:nvPr/>
        </p:nvSpPr>
        <p:spPr>
          <a:xfrm>
            <a:off x="5955610" y="371380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10575-DF84-42C0-9276-F04A794EC8D6}"/>
              </a:ext>
            </a:extLst>
          </p:cNvPr>
          <p:cNvSpPr txBox="1"/>
          <p:nvPr/>
        </p:nvSpPr>
        <p:spPr>
          <a:xfrm>
            <a:off x="6197606" y="1377007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adalah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hubungan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terjadi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antara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satu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lebih</a:t>
            </a:r>
            <a:r>
              <a:rPr lang="en-ID" sz="2000" dirty="0">
                <a:solidFill>
                  <a:srgbClr val="595959"/>
                </a:solidFill>
              </a:rPr>
              <a:t> entity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E31E444-A201-452B-8FDA-8420E021CD37}"/>
              </a:ext>
            </a:extLst>
          </p:cNvPr>
          <p:cNvSpPr/>
          <p:nvPr/>
        </p:nvSpPr>
        <p:spPr>
          <a:xfrm>
            <a:off x="6356866" y="709495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19448-13A9-428F-860C-AFF7B3216411}"/>
              </a:ext>
            </a:extLst>
          </p:cNvPr>
          <p:cNvSpPr/>
          <p:nvPr/>
        </p:nvSpPr>
        <p:spPr>
          <a:xfrm>
            <a:off x="6279624" y="2318589"/>
            <a:ext cx="1050413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Mhs</a:t>
            </a:r>
            <a:endParaRPr lang="en-ID" sz="24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B09664-CF96-419A-AF13-D015CEB58F2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7330037" y="2570018"/>
            <a:ext cx="251011" cy="1"/>
          </a:xfrm>
          <a:prstGeom prst="line">
            <a:avLst/>
          </a:prstGeom>
          <a:ln w="28575">
            <a:solidFill>
              <a:srgbClr val="236DB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21DA658-FDF3-4B4D-BCA2-A0200FD0B0F8}"/>
              </a:ext>
            </a:extLst>
          </p:cNvPr>
          <p:cNvSpPr/>
          <p:nvPr/>
        </p:nvSpPr>
        <p:spPr>
          <a:xfrm>
            <a:off x="9390850" y="2318589"/>
            <a:ext cx="1639460" cy="502859"/>
          </a:xfrm>
          <a:prstGeom prst="rect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Perpustakaan</a:t>
            </a:r>
            <a:endParaRPr lang="en-ID" sz="2000" dirty="0">
              <a:solidFill>
                <a:srgbClr val="0070C0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1320E6E2-9371-409B-BCC1-B1D2CD86E6E4}"/>
              </a:ext>
            </a:extLst>
          </p:cNvPr>
          <p:cNvSpPr/>
          <p:nvPr/>
        </p:nvSpPr>
        <p:spPr>
          <a:xfrm>
            <a:off x="7581048" y="2236262"/>
            <a:ext cx="1589269" cy="667512"/>
          </a:xfrm>
          <a:prstGeom prst="diamond">
            <a:avLst/>
          </a:prstGeom>
          <a:noFill/>
          <a:ln w="28575">
            <a:solidFill>
              <a:srgbClr val="236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pergi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2783D1-9344-4227-AC19-4A7DA862E61D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9170317" y="2570018"/>
            <a:ext cx="220533" cy="1"/>
          </a:xfrm>
          <a:prstGeom prst="line">
            <a:avLst/>
          </a:prstGeom>
          <a:ln w="28575">
            <a:solidFill>
              <a:srgbClr val="236DB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1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280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241</cp:revision>
  <dcterms:created xsi:type="dcterms:W3CDTF">2016-04-01T19:13:22Z</dcterms:created>
  <dcterms:modified xsi:type="dcterms:W3CDTF">2020-08-25T01:11:20Z</dcterms:modified>
</cp:coreProperties>
</file>