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DBB"/>
    <a:srgbClr val="595959"/>
    <a:srgbClr val="FF005B"/>
    <a:srgbClr val="00E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B978-EDFE-4B77-B8A1-50C342AF9C6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9D0-5262-4330-B56E-7DCAFEE7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45637-64D0-4BAE-AF51-BB5B4032ADE4}"/>
              </a:ext>
            </a:extLst>
          </p:cNvPr>
          <p:cNvSpPr txBox="1"/>
          <p:nvPr userDrawn="1"/>
        </p:nvSpPr>
        <p:spPr>
          <a:xfrm>
            <a:off x="4164752" y="6094203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2B44"/>
                </a:solidFill>
                <a:latin typeface="Bebas Neue" panose="00000500000000000000" pitchFamily="2" charset="0"/>
              </a:rPr>
              <a:t>SWS – YUNUS FEBRIANSYAH</a:t>
            </a:r>
            <a:endParaRPr lang="en-ID" sz="3200" dirty="0">
              <a:solidFill>
                <a:srgbClr val="032B44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425421" y="1437209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Basis Data</a:t>
            </a: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1AA6B203-6B99-4C75-9C93-A558BD12F875}"/>
              </a:ext>
            </a:extLst>
          </p:cNvPr>
          <p:cNvSpPr/>
          <p:nvPr/>
        </p:nvSpPr>
        <p:spPr>
          <a:xfrm>
            <a:off x="0" y="6092765"/>
            <a:ext cx="12190322" cy="765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B94F33D4-FDCB-4EFC-A43E-CF06504362CD}"/>
              </a:ext>
            </a:extLst>
          </p:cNvPr>
          <p:cNvSpPr/>
          <p:nvPr/>
        </p:nvSpPr>
        <p:spPr>
          <a:xfrm>
            <a:off x="0" y="0"/>
            <a:ext cx="12190322" cy="668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F8BB8-D889-4214-B595-956771EDC0B6}"/>
              </a:ext>
            </a:extLst>
          </p:cNvPr>
          <p:cNvSpPr txBox="1"/>
          <p:nvPr/>
        </p:nvSpPr>
        <p:spPr>
          <a:xfrm>
            <a:off x="5425420" y="2069175"/>
            <a:ext cx="591727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(Database System)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C060C-BE03-4D04-B97D-889DCC5F4ABE}"/>
              </a:ext>
            </a:extLst>
          </p:cNvPr>
          <p:cNvSpPr txBox="1"/>
          <p:nvPr/>
        </p:nvSpPr>
        <p:spPr>
          <a:xfrm>
            <a:off x="5425419" y="2715093"/>
            <a:ext cx="59172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Fenty </a:t>
            </a:r>
            <a:r>
              <a:rPr 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Ariany</a:t>
            </a:r>
            <a:r>
              <a:rPr 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S.T.,</a:t>
            </a:r>
            <a:r>
              <a:rPr 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M.Kom</a:t>
            </a:r>
            <a:endParaRPr lang="en-US" sz="28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EFAE54-5A61-4DF8-AAAB-435FB2A1DD49}"/>
              </a:ext>
            </a:extLst>
          </p:cNvPr>
          <p:cNvSpPr txBox="1"/>
          <p:nvPr/>
        </p:nvSpPr>
        <p:spPr>
          <a:xfrm>
            <a:off x="4310744" y="3204325"/>
            <a:ext cx="703195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b="1" spc="-300" dirty="0" err="1">
                <a:solidFill>
                  <a:srgbClr val="FF005B"/>
                </a:solidFill>
              </a:rPr>
              <a:t>Konsep</a:t>
            </a:r>
            <a:r>
              <a:rPr lang="en-US" sz="4800" b="1" spc="-300" dirty="0">
                <a:solidFill>
                  <a:srgbClr val="FF005B"/>
                </a:solidFill>
              </a:rPr>
              <a:t> Model </a:t>
            </a:r>
            <a:r>
              <a:rPr lang="en-US" sz="4800" b="1" spc="-300" dirty="0" err="1">
                <a:solidFill>
                  <a:srgbClr val="FF005B"/>
                </a:solidFill>
              </a:rPr>
              <a:t>Perancangan</a:t>
            </a:r>
            <a:endParaRPr lang="en-US" sz="4800" b="1" spc="-300" dirty="0">
              <a:solidFill>
                <a:srgbClr val="FF005B"/>
              </a:solidFill>
            </a:endParaRPr>
          </a:p>
          <a:p>
            <a:pPr algn="r"/>
            <a:r>
              <a:rPr lang="en-US" sz="4800" b="1" spc="-300" dirty="0" err="1">
                <a:solidFill>
                  <a:srgbClr val="FF005B"/>
                </a:solidFill>
              </a:rPr>
              <a:t>Relasi</a:t>
            </a:r>
            <a:r>
              <a:rPr lang="en-US" sz="4800" b="1" spc="-300" dirty="0">
                <a:solidFill>
                  <a:srgbClr val="FF005B"/>
                </a:solidFill>
              </a:rPr>
              <a:t> / Relational</a:t>
            </a:r>
          </a:p>
        </p:txBody>
      </p:sp>
    </p:spTree>
    <p:extLst>
      <p:ext uri="{BB962C8B-B14F-4D97-AF65-F5344CB8AC3E}">
        <p14:creationId xmlns:p14="http://schemas.microsoft.com/office/powerpoint/2010/main" val="26478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6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3">
            <a:extLst>
              <a:ext uri="{FF2B5EF4-FFF2-40B4-BE49-F238E27FC236}">
                <a16:creationId xmlns:a16="http://schemas.microsoft.com/office/drawing/2014/main" id="{32754B80-72C5-4FED-9E2F-92415FA328F6}"/>
              </a:ext>
            </a:extLst>
          </p:cNvPr>
          <p:cNvSpPr/>
          <p:nvPr/>
        </p:nvSpPr>
        <p:spPr>
          <a:xfrm>
            <a:off x="9331287" y="-2038121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0719DD-30ED-4A40-8805-F9624038B64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F69A01B3-F50C-4367-B1D7-BD430FF9BA62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AC7657DD-0415-4BDE-B6EB-C8EA22DB2995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C1648A76-F26B-4480-8801-C6704CFF7D84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634A59E8-2917-4524-AE27-8F37C88E561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3B7C4-6219-4192-AE2E-329BDBB7D892}"/>
              </a:ext>
            </a:extLst>
          </p:cNvPr>
          <p:cNvGrpSpPr/>
          <p:nvPr/>
        </p:nvGrpSpPr>
        <p:grpSpPr>
          <a:xfrm rot="5400000" flipH="1">
            <a:off x="-2835875" y="2797189"/>
            <a:ext cx="6858002" cy="1263622"/>
            <a:chOff x="0" y="4145980"/>
            <a:chExt cx="12190322" cy="2708685"/>
          </a:xfrm>
        </p:grpSpPr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42FB9B08-5248-4DF7-B181-666EC4A4ABBE}"/>
                </a:ext>
              </a:extLst>
            </p:cNvPr>
            <p:cNvSpPr/>
            <p:nvPr/>
          </p:nvSpPr>
          <p:spPr>
            <a:xfrm>
              <a:off x="0" y="4145980"/>
              <a:ext cx="12190322" cy="270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63000">
                  <a:schemeClr val="accent2"/>
                </a:gs>
                <a:gs pos="100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32010E72-E47C-4C89-82F2-62EFD296809D}"/>
                </a:ext>
              </a:extLst>
            </p:cNvPr>
            <p:cNvSpPr/>
            <p:nvPr/>
          </p:nvSpPr>
          <p:spPr>
            <a:xfrm>
              <a:off x="0" y="4869780"/>
              <a:ext cx="12190322" cy="198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13000">
                  <a:schemeClr val="accent2"/>
                </a:gs>
                <a:gs pos="84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5ACBD38-4888-44B8-AF1E-0655E06827DC}"/>
              </a:ext>
            </a:extLst>
          </p:cNvPr>
          <p:cNvSpPr txBox="1"/>
          <p:nvPr/>
        </p:nvSpPr>
        <p:spPr>
          <a:xfrm>
            <a:off x="7804586" y="2152967"/>
            <a:ext cx="22868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660760-A340-423C-B764-4C03903034B5}"/>
              </a:ext>
            </a:extLst>
          </p:cNvPr>
          <p:cNvSpPr txBox="1"/>
          <p:nvPr/>
        </p:nvSpPr>
        <p:spPr>
          <a:xfrm>
            <a:off x="4387415" y="2804153"/>
            <a:ext cx="570402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b="1" spc="-300" dirty="0">
                <a:solidFill>
                  <a:srgbClr val="FF005B"/>
                </a:solidFill>
              </a:rPr>
              <a:t>Teknik </a:t>
            </a:r>
            <a:r>
              <a:rPr lang="en-US" sz="4400" b="1" spc="-300" dirty="0" err="1">
                <a:solidFill>
                  <a:srgbClr val="FF005B"/>
                </a:solidFill>
              </a:rPr>
              <a:t>Normalisasi</a:t>
            </a:r>
            <a:r>
              <a:rPr lang="en-US" sz="4400" b="1" spc="-300" dirty="0">
                <a:solidFill>
                  <a:srgbClr val="FF005B"/>
                </a:solidFill>
              </a:rPr>
              <a:t> pada</a:t>
            </a:r>
          </a:p>
          <a:p>
            <a:pPr algn="r"/>
            <a:r>
              <a:rPr lang="en-US" sz="4400" b="1" spc="-300" dirty="0">
                <a:solidFill>
                  <a:srgbClr val="FF005B"/>
                </a:solidFill>
              </a:rPr>
              <a:t>Basis Data</a:t>
            </a:r>
          </a:p>
        </p:txBody>
      </p:sp>
    </p:spTree>
    <p:extLst>
      <p:ext uri="{BB962C8B-B14F-4D97-AF65-F5344CB8AC3E}">
        <p14:creationId xmlns:p14="http://schemas.microsoft.com/office/powerpoint/2010/main" val="1067619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18DACB-E409-4FE0-BD43-8011FAC81D50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8199E-F4E9-4884-B485-65567F5066F3}"/>
              </a:ext>
            </a:extLst>
          </p:cNvPr>
          <p:cNvSpPr txBox="1"/>
          <p:nvPr/>
        </p:nvSpPr>
        <p:spPr>
          <a:xfrm>
            <a:off x="6300017" y="92906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Relasi</a:t>
            </a:r>
            <a:endParaRPr lang="en-US" sz="2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AB8247-41AB-4D7A-9E60-4D0D9345E16C}"/>
              </a:ext>
            </a:extLst>
          </p:cNvPr>
          <p:cNvSpPr/>
          <p:nvPr/>
        </p:nvSpPr>
        <p:spPr>
          <a:xfrm>
            <a:off x="6085453" y="1052617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18DCB-48A0-480A-86F6-13BF3D584647}"/>
              </a:ext>
            </a:extLst>
          </p:cNvPr>
          <p:cNvSpPr txBox="1"/>
          <p:nvPr/>
        </p:nvSpPr>
        <p:spPr>
          <a:xfrm>
            <a:off x="6300017" y="1390732"/>
            <a:ext cx="491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gambaran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struktur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basis data yang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dibuat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bentuk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tabel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3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D6B0B-8E19-45ED-A764-88EBFC68B2A0}"/>
              </a:ext>
            </a:extLst>
          </p:cNvPr>
          <p:cNvSpPr txBox="1"/>
          <p:nvPr/>
        </p:nvSpPr>
        <p:spPr>
          <a:xfrm>
            <a:off x="5968521" y="460640"/>
            <a:ext cx="2609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Berbasis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Record</a:t>
            </a:r>
          </a:p>
        </p:txBody>
      </p:sp>
      <p:pic>
        <p:nvPicPr>
          <p:cNvPr id="22" name="Picture 2" descr="Image result for relasi tabel adalah">
            <a:extLst>
              <a:ext uri="{FF2B5EF4-FFF2-40B4-BE49-F238E27FC236}">
                <a16:creationId xmlns:a16="http://schemas.microsoft.com/office/drawing/2014/main" id="{EFCCBCFC-63B8-4A3D-A562-38937025F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06" y="2126050"/>
            <a:ext cx="4868641" cy="350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354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D3CB2-BEDF-4F51-8FD7-0A0F395B7939}"/>
              </a:ext>
            </a:extLst>
          </p:cNvPr>
          <p:cNvSpPr txBox="1"/>
          <p:nvPr/>
        </p:nvSpPr>
        <p:spPr>
          <a:xfrm>
            <a:off x="6170174" y="247830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Istilah-istilah</a:t>
            </a:r>
            <a:r>
              <a:rPr lang="en-US" sz="2400" b="1" spc="-150" dirty="0">
                <a:solidFill>
                  <a:srgbClr val="236DBB"/>
                </a:solidFill>
              </a:rPr>
              <a:t> pada </a:t>
            </a:r>
            <a:r>
              <a:rPr lang="en-US" sz="2400" b="1" spc="-150" dirty="0" err="1">
                <a:solidFill>
                  <a:srgbClr val="236DBB"/>
                </a:solidFill>
              </a:rPr>
              <a:t>Relasi</a:t>
            </a:r>
            <a:endParaRPr lang="en-US" sz="2400" b="1" spc="-150" dirty="0">
              <a:solidFill>
                <a:srgbClr val="236DBB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0DD6E0-BC2F-483B-8936-A74B28808859}"/>
              </a:ext>
            </a:extLst>
          </p:cNvPr>
          <p:cNvSpPr/>
          <p:nvPr/>
        </p:nvSpPr>
        <p:spPr>
          <a:xfrm>
            <a:off x="5955610" y="371380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71162-5DCF-45C7-BDA4-FB4C8B20480E}"/>
              </a:ext>
            </a:extLst>
          </p:cNvPr>
          <p:cNvSpPr txBox="1"/>
          <p:nvPr/>
        </p:nvSpPr>
        <p:spPr>
          <a:xfrm>
            <a:off x="6418889" y="79190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Entitas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Entity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3B9C34-54F2-42AB-9F11-4C71318923C8}"/>
              </a:ext>
            </a:extLst>
          </p:cNvPr>
          <p:cNvSpPr/>
          <p:nvPr/>
        </p:nvSpPr>
        <p:spPr>
          <a:xfrm>
            <a:off x="6204325" y="915457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122327-AC29-42CB-91DA-67DE61108B97}"/>
              </a:ext>
            </a:extLst>
          </p:cNvPr>
          <p:cNvSpPr txBox="1"/>
          <p:nvPr/>
        </p:nvSpPr>
        <p:spPr>
          <a:xfrm>
            <a:off x="6418889" y="1228701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Atribut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Field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82DFFB-D1E3-4937-95C8-D7FBFB0B2412}"/>
              </a:ext>
            </a:extLst>
          </p:cNvPr>
          <p:cNvSpPr/>
          <p:nvPr/>
        </p:nvSpPr>
        <p:spPr>
          <a:xfrm>
            <a:off x="6204325" y="1352251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217A71-122F-4F7C-BCD6-9666A3FEE3F1}"/>
              </a:ext>
            </a:extLst>
          </p:cNvPr>
          <p:cNvSpPr txBox="1"/>
          <p:nvPr/>
        </p:nvSpPr>
        <p:spPr>
          <a:xfrm>
            <a:off x="6418889" y="1665494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Value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B2F044-ADD9-4C71-A2B3-C2DCE0D40D2F}"/>
              </a:ext>
            </a:extLst>
          </p:cNvPr>
          <p:cNvSpPr/>
          <p:nvPr/>
        </p:nvSpPr>
        <p:spPr>
          <a:xfrm>
            <a:off x="6204325" y="1789044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8ACF5B-8ABD-452D-BC12-4138E10F289D}"/>
              </a:ext>
            </a:extLst>
          </p:cNvPr>
          <p:cNvSpPr txBox="1"/>
          <p:nvPr/>
        </p:nvSpPr>
        <p:spPr>
          <a:xfrm>
            <a:off x="6418889" y="2102286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Record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511C93-4D9B-4541-A253-A474C2B676ED}"/>
              </a:ext>
            </a:extLst>
          </p:cNvPr>
          <p:cNvSpPr/>
          <p:nvPr/>
        </p:nvSpPr>
        <p:spPr>
          <a:xfrm>
            <a:off x="6204325" y="2225836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FD7F0A-0C76-489D-9BA9-989D1E4C605B}"/>
              </a:ext>
            </a:extLst>
          </p:cNvPr>
          <p:cNvSpPr txBox="1"/>
          <p:nvPr/>
        </p:nvSpPr>
        <p:spPr>
          <a:xfrm>
            <a:off x="6418889" y="253907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4687E7-1E00-4CED-A3B6-CC76D3134CB3}"/>
              </a:ext>
            </a:extLst>
          </p:cNvPr>
          <p:cNvSpPr/>
          <p:nvPr/>
        </p:nvSpPr>
        <p:spPr>
          <a:xfrm>
            <a:off x="6204325" y="2662627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1BDBA-728E-4C5B-8230-6AC752873A60}"/>
              </a:ext>
            </a:extLst>
          </p:cNvPr>
          <p:cNvSpPr txBox="1"/>
          <p:nvPr/>
        </p:nvSpPr>
        <p:spPr>
          <a:xfrm>
            <a:off x="6418889" y="2970610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09A9E2-8E6C-4B35-AC9D-7404A4288BA3}"/>
              </a:ext>
            </a:extLst>
          </p:cNvPr>
          <p:cNvSpPr/>
          <p:nvPr/>
        </p:nvSpPr>
        <p:spPr>
          <a:xfrm>
            <a:off x="6204325" y="3094160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37676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  <p:bldP spid="15" grpId="0"/>
      <p:bldP spid="18" grpId="0" animBg="1"/>
      <p:bldP spid="19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D3CB2-BEDF-4F51-8FD7-0A0F395B7939}"/>
              </a:ext>
            </a:extLst>
          </p:cNvPr>
          <p:cNvSpPr txBox="1"/>
          <p:nvPr/>
        </p:nvSpPr>
        <p:spPr>
          <a:xfrm>
            <a:off x="6170174" y="247830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Istilah-istilah</a:t>
            </a:r>
            <a:r>
              <a:rPr lang="en-US" sz="2400" b="1" spc="-150" dirty="0">
                <a:solidFill>
                  <a:srgbClr val="236DBB"/>
                </a:solidFill>
              </a:rPr>
              <a:t> pada </a:t>
            </a:r>
            <a:r>
              <a:rPr lang="en-US" sz="2400" b="1" spc="-150" dirty="0" err="1">
                <a:solidFill>
                  <a:srgbClr val="236DBB"/>
                </a:solidFill>
              </a:rPr>
              <a:t>Relasi</a:t>
            </a:r>
            <a:endParaRPr lang="en-US" sz="2400" b="1" spc="-150" dirty="0">
              <a:solidFill>
                <a:srgbClr val="236DBB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0DD6E0-BC2F-483B-8936-A74B28808859}"/>
              </a:ext>
            </a:extLst>
          </p:cNvPr>
          <p:cNvSpPr/>
          <p:nvPr/>
        </p:nvSpPr>
        <p:spPr>
          <a:xfrm>
            <a:off x="5955610" y="371380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CB1DD1-6856-4EE1-ACCD-284F90708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15312"/>
              </p:ext>
            </p:extLst>
          </p:nvPr>
        </p:nvGraphicFramePr>
        <p:xfrm>
          <a:off x="6062892" y="1788487"/>
          <a:ext cx="512022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740">
                  <a:extLst>
                    <a:ext uri="{9D8B030D-6E8A-4147-A177-3AD203B41FA5}">
                      <a16:colId xmlns:a16="http://schemas.microsoft.com/office/drawing/2014/main" val="4082242611"/>
                    </a:ext>
                  </a:extLst>
                </a:gridCol>
                <a:gridCol w="1706740">
                  <a:extLst>
                    <a:ext uri="{9D8B030D-6E8A-4147-A177-3AD203B41FA5}">
                      <a16:colId xmlns:a16="http://schemas.microsoft.com/office/drawing/2014/main" val="2702031375"/>
                    </a:ext>
                  </a:extLst>
                </a:gridCol>
                <a:gridCol w="1706740">
                  <a:extLst>
                    <a:ext uri="{9D8B030D-6E8A-4147-A177-3AD203B41FA5}">
                      <a16:colId xmlns:a16="http://schemas.microsoft.com/office/drawing/2014/main" val="156563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NPM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Jurusan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19312009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Yunus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Informatika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1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18313053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Aldi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Teknologi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91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19312080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Afif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Teknik </a:t>
                      </a:r>
                      <a:r>
                        <a:rPr lang="en-US" dirty="0" err="1"/>
                        <a:t>Komputer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38961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3E6C732-3835-4A0E-BD00-1A7B34BF82F7}"/>
              </a:ext>
            </a:extLst>
          </p:cNvPr>
          <p:cNvSpPr txBox="1"/>
          <p:nvPr/>
        </p:nvSpPr>
        <p:spPr>
          <a:xfrm>
            <a:off x="5955611" y="1320037"/>
            <a:ext cx="2155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Tabel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Mahasiswa</a:t>
            </a:r>
            <a:endParaRPr lang="en-US" sz="2400" b="1" spc="-150" dirty="0">
              <a:solidFill>
                <a:srgbClr val="236DBB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85F25-6358-45BE-8FBE-4318B7829010}"/>
              </a:ext>
            </a:extLst>
          </p:cNvPr>
          <p:cNvSpPr/>
          <p:nvPr/>
        </p:nvSpPr>
        <p:spPr>
          <a:xfrm>
            <a:off x="5955610" y="1320037"/>
            <a:ext cx="2155118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26EA4-C7A8-4953-BD59-AE2BDAB55074}"/>
              </a:ext>
            </a:extLst>
          </p:cNvPr>
          <p:cNvCxnSpPr>
            <a:stCxn id="4" idx="0"/>
          </p:cNvCxnSpPr>
          <p:nvPr/>
        </p:nvCxnSpPr>
        <p:spPr>
          <a:xfrm flipV="1">
            <a:off x="7033169" y="1042416"/>
            <a:ext cx="410047" cy="2776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104727-1036-47BB-AEF1-836A294E7D4C}"/>
              </a:ext>
            </a:extLst>
          </p:cNvPr>
          <p:cNvSpPr txBox="1"/>
          <p:nvPr/>
        </p:nvSpPr>
        <p:spPr>
          <a:xfrm>
            <a:off x="7255472" y="700351"/>
            <a:ext cx="115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rgbClr val="FF0000"/>
                </a:solidFill>
              </a:rPr>
              <a:t>Entity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0A590E-5C0A-444E-B903-6C0E1E351192}"/>
              </a:ext>
            </a:extLst>
          </p:cNvPr>
          <p:cNvSpPr/>
          <p:nvPr/>
        </p:nvSpPr>
        <p:spPr>
          <a:xfrm>
            <a:off x="6172620" y="1840595"/>
            <a:ext cx="4781892" cy="277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E93241-73D9-442E-84D4-2F19A19E61A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563566" y="1384171"/>
            <a:ext cx="342690" cy="456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7B6ADF-97A1-4250-8C41-95BDEE51B25D}"/>
              </a:ext>
            </a:extLst>
          </p:cNvPr>
          <p:cNvSpPr txBox="1"/>
          <p:nvPr/>
        </p:nvSpPr>
        <p:spPr>
          <a:xfrm>
            <a:off x="8676944" y="1013586"/>
            <a:ext cx="171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 err="1">
                <a:solidFill>
                  <a:srgbClr val="FF0000"/>
                </a:solidFill>
              </a:rPr>
              <a:t>Atribut</a:t>
            </a:r>
            <a:r>
              <a:rPr lang="en-US" sz="2400" spc="-150" dirty="0">
                <a:solidFill>
                  <a:srgbClr val="FF0000"/>
                </a:solidFill>
              </a:rPr>
              <a:t> / Field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1E965D-EA64-4BA2-A4FB-B2BC75E17FBF}"/>
              </a:ext>
            </a:extLst>
          </p:cNvPr>
          <p:cNvSpPr/>
          <p:nvPr/>
        </p:nvSpPr>
        <p:spPr>
          <a:xfrm>
            <a:off x="6258584" y="3255571"/>
            <a:ext cx="127607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04D7A5-93DA-4E63-995E-C49126C71753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596128" y="3486404"/>
            <a:ext cx="662456" cy="1848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B82BF6-71D0-405C-92C4-A26A3DDD248A}"/>
              </a:ext>
            </a:extLst>
          </p:cNvPr>
          <p:cNvSpPr txBox="1"/>
          <p:nvPr/>
        </p:nvSpPr>
        <p:spPr>
          <a:xfrm>
            <a:off x="4320056" y="3429000"/>
            <a:ext cx="134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rgbClr val="FF0000"/>
                </a:solidFill>
              </a:rPr>
              <a:t>Data Value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1B2396-F663-4803-8342-36915ACD9311}"/>
              </a:ext>
            </a:extLst>
          </p:cNvPr>
          <p:cNvSpPr/>
          <p:nvPr/>
        </p:nvSpPr>
        <p:spPr>
          <a:xfrm>
            <a:off x="6164534" y="2604081"/>
            <a:ext cx="4781892" cy="503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B7AED3-BF4E-447A-82CD-B0A530E11DED}"/>
              </a:ext>
            </a:extLst>
          </p:cNvPr>
          <p:cNvCxnSpPr>
            <a:cxnSpLocks/>
          </p:cNvCxnSpPr>
          <p:nvPr/>
        </p:nvCxnSpPr>
        <p:spPr>
          <a:xfrm flipH="1" flipV="1">
            <a:off x="5510164" y="2860694"/>
            <a:ext cx="662457" cy="196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1DA7EF0-173A-40B9-A020-65C0AA619737}"/>
              </a:ext>
            </a:extLst>
          </p:cNvPr>
          <p:cNvSpPr txBox="1"/>
          <p:nvPr/>
        </p:nvSpPr>
        <p:spPr>
          <a:xfrm>
            <a:off x="4594908" y="2604081"/>
            <a:ext cx="101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rgbClr val="FF0000"/>
                </a:solidFill>
              </a:rPr>
              <a:t>Record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49A62D-8DE8-4BC3-BB36-1279B2418908}"/>
              </a:ext>
            </a:extLst>
          </p:cNvPr>
          <p:cNvSpPr/>
          <p:nvPr/>
        </p:nvSpPr>
        <p:spPr>
          <a:xfrm>
            <a:off x="6117756" y="1808172"/>
            <a:ext cx="5010492" cy="1909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6EDEC7-1FCA-401A-8B19-5A6E337387A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7834081" y="3717236"/>
            <a:ext cx="788921" cy="4063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F482DF4-6E73-4DE4-93E4-EF50815DCBA4}"/>
              </a:ext>
            </a:extLst>
          </p:cNvPr>
          <p:cNvSpPr txBox="1"/>
          <p:nvPr/>
        </p:nvSpPr>
        <p:spPr>
          <a:xfrm>
            <a:off x="7486609" y="4051480"/>
            <a:ext cx="101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rgbClr val="FF0000"/>
                </a:solidFill>
              </a:rPr>
              <a:t>File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38E0C8-222B-44E7-95F7-4ECC97F86160}"/>
              </a:ext>
            </a:extLst>
          </p:cNvPr>
          <p:cNvSpPr txBox="1"/>
          <p:nvPr/>
        </p:nvSpPr>
        <p:spPr>
          <a:xfrm>
            <a:off x="6177913" y="4502641"/>
            <a:ext cx="2155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Tabel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Mahasiswa</a:t>
            </a:r>
            <a:endParaRPr lang="en-US" sz="2400" b="1" spc="-150" dirty="0">
              <a:solidFill>
                <a:srgbClr val="236D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14AA67-BC29-4770-9157-EE6D0B44456D}"/>
              </a:ext>
            </a:extLst>
          </p:cNvPr>
          <p:cNvSpPr txBox="1"/>
          <p:nvPr/>
        </p:nvSpPr>
        <p:spPr>
          <a:xfrm>
            <a:off x="6160633" y="4889319"/>
            <a:ext cx="2155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Tabel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Dosen</a:t>
            </a:r>
            <a:endParaRPr lang="en-US" sz="2400" b="1" spc="-150" dirty="0">
              <a:solidFill>
                <a:srgbClr val="236D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19969B-8381-4125-8851-DF81300E92A1}"/>
              </a:ext>
            </a:extLst>
          </p:cNvPr>
          <p:cNvSpPr txBox="1"/>
          <p:nvPr/>
        </p:nvSpPr>
        <p:spPr>
          <a:xfrm>
            <a:off x="6169273" y="5265493"/>
            <a:ext cx="2155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Tabel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Matkul</a:t>
            </a:r>
            <a:endParaRPr lang="en-US" sz="2400" b="1" spc="-150" dirty="0">
              <a:solidFill>
                <a:srgbClr val="236DBB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14ACDB-682F-4229-A75F-2891DD39CDD4}"/>
              </a:ext>
            </a:extLst>
          </p:cNvPr>
          <p:cNvSpPr/>
          <p:nvPr/>
        </p:nvSpPr>
        <p:spPr>
          <a:xfrm>
            <a:off x="6191500" y="4478272"/>
            <a:ext cx="2028956" cy="1248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09E568-9069-4EAA-9AE2-019B9D4D4BBE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5529044" y="4893927"/>
            <a:ext cx="662456" cy="2087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1F1D698-ECDE-463C-926E-2031D6462543}"/>
              </a:ext>
            </a:extLst>
          </p:cNvPr>
          <p:cNvSpPr txBox="1"/>
          <p:nvPr/>
        </p:nvSpPr>
        <p:spPr>
          <a:xfrm>
            <a:off x="4380988" y="4651701"/>
            <a:ext cx="134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rgbClr val="FF0000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23351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/>
      <p:bldP spid="28" grpId="0" animBg="1"/>
      <p:bldP spid="30" grpId="0"/>
      <p:bldP spid="37" grpId="0" animBg="1"/>
      <p:bldP spid="39" grpId="0"/>
      <p:bldP spid="42" grpId="0" animBg="1"/>
      <p:bldP spid="44" grpId="0"/>
      <p:bldP spid="47" grpId="0" animBg="1"/>
      <p:bldP spid="49" grpId="0"/>
      <p:bldP spid="52" grpId="0"/>
      <p:bldP spid="53" grpId="0"/>
      <p:bldP spid="54" grpId="0"/>
      <p:bldP spid="55" grpId="0" animBg="1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D3CB2-BEDF-4F51-8FD7-0A0F395B7939}"/>
              </a:ext>
            </a:extLst>
          </p:cNvPr>
          <p:cNvSpPr txBox="1"/>
          <p:nvPr/>
        </p:nvSpPr>
        <p:spPr>
          <a:xfrm>
            <a:off x="6170174" y="247830"/>
            <a:ext cx="441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Macam-macam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Kunci</a:t>
            </a:r>
            <a:r>
              <a:rPr lang="en-US" sz="2400" b="1" spc="-150" dirty="0">
                <a:solidFill>
                  <a:srgbClr val="236DBB"/>
                </a:solidFill>
              </a:rPr>
              <a:t> pada Database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0DD6E0-BC2F-483B-8936-A74B28808859}"/>
              </a:ext>
            </a:extLst>
          </p:cNvPr>
          <p:cNvSpPr/>
          <p:nvPr/>
        </p:nvSpPr>
        <p:spPr>
          <a:xfrm>
            <a:off x="5955610" y="371380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71162-5DCF-45C7-BDA4-FB4C8B20480E}"/>
              </a:ext>
            </a:extLst>
          </p:cNvPr>
          <p:cNvSpPr txBox="1"/>
          <p:nvPr/>
        </p:nvSpPr>
        <p:spPr>
          <a:xfrm>
            <a:off x="6418889" y="79190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3B9C34-54F2-42AB-9F11-4C71318923C8}"/>
              </a:ext>
            </a:extLst>
          </p:cNvPr>
          <p:cNvSpPr/>
          <p:nvPr/>
        </p:nvSpPr>
        <p:spPr>
          <a:xfrm>
            <a:off x="6204325" y="915457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122327-AC29-42CB-91DA-67DE61108B97}"/>
              </a:ext>
            </a:extLst>
          </p:cNvPr>
          <p:cNvSpPr txBox="1"/>
          <p:nvPr/>
        </p:nvSpPr>
        <p:spPr>
          <a:xfrm>
            <a:off x="6418889" y="1228701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Foreign Key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82DFFB-D1E3-4937-95C8-D7FBFB0B2412}"/>
              </a:ext>
            </a:extLst>
          </p:cNvPr>
          <p:cNvSpPr/>
          <p:nvPr/>
        </p:nvSpPr>
        <p:spPr>
          <a:xfrm>
            <a:off x="6204325" y="1352251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217A71-122F-4F7C-BCD6-9666A3FEE3F1}"/>
              </a:ext>
            </a:extLst>
          </p:cNvPr>
          <p:cNvSpPr txBox="1"/>
          <p:nvPr/>
        </p:nvSpPr>
        <p:spPr>
          <a:xfrm>
            <a:off x="6418889" y="1665494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Candidate Key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B2F044-ADD9-4C71-A2B3-C2DCE0D40D2F}"/>
              </a:ext>
            </a:extLst>
          </p:cNvPr>
          <p:cNvSpPr/>
          <p:nvPr/>
        </p:nvSpPr>
        <p:spPr>
          <a:xfrm>
            <a:off x="6204325" y="1789044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8ACF5B-8ABD-452D-BC12-4138E10F289D}"/>
              </a:ext>
            </a:extLst>
          </p:cNvPr>
          <p:cNvSpPr txBox="1"/>
          <p:nvPr/>
        </p:nvSpPr>
        <p:spPr>
          <a:xfrm>
            <a:off x="6418889" y="2102286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Alternative Key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511C93-4D9B-4541-A253-A474C2B676ED}"/>
              </a:ext>
            </a:extLst>
          </p:cNvPr>
          <p:cNvSpPr/>
          <p:nvPr/>
        </p:nvSpPr>
        <p:spPr>
          <a:xfrm>
            <a:off x="6204325" y="2225836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368553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  <p:bldP spid="15" grpId="0"/>
      <p:bldP spid="18" grpId="0" animBg="1"/>
      <p:bldP spid="19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CB1DD1-6856-4EE1-ACCD-284F90708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49875"/>
              </p:ext>
            </p:extLst>
          </p:nvPr>
        </p:nvGraphicFramePr>
        <p:xfrm>
          <a:off x="6062892" y="1788487"/>
          <a:ext cx="51202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740">
                  <a:extLst>
                    <a:ext uri="{9D8B030D-6E8A-4147-A177-3AD203B41FA5}">
                      <a16:colId xmlns:a16="http://schemas.microsoft.com/office/drawing/2014/main" val="4082242611"/>
                    </a:ext>
                  </a:extLst>
                </a:gridCol>
                <a:gridCol w="1706740">
                  <a:extLst>
                    <a:ext uri="{9D8B030D-6E8A-4147-A177-3AD203B41FA5}">
                      <a16:colId xmlns:a16="http://schemas.microsoft.com/office/drawing/2014/main" val="2702031375"/>
                    </a:ext>
                  </a:extLst>
                </a:gridCol>
                <a:gridCol w="1706740">
                  <a:extLst>
                    <a:ext uri="{9D8B030D-6E8A-4147-A177-3AD203B41FA5}">
                      <a16:colId xmlns:a16="http://schemas.microsoft.com/office/drawing/2014/main" val="156563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NPM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Jurusan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19312009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Yunus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Informatika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1445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3E6C732-3835-4A0E-BD00-1A7B34BF82F7}"/>
              </a:ext>
            </a:extLst>
          </p:cNvPr>
          <p:cNvSpPr txBox="1"/>
          <p:nvPr/>
        </p:nvSpPr>
        <p:spPr>
          <a:xfrm>
            <a:off x="5955611" y="1320037"/>
            <a:ext cx="2155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Tabel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Mahasiswa</a:t>
            </a:r>
            <a:endParaRPr lang="en-US" sz="2400" b="1" spc="-150" dirty="0">
              <a:solidFill>
                <a:srgbClr val="236D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9E5E84-55EF-4B97-97D0-00C35F0334F0}"/>
              </a:ext>
            </a:extLst>
          </p:cNvPr>
          <p:cNvSpPr txBox="1"/>
          <p:nvPr/>
        </p:nvSpPr>
        <p:spPr>
          <a:xfrm>
            <a:off x="6170174" y="247830"/>
            <a:ext cx="441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Macam-macam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Kunci</a:t>
            </a:r>
            <a:r>
              <a:rPr lang="en-US" sz="2400" b="1" spc="-150" dirty="0">
                <a:solidFill>
                  <a:srgbClr val="236DBB"/>
                </a:solidFill>
              </a:rPr>
              <a:t> pada Database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34183D-5BC1-481A-A12D-8FDE839375D2}"/>
              </a:ext>
            </a:extLst>
          </p:cNvPr>
          <p:cNvSpPr/>
          <p:nvPr/>
        </p:nvSpPr>
        <p:spPr>
          <a:xfrm>
            <a:off x="5955610" y="371380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2163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CB1DD1-6856-4EE1-ACCD-284F90708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42629"/>
              </p:ext>
            </p:extLst>
          </p:nvPr>
        </p:nvGraphicFramePr>
        <p:xfrm>
          <a:off x="5888736" y="1788487"/>
          <a:ext cx="52943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12">
                  <a:extLst>
                    <a:ext uri="{9D8B030D-6E8A-4147-A177-3AD203B41FA5}">
                      <a16:colId xmlns:a16="http://schemas.microsoft.com/office/drawing/2014/main" val="1144022876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val="4082242611"/>
                    </a:ext>
                  </a:extLst>
                </a:gridCol>
                <a:gridCol w="1323594">
                  <a:extLst>
                    <a:ext uri="{9D8B030D-6E8A-4147-A177-3AD203B41FA5}">
                      <a16:colId xmlns:a16="http://schemas.microsoft.com/office/drawing/2014/main" val="2702031375"/>
                    </a:ext>
                  </a:extLst>
                </a:gridCol>
                <a:gridCol w="1323594">
                  <a:extLst>
                    <a:ext uri="{9D8B030D-6E8A-4147-A177-3AD203B41FA5}">
                      <a16:colId xmlns:a16="http://schemas.microsoft.com/office/drawing/2014/main" val="156563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IDMhs</a:t>
                      </a:r>
                      <a:endParaRPr lang="en-ID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NPM</a:t>
                      </a:r>
                      <a:endParaRPr lang="en-ID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Jurusan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19312009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Yunus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Informatika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1445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3E6C732-3835-4A0E-BD00-1A7B34BF82F7}"/>
              </a:ext>
            </a:extLst>
          </p:cNvPr>
          <p:cNvSpPr txBox="1"/>
          <p:nvPr/>
        </p:nvSpPr>
        <p:spPr>
          <a:xfrm>
            <a:off x="5955611" y="1320037"/>
            <a:ext cx="2155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Tabel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Mahasiswa</a:t>
            </a:r>
            <a:endParaRPr lang="en-US" sz="2400" b="1" spc="-150" dirty="0">
              <a:solidFill>
                <a:srgbClr val="236D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9E5E84-55EF-4B97-97D0-00C35F0334F0}"/>
              </a:ext>
            </a:extLst>
          </p:cNvPr>
          <p:cNvSpPr txBox="1"/>
          <p:nvPr/>
        </p:nvSpPr>
        <p:spPr>
          <a:xfrm>
            <a:off x="6170174" y="247830"/>
            <a:ext cx="441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Macam-macam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Kunci</a:t>
            </a:r>
            <a:r>
              <a:rPr lang="en-US" sz="2400" b="1" spc="-150" dirty="0">
                <a:solidFill>
                  <a:srgbClr val="236DBB"/>
                </a:solidFill>
              </a:rPr>
              <a:t> pada Database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34183D-5BC1-481A-A12D-8FDE839375D2}"/>
              </a:ext>
            </a:extLst>
          </p:cNvPr>
          <p:cNvSpPr/>
          <p:nvPr/>
        </p:nvSpPr>
        <p:spPr>
          <a:xfrm>
            <a:off x="5955610" y="371380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368059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CB1DD1-6856-4EE1-ACCD-284F90708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03238"/>
              </p:ext>
            </p:extLst>
          </p:nvPr>
        </p:nvGraphicFramePr>
        <p:xfrm>
          <a:off x="5888736" y="1788487"/>
          <a:ext cx="52943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12">
                  <a:extLst>
                    <a:ext uri="{9D8B030D-6E8A-4147-A177-3AD203B41FA5}">
                      <a16:colId xmlns:a16="http://schemas.microsoft.com/office/drawing/2014/main" val="1144022876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val="4082242611"/>
                    </a:ext>
                  </a:extLst>
                </a:gridCol>
                <a:gridCol w="1323594">
                  <a:extLst>
                    <a:ext uri="{9D8B030D-6E8A-4147-A177-3AD203B41FA5}">
                      <a16:colId xmlns:a16="http://schemas.microsoft.com/office/drawing/2014/main" val="2702031375"/>
                    </a:ext>
                  </a:extLst>
                </a:gridCol>
                <a:gridCol w="1323594">
                  <a:extLst>
                    <a:ext uri="{9D8B030D-6E8A-4147-A177-3AD203B41FA5}">
                      <a16:colId xmlns:a16="http://schemas.microsoft.com/office/drawing/2014/main" val="156563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IDMhs</a:t>
                      </a:r>
                      <a:endParaRPr lang="en-ID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NPM</a:t>
                      </a:r>
                      <a:endParaRPr lang="en-ID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Jurusan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19312009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Yunus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Informatika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1445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3E6C732-3835-4A0E-BD00-1A7B34BF82F7}"/>
              </a:ext>
            </a:extLst>
          </p:cNvPr>
          <p:cNvSpPr txBox="1"/>
          <p:nvPr/>
        </p:nvSpPr>
        <p:spPr>
          <a:xfrm>
            <a:off x="5955611" y="1320037"/>
            <a:ext cx="2155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Tabel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Mahasiswa</a:t>
            </a:r>
            <a:endParaRPr lang="en-US" sz="2400" b="1" spc="-150" dirty="0">
              <a:solidFill>
                <a:srgbClr val="236D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9E5E84-55EF-4B97-97D0-00C35F0334F0}"/>
              </a:ext>
            </a:extLst>
          </p:cNvPr>
          <p:cNvSpPr txBox="1"/>
          <p:nvPr/>
        </p:nvSpPr>
        <p:spPr>
          <a:xfrm>
            <a:off x="6170174" y="247830"/>
            <a:ext cx="441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Macam-macam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Kunci</a:t>
            </a:r>
            <a:r>
              <a:rPr lang="en-US" sz="2400" b="1" spc="-150" dirty="0">
                <a:solidFill>
                  <a:srgbClr val="236DBB"/>
                </a:solidFill>
              </a:rPr>
              <a:t> pada Database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34183D-5BC1-481A-A12D-8FDE839375D2}"/>
              </a:ext>
            </a:extLst>
          </p:cNvPr>
          <p:cNvSpPr/>
          <p:nvPr/>
        </p:nvSpPr>
        <p:spPr>
          <a:xfrm>
            <a:off x="5955610" y="371380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35A6FAA-6DF7-4965-88BF-24827ACBA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83039"/>
              </p:ext>
            </p:extLst>
          </p:nvPr>
        </p:nvGraphicFramePr>
        <p:xfrm>
          <a:off x="5888736" y="3329144"/>
          <a:ext cx="52943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12">
                  <a:extLst>
                    <a:ext uri="{9D8B030D-6E8A-4147-A177-3AD203B41FA5}">
                      <a16:colId xmlns:a16="http://schemas.microsoft.com/office/drawing/2014/main" val="1144022876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val="4082242611"/>
                    </a:ext>
                  </a:extLst>
                </a:gridCol>
                <a:gridCol w="1323594">
                  <a:extLst>
                    <a:ext uri="{9D8B030D-6E8A-4147-A177-3AD203B41FA5}">
                      <a16:colId xmlns:a16="http://schemas.microsoft.com/office/drawing/2014/main" val="2702031375"/>
                    </a:ext>
                  </a:extLst>
                </a:gridCol>
                <a:gridCol w="1323594">
                  <a:extLst>
                    <a:ext uri="{9D8B030D-6E8A-4147-A177-3AD203B41FA5}">
                      <a16:colId xmlns:a16="http://schemas.microsoft.com/office/drawing/2014/main" val="156563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IDMatkul</a:t>
                      </a:r>
                      <a:endParaRPr lang="en-ID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 err="1"/>
                        <a:t>namaMatkul</a:t>
                      </a:r>
                      <a:endParaRPr lang="en-ID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SKS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IDMhs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Algoritma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Informatika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144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CDC19F3-1E39-4936-B213-F59866BED942}"/>
              </a:ext>
            </a:extLst>
          </p:cNvPr>
          <p:cNvSpPr txBox="1"/>
          <p:nvPr/>
        </p:nvSpPr>
        <p:spPr>
          <a:xfrm>
            <a:off x="5955611" y="2860694"/>
            <a:ext cx="2155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Tabel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Matkul</a:t>
            </a:r>
            <a:endParaRPr lang="en-US" sz="2400" b="1" spc="-150" dirty="0">
              <a:solidFill>
                <a:srgbClr val="236D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CB1DD1-6856-4EE1-ACCD-284F90708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32389"/>
              </p:ext>
            </p:extLst>
          </p:nvPr>
        </p:nvGraphicFramePr>
        <p:xfrm>
          <a:off x="5888736" y="1788487"/>
          <a:ext cx="52943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12">
                  <a:extLst>
                    <a:ext uri="{9D8B030D-6E8A-4147-A177-3AD203B41FA5}">
                      <a16:colId xmlns:a16="http://schemas.microsoft.com/office/drawing/2014/main" val="1144022876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val="4082242611"/>
                    </a:ext>
                  </a:extLst>
                </a:gridCol>
                <a:gridCol w="1323594">
                  <a:extLst>
                    <a:ext uri="{9D8B030D-6E8A-4147-A177-3AD203B41FA5}">
                      <a16:colId xmlns:a16="http://schemas.microsoft.com/office/drawing/2014/main" val="2702031375"/>
                    </a:ext>
                  </a:extLst>
                </a:gridCol>
                <a:gridCol w="1323594">
                  <a:extLst>
                    <a:ext uri="{9D8B030D-6E8A-4147-A177-3AD203B41FA5}">
                      <a16:colId xmlns:a16="http://schemas.microsoft.com/office/drawing/2014/main" val="156563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IDMhs</a:t>
                      </a:r>
                      <a:endParaRPr lang="en-ID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NPM</a:t>
                      </a:r>
                      <a:endParaRPr lang="en-ID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Jurusan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19312009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Yunus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Informatika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1445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3E6C732-3835-4A0E-BD00-1A7B34BF82F7}"/>
              </a:ext>
            </a:extLst>
          </p:cNvPr>
          <p:cNvSpPr txBox="1"/>
          <p:nvPr/>
        </p:nvSpPr>
        <p:spPr>
          <a:xfrm>
            <a:off x="5955611" y="1320037"/>
            <a:ext cx="2155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Tabel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Mahasiswa</a:t>
            </a:r>
            <a:endParaRPr lang="en-US" sz="2400" b="1" spc="-150" dirty="0">
              <a:solidFill>
                <a:srgbClr val="236D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9E5E84-55EF-4B97-97D0-00C35F0334F0}"/>
              </a:ext>
            </a:extLst>
          </p:cNvPr>
          <p:cNvSpPr txBox="1"/>
          <p:nvPr/>
        </p:nvSpPr>
        <p:spPr>
          <a:xfrm>
            <a:off x="6170174" y="247830"/>
            <a:ext cx="441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Macam-macam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Kunci</a:t>
            </a:r>
            <a:r>
              <a:rPr lang="en-US" sz="2400" b="1" spc="-150" dirty="0">
                <a:solidFill>
                  <a:srgbClr val="236DBB"/>
                </a:solidFill>
              </a:rPr>
              <a:t> pada Database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34183D-5BC1-481A-A12D-8FDE839375D2}"/>
              </a:ext>
            </a:extLst>
          </p:cNvPr>
          <p:cNvSpPr/>
          <p:nvPr/>
        </p:nvSpPr>
        <p:spPr>
          <a:xfrm>
            <a:off x="5955610" y="371380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35A6FAA-6DF7-4965-88BF-24827ACBA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2669"/>
              </p:ext>
            </p:extLst>
          </p:nvPr>
        </p:nvGraphicFramePr>
        <p:xfrm>
          <a:off x="5888736" y="3329144"/>
          <a:ext cx="52943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12">
                  <a:extLst>
                    <a:ext uri="{9D8B030D-6E8A-4147-A177-3AD203B41FA5}">
                      <a16:colId xmlns:a16="http://schemas.microsoft.com/office/drawing/2014/main" val="1144022876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val="4082242611"/>
                    </a:ext>
                  </a:extLst>
                </a:gridCol>
                <a:gridCol w="1323594">
                  <a:extLst>
                    <a:ext uri="{9D8B030D-6E8A-4147-A177-3AD203B41FA5}">
                      <a16:colId xmlns:a16="http://schemas.microsoft.com/office/drawing/2014/main" val="2702031375"/>
                    </a:ext>
                  </a:extLst>
                </a:gridCol>
                <a:gridCol w="1323594">
                  <a:extLst>
                    <a:ext uri="{9D8B030D-6E8A-4147-A177-3AD203B41FA5}">
                      <a16:colId xmlns:a16="http://schemas.microsoft.com/office/drawing/2014/main" val="156563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IDMatkul</a:t>
                      </a:r>
                      <a:endParaRPr lang="en-ID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 err="1"/>
                        <a:t>namaMatkul</a:t>
                      </a:r>
                      <a:endParaRPr lang="en-ID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SKS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err="1"/>
                        <a:t>IDMhs</a:t>
                      </a:r>
                      <a:endParaRPr lang="en-ID" strike="sng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Algoritma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144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CDC19F3-1E39-4936-B213-F59866BED942}"/>
              </a:ext>
            </a:extLst>
          </p:cNvPr>
          <p:cNvSpPr txBox="1"/>
          <p:nvPr/>
        </p:nvSpPr>
        <p:spPr>
          <a:xfrm>
            <a:off x="5955611" y="2860694"/>
            <a:ext cx="2155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Tabel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Matkul</a:t>
            </a:r>
            <a:endParaRPr lang="en-US" sz="2400" b="1" spc="-150" dirty="0">
              <a:solidFill>
                <a:srgbClr val="236DBB"/>
              </a:solidFill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B46DD32-E7AB-4EB8-A59A-EE8DE93B4512}"/>
              </a:ext>
            </a:extLst>
          </p:cNvPr>
          <p:cNvCxnSpPr>
            <a:cxnSpLocks/>
          </p:cNvCxnSpPr>
          <p:nvPr/>
        </p:nvCxnSpPr>
        <p:spPr>
          <a:xfrm>
            <a:off x="6062892" y="2020824"/>
            <a:ext cx="4434420" cy="839870"/>
          </a:xfrm>
          <a:prstGeom prst="bentConnector3">
            <a:avLst>
              <a:gd name="adj1" fmla="val -8356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C037F1-9BE2-4054-828E-96DD4E4AC3FC}"/>
              </a:ext>
            </a:extLst>
          </p:cNvPr>
          <p:cNvCxnSpPr/>
          <p:nvPr/>
        </p:nvCxnSpPr>
        <p:spPr>
          <a:xfrm>
            <a:off x="10497312" y="2851550"/>
            <a:ext cx="0" cy="4684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YRGCBB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178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Bebas Neue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 Doe</dc:title>
  <dc:creator>MD Junaed</dc:creator>
  <cp:lastModifiedBy>Yunus Febriansyah</cp:lastModifiedBy>
  <cp:revision>274</cp:revision>
  <dcterms:created xsi:type="dcterms:W3CDTF">2016-04-01T19:13:22Z</dcterms:created>
  <dcterms:modified xsi:type="dcterms:W3CDTF">2020-08-25T01:11:31Z</dcterms:modified>
</cp:coreProperties>
</file>