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DBB"/>
    <a:srgbClr val="595959"/>
    <a:srgbClr val="FF005B"/>
    <a:srgbClr val="00E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ECB0A-B31E-48AB-9588-68E858E9BEEF}"/>
              </a:ext>
            </a:extLst>
          </p:cNvPr>
          <p:cNvSpPr txBox="1"/>
          <p:nvPr userDrawn="1"/>
        </p:nvSpPr>
        <p:spPr>
          <a:xfrm>
            <a:off x="4164752" y="6094203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2B44"/>
                </a:solidFill>
                <a:latin typeface="Bebas Neue" panose="00000500000000000000" pitchFamily="2" charset="0"/>
              </a:rPr>
              <a:t>SWS – YUNUS FEBRIANSYAH</a:t>
            </a:r>
            <a:endParaRPr lang="en-ID" sz="3200" dirty="0">
              <a:solidFill>
                <a:srgbClr val="032B44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25421" y="1437209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</a:t>
            </a: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2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0"/>
            <a:ext cx="12190322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F8BB8-D889-4214-B595-956771EDC0B6}"/>
              </a:ext>
            </a:extLst>
          </p:cNvPr>
          <p:cNvSpPr txBox="1"/>
          <p:nvPr/>
        </p:nvSpPr>
        <p:spPr>
          <a:xfrm>
            <a:off x="5425420" y="2069175"/>
            <a:ext cx="59172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(Database System)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C060C-BE03-4D04-B97D-889DCC5F4ABE}"/>
              </a:ext>
            </a:extLst>
          </p:cNvPr>
          <p:cNvSpPr txBox="1"/>
          <p:nvPr/>
        </p:nvSpPr>
        <p:spPr>
          <a:xfrm>
            <a:off x="5425419" y="2715093"/>
            <a:ext cx="59172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Fenty 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Ariany</a:t>
            </a:r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S.T.,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M.Kom</a:t>
            </a:r>
            <a:endParaRPr lang="en-US" sz="28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EFAE54-5A61-4DF8-AAAB-435FB2A1DD49}"/>
              </a:ext>
            </a:extLst>
          </p:cNvPr>
          <p:cNvSpPr txBox="1"/>
          <p:nvPr/>
        </p:nvSpPr>
        <p:spPr>
          <a:xfrm>
            <a:off x="4310744" y="3204325"/>
            <a:ext cx="703195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b="1" spc="-300" dirty="0" err="1">
                <a:solidFill>
                  <a:srgbClr val="FF005B"/>
                </a:solidFill>
              </a:rPr>
              <a:t>Tipe</a:t>
            </a:r>
            <a:r>
              <a:rPr lang="en-US" sz="4800" b="1" spc="-300" dirty="0">
                <a:solidFill>
                  <a:srgbClr val="FF005B"/>
                </a:solidFill>
              </a:rPr>
              <a:t> Data pada</a:t>
            </a:r>
          </a:p>
          <a:p>
            <a:pPr algn="r"/>
            <a:r>
              <a:rPr lang="en-US" sz="4800" b="1" spc="-300" dirty="0">
                <a:solidFill>
                  <a:srgbClr val="FF005B"/>
                </a:solidFill>
              </a:rPr>
              <a:t>Basis Data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>
            <a:extLst>
              <a:ext uri="{FF2B5EF4-FFF2-40B4-BE49-F238E27FC236}">
                <a16:creationId xmlns:a16="http://schemas.microsoft.com/office/drawing/2014/main" id="{32754B80-72C5-4FED-9E2F-92415FA328F6}"/>
              </a:ext>
            </a:extLst>
          </p:cNvPr>
          <p:cNvSpPr/>
          <p:nvPr/>
        </p:nvSpPr>
        <p:spPr>
          <a:xfrm>
            <a:off x="9331287" y="-2038121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0719DD-30ED-4A40-8805-F9624038B64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F69A01B3-F50C-4367-B1D7-BD430FF9BA62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C7657DD-0415-4BDE-B6EB-C8EA22DB2995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C1648A76-F26B-4480-8801-C6704CFF7D84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34A59E8-2917-4524-AE27-8F37C88E561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3B7C4-6219-4192-AE2E-329BDBB7D892}"/>
              </a:ext>
            </a:extLst>
          </p:cNvPr>
          <p:cNvGrpSpPr/>
          <p:nvPr/>
        </p:nvGrpSpPr>
        <p:grpSpPr>
          <a:xfrm rot="5400000" flipH="1">
            <a:off x="-2835875" y="2797189"/>
            <a:ext cx="6858002" cy="1263622"/>
            <a:chOff x="0" y="4145980"/>
            <a:chExt cx="12190322" cy="2708685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42FB9B08-5248-4DF7-B181-666EC4A4ABBE}"/>
                </a:ext>
              </a:extLst>
            </p:cNvPr>
            <p:cNvSpPr/>
            <p:nvPr/>
          </p:nvSpPr>
          <p:spPr>
            <a:xfrm>
              <a:off x="0" y="4145980"/>
              <a:ext cx="12190322" cy="270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63000">
                  <a:schemeClr val="accent2"/>
                </a:gs>
                <a:gs pos="100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32010E72-E47C-4C89-82F2-62EFD296809D}"/>
                </a:ext>
              </a:extLst>
            </p:cNvPr>
            <p:cNvSpPr/>
            <p:nvPr/>
          </p:nvSpPr>
          <p:spPr>
            <a:xfrm>
              <a:off x="0" y="4869780"/>
              <a:ext cx="12190322" cy="198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13000">
                  <a:schemeClr val="accent2"/>
                </a:gs>
                <a:gs pos="84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5ACBD38-4888-44B8-AF1E-0655E06827DC}"/>
              </a:ext>
            </a:extLst>
          </p:cNvPr>
          <p:cNvSpPr txBox="1"/>
          <p:nvPr/>
        </p:nvSpPr>
        <p:spPr>
          <a:xfrm>
            <a:off x="7804586" y="2152967"/>
            <a:ext cx="22868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660760-A340-423C-B764-4C03903034B5}"/>
              </a:ext>
            </a:extLst>
          </p:cNvPr>
          <p:cNvSpPr txBox="1"/>
          <p:nvPr/>
        </p:nvSpPr>
        <p:spPr>
          <a:xfrm>
            <a:off x="4387415" y="2804153"/>
            <a:ext cx="570402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spc="-300" dirty="0" err="1">
                <a:solidFill>
                  <a:srgbClr val="FF005B"/>
                </a:solidFill>
              </a:rPr>
              <a:t>Installasi</a:t>
            </a:r>
            <a:r>
              <a:rPr lang="en-US" sz="4400" b="1" spc="-300" dirty="0">
                <a:solidFill>
                  <a:srgbClr val="FF005B"/>
                </a:solidFill>
              </a:rPr>
              <a:t> XAMPP</a:t>
            </a:r>
          </a:p>
          <a:p>
            <a:pPr algn="r"/>
            <a:r>
              <a:rPr lang="en-US" sz="4400" b="1" spc="-300" dirty="0">
                <a:solidFill>
                  <a:srgbClr val="FF005B"/>
                </a:solidFill>
              </a:rPr>
              <a:t>Dan </a:t>
            </a:r>
            <a:r>
              <a:rPr lang="en-US" sz="4400" b="1" spc="-300" dirty="0" err="1">
                <a:solidFill>
                  <a:srgbClr val="FF005B"/>
                </a:solidFill>
              </a:rPr>
              <a:t>SQLyog</a:t>
            </a:r>
            <a:endParaRPr lang="en-US" sz="4400" b="1" spc="-300" dirty="0">
              <a:solidFill>
                <a:srgbClr val="FF00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19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18DACB-E409-4FE0-BD43-8011FAC81D50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18DCB-48A0-480A-86F6-13BF3D584647}"/>
              </a:ext>
            </a:extLst>
          </p:cNvPr>
          <p:cNvSpPr txBox="1"/>
          <p:nvPr/>
        </p:nvSpPr>
        <p:spPr>
          <a:xfrm>
            <a:off x="5968521" y="887998"/>
            <a:ext cx="4916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digunakan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untuk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mendefinisikan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suatu</a:t>
            </a:r>
            <a:r>
              <a:rPr lang="en-ID" sz="2000" dirty="0">
                <a:solidFill>
                  <a:srgbClr val="595959"/>
                </a:solidFill>
              </a:rPr>
              <a:t> field </a:t>
            </a:r>
            <a:r>
              <a:rPr lang="en-ID" sz="2000" dirty="0" err="1">
                <a:solidFill>
                  <a:srgbClr val="595959"/>
                </a:solidFill>
              </a:rPr>
              <a:t>atau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kolom</a:t>
            </a:r>
            <a:r>
              <a:rPr lang="en-ID" sz="2000" dirty="0">
                <a:solidFill>
                  <a:srgbClr val="595959"/>
                </a:solidFill>
              </a:rPr>
              <a:t>. </a:t>
            </a:r>
            <a:r>
              <a:rPr lang="en-ID" sz="2000" dirty="0" err="1">
                <a:solidFill>
                  <a:srgbClr val="595959"/>
                </a:solidFill>
              </a:rPr>
              <a:t>Setiap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kolom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dibuat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harus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didefinisikan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terlebih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dahulu</a:t>
            </a:r>
            <a:r>
              <a:rPr lang="en-ID" sz="2000" dirty="0">
                <a:solidFill>
                  <a:srgbClr val="595959"/>
                </a:solidFill>
              </a:rPr>
              <a:t>.</a:t>
            </a:r>
            <a:endParaRPr lang="en-US" sz="3600" b="1" spc="-150" dirty="0">
              <a:solidFill>
                <a:srgbClr val="59595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D6B0B-8E19-45ED-A764-88EBFC68B2A0}"/>
              </a:ext>
            </a:extLst>
          </p:cNvPr>
          <p:cNvSpPr txBox="1"/>
          <p:nvPr/>
        </p:nvSpPr>
        <p:spPr>
          <a:xfrm>
            <a:off x="5968521" y="460640"/>
            <a:ext cx="260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Tipe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54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15886"/>
              </p:ext>
            </p:extLst>
          </p:nvPr>
        </p:nvGraphicFramePr>
        <p:xfrm>
          <a:off x="5888736" y="727783"/>
          <a:ext cx="32186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1837944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Atribut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err="1">
                          <a:solidFill>
                            <a:schemeClr val="bg1"/>
                          </a:solidFill>
                        </a:rPr>
                        <a:t>IDMhs</a:t>
                      </a:r>
                      <a:endParaRPr lang="en-ID" b="1" u="sng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ysClr val="windowText" lastClr="000000"/>
                          </a:solidFill>
                        </a:rPr>
                        <a:t>Angka</a:t>
                      </a:r>
                      <a:endParaRPr lang="en-ID" b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NPM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Angka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Nama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Teks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Jurusan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Teks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9512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1" y="259333"/>
            <a:ext cx="215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Tabel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Mahasiswa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E8C216B9-277D-4CB5-B756-13F3D53A5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16360"/>
              </p:ext>
            </p:extLst>
          </p:nvPr>
        </p:nvGraphicFramePr>
        <p:xfrm>
          <a:off x="5888736" y="3058160"/>
          <a:ext cx="52943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2702031375"/>
                    </a:ext>
                  </a:extLst>
                </a:gridCol>
                <a:gridCol w="1323594">
                  <a:extLst>
                    <a:ext uri="{9D8B030D-6E8A-4147-A177-3AD203B41FA5}">
                      <a16:colId xmlns:a16="http://schemas.microsoft.com/office/drawing/2014/main" val="15656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IDMhs</a:t>
                      </a:r>
                      <a:endParaRPr lang="en-ID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NPM</a:t>
                      </a:r>
                      <a:endParaRPr lang="en-ID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Jurusan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19312009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Yunus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Informatika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</a:tbl>
          </a:graphicData>
        </a:graphic>
      </p:graphicFrame>
      <p:sp>
        <p:nvSpPr>
          <p:cNvPr id="3" name="Arrow: Bent-Up 2">
            <a:extLst>
              <a:ext uri="{FF2B5EF4-FFF2-40B4-BE49-F238E27FC236}">
                <a16:creationId xmlns:a16="http://schemas.microsoft.com/office/drawing/2014/main" id="{560BBC61-5F22-4CB9-88B4-BBC7CFF86234}"/>
              </a:ext>
            </a:extLst>
          </p:cNvPr>
          <p:cNvSpPr/>
          <p:nvPr/>
        </p:nvSpPr>
        <p:spPr>
          <a:xfrm rot="10800000" flipH="1">
            <a:off x="9253728" y="1859952"/>
            <a:ext cx="832104" cy="960120"/>
          </a:xfrm>
          <a:prstGeom prst="bentUpArrow">
            <a:avLst>
              <a:gd name="adj1" fmla="val 18750"/>
              <a:gd name="adj2" fmla="val 2500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48957"/>
              </p:ext>
            </p:extLst>
          </p:nvPr>
        </p:nvGraphicFramePr>
        <p:xfrm>
          <a:off x="5888736" y="727783"/>
          <a:ext cx="50566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Jangkauan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TINYINT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ysClr val="windowText" lastClr="000000"/>
                          </a:solidFill>
                        </a:rPr>
                        <a:t>-128 s/d 127</a:t>
                      </a:r>
                      <a:endParaRPr lang="en-ID" b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SMALLINT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-32.768 s/d 32.767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MEDIUMINT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-8.388.608 s/d 8.388.607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-2.147.483.648 s/d 2.147.483.647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95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BIGINT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9,22 x 1018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71343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0" y="259333"/>
            <a:ext cx="47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Tipe</a:t>
            </a:r>
            <a:r>
              <a:rPr lang="en-US" sz="2400" b="1" spc="-150" dirty="0">
                <a:solidFill>
                  <a:srgbClr val="236DBB"/>
                </a:solidFill>
              </a:rPr>
              <a:t> Data </a:t>
            </a:r>
            <a:r>
              <a:rPr lang="en-US" sz="2400" b="1" spc="-150" dirty="0" err="1">
                <a:solidFill>
                  <a:srgbClr val="236DBB"/>
                </a:solidFill>
              </a:rPr>
              <a:t>Bilangan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Bulat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5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69476"/>
              </p:ext>
            </p:extLst>
          </p:nvPr>
        </p:nvGraphicFramePr>
        <p:xfrm>
          <a:off x="5888736" y="727783"/>
          <a:ext cx="5056632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Jangkauan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3.402823466E+38 s/d -1.175494351E-38, 0, </a:t>
                      </a:r>
                    </a:p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 </a:t>
                      </a:r>
                    </a:p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1.175494351E-38 s/d 3.402823466E+38.</a:t>
                      </a:r>
                      <a:endParaRPr lang="en-ID" b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 / REAL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-1.79…E+308 s/d -2.22…E-308, 0,</a:t>
                      </a:r>
                    </a:p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</a:p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2.22…E-308 s/d 1.79…E+308.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DECIMAL / NUMERIC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-1.79…E+308 s/d -2.22…E-308, 0,</a:t>
                      </a:r>
                    </a:p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</a:p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2.22…E-308 s/d 1.79…E+308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6843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0" y="259333"/>
            <a:ext cx="47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Tipe</a:t>
            </a:r>
            <a:r>
              <a:rPr lang="en-US" sz="2400" b="1" spc="-150" dirty="0">
                <a:solidFill>
                  <a:srgbClr val="236DBB"/>
                </a:solidFill>
              </a:rPr>
              <a:t> Data </a:t>
            </a:r>
            <a:r>
              <a:rPr lang="en-US" sz="2400" b="1" spc="-150" dirty="0" err="1">
                <a:solidFill>
                  <a:srgbClr val="236DBB"/>
                </a:solidFill>
              </a:rPr>
              <a:t>Bilangan</a:t>
            </a:r>
            <a:r>
              <a:rPr lang="en-US" sz="2400" b="1" spc="-150" dirty="0">
                <a:solidFill>
                  <a:srgbClr val="236DBB"/>
                </a:solidFill>
              </a:rPr>
              <a:t> </a:t>
            </a:r>
            <a:r>
              <a:rPr lang="en-US" sz="2400" b="1" spc="-150" dirty="0" err="1">
                <a:solidFill>
                  <a:srgbClr val="236DBB"/>
                </a:solidFill>
              </a:rPr>
              <a:t>Pecahan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3697"/>
              </p:ext>
            </p:extLst>
          </p:nvPr>
        </p:nvGraphicFramePr>
        <p:xfrm>
          <a:off x="5888736" y="727783"/>
          <a:ext cx="5056632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Jangkauan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1000-01-01 s/d 9999-12-31 (YYYY-MM-DD)</a:t>
                      </a:r>
                      <a:endParaRPr lang="en-ID" b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-838:59:59 s/d +838:59:59 (HH:MM:SS)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1900 s/d 2155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DATETIME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‘1000-01-01 00:00:00’</a:t>
                      </a:r>
                    </a:p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s/d</a:t>
                      </a:r>
                    </a:p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‘9999-12-31 23:59:59’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07453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0" y="259333"/>
            <a:ext cx="47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Tipe</a:t>
            </a:r>
            <a:r>
              <a:rPr lang="en-US" sz="2400" b="1" spc="-150" dirty="0">
                <a:solidFill>
                  <a:srgbClr val="236DBB"/>
                </a:solidFill>
              </a:rPr>
              <a:t> Data Waktu / Date and Time</a:t>
            </a:r>
          </a:p>
        </p:txBody>
      </p:sp>
    </p:spTree>
    <p:extLst>
      <p:ext uri="{BB962C8B-B14F-4D97-AF65-F5344CB8AC3E}">
        <p14:creationId xmlns:p14="http://schemas.microsoft.com/office/powerpoint/2010/main" val="31755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20341"/>
              </p:ext>
            </p:extLst>
          </p:nvPr>
        </p:nvGraphicFramePr>
        <p:xfrm>
          <a:off x="5888736" y="727783"/>
          <a:ext cx="505663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Jangkauan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s/d 255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karakter</a:t>
                      </a:r>
                      <a:endParaRPr lang="en-ID" b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s/d 255 karakter (versi 4.1),</a:t>
                      </a:r>
                    </a:p>
                    <a:p>
                      <a:pPr algn="ctr"/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s/d 65.535 (versi 5.0.3)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TINYTEXT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s/d 255 karakter (versi 4.1),</a:t>
                      </a:r>
                    </a:p>
                    <a:p>
                      <a:pPr algn="ctr"/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s/d 65.535 (versi 5.0.3)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s/d 65.535 (216 – 1)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07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MEDIUMTEXT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s/d 224 – 1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3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LONGTEXT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s/d 232 – 1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49211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0" y="259333"/>
            <a:ext cx="47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Tipe</a:t>
            </a:r>
            <a:r>
              <a:rPr lang="en-US" sz="2400" b="1" spc="-150" dirty="0">
                <a:solidFill>
                  <a:srgbClr val="236DBB"/>
                </a:solidFill>
              </a:rPr>
              <a:t> Data Text / String</a:t>
            </a:r>
          </a:p>
        </p:txBody>
      </p:sp>
    </p:spTree>
    <p:extLst>
      <p:ext uri="{BB962C8B-B14F-4D97-AF65-F5344CB8AC3E}">
        <p14:creationId xmlns:p14="http://schemas.microsoft.com/office/powerpoint/2010/main" val="13749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41863"/>
              </p:ext>
            </p:extLst>
          </p:nvPr>
        </p:nvGraphicFramePr>
        <p:xfrm>
          <a:off x="5888736" y="727783"/>
          <a:ext cx="50566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Jangkauan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BIT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digit</a:t>
                      </a:r>
                      <a:endParaRPr lang="en-ID" b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TINYBLOB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 byte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BLOB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 – 1 byte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MEDIUMBLOB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 – 1 byte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3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LONGBLOB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 – 1 byte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49211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0" y="259333"/>
            <a:ext cx="47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Tipe</a:t>
            </a:r>
            <a:r>
              <a:rPr lang="en-US" sz="2400" b="1" spc="-150" dirty="0">
                <a:solidFill>
                  <a:srgbClr val="236DBB"/>
                </a:solidFill>
              </a:rPr>
              <a:t> Data BLOB / </a:t>
            </a:r>
            <a:r>
              <a:rPr lang="en-US" sz="2400" b="1" spc="-150" dirty="0" err="1">
                <a:solidFill>
                  <a:srgbClr val="236DBB"/>
                </a:solidFill>
              </a:rPr>
              <a:t>Binner</a:t>
            </a:r>
            <a:endParaRPr lang="en-US" sz="2400" b="1" spc="-150" dirty="0">
              <a:solidFill>
                <a:srgbClr val="236D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CB1DD1-6856-4EE1-ACCD-284F9070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3936"/>
              </p:ext>
            </p:extLst>
          </p:nvPr>
        </p:nvGraphicFramePr>
        <p:xfrm>
          <a:off x="5888736" y="727783"/>
          <a:ext cx="5056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144022876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408224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chemeClr val="bg1"/>
                          </a:solidFill>
                        </a:rPr>
                        <a:t>Jangkauan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ENUM</a:t>
                      </a:r>
                      <a:endParaRPr lang="en-ID" b="1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65535 string</a:t>
                      </a:r>
                      <a:endParaRPr lang="en-ID" b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9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SET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D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255 string </a:t>
                      </a:r>
                      <a:r>
                        <a:rPr lang="en-ID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anggota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144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E6C732-3835-4A0E-BD00-1A7B34BF82F7}"/>
              </a:ext>
            </a:extLst>
          </p:cNvPr>
          <p:cNvSpPr txBox="1"/>
          <p:nvPr/>
        </p:nvSpPr>
        <p:spPr>
          <a:xfrm>
            <a:off x="5955610" y="259333"/>
            <a:ext cx="47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rgbClr val="236DBB"/>
                </a:solidFill>
              </a:rPr>
              <a:t>Tipe</a:t>
            </a:r>
            <a:r>
              <a:rPr lang="en-US" sz="2400" b="1" spc="-150" dirty="0">
                <a:solidFill>
                  <a:srgbClr val="236DBB"/>
                </a:solidFill>
              </a:rPr>
              <a:t> Data Lain-lain</a:t>
            </a:r>
          </a:p>
        </p:txBody>
      </p:sp>
    </p:spTree>
    <p:extLst>
      <p:ext uri="{BB962C8B-B14F-4D97-AF65-F5344CB8AC3E}">
        <p14:creationId xmlns:p14="http://schemas.microsoft.com/office/powerpoint/2010/main" val="22778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YRGCBB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377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Yunus Febriansyah</cp:lastModifiedBy>
  <cp:revision>303</cp:revision>
  <dcterms:created xsi:type="dcterms:W3CDTF">2016-04-01T19:13:22Z</dcterms:created>
  <dcterms:modified xsi:type="dcterms:W3CDTF">2020-08-25T01:11:59Z</dcterms:modified>
</cp:coreProperties>
</file>