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75" r:id="rId4"/>
    <p:sldId id="276" r:id="rId5"/>
    <p:sldId id="277" r:id="rId6"/>
    <p:sldId id="27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36DBB"/>
    <a:srgbClr val="FF005B"/>
    <a:srgbClr val="00E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468EE-1B9F-4172-B521-90FC953A9E44}"/>
              </a:ext>
            </a:extLst>
          </p:cNvPr>
          <p:cNvSpPr txBox="1"/>
          <p:nvPr userDrawn="1"/>
        </p:nvSpPr>
        <p:spPr>
          <a:xfrm>
            <a:off x="4164752" y="6094203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2B44"/>
                </a:solidFill>
                <a:latin typeface="Bebas Neue" panose="00000500000000000000" pitchFamily="2" charset="0"/>
              </a:rPr>
              <a:t>SWS – YUNUS FEBRIANSYAH</a:t>
            </a:r>
            <a:endParaRPr lang="en-ID" sz="3200" dirty="0">
              <a:solidFill>
                <a:srgbClr val="032B44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25421" y="1437209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</a:t>
            </a: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2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0"/>
            <a:ext cx="12190322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F8BB8-D889-4214-B595-956771EDC0B6}"/>
              </a:ext>
            </a:extLst>
          </p:cNvPr>
          <p:cNvSpPr txBox="1"/>
          <p:nvPr/>
        </p:nvSpPr>
        <p:spPr>
          <a:xfrm>
            <a:off x="5425420" y="2069175"/>
            <a:ext cx="59172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(Database System)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EFAE54-5A61-4DF8-AAAB-435FB2A1DD49}"/>
              </a:ext>
            </a:extLst>
          </p:cNvPr>
          <p:cNvSpPr txBox="1"/>
          <p:nvPr/>
        </p:nvSpPr>
        <p:spPr>
          <a:xfrm>
            <a:off x="4310744" y="3204325"/>
            <a:ext cx="703195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b="1" spc="-300" dirty="0" err="1">
                <a:solidFill>
                  <a:srgbClr val="FF005B"/>
                </a:solidFill>
              </a:rPr>
              <a:t>Mengenal</a:t>
            </a:r>
            <a:r>
              <a:rPr lang="en-US" sz="4800" b="1" spc="-300" dirty="0">
                <a:solidFill>
                  <a:srgbClr val="FF005B"/>
                </a:solidFill>
              </a:rPr>
              <a:t> SQL</a:t>
            </a:r>
          </a:p>
          <a:p>
            <a:pPr algn="r"/>
            <a:r>
              <a:rPr lang="en-US" sz="4800" b="1" spc="-300" dirty="0">
                <a:solidFill>
                  <a:srgbClr val="FF005B"/>
                </a:solidFill>
              </a:rPr>
              <a:t>Pada Basis Data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18DACB-E409-4FE0-BD43-8011FAC81D50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18DCB-48A0-480A-86F6-13BF3D584647}"/>
              </a:ext>
            </a:extLst>
          </p:cNvPr>
          <p:cNvSpPr txBox="1"/>
          <p:nvPr/>
        </p:nvSpPr>
        <p:spPr>
          <a:xfrm>
            <a:off x="5968521" y="887998"/>
            <a:ext cx="49166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sebuah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bahasa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permintaan</a:t>
            </a:r>
            <a:r>
              <a:rPr lang="en-ID" sz="2000" dirty="0">
                <a:solidFill>
                  <a:srgbClr val="595959"/>
                </a:solidFill>
              </a:rPr>
              <a:t> database yang </a:t>
            </a:r>
            <a:r>
              <a:rPr lang="en-ID" sz="2000" dirty="0" err="1">
                <a:solidFill>
                  <a:srgbClr val="595959"/>
                </a:solidFill>
              </a:rPr>
              <a:t>terstruktur</a:t>
            </a:r>
            <a:r>
              <a:rPr lang="en-ID" sz="2000" dirty="0">
                <a:solidFill>
                  <a:srgbClr val="595959"/>
                </a:solidFill>
              </a:rPr>
              <a:t>. Bahasa SQL </a:t>
            </a:r>
            <a:r>
              <a:rPr lang="en-ID" sz="2000" dirty="0" err="1">
                <a:solidFill>
                  <a:srgbClr val="595959"/>
                </a:solidFill>
              </a:rPr>
              <a:t>ini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dibuat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sebagai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bahasa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dapat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merelasikan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beberapa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tabel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dalam</a:t>
            </a:r>
            <a:r>
              <a:rPr lang="en-ID" sz="2000" dirty="0">
                <a:solidFill>
                  <a:srgbClr val="595959"/>
                </a:solidFill>
              </a:rPr>
              <a:t> database </a:t>
            </a:r>
            <a:r>
              <a:rPr lang="en-ID" sz="2000" dirty="0" err="1">
                <a:solidFill>
                  <a:srgbClr val="595959"/>
                </a:solidFill>
              </a:rPr>
              <a:t>maupun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merelasikan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antar</a:t>
            </a:r>
            <a:r>
              <a:rPr lang="en-ID" sz="2000" dirty="0">
                <a:solidFill>
                  <a:srgbClr val="595959"/>
                </a:solidFill>
              </a:rPr>
              <a:t> database.</a:t>
            </a:r>
            <a:endParaRPr lang="en-US" sz="3600" b="1" spc="-150" dirty="0">
              <a:solidFill>
                <a:srgbClr val="59595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D6B0B-8E19-45ED-A764-88EBFC68B2A0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(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tructured 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uery 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anguage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54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4364A-FF87-45B2-BFB7-B1A63507A88B}"/>
              </a:ext>
            </a:extLst>
          </p:cNvPr>
          <p:cNvSpPr txBox="1"/>
          <p:nvPr/>
        </p:nvSpPr>
        <p:spPr>
          <a:xfrm>
            <a:off x="6300017" y="929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DDL(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efinition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anguage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597B4-2D65-4469-B18D-06B7F8D1E206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8FF54-29C9-456A-A98D-51688FFB0684}"/>
              </a:ext>
            </a:extLst>
          </p:cNvPr>
          <p:cNvSpPr txBox="1"/>
          <p:nvPr/>
        </p:nvSpPr>
        <p:spPr>
          <a:xfrm>
            <a:off x="6300017" y="1263732"/>
            <a:ext cx="4916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sebuah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metode</a:t>
            </a:r>
            <a:r>
              <a:rPr lang="en-ID" sz="2000" dirty="0">
                <a:solidFill>
                  <a:srgbClr val="595959"/>
                </a:solidFill>
              </a:rPr>
              <a:t> Query SQL yang </a:t>
            </a:r>
            <a:r>
              <a:rPr lang="en-ID" sz="2000" dirty="0" err="1">
                <a:solidFill>
                  <a:srgbClr val="595959"/>
                </a:solidFill>
              </a:rPr>
              <a:t>berguna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untuk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mendefinisikan</a:t>
            </a:r>
            <a:r>
              <a:rPr lang="en-ID" sz="2000" dirty="0">
                <a:solidFill>
                  <a:srgbClr val="595959"/>
                </a:solidFill>
              </a:rPr>
              <a:t> data pada </a:t>
            </a:r>
            <a:r>
              <a:rPr lang="en-ID" sz="2000" dirty="0" err="1">
                <a:solidFill>
                  <a:srgbClr val="595959"/>
                </a:solidFill>
              </a:rPr>
              <a:t>sebuah</a:t>
            </a:r>
            <a:r>
              <a:rPr lang="en-ID" sz="2000" dirty="0">
                <a:solidFill>
                  <a:srgbClr val="595959"/>
                </a:solidFill>
              </a:rPr>
              <a:t> Database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EC0FD6-1F79-4D67-B642-665B93EBF0DB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82D08-04D7-4158-8241-71C9B5D8C915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Pembagian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Bentuk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Query 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E3DC1-1ABE-416A-B647-C3D329DEA995}"/>
              </a:ext>
            </a:extLst>
          </p:cNvPr>
          <p:cNvSpPr txBox="1"/>
          <p:nvPr/>
        </p:nvSpPr>
        <p:spPr>
          <a:xfrm>
            <a:off x="6300017" y="2332075"/>
            <a:ext cx="398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DML(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anipulation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anguage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36D944-FB23-44C8-BFA2-4A19F99B6BAB}"/>
              </a:ext>
            </a:extLst>
          </p:cNvPr>
          <p:cNvSpPr/>
          <p:nvPr/>
        </p:nvSpPr>
        <p:spPr>
          <a:xfrm>
            <a:off x="6085453" y="2455625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670CD-1D11-4E21-A368-D5BF3E618771}"/>
              </a:ext>
            </a:extLst>
          </p:cNvPr>
          <p:cNvSpPr txBox="1"/>
          <p:nvPr/>
        </p:nvSpPr>
        <p:spPr>
          <a:xfrm>
            <a:off x="6300017" y="2666740"/>
            <a:ext cx="4916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sebuah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metode</a:t>
            </a:r>
            <a:r>
              <a:rPr lang="en-ID" sz="2000" dirty="0">
                <a:solidFill>
                  <a:srgbClr val="595959"/>
                </a:solidFill>
              </a:rPr>
              <a:t> Query yang </a:t>
            </a:r>
            <a:r>
              <a:rPr lang="en-ID" sz="2000" dirty="0" err="1">
                <a:solidFill>
                  <a:srgbClr val="595959"/>
                </a:solidFill>
              </a:rPr>
              <a:t>dapat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digunakan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apabila</a:t>
            </a:r>
            <a:r>
              <a:rPr lang="en-ID" sz="2000" dirty="0">
                <a:solidFill>
                  <a:srgbClr val="595959"/>
                </a:solidFill>
              </a:rPr>
              <a:t> DDL </a:t>
            </a:r>
            <a:r>
              <a:rPr lang="en-ID" sz="2000" dirty="0" err="1">
                <a:solidFill>
                  <a:srgbClr val="595959"/>
                </a:solidFill>
              </a:rPr>
              <a:t>telah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terjadi</a:t>
            </a:r>
            <a:r>
              <a:rPr lang="en-ID" sz="2000" dirty="0">
                <a:solidFill>
                  <a:srgbClr val="595959"/>
                </a:solidFill>
              </a:rPr>
              <a:t>, </a:t>
            </a:r>
            <a:r>
              <a:rPr lang="en-ID" sz="2000" dirty="0" err="1">
                <a:solidFill>
                  <a:srgbClr val="595959"/>
                </a:solidFill>
              </a:rPr>
              <a:t>sehingga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fungsi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dari</a:t>
            </a:r>
            <a:r>
              <a:rPr lang="en-ID" sz="2000" dirty="0">
                <a:solidFill>
                  <a:srgbClr val="595959"/>
                </a:solidFill>
              </a:rPr>
              <a:t> Query DML </a:t>
            </a:r>
            <a:r>
              <a:rPr lang="en-ID" sz="2000" dirty="0" err="1">
                <a:solidFill>
                  <a:srgbClr val="595959"/>
                </a:solidFill>
              </a:rPr>
              <a:t>ini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untuk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melakukan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pemanipulasian</a:t>
            </a:r>
            <a:r>
              <a:rPr lang="en-ID" sz="2000" dirty="0">
                <a:solidFill>
                  <a:srgbClr val="595959"/>
                </a:solidFill>
              </a:rPr>
              <a:t> database yang </a:t>
            </a:r>
            <a:r>
              <a:rPr lang="en-ID" sz="2000" dirty="0" err="1">
                <a:solidFill>
                  <a:srgbClr val="595959"/>
                </a:solidFill>
              </a:rPr>
              <a:t>telah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dibuat</a:t>
            </a:r>
            <a:r>
              <a:rPr lang="en-ID" sz="2000" dirty="0">
                <a:solidFill>
                  <a:srgbClr val="595959"/>
                </a:solidFill>
              </a:rPr>
              <a:t>.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B71CE-B035-4697-A2A3-2188C34CEF62}"/>
              </a:ext>
            </a:extLst>
          </p:cNvPr>
          <p:cNvSpPr txBox="1"/>
          <p:nvPr/>
        </p:nvSpPr>
        <p:spPr>
          <a:xfrm>
            <a:off x="6310564" y="4089841"/>
            <a:ext cx="398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DCL(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ontrol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anguage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7254BF-2FBD-42B6-8FEA-FC1B9BA34B25}"/>
              </a:ext>
            </a:extLst>
          </p:cNvPr>
          <p:cNvSpPr/>
          <p:nvPr/>
        </p:nvSpPr>
        <p:spPr>
          <a:xfrm>
            <a:off x="6096000" y="4213391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831CC-E1F9-4932-AABB-208C862784F5}"/>
              </a:ext>
            </a:extLst>
          </p:cNvPr>
          <p:cNvSpPr txBox="1"/>
          <p:nvPr/>
        </p:nvSpPr>
        <p:spPr>
          <a:xfrm>
            <a:off x="6310564" y="4424506"/>
            <a:ext cx="49166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sebuah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metode</a:t>
            </a:r>
            <a:r>
              <a:rPr lang="en-ID" sz="2000" dirty="0">
                <a:solidFill>
                  <a:srgbClr val="595959"/>
                </a:solidFill>
              </a:rPr>
              <a:t> Query SQL yang </a:t>
            </a:r>
            <a:r>
              <a:rPr lang="en-ID" sz="2000" dirty="0" err="1">
                <a:solidFill>
                  <a:srgbClr val="595959"/>
                </a:solidFill>
              </a:rPr>
              <a:t>digunakan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untuk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memberikan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hak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otorisasi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mengakses</a:t>
            </a:r>
            <a:r>
              <a:rPr lang="en-ID" sz="2000" dirty="0">
                <a:solidFill>
                  <a:srgbClr val="595959"/>
                </a:solidFill>
              </a:rPr>
              <a:t> Database, </a:t>
            </a:r>
            <a:r>
              <a:rPr lang="en-ID" sz="2000" dirty="0" err="1">
                <a:solidFill>
                  <a:srgbClr val="595959"/>
                </a:solidFill>
              </a:rPr>
              <a:t>mengalokasikan</a:t>
            </a:r>
            <a:r>
              <a:rPr lang="en-ID" sz="2000" dirty="0">
                <a:solidFill>
                  <a:srgbClr val="595959"/>
                </a:solidFill>
              </a:rPr>
              <a:t> space, </a:t>
            </a:r>
            <a:r>
              <a:rPr lang="en-ID" sz="2000" dirty="0" err="1">
                <a:solidFill>
                  <a:srgbClr val="595959"/>
                </a:solidFill>
              </a:rPr>
              <a:t>pendefinisian</a:t>
            </a:r>
            <a:r>
              <a:rPr lang="en-ID" sz="2000" dirty="0">
                <a:solidFill>
                  <a:srgbClr val="595959"/>
                </a:solidFill>
              </a:rPr>
              <a:t> space, dan </a:t>
            </a:r>
            <a:r>
              <a:rPr lang="en-ID" sz="2000" dirty="0" err="1">
                <a:solidFill>
                  <a:srgbClr val="595959"/>
                </a:solidFill>
              </a:rPr>
              <a:t>pengauditan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penggunaan</a:t>
            </a:r>
            <a:r>
              <a:rPr lang="en-ID" sz="2000" dirty="0">
                <a:solidFill>
                  <a:srgbClr val="595959"/>
                </a:solidFill>
              </a:rPr>
              <a:t> database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1" grpId="0"/>
      <p:bldP spid="12" grpId="0" animBg="1"/>
      <p:bldP spid="13" grpId="0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4364A-FF87-45B2-BFB7-B1A63507A88B}"/>
              </a:ext>
            </a:extLst>
          </p:cNvPr>
          <p:cNvSpPr txBox="1"/>
          <p:nvPr/>
        </p:nvSpPr>
        <p:spPr>
          <a:xfrm>
            <a:off x="6300017" y="294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DDL(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efinition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anguage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597B4-2D65-4469-B18D-06B7F8D1E206}"/>
              </a:ext>
            </a:extLst>
          </p:cNvPr>
          <p:cNvSpPr/>
          <p:nvPr/>
        </p:nvSpPr>
        <p:spPr>
          <a:xfrm>
            <a:off x="6085453" y="417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86229-BB6F-41CE-B9C0-7D7764E0DB33}"/>
              </a:ext>
            </a:extLst>
          </p:cNvPr>
          <p:cNvSpPr txBox="1"/>
          <p:nvPr/>
        </p:nvSpPr>
        <p:spPr>
          <a:xfrm>
            <a:off x="6468486" y="763460"/>
            <a:ext cx="322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9E4B0-9A79-4F3D-95EA-2F7ED436854B}"/>
              </a:ext>
            </a:extLst>
          </p:cNvPr>
          <p:cNvSpPr/>
          <p:nvPr/>
        </p:nvSpPr>
        <p:spPr>
          <a:xfrm>
            <a:off x="6300017" y="879281"/>
            <a:ext cx="168469" cy="168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9A1BF-424F-4B92-BDF5-3055FC5FA02B}"/>
              </a:ext>
            </a:extLst>
          </p:cNvPr>
          <p:cNvSpPr txBox="1"/>
          <p:nvPr/>
        </p:nvSpPr>
        <p:spPr>
          <a:xfrm>
            <a:off x="6509955" y="1011006"/>
            <a:ext cx="491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95959"/>
                </a:solidFill>
              </a:rPr>
              <a:t>untuk membuat Database dan Tabel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86F4E-9270-427F-BB8C-69F7DA2A08C3}"/>
              </a:ext>
            </a:extLst>
          </p:cNvPr>
          <p:cNvSpPr txBox="1"/>
          <p:nvPr/>
        </p:nvSpPr>
        <p:spPr>
          <a:xfrm>
            <a:off x="6468486" y="1411116"/>
            <a:ext cx="322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7D1E53-2FA8-4ADB-A344-064E5D3FA5D8}"/>
              </a:ext>
            </a:extLst>
          </p:cNvPr>
          <p:cNvSpPr/>
          <p:nvPr/>
        </p:nvSpPr>
        <p:spPr>
          <a:xfrm>
            <a:off x="6300017" y="1526937"/>
            <a:ext cx="168469" cy="168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97DFF4-356A-4D7A-9377-C6E0F181167E}"/>
              </a:ext>
            </a:extLst>
          </p:cNvPr>
          <p:cNvSpPr txBox="1"/>
          <p:nvPr/>
        </p:nvSpPr>
        <p:spPr>
          <a:xfrm>
            <a:off x="6509955" y="1658662"/>
            <a:ext cx="491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95959"/>
                </a:solidFill>
              </a:rPr>
              <a:t>untuk menghapus Database dan Tabel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B6FBC6-CB4E-422A-B0A3-0D7D5C83563A}"/>
              </a:ext>
            </a:extLst>
          </p:cNvPr>
          <p:cNvSpPr txBox="1"/>
          <p:nvPr/>
        </p:nvSpPr>
        <p:spPr>
          <a:xfrm>
            <a:off x="6468486" y="2058772"/>
            <a:ext cx="322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57AF8-AAFF-47C9-A606-7D08A26D6BC7}"/>
              </a:ext>
            </a:extLst>
          </p:cNvPr>
          <p:cNvSpPr/>
          <p:nvPr/>
        </p:nvSpPr>
        <p:spPr>
          <a:xfrm>
            <a:off x="6300017" y="2174593"/>
            <a:ext cx="168469" cy="168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65D22-D089-4409-9F11-10A672712548}"/>
              </a:ext>
            </a:extLst>
          </p:cNvPr>
          <p:cNvSpPr txBox="1"/>
          <p:nvPr/>
        </p:nvSpPr>
        <p:spPr>
          <a:xfrm>
            <a:off x="6509955" y="2306318"/>
            <a:ext cx="49166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untuk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melakukan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perubahan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struktur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tabel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telah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dibuat</a:t>
            </a:r>
            <a:r>
              <a:rPr lang="en-ID" sz="2000" dirty="0">
                <a:solidFill>
                  <a:srgbClr val="595959"/>
                </a:solidFill>
              </a:rPr>
              <a:t>, </a:t>
            </a:r>
            <a:r>
              <a:rPr lang="en-ID" sz="2000" dirty="0" err="1">
                <a:solidFill>
                  <a:srgbClr val="595959"/>
                </a:solidFill>
              </a:rPr>
              <a:t>baik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menambah</a:t>
            </a:r>
            <a:r>
              <a:rPr lang="en-ID" sz="2000" dirty="0">
                <a:solidFill>
                  <a:srgbClr val="595959"/>
                </a:solidFill>
              </a:rPr>
              <a:t> Field (Add), </a:t>
            </a:r>
            <a:r>
              <a:rPr lang="en-ID" sz="2000" dirty="0" err="1">
                <a:solidFill>
                  <a:srgbClr val="595959"/>
                </a:solidFill>
              </a:rPr>
              <a:t>mengganti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nama</a:t>
            </a:r>
            <a:r>
              <a:rPr lang="en-ID" sz="2000" dirty="0">
                <a:solidFill>
                  <a:srgbClr val="595959"/>
                </a:solidFill>
              </a:rPr>
              <a:t> Field (Change) </a:t>
            </a:r>
            <a:r>
              <a:rPr lang="en-ID" sz="2000" dirty="0" err="1">
                <a:solidFill>
                  <a:srgbClr val="595959"/>
                </a:solidFill>
              </a:rPr>
              <a:t>ataupun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menamakannya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kembali</a:t>
            </a:r>
            <a:r>
              <a:rPr lang="en-ID" sz="2000" dirty="0">
                <a:solidFill>
                  <a:srgbClr val="595959"/>
                </a:solidFill>
              </a:rPr>
              <a:t> (Rename), dan </a:t>
            </a:r>
            <a:r>
              <a:rPr lang="en-ID" sz="2000" dirty="0" err="1">
                <a:solidFill>
                  <a:srgbClr val="595959"/>
                </a:solidFill>
              </a:rPr>
              <a:t>menghapus</a:t>
            </a:r>
            <a:r>
              <a:rPr lang="en-ID" sz="2000" dirty="0">
                <a:solidFill>
                  <a:srgbClr val="595959"/>
                </a:solidFill>
              </a:rPr>
              <a:t> Field (Drop)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2" grpId="0"/>
      <p:bldP spid="23" grpId="0" animBg="1"/>
      <p:bldP spid="24" grpId="0"/>
      <p:bldP spid="25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4364A-FF87-45B2-BFB7-B1A63507A88B}"/>
              </a:ext>
            </a:extLst>
          </p:cNvPr>
          <p:cNvSpPr txBox="1"/>
          <p:nvPr/>
        </p:nvSpPr>
        <p:spPr>
          <a:xfrm>
            <a:off x="6300017" y="294067"/>
            <a:ext cx="382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DML(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anipulation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anguage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597B4-2D65-4469-B18D-06B7F8D1E206}"/>
              </a:ext>
            </a:extLst>
          </p:cNvPr>
          <p:cNvSpPr/>
          <p:nvPr/>
        </p:nvSpPr>
        <p:spPr>
          <a:xfrm>
            <a:off x="6085453" y="417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86229-BB6F-41CE-B9C0-7D7764E0DB33}"/>
              </a:ext>
            </a:extLst>
          </p:cNvPr>
          <p:cNvSpPr txBox="1"/>
          <p:nvPr/>
        </p:nvSpPr>
        <p:spPr>
          <a:xfrm>
            <a:off x="6468486" y="763460"/>
            <a:ext cx="322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9E4B0-9A79-4F3D-95EA-2F7ED436854B}"/>
              </a:ext>
            </a:extLst>
          </p:cNvPr>
          <p:cNvSpPr/>
          <p:nvPr/>
        </p:nvSpPr>
        <p:spPr>
          <a:xfrm>
            <a:off x="6300017" y="879281"/>
            <a:ext cx="168469" cy="168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9A1BF-424F-4B92-BDF5-3055FC5FA02B}"/>
              </a:ext>
            </a:extLst>
          </p:cNvPr>
          <p:cNvSpPr txBox="1"/>
          <p:nvPr/>
        </p:nvSpPr>
        <p:spPr>
          <a:xfrm>
            <a:off x="6509955" y="1011006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95959"/>
                </a:solidFill>
              </a:rPr>
              <a:t>untuk memasukan data pada Tabel didalam Database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1EC86-D9C7-4B28-8CFC-9E9DB5DB5C94}"/>
              </a:ext>
            </a:extLst>
          </p:cNvPr>
          <p:cNvSpPr txBox="1"/>
          <p:nvPr/>
        </p:nvSpPr>
        <p:spPr>
          <a:xfrm>
            <a:off x="6468486" y="1726620"/>
            <a:ext cx="322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F1A215-F7C5-478D-95C3-5E4E0D40BB0E}"/>
              </a:ext>
            </a:extLst>
          </p:cNvPr>
          <p:cNvSpPr/>
          <p:nvPr/>
        </p:nvSpPr>
        <p:spPr>
          <a:xfrm>
            <a:off x="6300017" y="1842441"/>
            <a:ext cx="168469" cy="168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510093-397E-44C2-AF95-EEB92D0B7636}"/>
              </a:ext>
            </a:extLst>
          </p:cNvPr>
          <p:cNvSpPr txBox="1"/>
          <p:nvPr/>
        </p:nvSpPr>
        <p:spPr>
          <a:xfrm>
            <a:off x="6509955" y="1974166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95959"/>
                </a:solidFill>
              </a:rPr>
              <a:t>untuk mengubah data pada Tabel didalam Database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414B9-D4BA-47A2-A637-D6522C5190D9}"/>
              </a:ext>
            </a:extLst>
          </p:cNvPr>
          <p:cNvSpPr txBox="1"/>
          <p:nvPr/>
        </p:nvSpPr>
        <p:spPr>
          <a:xfrm>
            <a:off x="6468486" y="2673875"/>
            <a:ext cx="322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7CCAFB-0E66-464B-A3C4-699FB3CF12B9}"/>
              </a:ext>
            </a:extLst>
          </p:cNvPr>
          <p:cNvSpPr/>
          <p:nvPr/>
        </p:nvSpPr>
        <p:spPr>
          <a:xfrm>
            <a:off x="6300017" y="2789696"/>
            <a:ext cx="168469" cy="168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BA7457-6F8E-4CB8-88A8-1202354CF330}"/>
              </a:ext>
            </a:extLst>
          </p:cNvPr>
          <p:cNvSpPr txBox="1"/>
          <p:nvPr/>
        </p:nvSpPr>
        <p:spPr>
          <a:xfrm>
            <a:off x="6509955" y="2921421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95959"/>
                </a:solidFill>
              </a:rPr>
              <a:t>untuk menghapus data pada Tabel didalam Database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15" grpId="0"/>
      <p:bldP spid="16" grpId="0" animBg="1"/>
      <p:bldP spid="21" grpId="0"/>
      <p:bldP spid="28" grpId="0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4364A-FF87-45B2-BFB7-B1A63507A88B}"/>
              </a:ext>
            </a:extLst>
          </p:cNvPr>
          <p:cNvSpPr txBox="1"/>
          <p:nvPr/>
        </p:nvSpPr>
        <p:spPr>
          <a:xfrm>
            <a:off x="6300017" y="294067"/>
            <a:ext cx="382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DCL(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ontrol </a:t>
            </a:r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anguage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597B4-2D65-4469-B18D-06B7F8D1E206}"/>
              </a:ext>
            </a:extLst>
          </p:cNvPr>
          <p:cNvSpPr/>
          <p:nvPr/>
        </p:nvSpPr>
        <p:spPr>
          <a:xfrm>
            <a:off x="6085453" y="417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86229-BB6F-41CE-B9C0-7D7764E0DB33}"/>
              </a:ext>
            </a:extLst>
          </p:cNvPr>
          <p:cNvSpPr txBox="1"/>
          <p:nvPr/>
        </p:nvSpPr>
        <p:spPr>
          <a:xfrm>
            <a:off x="6468486" y="763460"/>
            <a:ext cx="322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9E4B0-9A79-4F3D-95EA-2F7ED436854B}"/>
              </a:ext>
            </a:extLst>
          </p:cNvPr>
          <p:cNvSpPr/>
          <p:nvPr/>
        </p:nvSpPr>
        <p:spPr>
          <a:xfrm>
            <a:off x="6300017" y="879281"/>
            <a:ext cx="168469" cy="168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9A1BF-424F-4B92-BDF5-3055FC5FA02B}"/>
              </a:ext>
            </a:extLst>
          </p:cNvPr>
          <p:cNvSpPr txBox="1"/>
          <p:nvPr/>
        </p:nvSpPr>
        <p:spPr>
          <a:xfrm>
            <a:off x="6509955" y="1011006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95959"/>
                </a:solidFill>
              </a:rPr>
              <a:t>untuk mengizinkan user mengakses tabel dalam Database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BCD36-2D1B-4CF6-A3EB-4F9ECBA6E9CA}"/>
              </a:ext>
            </a:extLst>
          </p:cNvPr>
          <p:cNvSpPr txBox="1"/>
          <p:nvPr/>
        </p:nvSpPr>
        <p:spPr>
          <a:xfrm>
            <a:off x="6468486" y="1726620"/>
            <a:ext cx="322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REVOKE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5E7626-5350-4AD7-B0BD-2C68A22A4A91}"/>
              </a:ext>
            </a:extLst>
          </p:cNvPr>
          <p:cNvSpPr/>
          <p:nvPr/>
        </p:nvSpPr>
        <p:spPr>
          <a:xfrm>
            <a:off x="6300017" y="1842441"/>
            <a:ext cx="168469" cy="168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AED350-AFC4-429A-A7FC-3A5F21294F92}"/>
              </a:ext>
            </a:extLst>
          </p:cNvPr>
          <p:cNvSpPr txBox="1"/>
          <p:nvPr/>
        </p:nvSpPr>
        <p:spPr>
          <a:xfrm>
            <a:off x="6509955" y="1974166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95959"/>
                </a:solidFill>
              </a:rPr>
              <a:t>untuk membatalkan izin hak akses user yang ditetapkan oleh perintah </a:t>
            </a:r>
            <a:r>
              <a:rPr lang="nl-NL" sz="2000" b="1" dirty="0">
                <a:solidFill>
                  <a:srgbClr val="595959"/>
                </a:solidFill>
              </a:rPr>
              <a:t>GRANT</a:t>
            </a:r>
            <a:r>
              <a:rPr lang="nl-NL" sz="2000" dirty="0">
                <a:solidFill>
                  <a:srgbClr val="595959"/>
                </a:solidFill>
              </a:rPr>
              <a:t> 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671D92-C44C-491D-A5E4-6E22FF0E0788}"/>
              </a:ext>
            </a:extLst>
          </p:cNvPr>
          <p:cNvSpPr txBox="1"/>
          <p:nvPr/>
        </p:nvSpPr>
        <p:spPr>
          <a:xfrm>
            <a:off x="6468486" y="2693926"/>
            <a:ext cx="322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COMMIT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4976C1-D6ED-4708-9668-F539EE3D50C3}"/>
              </a:ext>
            </a:extLst>
          </p:cNvPr>
          <p:cNvSpPr/>
          <p:nvPr/>
        </p:nvSpPr>
        <p:spPr>
          <a:xfrm>
            <a:off x="6300017" y="2809747"/>
            <a:ext cx="168469" cy="168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417E91-2FF6-4783-8C02-F36A85AF9508}"/>
              </a:ext>
            </a:extLst>
          </p:cNvPr>
          <p:cNvSpPr txBox="1"/>
          <p:nvPr/>
        </p:nvSpPr>
        <p:spPr>
          <a:xfrm>
            <a:off x="6509955" y="2941472"/>
            <a:ext cx="491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95959"/>
                </a:solidFill>
              </a:rPr>
              <a:t>untuk menetapkan penyimpanan Database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893874-815C-4321-8468-56CEB3A35CD8}"/>
              </a:ext>
            </a:extLst>
          </p:cNvPr>
          <p:cNvSpPr txBox="1"/>
          <p:nvPr/>
        </p:nvSpPr>
        <p:spPr>
          <a:xfrm>
            <a:off x="6468486" y="3353456"/>
            <a:ext cx="322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ROLLBACK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FAA79B-F093-498D-B28C-099FD685A6F4}"/>
              </a:ext>
            </a:extLst>
          </p:cNvPr>
          <p:cNvSpPr/>
          <p:nvPr/>
        </p:nvSpPr>
        <p:spPr>
          <a:xfrm>
            <a:off x="6300017" y="3469277"/>
            <a:ext cx="168469" cy="1684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68F629-6C65-49F9-90B4-4846DE693B39}"/>
              </a:ext>
            </a:extLst>
          </p:cNvPr>
          <p:cNvSpPr txBox="1"/>
          <p:nvPr/>
        </p:nvSpPr>
        <p:spPr>
          <a:xfrm>
            <a:off x="6509955" y="3601002"/>
            <a:ext cx="491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95959"/>
                </a:solidFill>
              </a:rPr>
              <a:t>untuk membatalkan penyimpanan Database</a:t>
            </a:r>
            <a:endParaRPr lang="en-US" sz="2800" b="1" spc="-15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2" grpId="0"/>
      <p:bldP spid="23" grpId="0" animBg="1"/>
      <p:bldP spid="24" grpId="0"/>
      <p:bldP spid="25" grpId="0"/>
      <p:bldP spid="26" grpId="0" animBg="1"/>
      <p:bldP spid="27" grpId="0"/>
      <p:bldP spid="31" grpId="0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>
            <a:extLst>
              <a:ext uri="{FF2B5EF4-FFF2-40B4-BE49-F238E27FC236}">
                <a16:creationId xmlns:a16="http://schemas.microsoft.com/office/drawing/2014/main" id="{32754B80-72C5-4FED-9E2F-92415FA328F6}"/>
              </a:ext>
            </a:extLst>
          </p:cNvPr>
          <p:cNvSpPr/>
          <p:nvPr/>
        </p:nvSpPr>
        <p:spPr>
          <a:xfrm>
            <a:off x="9331287" y="-2038121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0719DD-30ED-4A40-8805-F9624038B64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F69A01B3-F50C-4367-B1D7-BD430FF9BA62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C7657DD-0415-4BDE-B6EB-C8EA22DB2995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C1648A76-F26B-4480-8801-C6704CFF7D84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34A59E8-2917-4524-AE27-8F37C88E561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3B7C4-6219-4192-AE2E-329BDBB7D892}"/>
              </a:ext>
            </a:extLst>
          </p:cNvPr>
          <p:cNvGrpSpPr/>
          <p:nvPr/>
        </p:nvGrpSpPr>
        <p:grpSpPr>
          <a:xfrm rot="5400000" flipH="1">
            <a:off x="-2835875" y="2797189"/>
            <a:ext cx="6858002" cy="1263622"/>
            <a:chOff x="0" y="4145980"/>
            <a:chExt cx="12190322" cy="2708685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42FB9B08-5248-4DF7-B181-666EC4A4ABBE}"/>
                </a:ext>
              </a:extLst>
            </p:cNvPr>
            <p:cNvSpPr/>
            <p:nvPr/>
          </p:nvSpPr>
          <p:spPr>
            <a:xfrm>
              <a:off x="0" y="4145980"/>
              <a:ext cx="12190322" cy="270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63000">
                  <a:schemeClr val="accent2"/>
                </a:gs>
                <a:gs pos="100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32010E72-E47C-4C89-82F2-62EFD296809D}"/>
                </a:ext>
              </a:extLst>
            </p:cNvPr>
            <p:cNvSpPr/>
            <p:nvPr/>
          </p:nvSpPr>
          <p:spPr>
            <a:xfrm>
              <a:off x="0" y="4869780"/>
              <a:ext cx="12190322" cy="198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13000">
                  <a:schemeClr val="accent2"/>
                </a:gs>
                <a:gs pos="84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5ACBD38-4888-44B8-AF1E-0655E06827DC}"/>
              </a:ext>
            </a:extLst>
          </p:cNvPr>
          <p:cNvSpPr txBox="1"/>
          <p:nvPr/>
        </p:nvSpPr>
        <p:spPr>
          <a:xfrm>
            <a:off x="7804586" y="2152967"/>
            <a:ext cx="22868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660760-A340-423C-B764-4C03903034B5}"/>
              </a:ext>
            </a:extLst>
          </p:cNvPr>
          <p:cNvSpPr txBox="1"/>
          <p:nvPr/>
        </p:nvSpPr>
        <p:spPr>
          <a:xfrm>
            <a:off x="4387415" y="2804153"/>
            <a:ext cx="570402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spc="-300" dirty="0" err="1">
                <a:solidFill>
                  <a:srgbClr val="FF005B"/>
                </a:solidFill>
              </a:rPr>
              <a:t>Membuat</a:t>
            </a:r>
            <a:r>
              <a:rPr lang="en-US" sz="4400" b="1" spc="-300" dirty="0">
                <a:solidFill>
                  <a:srgbClr val="FF005B"/>
                </a:solidFill>
              </a:rPr>
              <a:t> </a:t>
            </a:r>
            <a:r>
              <a:rPr lang="en-US" sz="4400" b="1" spc="-300" dirty="0" err="1">
                <a:solidFill>
                  <a:srgbClr val="FF005B"/>
                </a:solidFill>
              </a:rPr>
              <a:t>Relasi</a:t>
            </a:r>
            <a:r>
              <a:rPr lang="en-US" sz="4400" b="1" spc="-300" dirty="0">
                <a:solidFill>
                  <a:srgbClr val="FF005B"/>
                </a:solidFill>
              </a:rPr>
              <a:t> dan </a:t>
            </a:r>
            <a:r>
              <a:rPr lang="en-US" sz="4400" b="1" spc="-300" dirty="0" err="1">
                <a:solidFill>
                  <a:srgbClr val="FF005B"/>
                </a:solidFill>
              </a:rPr>
              <a:t>Normalisasi</a:t>
            </a:r>
            <a:endParaRPr lang="en-US" sz="4400" b="1" spc="-300" dirty="0">
              <a:solidFill>
                <a:srgbClr val="FF00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19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YRGCBB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249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Yunus Febriansyah</cp:lastModifiedBy>
  <cp:revision>321</cp:revision>
  <dcterms:created xsi:type="dcterms:W3CDTF">2016-04-01T19:13:22Z</dcterms:created>
  <dcterms:modified xsi:type="dcterms:W3CDTF">2020-08-25T01:12:39Z</dcterms:modified>
</cp:coreProperties>
</file>