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82" r:id="rId4"/>
    <p:sldId id="283" r:id="rId5"/>
    <p:sldId id="28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236DBB"/>
    <a:srgbClr val="FF005B"/>
    <a:srgbClr val="00E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3" d="100"/>
          <a:sy n="73" d="100"/>
        </p:scale>
        <p:origin x="2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9DCCAD-F324-489D-8386-559DEC9B68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08F17-1AC2-4DD7-84EA-27187F5F8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6140F-3CAC-41E9-BE50-26B265DE0D08}" type="datetimeFigureOut">
              <a:rPr lang="en-ID" smtClean="0"/>
              <a:t>25/08/2020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034FA-5641-4EAA-9258-AC531D1A6E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F9E57-5626-4295-8B01-375F9EBAD5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F81D1-F1EB-471A-A76B-5E86631100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4754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DB978-EDFE-4B77-B8A1-50C342AF9C6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E79D0-5262-4330-B56E-7DCAFEE74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6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3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3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8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5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2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2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5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3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2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1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A8E11-C296-476C-85E7-30CAA50CA2DE}"/>
              </a:ext>
            </a:extLst>
          </p:cNvPr>
          <p:cNvSpPr txBox="1"/>
          <p:nvPr userDrawn="1"/>
        </p:nvSpPr>
        <p:spPr>
          <a:xfrm>
            <a:off x="4164752" y="6094203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32B44"/>
                </a:solidFill>
                <a:latin typeface="Bebas Neue" panose="00000500000000000000" pitchFamily="2" charset="0"/>
              </a:rPr>
              <a:t>SWS – YUNUS FEBRIANSYAH</a:t>
            </a:r>
            <a:endParaRPr lang="en-ID" sz="3200" dirty="0">
              <a:solidFill>
                <a:srgbClr val="032B44"/>
              </a:solidFill>
              <a:latin typeface="Bebas Neu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6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425421" y="1437209"/>
            <a:ext cx="591727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8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48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Basis Data</a:t>
            </a:r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1AA6B203-6B99-4C75-9C93-A558BD12F875}"/>
              </a:ext>
            </a:extLst>
          </p:cNvPr>
          <p:cNvSpPr/>
          <p:nvPr/>
        </p:nvSpPr>
        <p:spPr>
          <a:xfrm>
            <a:off x="0" y="6092765"/>
            <a:ext cx="12190322" cy="765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gradFill>
            <a:gsLst>
              <a:gs pos="13000">
                <a:schemeClr val="accent2"/>
              </a:gs>
              <a:gs pos="84000">
                <a:schemeClr val="accent3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B94F33D4-FDCB-4EFC-A43E-CF06504362CD}"/>
              </a:ext>
            </a:extLst>
          </p:cNvPr>
          <p:cNvSpPr/>
          <p:nvPr/>
        </p:nvSpPr>
        <p:spPr>
          <a:xfrm>
            <a:off x="0" y="0"/>
            <a:ext cx="12190322" cy="668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9412" extrusionOk="0">
                <a:moveTo>
                  <a:pt x="21600" y="0"/>
                </a:moveTo>
                <a:cubicBezTo>
                  <a:pt x="21600" y="0"/>
                  <a:pt x="18015" y="16554"/>
                  <a:pt x="11571" y="5754"/>
                </a:cubicBezTo>
                <a:cubicBezTo>
                  <a:pt x="5127" y="-5046"/>
                  <a:pt x="0" y="6618"/>
                  <a:pt x="0" y="6618"/>
                </a:cubicBez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</a:path>
            </a:pathLst>
          </a:custGeom>
          <a:gradFill>
            <a:gsLst>
              <a:gs pos="8000">
                <a:schemeClr val="accent4"/>
              </a:gs>
              <a:gs pos="76000">
                <a:schemeClr val="accent5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6F8BB8-D889-4214-B595-956771EDC0B6}"/>
              </a:ext>
            </a:extLst>
          </p:cNvPr>
          <p:cNvSpPr txBox="1"/>
          <p:nvPr/>
        </p:nvSpPr>
        <p:spPr>
          <a:xfrm>
            <a:off x="5425420" y="2069175"/>
            <a:ext cx="591727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(Database System)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EFAE54-5A61-4DF8-AAAB-435FB2A1DD49}"/>
              </a:ext>
            </a:extLst>
          </p:cNvPr>
          <p:cNvSpPr txBox="1"/>
          <p:nvPr/>
        </p:nvSpPr>
        <p:spPr>
          <a:xfrm>
            <a:off x="4310744" y="3204325"/>
            <a:ext cx="703195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800" b="1" spc="-300" dirty="0" err="1">
                <a:solidFill>
                  <a:srgbClr val="FF005B"/>
                </a:solidFill>
              </a:rPr>
              <a:t>Mengenal</a:t>
            </a:r>
            <a:r>
              <a:rPr lang="en-US" sz="4800" b="1" spc="-300" dirty="0">
                <a:solidFill>
                  <a:srgbClr val="FF005B"/>
                </a:solidFill>
              </a:rPr>
              <a:t> View</a:t>
            </a:r>
          </a:p>
          <a:p>
            <a:pPr algn="r"/>
            <a:r>
              <a:rPr lang="en-US" sz="4800" b="1" spc="-300" dirty="0">
                <a:solidFill>
                  <a:srgbClr val="FF005B"/>
                </a:solidFill>
              </a:rPr>
              <a:t>Pada Basis Data SQL</a:t>
            </a:r>
          </a:p>
        </p:txBody>
      </p:sp>
    </p:spTree>
    <p:extLst>
      <p:ext uri="{BB962C8B-B14F-4D97-AF65-F5344CB8AC3E}">
        <p14:creationId xmlns:p14="http://schemas.microsoft.com/office/powerpoint/2010/main" val="264789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404436-04AB-4ADD-AFFD-15F9B6FB4353}"/>
              </a:ext>
            </a:extLst>
          </p:cNvPr>
          <p:cNvSpPr txBox="1"/>
          <p:nvPr/>
        </p:nvSpPr>
        <p:spPr>
          <a:xfrm>
            <a:off x="5968519" y="983860"/>
            <a:ext cx="5574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solidFill>
                  <a:srgbClr val="595959"/>
                </a:solidFill>
              </a:rPr>
              <a:t>View </a:t>
            </a:r>
            <a:r>
              <a:rPr lang="en-ID" sz="2400" dirty="0" err="1">
                <a:solidFill>
                  <a:srgbClr val="595959"/>
                </a:solidFill>
              </a:rPr>
              <a:t>dapat</a:t>
            </a:r>
            <a:r>
              <a:rPr lang="en-ID" sz="2400" dirty="0">
                <a:solidFill>
                  <a:srgbClr val="595959"/>
                </a:solidFill>
              </a:rPr>
              <a:t> </a:t>
            </a:r>
            <a:r>
              <a:rPr lang="en-ID" sz="2400" dirty="0" err="1">
                <a:solidFill>
                  <a:srgbClr val="595959"/>
                </a:solidFill>
              </a:rPr>
              <a:t>didefenisikan</a:t>
            </a:r>
            <a:r>
              <a:rPr lang="en-ID" sz="2400" dirty="0">
                <a:solidFill>
                  <a:srgbClr val="595959"/>
                </a:solidFill>
              </a:rPr>
              <a:t> </a:t>
            </a:r>
            <a:r>
              <a:rPr lang="en-ID" sz="2400" dirty="0" err="1">
                <a:solidFill>
                  <a:srgbClr val="595959"/>
                </a:solidFill>
              </a:rPr>
              <a:t>sebagai</a:t>
            </a:r>
            <a:r>
              <a:rPr lang="en-ID" sz="2400" dirty="0">
                <a:solidFill>
                  <a:srgbClr val="595959"/>
                </a:solidFill>
              </a:rPr>
              <a:t> ‘</a:t>
            </a:r>
            <a:r>
              <a:rPr lang="en-ID" sz="2400" dirty="0" err="1">
                <a:solidFill>
                  <a:srgbClr val="595959"/>
                </a:solidFill>
              </a:rPr>
              <a:t>tabel</a:t>
            </a:r>
            <a:r>
              <a:rPr lang="en-ID" sz="2400" dirty="0">
                <a:solidFill>
                  <a:srgbClr val="595959"/>
                </a:solidFill>
              </a:rPr>
              <a:t> virtual’. </a:t>
            </a:r>
            <a:r>
              <a:rPr lang="en-ID" sz="2400" dirty="0" err="1">
                <a:solidFill>
                  <a:srgbClr val="595959"/>
                </a:solidFill>
              </a:rPr>
              <a:t>Tabel</a:t>
            </a:r>
            <a:r>
              <a:rPr lang="en-ID" sz="2400" dirty="0">
                <a:solidFill>
                  <a:srgbClr val="595959"/>
                </a:solidFill>
              </a:rPr>
              <a:t> </a:t>
            </a:r>
            <a:r>
              <a:rPr lang="en-ID" sz="2400" dirty="0" err="1">
                <a:solidFill>
                  <a:srgbClr val="595959"/>
                </a:solidFill>
              </a:rPr>
              <a:t>ini</a:t>
            </a:r>
            <a:r>
              <a:rPr lang="en-ID" sz="2400" dirty="0">
                <a:solidFill>
                  <a:srgbClr val="595959"/>
                </a:solidFill>
              </a:rPr>
              <a:t> </a:t>
            </a:r>
            <a:r>
              <a:rPr lang="en-ID" sz="2400" dirty="0" err="1">
                <a:solidFill>
                  <a:srgbClr val="595959"/>
                </a:solidFill>
              </a:rPr>
              <a:t>bisa</a:t>
            </a:r>
            <a:r>
              <a:rPr lang="en-ID" sz="2400" dirty="0">
                <a:solidFill>
                  <a:srgbClr val="595959"/>
                </a:solidFill>
              </a:rPr>
              <a:t> </a:t>
            </a:r>
            <a:r>
              <a:rPr lang="en-ID" sz="2400" dirty="0" err="1">
                <a:solidFill>
                  <a:srgbClr val="595959"/>
                </a:solidFill>
              </a:rPr>
              <a:t>berasal</a:t>
            </a:r>
            <a:r>
              <a:rPr lang="en-ID" sz="2400" dirty="0">
                <a:solidFill>
                  <a:srgbClr val="595959"/>
                </a:solidFill>
              </a:rPr>
              <a:t> </a:t>
            </a:r>
            <a:r>
              <a:rPr lang="en-ID" sz="2400" dirty="0" err="1">
                <a:solidFill>
                  <a:srgbClr val="595959"/>
                </a:solidFill>
              </a:rPr>
              <a:t>dari</a:t>
            </a:r>
            <a:r>
              <a:rPr lang="en-ID" sz="2400" dirty="0">
                <a:solidFill>
                  <a:srgbClr val="595959"/>
                </a:solidFill>
              </a:rPr>
              <a:t> </a:t>
            </a:r>
            <a:r>
              <a:rPr lang="en-ID" sz="2400" dirty="0" err="1">
                <a:solidFill>
                  <a:srgbClr val="595959"/>
                </a:solidFill>
              </a:rPr>
              <a:t>tabel</a:t>
            </a:r>
            <a:r>
              <a:rPr lang="en-ID" sz="2400" dirty="0">
                <a:solidFill>
                  <a:srgbClr val="595959"/>
                </a:solidFill>
              </a:rPr>
              <a:t> lain, </a:t>
            </a:r>
            <a:r>
              <a:rPr lang="en-ID" sz="2400" dirty="0" err="1">
                <a:solidFill>
                  <a:srgbClr val="595959"/>
                </a:solidFill>
              </a:rPr>
              <a:t>atau</a:t>
            </a:r>
            <a:r>
              <a:rPr lang="en-ID" sz="2400" dirty="0">
                <a:solidFill>
                  <a:srgbClr val="595959"/>
                </a:solidFill>
              </a:rPr>
              <a:t> </a:t>
            </a:r>
            <a:r>
              <a:rPr lang="en-ID" sz="2400" dirty="0" err="1">
                <a:solidFill>
                  <a:srgbClr val="595959"/>
                </a:solidFill>
              </a:rPr>
              <a:t>gabungan</a:t>
            </a:r>
            <a:r>
              <a:rPr lang="en-ID" sz="2400" dirty="0">
                <a:solidFill>
                  <a:srgbClr val="595959"/>
                </a:solidFill>
              </a:rPr>
              <a:t> </a:t>
            </a:r>
            <a:r>
              <a:rPr lang="en-ID" sz="2400" dirty="0" err="1">
                <a:solidFill>
                  <a:srgbClr val="595959"/>
                </a:solidFill>
              </a:rPr>
              <a:t>dari</a:t>
            </a:r>
            <a:r>
              <a:rPr lang="en-ID" sz="2400" dirty="0">
                <a:solidFill>
                  <a:srgbClr val="595959"/>
                </a:solidFill>
              </a:rPr>
              <a:t> </a:t>
            </a:r>
            <a:r>
              <a:rPr lang="en-ID" sz="2400" dirty="0" err="1">
                <a:solidFill>
                  <a:srgbClr val="595959"/>
                </a:solidFill>
              </a:rPr>
              <a:t>beberapa</a:t>
            </a:r>
            <a:r>
              <a:rPr lang="en-ID" sz="2400" dirty="0">
                <a:solidFill>
                  <a:srgbClr val="595959"/>
                </a:solidFill>
              </a:rPr>
              <a:t> </a:t>
            </a:r>
            <a:r>
              <a:rPr lang="en-ID" sz="2400" dirty="0" err="1">
                <a:solidFill>
                  <a:srgbClr val="595959"/>
                </a:solidFill>
              </a:rPr>
              <a:t>tabel</a:t>
            </a:r>
            <a:r>
              <a:rPr lang="en-ID" sz="2400" dirty="0">
                <a:solidFill>
                  <a:srgbClr val="595959"/>
                </a:solidFill>
              </a:rPr>
              <a:t>.</a:t>
            </a:r>
            <a:endParaRPr lang="en-US" sz="3600" b="1" spc="-150" dirty="0">
              <a:solidFill>
                <a:srgbClr val="595959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5EA89E0-FDCA-431C-9B12-706D360C91AE}"/>
              </a:ext>
            </a:extLst>
          </p:cNvPr>
          <p:cNvSpPr/>
          <p:nvPr/>
        </p:nvSpPr>
        <p:spPr>
          <a:xfrm>
            <a:off x="5637025" y="556502"/>
            <a:ext cx="331496" cy="331496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9370E2-06C1-4597-B817-B77A28F617D7}"/>
              </a:ext>
            </a:extLst>
          </p:cNvPr>
          <p:cNvSpPr txBox="1"/>
          <p:nvPr/>
        </p:nvSpPr>
        <p:spPr>
          <a:xfrm>
            <a:off x="5968520" y="460640"/>
            <a:ext cx="455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 </a:t>
            </a:r>
            <a:r>
              <a:rPr 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06335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4364A-FF87-45B2-BFB7-B1A63507A88B}"/>
              </a:ext>
            </a:extLst>
          </p:cNvPr>
          <p:cNvSpPr txBox="1"/>
          <p:nvPr/>
        </p:nvSpPr>
        <p:spPr>
          <a:xfrm>
            <a:off x="6300017" y="929067"/>
            <a:ext cx="5383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Kenyamanan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mempermudah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penulisan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query)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0597B4-2D65-4469-B18D-06B7F8D1E206}"/>
              </a:ext>
            </a:extLst>
          </p:cNvPr>
          <p:cNvSpPr/>
          <p:nvPr/>
        </p:nvSpPr>
        <p:spPr>
          <a:xfrm>
            <a:off x="6085453" y="1052617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EC0FD6-1F79-4D67-B642-665B93EBF0DB}"/>
              </a:ext>
            </a:extLst>
          </p:cNvPr>
          <p:cNvSpPr/>
          <p:nvPr/>
        </p:nvSpPr>
        <p:spPr>
          <a:xfrm>
            <a:off x="5637025" y="556502"/>
            <a:ext cx="331496" cy="331496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82D08-04D7-4158-8241-71C9B5D8C915}"/>
              </a:ext>
            </a:extLst>
          </p:cNvPr>
          <p:cNvSpPr txBox="1"/>
          <p:nvPr/>
        </p:nvSpPr>
        <p:spPr>
          <a:xfrm>
            <a:off x="5968520" y="460640"/>
            <a:ext cx="455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Kenapa</a:t>
            </a:r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BA3720-2586-42DF-B30B-58E7E7088E1B}"/>
              </a:ext>
            </a:extLst>
          </p:cNvPr>
          <p:cNvSpPr txBox="1"/>
          <p:nvPr/>
        </p:nvSpPr>
        <p:spPr>
          <a:xfrm>
            <a:off x="6310564" y="1276325"/>
            <a:ext cx="5383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Keamanan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menyembunyikan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beberapa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kolom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yang </a:t>
            </a:r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bersifat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rahasia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CC2219-6ADD-4ADC-8BBE-C7A493B457F2}"/>
              </a:ext>
            </a:extLst>
          </p:cNvPr>
          <p:cNvSpPr/>
          <p:nvPr/>
        </p:nvSpPr>
        <p:spPr>
          <a:xfrm>
            <a:off x="6096000" y="1399875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D85140-BFCA-4465-A72B-B9C47AB1D766}"/>
              </a:ext>
            </a:extLst>
          </p:cNvPr>
          <p:cNvSpPr txBox="1"/>
          <p:nvPr/>
        </p:nvSpPr>
        <p:spPr>
          <a:xfrm>
            <a:off x="6310564" y="2005238"/>
            <a:ext cx="5383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Mempercepat proses menampilkan data (terutama jika kita akan menjalankan query tersebut secara berulang)</a:t>
            </a:r>
            <a:endParaRPr 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FD5569B-9D7F-4AD2-B6F6-9248C22E48B4}"/>
              </a:ext>
            </a:extLst>
          </p:cNvPr>
          <p:cNvSpPr/>
          <p:nvPr/>
        </p:nvSpPr>
        <p:spPr>
          <a:xfrm>
            <a:off x="6096000" y="2128788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2F8232-72F2-425C-8084-C9C2192C199E}"/>
              </a:ext>
            </a:extLst>
          </p:cNvPr>
          <p:cNvSpPr txBox="1"/>
          <p:nvPr/>
        </p:nvSpPr>
        <p:spPr>
          <a:xfrm>
            <a:off x="6310564" y="3110607"/>
            <a:ext cx="5383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Tampilan di view bisa dibuat custom dari tabel aslinya</a:t>
            </a:r>
            <a:endParaRPr 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136640E-2EFB-47CA-B86F-A2495F06E2AE}"/>
              </a:ext>
            </a:extLst>
          </p:cNvPr>
          <p:cNvSpPr/>
          <p:nvPr/>
        </p:nvSpPr>
        <p:spPr>
          <a:xfrm>
            <a:off x="6096000" y="3234157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73C811-9D10-4C59-BA33-42E34AA76E52}"/>
              </a:ext>
            </a:extLst>
          </p:cNvPr>
          <p:cNvSpPr txBox="1"/>
          <p:nvPr/>
        </p:nvSpPr>
        <p:spPr>
          <a:xfrm>
            <a:off x="6300017" y="3877862"/>
            <a:ext cx="5383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 bisa menangani JOIN Table (penggabungan tabel)</a:t>
            </a:r>
            <a:endParaRPr 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8ECE024-9ED4-4E14-9A08-9FF08EC66917}"/>
              </a:ext>
            </a:extLst>
          </p:cNvPr>
          <p:cNvSpPr/>
          <p:nvPr/>
        </p:nvSpPr>
        <p:spPr>
          <a:xfrm>
            <a:off x="6085453" y="4001412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8A099F-CBD5-441C-9639-BB682E73B525}"/>
              </a:ext>
            </a:extLst>
          </p:cNvPr>
          <p:cNvSpPr txBox="1"/>
          <p:nvPr/>
        </p:nvSpPr>
        <p:spPr>
          <a:xfrm>
            <a:off x="6310564" y="4613899"/>
            <a:ext cx="5383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Dll...</a:t>
            </a:r>
            <a:endParaRPr 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B0EC60-64C5-421D-8422-29D271D3EE2E}"/>
              </a:ext>
            </a:extLst>
          </p:cNvPr>
          <p:cNvSpPr/>
          <p:nvPr/>
        </p:nvSpPr>
        <p:spPr>
          <a:xfrm>
            <a:off x="6096000" y="4737449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346151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8" grpId="0"/>
      <p:bldP spid="19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4364A-FF87-45B2-BFB7-B1A63507A88B}"/>
              </a:ext>
            </a:extLst>
          </p:cNvPr>
          <p:cNvSpPr txBox="1"/>
          <p:nvPr/>
        </p:nvSpPr>
        <p:spPr>
          <a:xfrm>
            <a:off x="6300017" y="929067"/>
            <a:ext cx="5383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Nama View </a:t>
            </a:r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harus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Unik</a:t>
            </a:r>
            <a:endParaRPr 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0597B4-2D65-4469-B18D-06B7F8D1E206}"/>
              </a:ext>
            </a:extLst>
          </p:cNvPr>
          <p:cNvSpPr/>
          <p:nvPr/>
        </p:nvSpPr>
        <p:spPr>
          <a:xfrm>
            <a:off x="6085453" y="1052617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EC0FD6-1F79-4D67-B642-665B93EBF0DB}"/>
              </a:ext>
            </a:extLst>
          </p:cNvPr>
          <p:cNvSpPr/>
          <p:nvPr/>
        </p:nvSpPr>
        <p:spPr>
          <a:xfrm>
            <a:off x="5637025" y="556502"/>
            <a:ext cx="331496" cy="331496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82D08-04D7-4158-8241-71C9B5D8C915}"/>
              </a:ext>
            </a:extLst>
          </p:cNvPr>
          <p:cNvSpPr txBox="1"/>
          <p:nvPr/>
        </p:nvSpPr>
        <p:spPr>
          <a:xfrm>
            <a:off x="5968520" y="460640"/>
            <a:ext cx="455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Karakteristik</a:t>
            </a:r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4D4083-5424-4025-8A77-29D4843B12E0}"/>
              </a:ext>
            </a:extLst>
          </p:cNvPr>
          <p:cNvSpPr txBox="1"/>
          <p:nvPr/>
        </p:nvSpPr>
        <p:spPr>
          <a:xfrm>
            <a:off x="6310564" y="1221454"/>
            <a:ext cx="5383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Bisa INSERT, UPDATE &amp; DELETE </a:t>
            </a:r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dari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tabel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aslinya</a:t>
            </a:r>
            <a:endParaRPr 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4E8A8F-5A07-4574-811B-B4368704EEC9}"/>
              </a:ext>
            </a:extLst>
          </p:cNvPr>
          <p:cNvSpPr/>
          <p:nvPr/>
        </p:nvSpPr>
        <p:spPr>
          <a:xfrm>
            <a:off x="6096000" y="1345004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C5D88-2780-45F1-A19E-95AFBBFE601D}"/>
              </a:ext>
            </a:extLst>
          </p:cNvPr>
          <p:cNvSpPr txBox="1"/>
          <p:nvPr/>
        </p:nvSpPr>
        <p:spPr>
          <a:xfrm>
            <a:off x="6310564" y="1513841"/>
            <a:ext cx="5383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Selalu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ikut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yang </a:t>
            </a:r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 </a:t>
            </a:r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tabel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aslinya</a:t>
            </a:r>
            <a:endParaRPr 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C0D300-E319-41B6-AB6C-4EF802E23602}"/>
              </a:ext>
            </a:extLst>
          </p:cNvPr>
          <p:cNvSpPr/>
          <p:nvPr/>
        </p:nvSpPr>
        <p:spPr>
          <a:xfrm>
            <a:off x="6096000" y="1637391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</p:spTree>
    <p:extLst>
      <p:ext uri="{BB962C8B-B14F-4D97-AF65-F5344CB8AC3E}">
        <p14:creationId xmlns:p14="http://schemas.microsoft.com/office/powerpoint/2010/main" val="275503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8" grpId="0"/>
      <p:bldP spid="19" grpId="0" animBg="1"/>
      <p:bldP spid="21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EC0FD6-1F79-4D67-B642-665B93EBF0DB}"/>
              </a:ext>
            </a:extLst>
          </p:cNvPr>
          <p:cNvSpPr/>
          <p:nvPr/>
        </p:nvSpPr>
        <p:spPr>
          <a:xfrm>
            <a:off x="5637025" y="556502"/>
            <a:ext cx="331496" cy="331496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82D08-04D7-4158-8241-71C9B5D8C915}"/>
              </a:ext>
            </a:extLst>
          </p:cNvPr>
          <p:cNvSpPr txBox="1"/>
          <p:nvPr/>
        </p:nvSpPr>
        <p:spPr>
          <a:xfrm>
            <a:off x="5968520" y="460640"/>
            <a:ext cx="455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QUERY</a:t>
            </a:r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Trigger</a:t>
            </a:r>
            <a:endParaRPr lang="en-US" sz="2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A2DE73-732E-4219-B00B-6E3CC56A2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00" t="29600" r="66700" b="46133"/>
          <a:stretch/>
        </p:blipFill>
        <p:spPr>
          <a:xfrm>
            <a:off x="6096000" y="1133856"/>
            <a:ext cx="5190978" cy="2880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249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mond 13">
            <a:extLst>
              <a:ext uri="{FF2B5EF4-FFF2-40B4-BE49-F238E27FC236}">
                <a16:creationId xmlns:a16="http://schemas.microsoft.com/office/drawing/2014/main" id="{32754B80-72C5-4FED-9E2F-92415FA328F6}"/>
              </a:ext>
            </a:extLst>
          </p:cNvPr>
          <p:cNvSpPr/>
          <p:nvPr/>
        </p:nvSpPr>
        <p:spPr>
          <a:xfrm>
            <a:off x="9331287" y="-2038121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20719DD-30ED-4A40-8805-F9624038B64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4" name="Shape">
              <a:extLst>
                <a:ext uri="{FF2B5EF4-FFF2-40B4-BE49-F238E27FC236}">
                  <a16:creationId xmlns:a16="http://schemas.microsoft.com/office/drawing/2014/main" id="{F69A01B3-F50C-4367-B1D7-BD430FF9BA62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5" name="Shape">
              <a:extLst>
                <a:ext uri="{FF2B5EF4-FFF2-40B4-BE49-F238E27FC236}">
                  <a16:creationId xmlns:a16="http://schemas.microsoft.com/office/drawing/2014/main" id="{AC7657DD-0415-4BDE-B6EB-C8EA22DB2995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5" name="Shape">
              <a:extLst>
                <a:ext uri="{FF2B5EF4-FFF2-40B4-BE49-F238E27FC236}">
                  <a16:creationId xmlns:a16="http://schemas.microsoft.com/office/drawing/2014/main" id="{C1648A76-F26B-4480-8801-C6704CFF7D84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6" name="Shape">
              <a:extLst>
                <a:ext uri="{FF2B5EF4-FFF2-40B4-BE49-F238E27FC236}">
                  <a16:creationId xmlns:a16="http://schemas.microsoft.com/office/drawing/2014/main" id="{634A59E8-2917-4524-AE27-8F37C88E561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83B7C4-6219-4192-AE2E-329BDBB7D892}"/>
              </a:ext>
            </a:extLst>
          </p:cNvPr>
          <p:cNvGrpSpPr/>
          <p:nvPr/>
        </p:nvGrpSpPr>
        <p:grpSpPr>
          <a:xfrm rot="5400000" flipH="1">
            <a:off x="-2835875" y="2797189"/>
            <a:ext cx="6858002" cy="1263622"/>
            <a:chOff x="0" y="4145980"/>
            <a:chExt cx="12190322" cy="2708685"/>
          </a:xfrm>
        </p:grpSpPr>
        <p:sp>
          <p:nvSpPr>
            <p:cNvPr id="57" name="Shape">
              <a:extLst>
                <a:ext uri="{FF2B5EF4-FFF2-40B4-BE49-F238E27FC236}">
                  <a16:creationId xmlns:a16="http://schemas.microsoft.com/office/drawing/2014/main" id="{42FB9B08-5248-4DF7-B181-666EC4A4ABBE}"/>
                </a:ext>
              </a:extLst>
            </p:cNvPr>
            <p:cNvSpPr/>
            <p:nvPr/>
          </p:nvSpPr>
          <p:spPr>
            <a:xfrm>
              <a:off x="0" y="4145980"/>
              <a:ext cx="12190322" cy="2708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6" extrusionOk="0">
                  <a:moveTo>
                    <a:pt x="12796" y="7279"/>
                  </a:moveTo>
                  <a:cubicBezTo>
                    <a:pt x="6734" y="21599"/>
                    <a:pt x="1977" y="19295"/>
                    <a:pt x="0" y="14999"/>
                  </a:cubicBezTo>
                  <a:lnTo>
                    <a:pt x="0" y="20875"/>
                  </a:lnTo>
                  <a:lnTo>
                    <a:pt x="21600" y="20875"/>
                  </a:lnTo>
                  <a:lnTo>
                    <a:pt x="21600" y="3710"/>
                  </a:lnTo>
                  <a:cubicBezTo>
                    <a:pt x="21242" y="2616"/>
                    <a:pt x="20203" y="0"/>
                    <a:pt x="18450" y="0"/>
                  </a:cubicBezTo>
                  <a:cubicBezTo>
                    <a:pt x="17036" y="-1"/>
                    <a:pt x="15157" y="1701"/>
                    <a:pt x="12796" y="7279"/>
                  </a:cubicBezTo>
                </a:path>
              </a:pathLst>
            </a:custGeom>
            <a:gradFill>
              <a:gsLst>
                <a:gs pos="63000">
                  <a:schemeClr val="accent2"/>
                </a:gs>
                <a:gs pos="100000">
                  <a:schemeClr val="accent3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8" name="Shape">
              <a:extLst>
                <a:ext uri="{FF2B5EF4-FFF2-40B4-BE49-F238E27FC236}">
                  <a16:creationId xmlns:a16="http://schemas.microsoft.com/office/drawing/2014/main" id="{32010E72-E47C-4C89-82F2-62EFD296809D}"/>
                </a:ext>
              </a:extLst>
            </p:cNvPr>
            <p:cNvSpPr/>
            <p:nvPr/>
          </p:nvSpPr>
          <p:spPr>
            <a:xfrm>
              <a:off x="0" y="4869780"/>
              <a:ext cx="12190322" cy="1984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6" extrusionOk="0">
                  <a:moveTo>
                    <a:pt x="12796" y="7279"/>
                  </a:moveTo>
                  <a:cubicBezTo>
                    <a:pt x="6734" y="21599"/>
                    <a:pt x="1977" y="19295"/>
                    <a:pt x="0" y="14999"/>
                  </a:cubicBezTo>
                  <a:lnTo>
                    <a:pt x="0" y="20875"/>
                  </a:lnTo>
                  <a:lnTo>
                    <a:pt x="21600" y="20875"/>
                  </a:lnTo>
                  <a:lnTo>
                    <a:pt x="21600" y="3710"/>
                  </a:lnTo>
                  <a:cubicBezTo>
                    <a:pt x="21242" y="2616"/>
                    <a:pt x="20203" y="0"/>
                    <a:pt x="18450" y="0"/>
                  </a:cubicBezTo>
                  <a:cubicBezTo>
                    <a:pt x="17036" y="-1"/>
                    <a:pt x="15157" y="1701"/>
                    <a:pt x="12796" y="7279"/>
                  </a:cubicBezTo>
                </a:path>
              </a:pathLst>
            </a:custGeom>
            <a:gradFill>
              <a:gsLst>
                <a:gs pos="13000">
                  <a:schemeClr val="accent2"/>
                </a:gs>
                <a:gs pos="84000">
                  <a:schemeClr val="accent3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1660760-A340-423C-B764-4C03903034B5}"/>
              </a:ext>
            </a:extLst>
          </p:cNvPr>
          <p:cNvSpPr txBox="1"/>
          <p:nvPr/>
        </p:nvSpPr>
        <p:spPr>
          <a:xfrm>
            <a:off x="4387415" y="2973431"/>
            <a:ext cx="570402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6600" spc="-300" dirty="0">
                <a:solidFill>
                  <a:srgbClr val="FF005B"/>
                </a:solidFill>
              </a:rPr>
              <a:t>Let’s Trying</a:t>
            </a:r>
            <a:r>
              <a:rPr lang="en-US" sz="6600" b="1" spc="-300" dirty="0">
                <a:solidFill>
                  <a:srgbClr val="FF005B"/>
                </a:solidFill>
              </a:rPr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06761964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YRGCBB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F1B57"/>
      </a:accent1>
      <a:accent2>
        <a:srgbClr val="FFBD00"/>
      </a:accent2>
      <a:accent3>
        <a:srgbClr val="FF005B"/>
      </a:accent3>
      <a:accent4>
        <a:srgbClr val="00EEB3"/>
      </a:accent4>
      <a:accent5>
        <a:srgbClr val="00C5D6"/>
      </a:accent5>
      <a:accent6>
        <a:srgbClr val="236DB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117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Bebas Neue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JHON Doe</dc:title>
  <dc:creator>MD Junaed</dc:creator>
  <cp:lastModifiedBy>Yunus Febriansyah</cp:lastModifiedBy>
  <cp:revision>350</cp:revision>
  <dcterms:created xsi:type="dcterms:W3CDTF">2016-04-01T19:13:22Z</dcterms:created>
  <dcterms:modified xsi:type="dcterms:W3CDTF">2020-08-25T01:13:16Z</dcterms:modified>
</cp:coreProperties>
</file>