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7" r:id="rId3"/>
    <p:sldId id="311" r:id="rId4"/>
    <p:sldId id="312" r:id="rId5"/>
    <p:sldId id="313" r:id="rId6"/>
    <p:sldId id="314" r:id="rId7"/>
    <p:sldId id="315" r:id="rId8"/>
    <p:sldId id="316" r:id="rId9"/>
    <p:sldId id="317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Vidalok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790FF4-270E-42AF-8470-6584891E9556}">
  <a:tblStyle styleId="{D4790FF4-270E-42AF-8470-6584891E95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13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02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693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32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7" r:id="rId4"/>
    <p:sldLayoutId id="2147483678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147855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 - String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Ciri-ciri String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US" sz="1800" dirty="0" err="1">
                <a:solidFill>
                  <a:schemeClr val="dk1"/>
                </a:solidFill>
              </a:rPr>
              <a:t>Terdiri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atas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karakter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atau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banyak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karakter</a:t>
            </a:r>
            <a:r>
              <a:rPr lang="en-US" sz="1800" dirty="0">
                <a:solidFill>
                  <a:schemeClr val="dk1"/>
                </a:solidFill>
              </a:rPr>
              <a:t> (</a:t>
            </a:r>
            <a:r>
              <a:rPr lang="en-US" sz="1800" dirty="0" err="1">
                <a:solidFill>
                  <a:schemeClr val="dk1"/>
                </a:solidFill>
              </a:rPr>
              <a:t>alfabet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 err="1">
                <a:solidFill>
                  <a:schemeClr val="dk1"/>
                </a:solidFill>
              </a:rPr>
              <a:t>numerik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 err="1">
                <a:solidFill>
                  <a:schemeClr val="dk1"/>
                </a:solidFill>
              </a:rPr>
              <a:t>dll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</a:p>
          <a:p>
            <a:pPr marL="171450" indent="-171450">
              <a:buSzPts val="1100"/>
            </a:pPr>
            <a:r>
              <a:rPr lang="en-US" sz="1800" dirty="0" err="1">
                <a:solidFill>
                  <a:schemeClr val="dk1"/>
                </a:solidFill>
              </a:rPr>
              <a:t>Diawali</a:t>
            </a:r>
            <a:r>
              <a:rPr lang="en-US" sz="1800" dirty="0">
                <a:solidFill>
                  <a:schemeClr val="dk1"/>
                </a:solidFill>
              </a:rPr>
              <a:t> dan </a:t>
            </a:r>
            <a:r>
              <a:rPr lang="en-US" sz="1800" dirty="0" err="1">
                <a:solidFill>
                  <a:schemeClr val="dk1"/>
                </a:solidFill>
              </a:rPr>
              <a:t>diakhiri</a:t>
            </a:r>
            <a:r>
              <a:rPr lang="en-US" sz="1800" dirty="0">
                <a:solidFill>
                  <a:schemeClr val="dk1"/>
                </a:solidFill>
              </a:rPr>
              <a:t> oleh </a:t>
            </a:r>
            <a:r>
              <a:rPr lang="en-US" sz="1800" dirty="0" err="1">
                <a:solidFill>
                  <a:schemeClr val="dk1"/>
                </a:solidFill>
              </a:rPr>
              <a:t>tanda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kutip</a:t>
            </a:r>
            <a:r>
              <a:rPr lang="en-US" sz="1800" dirty="0">
                <a:solidFill>
                  <a:schemeClr val="dk1"/>
                </a:solidFill>
              </a:rPr>
              <a:t> ( ‘ ‘ </a:t>
            </a:r>
            <a:r>
              <a:rPr lang="en-US" sz="1800" dirty="0" err="1">
                <a:solidFill>
                  <a:schemeClr val="dk1"/>
                </a:solidFill>
              </a:rPr>
              <a:t>atau</a:t>
            </a:r>
            <a:r>
              <a:rPr lang="en-US" sz="1800" dirty="0">
                <a:solidFill>
                  <a:schemeClr val="dk1"/>
                </a:solidFill>
              </a:rPr>
              <a:t> “ “)</a:t>
            </a:r>
          </a:p>
          <a:p>
            <a:pPr marL="171450" indent="-171450">
              <a:buSzPts val="1100"/>
            </a:pPr>
            <a:r>
              <a:rPr lang="en-US" sz="1800" dirty="0" err="1">
                <a:solidFill>
                  <a:schemeClr val="dk1"/>
                </a:solidFill>
              </a:rPr>
              <a:t>Dapat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menggunakan</a:t>
            </a:r>
            <a:r>
              <a:rPr lang="en-US" sz="1800" dirty="0">
                <a:solidFill>
                  <a:schemeClr val="dk1"/>
                </a:solidFill>
              </a:rPr>
              <a:t> operation concatenate (+) dan repetition (*)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Mengakses String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Offset: </a:t>
            </a:r>
            <a:r>
              <a:rPr lang="en-US" sz="1600" dirty="0" err="1">
                <a:solidFill>
                  <a:schemeClr val="dk1"/>
                </a:solidFill>
              </a:rPr>
              <a:t>posisi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karakter</a:t>
            </a:r>
            <a:r>
              <a:rPr lang="en-US" sz="1600" dirty="0">
                <a:solidFill>
                  <a:schemeClr val="dk1"/>
                </a:solidFill>
              </a:rPr>
              <a:t>, </a:t>
            </a:r>
            <a:r>
              <a:rPr lang="en-US" sz="1600" dirty="0" err="1">
                <a:solidFill>
                  <a:schemeClr val="dk1"/>
                </a:solidFill>
              </a:rPr>
              <a:t>dihitung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dari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karakter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pertama</a:t>
            </a:r>
            <a:r>
              <a:rPr lang="en-US" sz="1600" dirty="0">
                <a:solidFill>
                  <a:schemeClr val="dk1"/>
                </a:solidFill>
              </a:rPr>
              <a:t> (offset ke-0)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Offset = 0  1  2  3  4  5  6  7  8  9  10  11  12  13  14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                K  e  l  a  s       A  l   g  o  r    </a:t>
            </a:r>
            <a:r>
              <a:rPr lang="en-US" sz="1600" dirty="0" err="1">
                <a:solidFill>
                  <a:schemeClr val="dk1"/>
                </a:solidFill>
              </a:rPr>
              <a:t>i</a:t>
            </a:r>
            <a:r>
              <a:rPr lang="en-US" sz="1600" dirty="0">
                <a:solidFill>
                  <a:schemeClr val="dk1"/>
                </a:solidFill>
              </a:rPr>
              <a:t>    t   m  a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Offset, index, </a:t>
            </a:r>
            <a:r>
              <a:rPr lang="en-US" sz="1600" dirty="0" err="1">
                <a:solidFill>
                  <a:schemeClr val="dk1"/>
                </a:solidFill>
              </a:rPr>
              <a:t>dimulai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dari</a:t>
            </a:r>
            <a:r>
              <a:rPr lang="en-US" sz="1600" dirty="0">
                <a:solidFill>
                  <a:schemeClr val="dk1"/>
                </a:solidFill>
              </a:rPr>
              <a:t> 0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&gt;&gt;</a:t>
            </a:r>
            <a:r>
              <a:rPr lang="en-US" sz="1600" dirty="0" err="1">
                <a:solidFill>
                  <a:schemeClr val="dk1"/>
                </a:solidFill>
              </a:rPr>
              <a:t>strVar</a:t>
            </a:r>
            <a:r>
              <a:rPr lang="en-US" sz="1600" dirty="0">
                <a:solidFill>
                  <a:schemeClr val="dk1"/>
                </a:solidFill>
              </a:rPr>
              <a:t>[</a:t>
            </a:r>
            <a:r>
              <a:rPr lang="en-US" sz="1600" dirty="0" err="1">
                <a:solidFill>
                  <a:schemeClr val="dk1"/>
                </a:solidFill>
              </a:rPr>
              <a:t>a:b</a:t>
            </a:r>
            <a:r>
              <a:rPr lang="en-US" sz="1600" dirty="0">
                <a:solidFill>
                  <a:schemeClr val="dk1"/>
                </a:solidFill>
              </a:rPr>
              <a:t>] </a:t>
            </a:r>
            <a:r>
              <a:rPr lang="en-US" sz="1600" dirty="0"/>
              <a:t>→</a:t>
            </a:r>
            <a:r>
              <a:rPr lang="en-US" sz="1600" dirty="0">
                <a:solidFill>
                  <a:schemeClr val="dk1"/>
                </a:solidFill>
              </a:rPr>
              <a:t> (</a:t>
            </a:r>
            <a:r>
              <a:rPr lang="en-US" sz="1600" dirty="0" err="1">
                <a:solidFill>
                  <a:schemeClr val="dk1"/>
                </a:solidFill>
              </a:rPr>
              <a:t>dari</a:t>
            </a:r>
            <a:r>
              <a:rPr lang="en-US" sz="1600" dirty="0">
                <a:solidFill>
                  <a:schemeClr val="dk1"/>
                </a:solidFill>
              </a:rPr>
              <a:t> a </a:t>
            </a:r>
            <a:r>
              <a:rPr lang="en-US" sz="1600" dirty="0" err="1">
                <a:solidFill>
                  <a:schemeClr val="dk1"/>
                </a:solidFill>
              </a:rPr>
              <a:t>sampai</a:t>
            </a:r>
            <a:r>
              <a:rPr lang="en-US" sz="1600" dirty="0">
                <a:solidFill>
                  <a:schemeClr val="dk1"/>
                </a:solidFill>
              </a:rPr>
              <a:t> b)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	            </a:t>
            </a:r>
            <a:r>
              <a:rPr lang="en-US" sz="1600" dirty="0" err="1">
                <a:solidFill>
                  <a:schemeClr val="dk1"/>
                </a:solidFill>
              </a:rPr>
              <a:t>mengambil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karakter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dari</a:t>
            </a:r>
            <a:r>
              <a:rPr lang="en-US" sz="1600" dirty="0">
                <a:solidFill>
                  <a:schemeClr val="dk1"/>
                </a:solidFill>
              </a:rPr>
              <a:t> offset a </a:t>
            </a:r>
            <a:r>
              <a:rPr lang="en-US" sz="1600" dirty="0" err="1">
                <a:solidFill>
                  <a:schemeClr val="dk1"/>
                </a:solidFill>
              </a:rPr>
              <a:t>sampai</a:t>
            </a:r>
            <a:r>
              <a:rPr lang="en-US" sz="1600" dirty="0">
                <a:solidFill>
                  <a:schemeClr val="dk1"/>
                </a:solidFill>
              </a:rPr>
              <a:t> b-1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[n] 	= </a:t>
            </a:r>
            <a:r>
              <a:rPr lang="en-US" sz="1600" dirty="0" err="1">
                <a:solidFill>
                  <a:schemeClr val="dk1"/>
                </a:solidFill>
              </a:rPr>
              <a:t>mengakses</a:t>
            </a:r>
            <a:r>
              <a:rPr lang="en-US" sz="1600" dirty="0">
                <a:solidFill>
                  <a:schemeClr val="dk1"/>
                </a:solidFill>
              </a:rPr>
              <a:t> offset </a:t>
            </a:r>
            <a:r>
              <a:rPr lang="en-US" sz="1600" dirty="0" err="1">
                <a:solidFill>
                  <a:schemeClr val="dk1"/>
                </a:solidFill>
              </a:rPr>
              <a:t>ke</a:t>
            </a:r>
            <a:r>
              <a:rPr lang="en-US" sz="1600" dirty="0">
                <a:solidFill>
                  <a:schemeClr val="dk1"/>
                </a:solidFill>
              </a:rPr>
              <a:t> n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[:] 	= </a:t>
            </a:r>
            <a:r>
              <a:rPr lang="en-US" sz="1600" dirty="0" err="1">
                <a:solidFill>
                  <a:schemeClr val="dk1"/>
                </a:solidFill>
              </a:rPr>
              <a:t>mengakses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semua</a:t>
            </a:r>
            <a:r>
              <a:rPr lang="en-US" sz="1600" dirty="0">
                <a:solidFill>
                  <a:schemeClr val="dk1"/>
                </a:solidFill>
              </a:rPr>
              <a:t> offset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[a:] 	= </a:t>
            </a:r>
            <a:r>
              <a:rPr lang="en-US" sz="1600" dirty="0" err="1">
                <a:solidFill>
                  <a:schemeClr val="dk1"/>
                </a:solidFill>
              </a:rPr>
              <a:t>mengakses</a:t>
            </a:r>
            <a:r>
              <a:rPr lang="en-US" sz="1600" dirty="0">
                <a:solidFill>
                  <a:schemeClr val="dk1"/>
                </a:solidFill>
              </a:rPr>
              <a:t> offset a </a:t>
            </a:r>
            <a:r>
              <a:rPr lang="en-US" sz="1600" dirty="0" err="1">
                <a:solidFill>
                  <a:schemeClr val="dk1"/>
                </a:solidFill>
              </a:rPr>
              <a:t>sampai</a:t>
            </a:r>
            <a:r>
              <a:rPr lang="en-US" sz="1600" dirty="0">
                <a:solidFill>
                  <a:schemeClr val="dk1"/>
                </a:solidFill>
              </a:rPr>
              <a:t> offset </a:t>
            </a:r>
            <a:r>
              <a:rPr lang="en-US" sz="1600" dirty="0" err="1">
                <a:solidFill>
                  <a:schemeClr val="dk1"/>
                </a:solidFill>
              </a:rPr>
              <a:t>terakhir</a:t>
            </a:r>
            <a:endParaRPr lang="en-US" sz="1600" dirty="0">
              <a:solidFill>
                <a:schemeClr val="dk1"/>
              </a:solidFill>
            </a:endParaRP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[:b] 	= </a:t>
            </a:r>
            <a:r>
              <a:rPr lang="en-US" sz="1600" dirty="0" err="1">
                <a:solidFill>
                  <a:schemeClr val="dk1"/>
                </a:solidFill>
              </a:rPr>
              <a:t>mengakses</a:t>
            </a:r>
            <a:r>
              <a:rPr lang="en-US" sz="1600" dirty="0">
                <a:solidFill>
                  <a:schemeClr val="dk1"/>
                </a:solidFill>
              </a:rPr>
              <a:t> offset </a:t>
            </a:r>
            <a:r>
              <a:rPr lang="en-US" sz="1600" dirty="0" err="1">
                <a:solidFill>
                  <a:schemeClr val="dk1"/>
                </a:solidFill>
              </a:rPr>
              <a:t>pertama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sampai</a:t>
            </a:r>
            <a:r>
              <a:rPr lang="en-US" sz="1600" dirty="0">
                <a:solidFill>
                  <a:schemeClr val="dk1"/>
                </a:solidFill>
              </a:rPr>
              <a:t> b-1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[-1] 	= </a:t>
            </a:r>
            <a:r>
              <a:rPr lang="en-US" sz="1600" dirty="0" err="1">
                <a:solidFill>
                  <a:schemeClr val="dk1"/>
                </a:solidFill>
              </a:rPr>
              <a:t>mengakses</a:t>
            </a:r>
            <a:r>
              <a:rPr lang="en-US" sz="1600" dirty="0">
                <a:solidFill>
                  <a:schemeClr val="dk1"/>
                </a:solidFill>
              </a:rPr>
              <a:t> offset </a:t>
            </a:r>
            <a:r>
              <a:rPr lang="en-US" sz="1600" dirty="0" err="1">
                <a:solidFill>
                  <a:schemeClr val="dk1"/>
                </a:solidFill>
              </a:rPr>
              <a:t>terakhir</a:t>
            </a:r>
            <a:endParaRPr lang="en-US" sz="1600" dirty="0">
              <a:solidFill>
                <a:schemeClr val="dk1"/>
              </a:solidFill>
            </a:endParaRP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[:-1]	= </a:t>
            </a:r>
            <a:r>
              <a:rPr lang="en-US" sz="1600" dirty="0" err="1">
                <a:solidFill>
                  <a:schemeClr val="dk1"/>
                </a:solidFill>
              </a:rPr>
              <a:t>mengakses</a:t>
            </a:r>
            <a:r>
              <a:rPr lang="en-US" sz="1600" dirty="0">
                <a:solidFill>
                  <a:schemeClr val="dk1"/>
                </a:solidFill>
              </a:rPr>
              <a:t> offset </a:t>
            </a:r>
            <a:r>
              <a:rPr lang="en-US" sz="1600" dirty="0" err="1">
                <a:solidFill>
                  <a:schemeClr val="dk1"/>
                </a:solidFill>
              </a:rPr>
              <a:t>pertama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sampai</a:t>
            </a:r>
            <a:r>
              <a:rPr lang="en-US" sz="1600" dirty="0">
                <a:solidFill>
                  <a:schemeClr val="dk1"/>
                </a:solidFill>
              </a:rPr>
              <a:t> terakhir-1</a:t>
            </a:r>
          </a:p>
          <a:p>
            <a:pPr marL="0" indent="0">
              <a:buSzPts val="1100"/>
              <a:buNone/>
            </a:pP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8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636B0E45-1B3B-54AB-E3F7-111677E2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394855"/>
            <a:ext cx="7717500" cy="4173870"/>
          </a:xfrm>
        </p:spPr>
        <p:txBody>
          <a:bodyPr/>
          <a:lstStyle/>
          <a:p>
            <a:r>
              <a:rPr lang="en-US" sz="1600" dirty="0" err="1"/>
              <a:t>Meggunakan</a:t>
            </a:r>
            <a:r>
              <a:rPr lang="en-US" sz="1600" dirty="0"/>
              <a:t> </a:t>
            </a:r>
            <a:r>
              <a:rPr lang="en-US" sz="1600" dirty="0" err="1"/>
              <a:t>iterasi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looping</a:t>
            </a:r>
          </a:p>
          <a:p>
            <a:pPr marL="114300" indent="0">
              <a:buNone/>
            </a:pP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strVar</a:t>
            </a:r>
            <a:r>
              <a:rPr lang="en-US" sz="1600" dirty="0"/>
              <a:t>)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&gt;&gt;</a:t>
            </a:r>
            <a:r>
              <a:rPr lang="en-US" sz="1600" dirty="0" err="1"/>
              <a:t>strVar</a:t>
            </a:r>
            <a:r>
              <a:rPr lang="en-US" sz="1600" dirty="0"/>
              <a:t>=‘string data’</a:t>
            </a:r>
          </a:p>
          <a:p>
            <a:pPr marL="114300" indent="0">
              <a:buNone/>
            </a:pPr>
            <a:r>
              <a:rPr lang="en-US" sz="1600" dirty="0"/>
              <a:t>    for </a:t>
            </a:r>
            <a:r>
              <a:rPr lang="en-US" sz="1600" dirty="0" err="1"/>
              <a:t>i</a:t>
            </a:r>
            <a:r>
              <a:rPr lang="en-US" sz="1600" dirty="0"/>
              <a:t> in range(</a:t>
            </a: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strVar</a:t>
            </a:r>
            <a:r>
              <a:rPr lang="en-US" sz="1600" dirty="0"/>
              <a:t>)):</a:t>
            </a:r>
          </a:p>
          <a:p>
            <a:pPr marL="114300" indent="0">
              <a:buNone/>
            </a:pPr>
            <a:r>
              <a:rPr lang="en-US" sz="1600" dirty="0"/>
              <a:t>          sytax_1 	→ </a:t>
            </a:r>
            <a:r>
              <a:rPr lang="en-US" sz="1600" dirty="0" err="1"/>
              <a:t>strVar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</a:p>
          <a:p>
            <a:pPr marL="114300" indent="0">
              <a:buNone/>
            </a:pPr>
            <a:r>
              <a:rPr lang="en-US" sz="1600" dirty="0"/>
              <a:t>          sytax_2 	→ </a:t>
            </a:r>
            <a:r>
              <a:rPr lang="en-US" sz="1600" dirty="0" err="1"/>
              <a:t>strVar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</a:p>
          <a:p>
            <a:pPr marL="114300" indent="0">
              <a:buNone/>
            </a:pPr>
            <a:r>
              <a:rPr lang="en-US" sz="1600" dirty="0"/>
              <a:t>          . . .</a:t>
            </a:r>
          </a:p>
          <a:p>
            <a:pPr marL="114300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syntax_n</a:t>
            </a:r>
            <a:r>
              <a:rPr lang="en-US" sz="1600" dirty="0"/>
              <a:t> 	→ </a:t>
            </a:r>
            <a:r>
              <a:rPr lang="en-US" sz="1600" dirty="0" err="1"/>
              <a:t>strVar</a:t>
            </a:r>
            <a:r>
              <a:rPr lang="en-US" sz="1600" dirty="0"/>
              <a:t>[n]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&gt;&gt;</a:t>
            </a:r>
            <a:r>
              <a:rPr lang="en-US" sz="1600" dirty="0" err="1"/>
              <a:t>strVar</a:t>
            </a:r>
            <a:r>
              <a:rPr lang="en-US" sz="1600" dirty="0"/>
              <a:t>=‘string data’</a:t>
            </a:r>
          </a:p>
          <a:p>
            <a:pPr marL="114300" indent="0">
              <a:buNone/>
            </a:pPr>
            <a:r>
              <a:rPr lang="en-US" sz="1600" dirty="0"/>
              <a:t>    for </a:t>
            </a:r>
            <a:r>
              <a:rPr lang="en-US" sz="1600" dirty="0" err="1"/>
              <a:t>ch</a:t>
            </a:r>
            <a:r>
              <a:rPr lang="en-US" sz="1600" dirty="0"/>
              <a:t> in </a:t>
            </a:r>
            <a:r>
              <a:rPr lang="en-US" sz="1600" dirty="0" err="1"/>
              <a:t>strVar</a:t>
            </a:r>
            <a:r>
              <a:rPr lang="en-US" sz="1600" dirty="0"/>
              <a:t>:</a:t>
            </a:r>
          </a:p>
          <a:p>
            <a:pPr marL="114300" indent="0">
              <a:buNone/>
            </a:pPr>
            <a:r>
              <a:rPr lang="en-US" sz="1600" dirty="0"/>
              <a:t>          sytax_1 	→ </a:t>
            </a:r>
            <a:r>
              <a:rPr lang="en-US" sz="1600" dirty="0" err="1"/>
              <a:t>ch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          sytax_2 	→ </a:t>
            </a:r>
            <a:r>
              <a:rPr lang="en-US" sz="1600" dirty="0" err="1"/>
              <a:t>ch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          . . .</a:t>
            </a:r>
          </a:p>
          <a:p>
            <a:pPr marL="114300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syntax_n</a:t>
            </a:r>
            <a:r>
              <a:rPr lang="en-US" sz="1600" dirty="0"/>
              <a:t> 	→ </a:t>
            </a:r>
            <a:r>
              <a:rPr lang="en-US" sz="1600" dirty="0" err="1"/>
              <a:t>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642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636B0E45-1B3B-54AB-E3F7-111677E2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394855"/>
            <a:ext cx="7717500" cy="4173870"/>
          </a:xfrm>
        </p:spPr>
        <p:txBody>
          <a:bodyPr/>
          <a:lstStyle/>
          <a:p>
            <a:r>
              <a:rPr lang="en-US" sz="1600" dirty="0"/>
              <a:t>Data </a:t>
            </a:r>
            <a:r>
              <a:rPr lang="en-US" sz="1600" dirty="0" err="1"/>
              <a:t>dalam</a:t>
            </a:r>
            <a:r>
              <a:rPr lang="en-US" sz="1600" dirty="0"/>
              <a:t> String </a:t>
            </a:r>
            <a:r>
              <a:rPr lang="en-US" sz="1600" dirty="0" err="1"/>
              <a:t>bersifat</a:t>
            </a:r>
            <a:r>
              <a:rPr lang="en-US" sz="1600" dirty="0"/>
              <a:t> Immutable (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mengubah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yang lain)</a:t>
            </a:r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Ada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mengubah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String : </a:t>
            </a:r>
            <a:r>
              <a:rPr lang="en-US" sz="1600" dirty="0" err="1"/>
              <a:t>str.upper</a:t>
            </a:r>
            <a:r>
              <a:rPr lang="en-US" sz="1600" dirty="0"/>
              <a:t>(); </a:t>
            </a:r>
            <a:r>
              <a:rPr lang="en-US" sz="1600" dirty="0" err="1"/>
              <a:t>str.find</a:t>
            </a:r>
            <a:r>
              <a:rPr lang="en-US" sz="1600" dirty="0"/>
              <a:t>(</a:t>
            </a:r>
            <a:r>
              <a:rPr lang="en-US" sz="1600" dirty="0" err="1"/>
              <a:t>ch</a:t>
            </a:r>
            <a:r>
              <a:rPr lang="en-US" sz="1600" dirty="0"/>
              <a:t>); </a:t>
            </a:r>
            <a:r>
              <a:rPr lang="en-US" sz="1600" dirty="0" err="1"/>
              <a:t>str.replace</a:t>
            </a:r>
            <a:r>
              <a:rPr lang="en-US" sz="1600" dirty="0"/>
              <a:t>(ch1,ch2); </a:t>
            </a:r>
            <a:r>
              <a:rPr lang="en-US" sz="1600" dirty="0" err="1"/>
              <a:t>dll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22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179027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95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50" y="372289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Ciri-ciri List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944989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US" sz="1800" dirty="0" err="1">
                <a:solidFill>
                  <a:schemeClr val="dk1"/>
                </a:solidFill>
              </a:rPr>
              <a:t>Merupakan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kumpulan</a:t>
            </a:r>
            <a:r>
              <a:rPr lang="en-US" sz="1800" dirty="0">
                <a:solidFill>
                  <a:schemeClr val="dk1"/>
                </a:solidFill>
              </a:rPr>
              <a:t> data, </a:t>
            </a:r>
            <a:r>
              <a:rPr lang="en-US" sz="1800" dirty="0" err="1">
                <a:solidFill>
                  <a:schemeClr val="dk1"/>
                </a:solidFill>
              </a:rPr>
              <a:t>terdiri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dari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banyak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anggota</a:t>
            </a:r>
            <a:r>
              <a:rPr lang="en-US" sz="1800" dirty="0">
                <a:solidFill>
                  <a:schemeClr val="dk1"/>
                </a:solidFill>
              </a:rPr>
              <a:t> (</a:t>
            </a:r>
            <a:r>
              <a:rPr lang="en-US" sz="1800" dirty="0" err="1">
                <a:solidFill>
                  <a:schemeClr val="dk1"/>
                </a:solidFill>
              </a:rPr>
              <a:t>dapat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terdiri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dari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tipe</a:t>
            </a:r>
            <a:r>
              <a:rPr lang="en-US" sz="1800" dirty="0">
                <a:solidFill>
                  <a:schemeClr val="dk1"/>
                </a:solidFill>
              </a:rPr>
              <a:t> data yang </a:t>
            </a:r>
            <a:r>
              <a:rPr lang="en-US" sz="1800" dirty="0" err="1">
                <a:solidFill>
                  <a:schemeClr val="dk1"/>
                </a:solidFill>
              </a:rPr>
              <a:t>berbeda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</a:p>
          <a:p>
            <a:pPr marL="171450" indent="-171450">
              <a:buSzPts val="1100"/>
            </a:pPr>
            <a:r>
              <a:rPr lang="en-US" sz="1800" dirty="0" err="1">
                <a:solidFill>
                  <a:schemeClr val="dk1"/>
                </a:solidFill>
              </a:rPr>
              <a:t>Diawali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dengan</a:t>
            </a:r>
            <a:r>
              <a:rPr lang="en-US" sz="1800" dirty="0">
                <a:solidFill>
                  <a:schemeClr val="dk1"/>
                </a:solidFill>
              </a:rPr>
              <a:t> ‘[‘ dan </a:t>
            </a:r>
            <a:r>
              <a:rPr lang="en-US" sz="1800" dirty="0" err="1">
                <a:solidFill>
                  <a:schemeClr val="dk1"/>
                </a:solidFill>
              </a:rPr>
              <a:t>diakhiri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dengan</a:t>
            </a:r>
            <a:r>
              <a:rPr lang="en-US" sz="1800" dirty="0">
                <a:solidFill>
                  <a:schemeClr val="dk1"/>
                </a:solidFill>
              </a:rPr>
              <a:t> ‘]’</a:t>
            </a:r>
          </a:p>
          <a:p>
            <a:pPr marL="171450" indent="-171450">
              <a:buSzPts val="1100"/>
            </a:pPr>
            <a:r>
              <a:rPr lang="en-US" sz="1800" dirty="0" err="1">
                <a:solidFill>
                  <a:schemeClr val="dk1"/>
                </a:solidFill>
              </a:rPr>
              <a:t>Setiap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anggota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dipisahkan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dengan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tanda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koma</a:t>
            </a:r>
            <a:r>
              <a:rPr lang="en-US" sz="1800" dirty="0">
                <a:solidFill>
                  <a:schemeClr val="dk1"/>
                </a:solidFill>
              </a:rPr>
              <a:t> (,)</a:t>
            </a:r>
          </a:p>
          <a:p>
            <a:pPr marL="0" indent="0">
              <a:buSzPts val="1100"/>
              <a:buNone/>
            </a:pPr>
            <a:r>
              <a:rPr lang="en-US" sz="1800" dirty="0">
                <a:solidFill>
                  <a:schemeClr val="dk1"/>
                </a:solidFill>
              </a:rPr>
              <a:t>&gt;&gt;score=[90,87,79,77]</a:t>
            </a:r>
          </a:p>
          <a:p>
            <a:pPr marL="0" indent="0">
              <a:buSzPts val="1100"/>
              <a:buNone/>
            </a:pPr>
            <a:r>
              <a:rPr lang="en-US" sz="1800" dirty="0">
                <a:solidFill>
                  <a:schemeClr val="dk1"/>
                </a:solidFill>
              </a:rPr>
              <a:t>&gt;&gt;student=[‘</a:t>
            </a:r>
            <a:r>
              <a:rPr lang="en-US" sz="1800" dirty="0" err="1">
                <a:solidFill>
                  <a:schemeClr val="dk1"/>
                </a:solidFill>
              </a:rPr>
              <a:t>Ruli</a:t>
            </a:r>
            <a:r>
              <a:rPr lang="en-US" sz="1800" dirty="0">
                <a:solidFill>
                  <a:schemeClr val="dk1"/>
                </a:solidFill>
              </a:rPr>
              <a:t>’,’</a:t>
            </a:r>
            <a:r>
              <a:rPr lang="en-US" sz="1800" dirty="0" err="1">
                <a:solidFill>
                  <a:schemeClr val="dk1"/>
                </a:solidFill>
              </a:rPr>
              <a:t>Anita’,’Deni’,’Budi</a:t>
            </a:r>
            <a:r>
              <a:rPr lang="en-US" sz="1800" dirty="0">
                <a:solidFill>
                  <a:schemeClr val="dk1"/>
                </a:solidFill>
              </a:rPr>
              <a:t>’]</a:t>
            </a:r>
          </a:p>
          <a:p>
            <a:pPr marL="285750" indent="-285750"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Index </a:t>
            </a:r>
            <a:r>
              <a:rPr lang="en-US" sz="1800" dirty="0" err="1">
                <a:solidFill>
                  <a:schemeClr val="dk1"/>
                </a:solidFill>
              </a:rPr>
              <a:t>dimulai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dari</a:t>
            </a:r>
            <a:r>
              <a:rPr lang="en-US" sz="1800" dirty="0">
                <a:solidFill>
                  <a:schemeClr val="dk1"/>
                </a:solidFill>
              </a:rPr>
              <a:t> 0</a:t>
            </a:r>
          </a:p>
          <a:p>
            <a:pPr marL="0" indent="0">
              <a:buSzPts val="1100"/>
              <a:buNone/>
            </a:pPr>
            <a:r>
              <a:rPr lang="en-US" sz="1800" dirty="0">
                <a:solidFill>
                  <a:schemeClr val="dk1"/>
                </a:solidFill>
              </a:rPr>
              <a:t>[90,56,34,78,86,90,87,88,75,65]</a:t>
            </a:r>
          </a:p>
          <a:p>
            <a:pPr marL="0" indent="0">
              <a:buSzPts val="1100"/>
              <a:buNone/>
            </a:pPr>
            <a:r>
              <a:rPr lang="en-US" sz="1800" dirty="0">
                <a:solidFill>
                  <a:schemeClr val="dk1"/>
                </a:solidFill>
              </a:rPr>
              <a:t>Index 	=  0    1    2   3    4   5   6    7   8   9</a:t>
            </a:r>
          </a:p>
          <a:p>
            <a:pPr marL="0" indent="0">
              <a:buSzPts val="1100"/>
              <a:buNone/>
            </a:pPr>
            <a:r>
              <a:rPr lang="en-US" sz="1800" dirty="0">
                <a:solidFill>
                  <a:schemeClr val="dk1"/>
                </a:solidFill>
              </a:rPr>
              <a:t>Data	= 90 56 34 78 86 90 87 88 75 65 </a:t>
            </a:r>
          </a:p>
          <a:p>
            <a:pPr marL="285750" indent="-285750"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Data </a:t>
            </a:r>
            <a:r>
              <a:rPr lang="en-US" sz="1800" dirty="0" err="1">
                <a:solidFill>
                  <a:schemeClr val="dk1"/>
                </a:solidFill>
              </a:rPr>
              <a:t>dalam</a:t>
            </a:r>
            <a:r>
              <a:rPr lang="en-US" sz="1800" dirty="0">
                <a:solidFill>
                  <a:schemeClr val="dk1"/>
                </a:solidFill>
              </a:rPr>
              <a:t> List </a:t>
            </a:r>
            <a:r>
              <a:rPr lang="en-US" sz="1800" dirty="0" err="1">
                <a:solidFill>
                  <a:schemeClr val="dk1"/>
                </a:solidFill>
              </a:rPr>
              <a:t>bersifat</a:t>
            </a:r>
            <a:r>
              <a:rPr lang="en-US" sz="1800" dirty="0">
                <a:solidFill>
                  <a:schemeClr val="dk1"/>
                </a:solidFill>
              </a:rPr>
              <a:t> Mutable (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mengubah</a:t>
            </a:r>
            <a:r>
              <a:rPr lang="en-US" sz="1800" dirty="0"/>
              <a:t> </a:t>
            </a:r>
            <a:r>
              <a:rPr lang="en-US" sz="1800" dirty="0" err="1"/>
              <a:t>karakter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karakter</a:t>
            </a:r>
            <a:r>
              <a:rPr lang="en-US" sz="1800" dirty="0"/>
              <a:t> yang lain)</a:t>
            </a: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7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Mengakses List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&gt;&gt;</a:t>
            </a:r>
            <a:r>
              <a:rPr lang="en-US" sz="1600" dirty="0" err="1">
                <a:solidFill>
                  <a:schemeClr val="dk1"/>
                </a:solidFill>
              </a:rPr>
              <a:t>listVar</a:t>
            </a:r>
            <a:r>
              <a:rPr lang="en-US" sz="1600" dirty="0">
                <a:solidFill>
                  <a:schemeClr val="dk1"/>
                </a:solidFill>
              </a:rPr>
              <a:t>[</a:t>
            </a:r>
            <a:r>
              <a:rPr lang="en-US" sz="1600" dirty="0" err="1">
                <a:solidFill>
                  <a:schemeClr val="dk1"/>
                </a:solidFill>
              </a:rPr>
              <a:t>a:b</a:t>
            </a:r>
            <a:r>
              <a:rPr lang="en-US" sz="1600" dirty="0">
                <a:solidFill>
                  <a:schemeClr val="dk1"/>
                </a:solidFill>
              </a:rPr>
              <a:t>] </a:t>
            </a:r>
            <a:r>
              <a:rPr lang="en-US" sz="1600" dirty="0"/>
              <a:t>→</a:t>
            </a:r>
            <a:r>
              <a:rPr lang="en-US" sz="1600" dirty="0">
                <a:solidFill>
                  <a:schemeClr val="dk1"/>
                </a:solidFill>
              </a:rPr>
              <a:t> (</a:t>
            </a:r>
            <a:r>
              <a:rPr lang="en-US" sz="1600" dirty="0" err="1">
                <a:solidFill>
                  <a:schemeClr val="dk1"/>
                </a:solidFill>
              </a:rPr>
              <a:t>dari</a:t>
            </a:r>
            <a:r>
              <a:rPr lang="en-US" sz="1600" dirty="0">
                <a:solidFill>
                  <a:schemeClr val="dk1"/>
                </a:solidFill>
              </a:rPr>
              <a:t> a </a:t>
            </a:r>
            <a:r>
              <a:rPr lang="en-US" sz="1600" dirty="0" err="1">
                <a:solidFill>
                  <a:schemeClr val="dk1"/>
                </a:solidFill>
              </a:rPr>
              <a:t>sampai</a:t>
            </a:r>
            <a:r>
              <a:rPr lang="en-US" sz="1600" dirty="0">
                <a:solidFill>
                  <a:schemeClr val="dk1"/>
                </a:solidFill>
              </a:rPr>
              <a:t> b)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	            </a:t>
            </a:r>
            <a:r>
              <a:rPr lang="en-US" sz="1600" dirty="0" err="1">
                <a:solidFill>
                  <a:schemeClr val="dk1"/>
                </a:solidFill>
              </a:rPr>
              <a:t>mengambil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karakter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dari</a:t>
            </a:r>
            <a:r>
              <a:rPr lang="en-US" sz="1600" dirty="0">
                <a:solidFill>
                  <a:schemeClr val="dk1"/>
                </a:solidFill>
              </a:rPr>
              <a:t> index a </a:t>
            </a:r>
            <a:r>
              <a:rPr lang="en-US" sz="1600" dirty="0" err="1">
                <a:solidFill>
                  <a:schemeClr val="dk1"/>
                </a:solidFill>
              </a:rPr>
              <a:t>sampai</a:t>
            </a:r>
            <a:r>
              <a:rPr lang="en-US" sz="1600" dirty="0">
                <a:solidFill>
                  <a:schemeClr val="dk1"/>
                </a:solidFill>
              </a:rPr>
              <a:t> b-1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[n] 	= </a:t>
            </a:r>
            <a:r>
              <a:rPr lang="en-US" sz="1600" dirty="0" err="1">
                <a:solidFill>
                  <a:schemeClr val="dk1"/>
                </a:solidFill>
              </a:rPr>
              <a:t>mengakses</a:t>
            </a:r>
            <a:r>
              <a:rPr lang="en-US" sz="1600" dirty="0">
                <a:solidFill>
                  <a:schemeClr val="dk1"/>
                </a:solidFill>
              </a:rPr>
              <a:t> index </a:t>
            </a:r>
            <a:r>
              <a:rPr lang="en-US" sz="1600" dirty="0" err="1">
                <a:solidFill>
                  <a:schemeClr val="dk1"/>
                </a:solidFill>
              </a:rPr>
              <a:t>ke</a:t>
            </a:r>
            <a:r>
              <a:rPr lang="en-US" sz="1600" dirty="0">
                <a:solidFill>
                  <a:schemeClr val="dk1"/>
                </a:solidFill>
              </a:rPr>
              <a:t> n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[:] 	= </a:t>
            </a:r>
            <a:r>
              <a:rPr lang="en-US" sz="1600" dirty="0" err="1">
                <a:solidFill>
                  <a:schemeClr val="dk1"/>
                </a:solidFill>
              </a:rPr>
              <a:t>mengakses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semua</a:t>
            </a:r>
            <a:r>
              <a:rPr lang="en-US" sz="1600" dirty="0">
                <a:solidFill>
                  <a:schemeClr val="dk1"/>
                </a:solidFill>
              </a:rPr>
              <a:t> index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[a:] 	= </a:t>
            </a:r>
            <a:r>
              <a:rPr lang="en-US" sz="1600" dirty="0" err="1">
                <a:solidFill>
                  <a:schemeClr val="dk1"/>
                </a:solidFill>
              </a:rPr>
              <a:t>mengakses</a:t>
            </a:r>
            <a:r>
              <a:rPr lang="en-US" sz="1600" dirty="0">
                <a:solidFill>
                  <a:schemeClr val="dk1"/>
                </a:solidFill>
              </a:rPr>
              <a:t> index a </a:t>
            </a:r>
            <a:r>
              <a:rPr lang="en-US" sz="1600" dirty="0" err="1">
                <a:solidFill>
                  <a:schemeClr val="dk1"/>
                </a:solidFill>
              </a:rPr>
              <a:t>sampai</a:t>
            </a:r>
            <a:r>
              <a:rPr lang="en-US" sz="1600" dirty="0">
                <a:solidFill>
                  <a:schemeClr val="dk1"/>
                </a:solidFill>
              </a:rPr>
              <a:t> index </a:t>
            </a:r>
            <a:r>
              <a:rPr lang="en-US" sz="1600" dirty="0" err="1">
                <a:solidFill>
                  <a:schemeClr val="dk1"/>
                </a:solidFill>
              </a:rPr>
              <a:t>terakhir</a:t>
            </a:r>
            <a:endParaRPr lang="en-US" sz="1600" dirty="0">
              <a:solidFill>
                <a:schemeClr val="dk1"/>
              </a:solidFill>
            </a:endParaRP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[:b] 	= </a:t>
            </a:r>
            <a:r>
              <a:rPr lang="en-US" sz="1600" dirty="0" err="1">
                <a:solidFill>
                  <a:schemeClr val="dk1"/>
                </a:solidFill>
              </a:rPr>
              <a:t>mengakses</a:t>
            </a:r>
            <a:r>
              <a:rPr lang="en-US" sz="1600" dirty="0">
                <a:solidFill>
                  <a:schemeClr val="dk1"/>
                </a:solidFill>
              </a:rPr>
              <a:t> index </a:t>
            </a:r>
            <a:r>
              <a:rPr lang="en-US" sz="1600" dirty="0" err="1">
                <a:solidFill>
                  <a:schemeClr val="dk1"/>
                </a:solidFill>
              </a:rPr>
              <a:t>pertama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sampai</a:t>
            </a:r>
            <a:r>
              <a:rPr lang="en-US" sz="1600" dirty="0">
                <a:solidFill>
                  <a:schemeClr val="dk1"/>
                </a:solidFill>
              </a:rPr>
              <a:t> b-1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[-1] 	= </a:t>
            </a:r>
            <a:r>
              <a:rPr lang="en-US" sz="1600" dirty="0" err="1">
                <a:solidFill>
                  <a:schemeClr val="dk1"/>
                </a:solidFill>
              </a:rPr>
              <a:t>mengakses</a:t>
            </a:r>
            <a:r>
              <a:rPr lang="en-US" sz="1600" dirty="0">
                <a:solidFill>
                  <a:schemeClr val="dk1"/>
                </a:solidFill>
              </a:rPr>
              <a:t> index </a:t>
            </a:r>
            <a:r>
              <a:rPr lang="en-US" sz="1600" dirty="0" err="1">
                <a:solidFill>
                  <a:schemeClr val="dk1"/>
                </a:solidFill>
              </a:rPr>
              <a:t>terakhir</a:t>
            </a:r>
            <a:endParaRPr lang="en-US" sz="1600" dirty="0">
              <a:solidFill>
                <a:schemeClr val="dk1"/>
              </a:solidFill>
            </a:endParaRP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[:-1]	= </a:t>
            </a:r>
            <a:r>
              <a:rPr lang="en-US" sz="1600" dirty="0" err="1">
                <a:solidFill>
                  <a:schemeClr val="dk1"/>
                </a:solidFill>
              </a:rPr>
              <a:t>mengakses</a:t>
            </a:r>
            <a:r>
              <a:rPr lang="en-US" sz="1600" dirty="0">
                <a:solidFill>
                  <a:schemeClr val="dk1"/>
                </a:solidFill>
              </a:rPr>
              <a:t> index </a:t>
            </a:r>
            <a:r>
              <a:rPr lang="en-US" sz="1600" dirty="0" err="1">
                <a:solidFill>
                  <a:schemeClr val="dk1"/>
                </a:solidFill>
              </a:rPr>
              <a:t>pertama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sampai</a:t>
            </a:r>
            <a:r>
              <a:rPr lang="en-US" sz="1600" dirty="0">
                <a:solidFill>
                  <a:schemeClr val="dk1"/>
                </a:solidFill>
              </a:rPr>
              <a:t> terakhir-1</a:t>
            </a:r>
          </a:p>
          <a:p>
            <a:pPr marL="0" indent="0">
              <a:buSzPts val="1100"/>
              <a:buNone/>
            </a:pP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7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636B0E45-1B3B-54AB-E3F7-111677E2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322118"/>
            <a:ext cx="7717500" cy="4173870"/>
          </a:xfrm>
        </p:spPr>
        <p:txBody>
          <a:bodyPr/>
          <a:lstStyle/>
          <a:p>
            <a:r>
              <a:rPr lang="en-US" sz="1600" dirty="0" err="1"/>
              <a:t>Meggunakan</a:t>
            </a:r>
            <a:r>
              <a:rPr lang="en-US" sz="1600" dirty="0"/>
              <a:t> </a:t>
            </a:r>
            <a:r>
              <a:rPr lang="en-US" sz="1600" dirty="0" err="1"/>
              <a:t>iterasi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looping</a:t>
            </a:r>
          </a:p>
          <a:p>
            <a:pPr marL="114300" indent="0">
              <a:buNone/>
            </a:pP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lsdata</a:t>
            </a:r>
            <a:r>
              <a:rPr lang="en-US" sz="1600" dirty="0"/>
              <a:t>)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&gt;&gt;</a:t>
            </a:r>
            <a:r>
              <a:rPr lang="en-US" sz="1600" dirty="0" err="1"/>
              <a:t>lsData</a:t>
            </a:r>
            <a:r>
              <a:rPr lang="en-US" sz="1600" dirty="0"/>
              <a:t>=[</a:t>
            </a:r>
            <a:r>
              <a:rPr lang="en-US" sz="1600" dirty="0" err="1"/>
              <a:t>a,b,c</a:t>
            </a:r>
            <a:r>
              <a:rPr lang="en-US" sz="1600" dirty="0"/>
              <a:t>,...,z]</a:t>
            </a:r>
          </a:p>
          <a:p>
            <a:pPr marL="114300" indent="0">
              <a:buNone/>
            </a:pPr>
            <a:r>
              <a:rPr lang="en-US" sz="1600" dirty="0"/>
              <a:t>    for </a:t>
            </a:r>
            <a:r>
              <a:rPr lang="en-US" sz="1600" dirty="0" err="1"/>
              <a:t>i</a:t>
            </a:r>
            <a:r>
              <a:rPr lang="en-US" sz="1600" dirty="0"/>
              <a:t> in range(</a:t>
            </a: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lsdata</a:t>
            </a:r>
            <a:r>
              <a:rPr lang="en-US" sz="1600" dirty="0"/>
              <a:t>)):</a:t>
            </a:r>
          </a:p>
          <a:p>
            <a:pPr marL="114300" indent="0">
              <a:buNone/>
            </a:pPr>
            <a:r>
              <a:rPr lang="en-US" sz="1600" dirty="0"/>
              <a:t>          sytax_1 	→ </a:t>
            </a:r>
            <a:r>
              <a:rPr lang="en-US" sz="1600" dirty="0" err="1"/>
              <a:t>lsdata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</a:p>
          <a:p>
            <a:pPr marL="114300" indent="0">
              <a:buNone/>
            </a:pPr>
            <a:r>
              <a:rPr lang="en-US" sz="1600" dirty="0"/>
              <a:t>          sytax_2 	→ </a:t>
            </a:r>
            <a:r>
              <a:rPr lang="en-US" sz="1600" dirty="0" err="1"/>
              <a:t>lsdata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</a:p>
          <a:p>
            <a:pPr marL="114300" indent="0">
              <a:buNone/>
            </a:pPr>
            <a:r>
              <a:rPr lang="en-US" sz="1600" dirty="0"/>
              <a:t>          . . .</a:t>
            </a:r>
          </a:p>
          <a:p>
            <a:pPr marL="114300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syntax_n</a:t>
            </a:r>
            <a:r>
              <a:rPr lang="en-US" sz="1600" dirty="0"/>
              <a:t> 	→ </a:t>
            </a:r>
            <a:r>
              <a:rPr lang="en-US" sz="1600" dirty="0" err="1"/>
              <a:t>lsdata</a:t>
            </a:r>
            <a:r>
              <a:rPr lang="en-US" sz="1600" dirty="0"/>
              <a:t>[n]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&gt;&gt;</a:t>
            </a:r>
            <a:r>
              <a:rPr lang="en-US" sz="1600" dirty="0" err="1"/>
              <a:t>lsData</a:t>
            </a:r>
            <a:r>
              <a:rPr lang="en-US" sz="1600" dirty="0"/>
              <a:t>=[</a:t>
            </a:r>
            <a:r>
              <a:rPr lang="en-US" sz="1600" dirty="0" err="1"/>
              <a:t>a,b,c</a:t>
            </a:r>
            <a:r>
              <a:rPr lang="en-US" sz="1600" dirty="0"/>
              <a:t>,...,z]</a:t>
            </a:r>
          </a:p>
          <a:p>
            <a:pPr marL="114300" indent="0">
              <a:buNone/>
            </a:pPr>
            <a:r>
              <a:rPr lang="en-US" sz="1600" dirty="0"/>
              <a:t>    for dt in </a:t>
            </a:r>
            <a:r>
              <a:rPr lang="en-US" sz="1600" dirty="0" err="1"/>
              <a:t>lsData</a:t>
            </a:r>
            <a:r>
              <a:rPr lang="en-US" sz="1600" dirty="0"/>
              <a:t>:</a:t>
            </a:r>
          </a:p>
          <a:p>
            <a:pPr marL="114300" indent="0">
              <a:buNone/>
            </a:pPr>
            <a:r>
              <a:rPr lang="en-US" sz="1600" dirty="0"/>
              <a:t>          sytax_1 	→ dt</a:t>
            </a:r>
          </a:p>
          <a:p>
            <a:pPr marL="114300" indent="0">
              <a:buNone/>
            </a:pPr>
            <a:r>
              <a:rPr lang="en-US" sz="1600" dirty="0"/>
              <a:t>          sytax_2 	→ dt</a:t>
            </a:r>
          </a:p>
          <a:p>
            <a:pPr marL="114300" indent="0">
              <a:buNone/>
            </a:pPr>
            <a:r>
              <a:rPr lang="en-US" sz="1600" dirty="0"/>
              <a:t>          . . .</a:t>
            </a:r>
          </a:p>
          <a:p>
            <a:pPr marL="114300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syntax_n</a:t>
            </a:r>
            <a:r>
              <a:rPr lang="en-US" sz="1600" dirty="0"/>
              <a:t> 	→ dt</a:t>
            </a:r>
          </a:p>
          <a:p>
            <a:r>
              <a:rPr lang="en-US" sz="1600" dirty="0" err="1"/>
              <a:t>Akses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data pada list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index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 </a:t>
            </a:r>
            <a:r>
              <a:rPr lang="en-US" sz="1600" dirty="0" err="1"/>
              <a:t>akses</a:t>
            </a:r>
            <a:r>
              <a:rPr lang="en-US" sz="1600" dirty="0"/>
              <a:t> </a:t>
            </a:r>
            <a:r>
              <a:rPr lang="en-US" sz="1600" dirty="0" err="1"/>
              <a:t>tiap</a:t>
            </a:r>
            <a:r>
              <a:rPr lang="en-US" sz="16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39404514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Peragaan Layar (16:9)</PresentationFormat>
  <Paragraphs>75</Paragraphs>
  <Slides>9</Slides>
  <Notes>6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9</vt:i4>
      </vt:variant>
    </vt:vector>
  </HeadingPairs>
  <TitlesOfParts>
    <vt:vector size="14" baseType="lpstr">
      <vt:lpstr>Montserrat</vt:lpstr>
      <vt:lpstr>Vidaloka</vt:lpstr>
      <vt:lpstr>Lato</vt:lpstr>
      <vt:lpstr>Arial</vt:lpstr>
      <vt:lpstr>Minimalist Business Slides by Slidesgo</vt:lpstr>
      <vt:lpstr>Data Type - String</vt:lpstr>
      <vt:lpstr>Ciri-ciri String</vt:lpstr>
      <vt:lpstr>Mengakses String</vt:lpstr>
      <vt:lpstr>Presentasi PowerPoint</vt:lpstr>
      <vt:lpstr>Presentasi PowerPoint</vt:lpstr>
      <vt:lpstr>List</vt:lpstr>
      <vt:lpstr>Ciri-ciri List</vt:lpstr>
      <vt:lpstr>Mengakses List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 - String</dc:title>
  <cp:lastModifiedBy>WINDOWS 10</cp:lastModifiedBy>
  <cp:revision>1</cp:revision>
  <dcterms:modified xsi:type="dcterms:W3CDTF">2022-10-24T02:02:08Z</dcterms:modified>
</cp:coreProperties>
</file>