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56" r:id="rId3"/>
    <p:sldId id="475" r:id="rId4"/>
    <p:sldId id="476" r:id="rId5"/>
    <p:sldId id="477" r:id="rId6"/>
    <p:sldId id="486" r:id="rId7"/>
    <p:sldId id="487" r:id="rId8"/>
    <p:sldId id="485" r:id="rId9"/>
    <p:sldId id="478" r:id="rId10"/>
    <p:sldId id="483" r:id="rId11"/>
    <p:sldId id="484" r:id="rId12"/>
    <p:sldId id="489" r:id="rId13"/>
    <p:sldId id="490" r:id="rId14"/>
    <p:sldId id="491" r:id="rId15"/>
  </p:sldIdLst>
  <p:sldSz cx="9144000" cy="6858000" type="screen4x3"/>
  <p:notesSz cx="7099300" cy="102346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PMingLiU" pitchFamily="18" charset="-12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PMingLiU" pitchFamily="18" charset="-12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PMingLiU" pitchFamily="18" charset="-12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PMingLiU" pitchFamily="18" charset="-12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PMingLiU" pitchFamily="18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PMingLiU" pitchFamily="18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PMingLiU" pitchFamily="18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PMingLiU" pitchFamily="18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PMingLiU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33"/>
    <a:srgbClr val="B4D6FF"/>
    <a:srgbClr val="989ABA"/>
    <a:srgbClr val="AAAAAA"/>
    <a:srgbClr val="D4D4D4"/>
    <a:srgbClr val="E9E9E9"/>
    <a:srgbClr val="F7F7F7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71" autoAdjust="0"/>
    <p:restoredTop sz="76836" autoAdjust="0"/>
  </p:normalViewPr>
  <p:slideViewPr>
    <p:cSldViewPr>
      <p:cViewPr varScale="1">
        <p:scale>
          <a:sx n="115" d="100"/>
          <a:sy n="115" d="100"/>
        </p:scale>
        <p:origin x="134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1998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38" tIns="49519" rIns="99038" bIns="49519" numCol="1" anchor="t" anchorCtr="0" compatLnSpc="1"/>
          <a:lstStyle>
            <a:lvl1pPr algn="l" defTabSz="990600">
              <a:defRPr sz="130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38" tIns="49519" rIns="99038" bIns="49519" numCol="1" anchor="t" anchorCtr="0" compatLnSpc="1"/>
          <a:lstStyle>
            <a:lvl1pPr algn="r" defTabSz="990600">
              <a:defRPr sz="130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38" tIns="49519" rIns="99038" bIns="49519" numCol="1" anchor="b" anchorCtr="0" compatLnSpc="1"/>
          <a:lstStyle>
            <a:lvl1pPr algn="l" defTabSz="990600">
              <a:defRPr sz="130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38" tIns="49519" rIns="99038" bIns="49519" numCol="1" anchor="b" anchorCtr="0" compatLnSpc="1"/>
          <a:lstStyle>
            <a:lvl1pPr algn="r" defTabSz="990600">
              <a:defRPr sz="130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fld id="{E4D6874F-DBC8-4F6A-9177-58AE405DCEB7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38" tIns="49519" rIns="99038" bIns="49519" numCol="1" anchor="t" anchorCtr="0" compatLnSpc="1"/>
          <a:lstStyle>
            <a:lvl1pPr algn="l" defTabSz="990600">
              <a:defRPr sz="130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38" tIns="49519" rIns="99038" bIns="49519" numCol="1" anchor="t" anchorCtr="0" compatLnSpc="1"/>
          <a:lstStyle>
            <a:lvl1pPr algn="r" defTabSz="990600">
              <a:defRPr sz="130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5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38" tIns="49519" rIns="99038" bIns="49519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38" tIns="49519" rIns="99038" bIns="49519" numCol="1" anchor="b" anchorCtr="0" compatLnSpc="1"/>
          <a:lstStyle>
            <a:lvl1pPr algn="l" defTabSz="990600">
              <a:defRPr sz="130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38" tIns="49519" rIns="99038" bIns="49519" numCol="1" anchor="b" anchorCtr="0" compatLnSpc="1"/>
          <a:lstStyle>
            <a:lvl1pPr algn="r" defTabSz="990600">
              <a:defRPr sz="130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fld id="{8189C4EB-75F3-44DC-9A45-BC29833AF603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C6F35E-5D95-4287-B3B4-90241481910D}" type="slidenum">
              <a:rPr lang="zh-CN" altLang="en-US" smtClean="0"/>
              <a:t>1</a:t>
            </a:fld>
            <a:endParaRPr lang="en-US" altLang="zh-CN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28600" indent="-228600" eaLnBrk="1" hangingPunct="1"/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AE957D7-FCD0-4232-BFCD-FC7AEB5DF84C}" type="slidenum">
              <a:rPr lang="zh-CN" altLang="en-US" smtClean="0"/>
              <a:t>10</a:t>
            </a:fld>
            <a:endParaRPr lang="en-US" altLang="zh-CN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7D6FEF-BC37-40CF-B325-3E37E2E1ECE1}" type="slidenum">
              <a:rPr lang="zh-CN" altLang="en-US" smtClean="0"/>
              <a:t>11</a:t>
            </a:fld>
            <a:endParaRPr lang="en-US" altLang="zh-CN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AE957D7-FCD0-4232-BFCD-FC7AEB5DF84C}" type="slidenum">
              <a:rPr lang="zh-CN" altLang="en-US" smtClean="0"/>
              <a:t>12</a:t>
            </a:fld>
            <a:endParaRPr lang="en-US" altLang="zh-CN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AE957D7-FCD0-4232-BFCD-FC7AEB5DF84C}" type="slidenum">
              <a:rPr lang="zh-CN" altLang="en-US" smtClean="0"/>
              <a:t>13</a:t>
            </a:fld>
            <a:endParaRPr lang="en-US" altLang="zh-CN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7D6FEF-BC37-40CF-B325-3E37E2E1ECE1}" type="slidenum">
              <a:rPr lang="zh-CN" altLang="en-US" smtClean="0"/>
              <a:t>2</a:t>
            </a:fld>
            <a:endParaRPr lang="en-US" altLang="zh-CN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AE957D7-FCD0-4232-BFCD-FC7AEB5DF84C}" type="slidenum">
              <a:rPr lang="zh-CN" altLang="en-US" smtClean="0"/>
              <a:t>3</a:t>
            </a:fld>
            <a:endParaRPr lang="en-US" altLang="zh-CN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7D6FEF-BC37-40CF-B325-3E37E2E1ECE1}" type="slidenum">
              <a:rPr lang="zh-CN" altLang="en-US" smtClean="0"/>
              <a:t>4</a:t>
            </a:fld>
            <a:endParaRPr lang="en-US" altLang="zh-CN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AE957D7-FCD0-4232-BFCD-FC7AEB5DF84C}" type="slidenum">
              <a:rPr lang="zh-CN" altLang="en-US" smtClean="0"/>
              <a:t>5</a:t>
            </a:fld>
            <a:endParaRPr lang="en-US" altLang="zh-CN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AE957D7-FCD0-4232-BFCD-FC7AEB5DF84C}" type="slidenum">
              <a:rPr lang="zh-CN" altLang="en-US" smtClean="0"/>
              <a:t>6</a:t>
            </a:fld>
            <a:endParaRPr lang="en-US" altLang="zh-CN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7D6FEF-BC37-40CF-B325-3E37E2E1ECE1}" type="slidenum">
              <a:rPr lang="zh-CN" altLang="en-US" smtClean="0"/>
              <a:t>7</a:t>
            </a:fld>
            <a:endParaRPr lang="en-US" altLang="zh-CN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AE957D7-FCD0-4232-BFCD-FC7AEB5DF84C}" type="slidenum">
              <a:rPr lang="zh-CN" altLang="en-US" smtClean="0"/>
              <a:t>8</a:t>
            </a:fld>
            <a:endParaRPr lang="en-US" altLang="zh-CN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7D6FEF-BC37-40CF-B325-3E37E2E1ECE1}" type="slidenum">
              <a:rPr lang="zh-CN" altLang="en-US" smtClean="0"/>
              <a:t>9</a:t>
            </a:fld>
            <a:endParaRPr lang="en-US" altLang="zh-CN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609600"/>
            <a:ext cx="22860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609600"/>
            <a:ext cx="67056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371600"/>
            <a:ext cx="4419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371600"/>
            <a:ext cx="4419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7010400" y="5386388"/>
          <a:ext cx="2133600" cy="147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Photo Editor Photo" r:id="rId14" imgW="4210050" imgH="2905125" progId="">
                  <p:embed/>
                </p:oleObj>
              </mc:Choice>
              <mc:Fallback>
                <p:oleObj name="Photo Editor Photo" r:id="rId14" imgW="4210050" imgH="2905125" progId="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5386388"/>
                        <a:ext cx="2133600" cy="1471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007D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7" name="Picture 3" descr="DeptOfComp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1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376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609600"/>
            <a:ext cx="8791575" cy="685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371600"/>
            <a:ext cx="8991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438400" y="304800"/>
            <a:ext cx="6705600" cy="762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80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PMingLiU" pitchFamily="18" charset="-12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PMingLiU" pitchFamily="18" charset="-12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PMingLiU" pitchFamily="18" charset="-12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PMingLiU" pitchFamily="18" charset="-120"/>
              </a:defRPr>
            </a:lvl9pPr>
          </a:lstStyle>
          <a:p>
            <a:pPr algn="l" eaLnBrk="1" hangingPunct="1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gradFill rotWithShape="1">
            <a:gsLst>
              <a:gs pos="0">
                <a:srgbClr val="800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PMingLiU" pitchFamily="18" charset="-12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PMingLiU" pitchFamily="18" charset="-12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PMingLiU" pitchFamily="18" charset="-12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PMingLiU" pitchFamily="18" charset="-120"/>
              </a:defRPr>
            </a:lvl9pPr>
          </a:lstStyle>
          <a:p>
            <a:pPr algn="l" eaLnBrk="1" hangingPunct="1"/>
            <a:endParaRPr lang="zh-TW" altLang="en-US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Rounded MT Bold" panose="020F0704030504030204" pitchFamily="34" charset="0"/>
          <a:ea typeface="PMingLiU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Rounded MT Bold" panose="020F0704030504030204" pitchFamily="34" charset="0"/>
          <a:ea typeface="PMingLiU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Rounded MT Bold" panose="020F0704030504030204" pitchFamily="34" charset="0"/>
          <a:ea typeface="PMingLiU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Rounded MT Bold" panose="020F0704030504030204" pitchFamily="34" charset="0"/>
          <a:ea typeface="PMingLiU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Rounded MT Bold" panose="020F0704030504030204" pitchFamily="34" charset="0"/>
          <a:ea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Rounded MT Bold" panose="020F0704030504030204" pitchFamily="34" charset="0"/>
          <a:ea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Rounded MT Bold" panose="020F0704030504030204" pitchFamily="34" charset="0"/>
          <a:ea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Rounded MT Bold" panose="020F0704030504030204" pitchFamily="34" charset="0"/>
          <a:ea typeface="PMingLiU" pitchFamily="18" charset="-12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7"/>
        </a:buBlip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Blip>
          <a:blip r:embed="rId18"/>
        </a:buBlip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9"/>
        </a:buBlip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980728"/>
            <a:ext cx="8064896" cy="3312368"/>
          </a:xfrm>
        </p:spPr>
        <p:txBody>
          <a:bodyPr/>
          <a:lstStyle/>
          <a:p>
            <a:pPr eaLnBrk="1" hangingPunct="1">
              <a:lnSpc>
                <a:spcPct val="125000"/>
              </a:lnSpc>
              <a:defRPr/>
            </a:pPr>
            <a:r>
              <a:rPr lang="en-US" altLang="zh-CN" dirty="0">
                <a:latin typeface="Comic Sans MS" panose="030F0902030302020204" pitchFamily="66" charset="0"/>
                <a:ea typeface="MS Gothic" pitchFamily="49" charset="-128"/>
              </a:rPr>
              <a:t>COMP2322 </a:t>
            </a:r>
            <a:br>
              <a:rPr lang="en-US" altLang="zh-CN" dirty="0">
                <a:latin typeface="Comic Sans MS" panose="030F0902030302020204" pitchFamily="66" charset="0"/>
                <a:ea typeface="MS Gothic" pitchFamily="49" charset="-128"/>
              </a:rPr>
            </a:br>
            <a:r>
              <a:rPr lang="en-US" altLang="zh-CN" dirty="0">
                <a:latin typeface="Comic Sans MS" panose="030F0902030302020204" pitchFamily="66" charset="0"/>
                <a:ea typeface="MS Gothic" pitchFamily="49" charset="-128"/>
              </a:rPr>
              <a:t>Computer Networking  </a:t>
            </a:r>
            <a:br>
              <a:rPr lang="en-US" altLang="zh-CN" dirty="0">
                <a:latin typeface="Comic Sans MS" panose="030F0902030302020204" pitchFamily="66" charset="0"/>
                <a:ea typeface="MS Gothic" pitchFamily="49" charset="-128"/>
              </a:rPr>
            </a:br>
            <a:r>
              <a:rPr lang="en-US" altLang="zh-CN" dirty="0">
                <a:latin typeface="Comic Sans MS" panose="030F0902030302020204" pitchFamily="66" charset="0"/>
                <a:ea typeface="MS Gothic" pitchFamily="49" charset="-128"/>
              </a:rPr>
              <a:t>Tutorial One</a:t>
            </a:r>
          </a:p>
        </p:txBody>
      </p:sp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3810000" y="48006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1pPr>
            <a:lvl2pPr marL="742950" indent="-28575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 b="0">
              <a:latin typeface="Times New Roman" panose="02020603050405020304" pitchFamily="18" charset="0"/>
              <a:ea typeface="SimSun" pitchFamily="2" charset="-122"/>
            </a:endParaRPr>
          </a:p>
        </p:txBody>
      </p:sp>
      <p:sp>
        <p:nvSpPr>
          <p:cNvPr id="2052" name="Rectangle 1035"/>
          <p:cNvSpPr>
            <a:spLocks noChangeArrowheads="1"/>
          </p:cNvSpPr>
          <p:nvPr/>
        </p:nvSpPr>
        <p:spPr bwMode="auto">
          <a:xfrm>
            <a:off x="1295400" y="4419600"/>
            <a:ext cx="640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1pPr>
            <a:lvl2pPr marL="742950" indent="-28575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9pPr>
          </a:lstStyle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2400" b="0">
              <a:latin typeface="Comic Sans MS" panose="030F0902030302020204" pitchFamily="66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7544" y="762000"/>
                <a:ext cx="8143056" cy="6051376"/>
              </a:xfrm>
            </p:spPr>
            <p:txBody>
              <a:bodyPr/>
              <a:lstStyle/>
              <a:p>
                <a:pPr marL="609600" indent="-609600"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en-US" altLang="zh-CN" sz="2400" dirty="0"/>
                  <a:t>Suggested solution for Q4:</a:t>
                </a:r>
              </a:p>
              <a:p>
                <a:pPr lvl="0">
                  <a:buClr>
                    <a:schemeClr val="tx1"/>
                  </a:buClr>
                  <a:buFont typeface="+mj-lt"/>
                  <a:buAutoNum type="alphaLcParenR"/>
                </a:pPr>
                <a:r>
                  <a:rPr lang="en-US" sz="1800" b="0" dirty="0"/>
                  <a:t>What is the probability that a packet (sent by the server) is successfully received by the client?</a:t>
                </a:r>
              </a:p>
              <a:p>
                <a:pPr marL="400050" lvl="1" indent="0">
                  <a:buNone/>
                </a:pPr>
                <a:r>
                  <a:rPr lang="en-US" sz="18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For each link, the probability the receiver receives the packet is (1-p).</a:t>
                </a:r>
              </a:p>
              <a:p>
                <a:pPr marL="400050" lvl="1" indent="0">
                  <a:buNone/>
                </a:pPr>
                <a:r>
                  <a:rPr lang="en-US" sz="18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For N links, the success probability of the end-to-end packet delivery is </a:t>
                </a:r>
              </a:p>
              <a:p>
                <a:pPr marL="400050" lvl="1" indent="0">
                  <a:buNone/>
                </a:pPr>
                <a:r>
                  <a:rPr lang="en-US" sz="18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	</a:t>
                </a:r>
                <a:r>
                  <a:rPr lang="en-US" sz="1800" dirty="0" err="1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p</a:t>
                </a:r>
                <a:r>
                  <a:rPr lang="en-US" sz="1200" dirty="0" err="1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s</a:t>
                </a:r>
                <a:r>
                  <a:rPr lang="en-US" sz="12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sz="18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800" b="0" i="1" smtClean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800" b="0" i="1" smtClean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sz="1800" dirty="0"/>
              </a:p>
              <a:p>
                <a:pPr>
                  <a:buClr>
                    <a:schemeClr val="tx1"/>
                  </a:buClr>
                  <a:buFont typeface="+mj-lt"/>
                  <a:buAutoNum type="alphaLcParenR"/>
                </a:pPr>
                <a:endParaRPr lang="en-US" sz="1800" b="0" dirty="0"/>
              </a:p>
              <a:p>
                <a:pPr>
                  <a:buClr>
                    <a:schemeClr val="tx1"/>
                  </a:buClr>
                  <a:buFont typeface="+mj-lt"/>
                  <a:buAutoNum type="alphaLcParenR"/>
                </a:pPr>
                <a:r>
                  <a:rPr lang="en-US" sz="1800" b="0" dirty="0"/>
                  <a:t>If a packet is lost in the path from the server to the client, then the server will re-transmit the packet. On average, how many times will the server re-transmit the packet in order for the client to successfully receive the packet?</a:t>
                </a:r>
              </a:p>
              <a:p>
                <a:pPr marL="400050" lvl="1" indent="0">
                  <a:buClr>
                    <a:schemeClr val="tx1"/>
                  </a:buClr>
                  <a:buNone/>
                </a:pPr>
                <a:r>
                  <a:rPr lang="en-US" sz="18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The average number of transmissions needed until the packet is successfully received by the client is given as 1/</a:t>
                </a:r>
                <a:r>
                  <a:rPr lang="en-US" sz="1800" dirty="0" err="1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p</a:t>
                </a:r>
                <a:r>
                  <a:rPr lang="en-US" sz="1600" dirty="0" err="1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s</a:t>
                </a:r>
                <a:r>
                  <a:rPr lang="en-US" sz="18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 . </a:t>
                </a:r>
              </a:p>
              <a:p>
                <a:pPr marL="400050" lvl="1" indent="0">
                  <a:buClr>
                    <a:schemeClr val="tx1"/>
                  </a:buClr>
                  <a:buNone/>
                </a:pPr>
                <a:r>
                  <a:rPr lang="en-US" sz="18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Then, the average number of re-transmissions needed is given as </a:t>
                </a:r>
              </a:p>
              <a:p>
                <a:pPr marL="400050" lvl="1" indent="0">
                  <a:buClr>
                    <a:schemeClr val="tx1"/>
                  </a:buClr>
                  <a:buNone/>
                </a:pPr>
                <a:r>
                  <a:rPr lang="en-US" sz="18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	1/</a:t>
                </a:r>
                <a:r>
                  <a:rPr lang="en-US" sz="1800" dirty="0" err="1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p</a:t>
                </a:r>
                <a:r>
                  <a:rPr lang="en-US" sz="1400" dirty="0" err="1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s</a:t>
                </a:r>
                <a:r>
                  <a:rPr lang="en-US" sz="18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 -1 </a:t>
                </a:r>
              </a:p>
              <a:p>
                <a:pPr lvl="1" indent="-342900">
                  <a:buClr>
                    <a:schemeClr val="tx1"/>
                  </a:buClr>
                  <a:buFont typeface="+mj-lt"/>
                  <a:buAutoNum type="alphaLcParenR"/>
                </a:pPr>
                <a:endParaRPr lang="en-US" sz="1800" dirty="0"/>
              </a:p>
            </p:txBody>
          </p:sp>
        </mc:Choice>
        <mc:Fallback xmlns="">
          <p:sp>
            <p:nvSpPr>
              <p:cNvPr id="4098" name="Rectangle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7544" y="762000"/>
                <a:ext cx="8143056" cy="6051376"/>
              </a:xfrm>
              <a:blipFill rotWithShape="1">
                <a:blip r:embed="rId3"/>
                <a:stretch>
                  <a:fillRect l="-2" r="8" b="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kumimoji="1" sz="3200" b="1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1pPr>
            <a:lvl2pPr marL="742950" indent="-28575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zh-CN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kumimoji="1" sz="3200" b="1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1pPr>
            <a:lvl2pPr marL="742950" indent="-28575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zh-CN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3" name="Rectangle 8"/>
          <p:cNvSpPr>
            <a:spLocks noChangeArrowheads="1"/>
          </p:cNvSpPr>
          <p:nvPr/>
        </p:nvSpPr>
        <p:spPr bwMode="auto">
          <a:xfrm>
            <a:off x="0" y="27479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kumimoji="1" sz="3200" b="1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1pPr>
            <a:lvl2pPr marL="742950" indent="-28575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zh-CN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5" name="Rectangle 10"/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kumimoji="1" sz="3200" b="1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1pPr>
            <a:lvl2pPr marL="742950" indent="-28575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zh-CN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544" y="476672"/>
            <a:ext cx="8496944" cy="612068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Question 5: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400" dirty="0">
              <a:latin typeface="Times New Roman" panose="02020603050405020304" pitchFamily="18" charset="0"/>
              <a:ea typeface="SimSun" pitchFamily="2" charset="-122"/>
            </a:endParaRPr>
          </a:p>
          <a:p>
            <a:pPr marL="0" lvl="0" indent="0">
              <a:buNone/>
            </a:pPr>
            <a:r>
              <a:rPr lang="en-US" sz="2000" b="0" dirty="0"/>
              <a:t>Suppose users share a 3 Mbps link. Also suppose each user requires 150 kbps when transmitting, but each user transmits only 10 percent of the time. </a:t>
            </a:r>
            <a:endParaRPr lang="en-US" sz="2400" b="0" dirty="0"/>
          </a:p>
          <a:p>
            <a:pPr marL="400050">
              <a:buClrTx/>
              <a:buFont typeface="+mj-lt"/>
              <a:buAutoNum type="alphaLcParenR"/>
            </a:pPr>
            <a:r>
              <a:rPr lang="en-US" sz="2000" b="0" dirty="0"/>
              <a:t>When circuit switching is used, how many users can be supported?</a:t>
            </a:r>
          </a:p>
          <a:p>
            <a:pPr marL="400050">
              <a:buClrTx/>
              <a:buFont typeface="+mj-lt"/>
              <a:buAutoNum type="alphaLcParenR"/>
            </a:pPr>
            <a:r>
              <a:rPr lang="en-US" sz="2000" b="0" dirty="0"/>
              <a:t>Suppose there are 120 users. Find the formula that describes the probability that at any given time, exactly n users are transmitting simultaneously.</a:t>
            </a:r>
          </a:p>
          <a:p>
            <a:pPr marL="400050">
              <a:buClrTx/>
              <a:buFont typeface="+mj-lt"/>
              <a:buAutoNum type="alphaLcParenR"/>
            </a:pPr>
            <a:r>
              <a:rPr lang="en-US" sz="2000" b="0" dirty="0"/>
              <a:t>Under the above condition (b), find the probability that there are 21 or more users transmitting simultaneously.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7544" y="762000"/>
                <a:ext cx="8352928" cy="5475312"/>
              </a:xfrm>
            </p:spPr>
            <p:txBody>
              <a:bodyPr/>
              <a:lstStyle/>
              <a:p>
                <a:pPr marL="609600" indent="-609600"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en-US" altLang="zh-CN" sz="2400" dirty="0"/>
                  <a:t>Suggested solution for Q5:</a:t>
                </a:r>
              </a:p>
              <a:p>
                <a:pPr lvl="0">
                  <a:buClr>
                    <a:schemeClr val="tx1"/>
                  </a:buClr>
                  <a:buFont typeface="+mj-lt"/>
                  <a:buAutoNum type="alphaLcParenR"/>
                </a:pPr>
                <a:r>
                  <a:rPr lang="en-US" sz="1800" b="0" dirty="0"/>
                  <a:t>When circuit switching is used, how many users can be supported?</a:t>
                </a:r>
              </a:p>
              <a:p>
                <a:pPr marL="400050" lvl="1" indent="0">
                  <a:buNone/>
                </a:pPr>
                <a:r>
                  <a:rPr lang="en-US" sz="18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The number of users that can be supported is </a:t>
                </a:r>
              </a:p>
              <a:p>
                <a:pPr marL="400050" lvl="1" indent="0">
                  <a:buNone/>
                </a:pPr>
                <a:r>
                  <a:rPr lang="en-US" sz="18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	</a:t>
                </a:r>
                <a:r>
                  <a:rPr lang="en-US" sz="12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1800" b="0" i="0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800" i="1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sz="1800" i="1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150</m:t>
                        </m:r>
                        <m:r>
                          <a:rPr lang="en-US" sz="1800" i="1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US" sz="1800" b="0" i="0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US" sz="1800" dirty="0"/>
              </a:p>
              <a:p>
                <a:pPr marL="400050" lvl="1" indent="0">
                  <a:buClr>
                    <a:schemeClr val="tx1"/>
                  </a:buClr>
                  <a:buNone/>
                </a:pPr>
                <a:endParaRPr lang="en-US" sz="18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  <a:p>
                <a:pPr>
                  <a:buClr>
                    <a:schemeClr val="tx1"/>
                  </a:buClr>
                  <a:buFont typeface="+mj-lt"/>
                  <a:buAutoNum type="alphaLcParenR"/>
                </a:pPr>
                <a:r>
                  <a:rPr lang="en-US" sz="1800" b="0" dirty="0"/>
                  <a:t>Suppose packet switching is used and there are 120 users. Find the probability that at any given time, exactly n users are transmitting simultaneously.</a:t>
                </a:r>
              </a:p>
              <a:p>
                <a:pPr marL="400050" lvl="1" indent="0">
                  <a:buClr>
                    <a:schemeClr val="tx1"/>
                  </a:buClr>
                  <a:buNone/>
                </a:pPr>
                <a:r>
                  <a:rPr lang="en-US" sz="18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For the packet switching, the probability that a given user is transmitting is</a:t>
                </a:r>
              </a:p>
              <a:p>
                <a:pPr marL="400050" lvl="1" indent="0">
                  <a:buClr>
                    <a:schemeClr val="tx1"/>
                  </a:buClr>
                  <a:buNone/>
                </a:pPr>
                <a:r>
                  <a:rPr lang="en-US" sz="1800" b="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0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0.1</m:t>
                    </m:r>
                  </m:oMath>
                </a14:m>
                <a:endParaRPr lang="en-US" sz="18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  <a:p>
                <a:pPr marL="400050" lvl="1" indent="0">
                  <a:buClr>
                    <a:schemeClr val="tx1"/>
                  </a:buClr>
                  <a:buNone/>
                </a:pPr>
                <a:r>
                  <a:rPr lang="en-US" sz="18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Let the random variable X represent the number of users that are transmitted at a time.</a:t>
                </a:r>
              </a:p>
              <a:p>
                <a:pPr marL="400050" lvl="1" indent="0">
                  <a:buClr>
                    <a:schemeClr val="tx1"/>
                  </a:buClr>
                  <a:buNone/>
                </a:pPr>
                <a:r>
                  <a:rPr lang="en-US" sz="18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Then, the probability that n users are transmitting at the same time is</a:t>
                </a:r>
              </a:p>
              <a:p>
                <a:pPr marL="400050" lvl="1" indent="0">
                  <a:buClr>
                    <a:schemeClr val="tx1"/>
                  </a:buClr>
                  <a:buNone/>
                </a:pPr>
                <a:r>
                  <a:rPr lang="en-US" sz="18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b="0" i="1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b="0" i="1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ctrlPr>
                          <a:rPr lang="pt-BR" sz="1800" i="1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sz="1800" i="1">
                                <a:solidFill>
                                  <a:schemeClr val="bg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solidFill>
                                  <a:schemeClr val="bg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120</m:t>
                            </m:r>
                          </m:num>
                          <m:den>
                            <m:r>
                              <a:rPr lang="en-US" sz="1800" i="1">
                                <a:solidFill>
                                  <a:schemeClr val="bg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pt-BR" sz="1800" i="1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pt-BR" sz="1800" i="1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800" b="0" i="1" smtClean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800" b="0" i="1" smtClean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120</m:t>
                        </m:r>
                        <m:r>
                          <a:rPr lang="pt-BR" sz="1800" i="1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18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98" name="Rectangle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7544" y="762000"/>
                <a:ext cx="8352928" cy="5475312"/>
              </a:xfrm>
              <a:blipFill rotWithShape="1">
                <a:blip r:embed="rId3"/>
                <a:stretch>
                  <a:fillRect l="-2" r="4" b="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kumimoji="1" sz="3200" b="1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1pPr>
            <a:lvl2pPr marL="742950" indent="-28575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zh-CN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kumimoji="1" sz="3200" b="1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1pPr>
            <a:lvl2pPr marL="742950" indent="-28575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zh-CN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3" name="Rectangle 8"/>
          <p:cNvSpPr>
            <a:spLocks noChangeArrowheads="1"/>
          </p:cNvSpPr>
          <p:nvPr/>
        </p:nvSpPr>
        <p:spPr bwMode="auto">
          <a:xfrm>
            <a:off x="0" y="27479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kumimoji="1" sz="3200" b="1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1pPr>
            <a:lvl2pPr marL="742950" indent="-28575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zh-CN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5" name="Rectangle 10"/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kumimoji="1" sz="3200" b="1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1pPr>
            <a:lvl2pPr marL="742950" indent="-28575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zh-CN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098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7544" y="762000"/>
                <a:ext cx="8352928" cy="6051376"/>
              </a:xfrm>
            </p:spPr>
            <p:txBody>
              <a:bodyPr/>
              <a:lstStyle/>
              <a:p>
                <a:pPr marL="609600" indent="-609600"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en-US" altLang="zh-CN" sz="2400" dirty="0" smtClean="0"/>
                  <a:t>Suggested solution for Q5:</a:t>
                </a:r>
              </a:p>
              <a:p>
                <a:pPr lvl="0">
                  <a:buClr>
                    <a:schemeClr val="tx1"/>
                  </a:buClr>
                  <a:buFont typeface="+mj-lt"/>
                  <a:buAutoNum type="alphaLcParenR" startAt="3"/>
                </a:pPr>
                <a:r>
                  <a:rPr lang="en-US" sz="1800" b="0" dirty="0"/>
                  <a:t>Under the above condition (b), find the probability that there are 21 or more users transmitting simultaneously. </a:t>
                </a:r>
                <a:endParaRPr lang="en-US" sz="18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  <a:p>
                <a:pPr marL="400050" lvl="1" indent="0">
                  <a:buClr>
                    <a:schemeClr val="tx1"/>
                  </a:buClr>
                  <a:buNone/>
                </a:pPr>
                <a:r>
                  <a:rPr lang="en-US" sz="18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Let the random variable X represent the number of users that are transmitted at a time.</a:t>
                </a:r>
              </a:p>
              <a:p>
                <a:pPr marL="400050" lvl="1" indent="0">
                  <a:buClr>
                    <a:schemeClr val="tx1"/>
                  </a:buClr>
                  <a:buNone/>
                </a:pPr>
                <a:r>
                  <a:rPr lang="en-US" sz="18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The propability can be converted using the following equation </a:t>
                </a:r>
              </a:p>
              <a:p>
                <a:pPr marL="400050" lvl="1" indent="0">
                  <a:buClr>
                    <a:schemeClr val="tx1"/>
                  </a:buClr>
                  <a:buNone/>
                </a:pPr>
                <a:r>
                  <a:rPr lang="en-US" sz="18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i="1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1800" i="1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1800" i="1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b="0" i="1" smtClean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sz="1800" i="1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e>
                    </m:d>
                  </m:oMath>
                </a14:m>
                <a:r>
                  <a:rPr lang="en-US" sz="1800" dirty="0" smtClean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i="1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sz="1800" i="1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800" i="1" smtClean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800" i="1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  <m:e>
                        <m:r>
                          <a:rPr lang="en-US" sz="1800" i="1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chemeClr val="bg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chemeClr val="bg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1800" b="0" i="1" smtClean="0">
                                <a:solidFill>
                                  <a:schemeClr val="bg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b="0" i="1" smtClean="0">
                                <a:solidFill>
                                  <a:schemeClr val="bg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nary>
                  </m:oMath>
                </a14:m>
                <a:endParaRPr lang="en-US" sz="18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  <a:p>
                <a:pPr marL="400050" lvl="1" indent="0">
                  <a:buClr>
                    <a:schemeClr val="tx1"/>
                  </a:buClr>
                  <a:buNone/>
                </a:pPr>
                <a:r>
                  <a:rPr lang="en-US" sz="18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Then, the probability that 21 or more users are transmitting at the same time is</a:t>
                </a:r>
              </a:p>
              <a:p>
                <a:pPr marL="400050" lvl="1" indent="0">
                  <a:buClr>
                    <a:schemeClr val="tx1"/>
                  </a:buClr>
                  <a:buNone/>
                </a:pPr>
                <a:r>
                  <a:rPr lang="en-US" sz="18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i="1" smtClean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1800" b="0" i="1" smtClean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e>
                    </m:d>
                    <m:r>
                      <a:rPr lang="en-US" sz="1800" i="1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1−</m:t>
                    </m:r>
                    <m:nary>
                      <m:naryPr>
                        <m:chr m:val="∑"/>
                        <m:ctrlPr>
                          <a:rPr lang="en-US" sz="1800" b="0" i="1" smtClean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800" b="0" i="1" smtClean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  <m:e>
                        <m:d>
                          <m:dPr>
                            <m:ctrlPr>
                              <a:rPr lang="pt-BR" sz="1800" i="1">
                                <a:solidFill>
                                  <a:schemeClr val="bg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pt-BR" sz="1800" i="1">
                                    <a:solidFill>
                                      <a:schemeClr val="bg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solidFill>
                                      <a:schemeClr val="bg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120</m:t>
                                </m:r>
                              </m:num>
                              <m:den>
                                <m:r>
                                  <a:rPr lang="en-US" sz="1800" i="1">
                                    <a:solidFill>
                                      <a:schemeClr val="bg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pt-BR" sz="1800" i="1">
                                <a:solidFill>
                                  <a:schemeClr val="bg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solidFill>
                                  <a:schemeClr val="bg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1800" i="1">
                                <a:solidFill>
                                  <a:schemeClr val="bg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pt-BR" sz="1800" i="1">
                                <a:solidFill>
                                  <a:schemeClr val="bg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>
                                    <a:solidFill>
                                      <a:schemeClr val="bg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chemeClr val="bg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1800" i="1">
                                    <a:solidFill>
                                      <a:schemeClr val="bg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  <m:sup>
                            <m:r>
                              <a:rPr lang="en-US" sz="1800" i="1">
                                <a:solidFill>
                                  <a:schemeClr val="bg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120</m:t>
                            </m:r>
                            <m:r>
                              <a:rPr lang="pt-BR" sz="1800" i="1">
                                <a:solidFill>
                                  <a:schemeClr val="bg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i="1">
                                <a:solidFill>
                                  <a:schemeClr val="bg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  <m:r>
                      <a:rPr lang="en-US" sz="1800" b="0" i="1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=0.003</m:t>
                    </m:r>
                  </m:oMath>
                </a14:m>
                <a:endParaRPr lang="en-US" sz="18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  <a:p>
                <a:pPr marL="400050" lvl="1" indent="0">
                  <a:buClr>
                    <a:schemeClr val="tx1"/>
                  </a:buClr>
                  <a:buNone/>
                </a:pPr>
                <a:endParaRPr lang="en-US" sz="18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  <a:p>
                <a:pPr marL="400050" lvl="1" indent="0">
                  <a:buClr>
                    <a:schemeClr val="tx1"/>
                  </a:buClr>
                  <a:buNone/>
                </a:pPr>
                <a:endParaRPr lang="en-US" sz="18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  <a:p>
                <a:pPr marL="400050" lvl="1" indent="0">
                  <a:buClr>
                    <a:schemeClr val="tx1"/>
                  </a:buClr>
                  <a:buNone/>
                </a:pPr>
                <a:r>
                  <a:rPr lang="en-US" sz="18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	</a:t>
                </a:r>
              </a:p>
              <a:p>
                <a:pPr lvl="1" indent="-342900">
                  <a:buClr>
                    <a:schemeClr val="tx1"/>
                  </a:buClr>
                  <a:buFont typeface="+mj-lt"/>
                  <a:buAutoNum type="alphaLcParenR"/>
                </a:pPr>
                <a:endParaRPr lang="en-US" sz="1800" dirty="0"/>
              </a:p>
            </p:txBody>
          </p:sp>
        </mc:Choice>
        <mc:Fallback>
          <p:sp>
            <p:nvSpPr>
              <p:cNvPr id="409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7544" y="762000"/>
                <a:ext cx="8352928" cy="6051376"/>
              </a:xfrm>
              <a:blipFill>
                <a:blip r:embed="rId3"/>
                <a:stretch>
                  <a:fillRect l="-1168" t="-1309" r="-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kumimoji="1" sz="3200" b="1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1pPr>
            <a:lvl2pPr marL="742950" indent="-28575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zh-CN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kumimoji="1" sz="3200" b="1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1pPr>
            <a:lvl2pPr marL="742950" indent="-28575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zh-CN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3" name="Rectangle 8"/>
          <p:cNvSpPr>
            <a:spLocks noChangeArrowheads="1"/>
          </p:cNvSpPr>
          <p:nvPr/>
        </p:nvSpPr>
        <p:spPr bwMode="auto">
          <a:xfrm>
            <a:off x="0" y="27479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kumimoji="1" sz="3200" b="1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1pPr>
            <a:lvl2pPr marL="742950" indent="-28575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zh-CN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5" name="Rectangle 10"/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kumimoji="1" sz="3200" b="1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1pPr>
            <a:lvl2pPr marL="742950" indent="-28575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zh-CN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552" y="620688"/>
            <a:ext cx="5645117" cy="576064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Question 1: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400" dirty="0">
              <a:latin typeface="Times New Roman" panose="02020603050405020304" pitchFamily="18" charset="0"/>
              <a:ea typeface="SimSun" pitchFamily="2" charset="-122"/>
            </a:endParaRPr>
          </a:p>
          <a:p>
            <a:pPr marL="0" lvl="0" indent="0">
              <a:buNone/>
            </a:pPr>
            <a:r>
              <a:rPr lang="en-US" sz="1800" b="0" dirty="0"/>
              <a:t>Consider the circuit-switched network in Figure. </a:t>
            </a:r>
          </a:p>
          <a:p>
            <a:pPr marL="0" lvl="0" indent="0">
              <a:buNone/>
            </a:pPr>
            <a:r>
              <a:rPr lang="en-US" sz="1800" b="0" dirty="0"/>
              <a:t>Recall that there are 4 circuits on each link. </a:t>
            </a:r>
          </a:p>
          <a:p>
            <a:pPr marL="0" lvl="0" indent="0">
              <a:buNone/>
            </a:pPr>
            <a:r>
              <a:rPr lang="en-US" sz="1800" b="0" dirty="0"/>
              <a:t>Label the four switches A, B, C and D.</a:t>
            </a:r>
          </a:p>
          <a:p>
            <a:pPr lvl="0">
              <a:buClr>
                <a:schemeClr val="tx1"/>
              </a:buClr>
              <a:buFont typeface="+mj-lt"/>
              <a:buAutoNum type="alphaLcParenR"/>
            </a:pPr>
            <a:r>
              <a:rPr lang="en-US" sz="1800" b="0" dirty="0"/>
              <a:t>What is the maximum number of simultaneous connections that can be in progress at any one time in this network?</a:t>
            </a:r>
          </a:p>
          <a:p>
            <a:pPr lvl="0">
              <a:buClr>
                <a:schemeClr val="tx1"/>
              </a:buClr>
              <a:buFont typeface="+mj-lt"/>
              <a:buAutoNum type="alphaLcParenR"/>
            </a:pPr>
            <a:r>
              <a:rPr lang="en-US" sz="1800" b="0" dirty="0"/>
              <a:t>Suppose that all connections are between switches A and C. What is the maximum number of simultaneous connections that can be in progress?</a:t>
            </a:r>
          </a:p>
          <a:p>
            <a:pPr lvl="0">
              <a:buClr>
                <a:schemeClr val="tx1"/>
              </a:buClr>
              <a:buFont typeface="+mj-lt"/>
              <a:buAutoNum type="alphaLcParenR"/>
            </a:pPr>
            <a:r>
              <a:rPr lang="en-US" sz="1800" b="0" dirty="0"/>
              <a:t>Suppose we want to make four connections between switches A and C, and another four connections between switches B and D. Can we route these calls through the four links to accommodate all eight connections?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5796136" y="620688"/>
            <a:ext cx="2952328" cy="2448272"/>
            <a:chOff x="5796136" y="620688"/>
            <a:chExt cx="2952328" cy="2448272"/>
          </a:xfrm>
        </p:grpSpPr>
        <p:grpSp>
          <p:nvGrpSpPr>
            <p:cNvPr id="3" name="Group 2"/>
            <p:cNvGrpSpPr/>
            <p:nvPr/>
          </p:nvGrpSpPr>
          <p:grpSpPr>
            <a:xfrm>
              <a:off x="5796136" y="620688"/>
              <a:ext cx="2952328" cy="2448272"/>
              <a:chOff x="4749800" y="1371600"/>
              <a:chExt cx="4394200" cy="3735388"/>
            </a:xfrm>
          </p:grpSpPr>
          <p:cxnSp>
            <p:nvCxnSpPr>
              <p:cNvPr id="4" name="Straight Connector 3"/>
              <p:cNvCxnSpPr/>
              <p:nvPr/>
            </p:nvCxnSpPr>
            <p:spPr bwMode="auto">
              <a:xfrm rot="16200000" flipH="1">
                <a:off x="5373687" y="2093913"/>
                <a:ext cx="557213" cy="269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/>
              <p:cNvCxnSpPr/>
              <p:nvPr/>
            </p:nvCxnSpPr>
            <p:spPr bwMode="auto">
              <a:xfrm rot="5400000">
                <a:off x="5768182" y="1988344"/>
                <a:ext cx="444500" cy="3508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 bwMode="auto">
              <a:xfrm>
                <a:off x="5043488" y="2374900"/>
                <a:ext cx="4683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Group 347"/>
              <p:cNvGrpSpPr/>
              <p:nvPr/>
            </p:nvGrpSpPr>
            <p:grpSpPr bwMode="auto">
              <a:xfrm>
                <a:off x="5443538" y="2192338"/>
                <a:ext cx="815975" cy="449262"/>
                <a:chOff x="1871277" y="1576300"/>
                <a:chExt cx="1128371" cy="437861"/>
              </a:xfrm>
            </p:grpSpPr>
            <p:sp>
              <p:nvSpPr>
                <p:cNvPr id="88" name="Oval 87"/>
                <p:cNvSpPr>
                  <a:spLocks noChangeArrowheads="1"/>
                </p:cNvSpPr>
                <p:nvPr/>
              </p:nvSpPr>
              <p:spPr bwMode="auto">
                <a:xfrm flipV="1">
                  <a:off x="1874446" y="1694641"/>
                  <a:ext cx="1125202" cy="31952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62699"/>
                    </a:gs>
                    <a:gs pos="53000">
                      <a:srgbClr val="8585E0"/>
                    </a:gs>
                    <a:gs pos="100000">
                      <a:srgbClr val="262699"/>
                    </a:gs>
                  </a:gsLst>
                  <a:lin ang="0" scaled="1"/>
                </a:gradFill>
                <a:ln w="6350">
                  <a:solidFill>
                    <a:schemeClr val="tx1"/>
                  </a:solidFill>
                  <a:rou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/>
                  <a:endParaRPr lang="en-US" altLang="en-US">
                    <a:solidFill>
                      <a:srgbClr val="FFFFFF"/>
                    </a:solidFill>
                    <a:latin typeface="Gill Sans MT" panose="020B0502020104020203" pitchFamily="34" charset="0"/>
                  </a:endParaRPr>
                </a:p>
              </p:txBody>
            </p:sp>
            <p:sp>
              <p:nvSpPr>
                <p:cNvPr id="89" name="Rectangle 88"/>
                <p:cNvSpPr/>
                <p:nvPr/>
              </p:nvSpPr>
              <p:spPr bwMode="auto">
                <a:xfrm>
                  <a:off x="1871277" y="1740305"/>
                  <a:ext cx="1128371" cy="116041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/>
                </a:p>
              </p:txBody>
            </p:sp>
            <p:sp>
              <p:nvSpPr>
                <p:cNvPr id="90" name="Oval 89"/>
                <p:cNvSpPr>
                  <a:spLocks noChangeArrowheads="1"/>
                </p:cNvSpPr>
                <p:nvPr/>
              </p:nvSpPr>
              <p:spPr bwMode="auto">
                <a:xfrm flipV="1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/>
                  <a:endParaRPr lang="en-US" altLang="en-US">
                    <a:solidFill>
                      <a:srgbClr val="FFFFFF"/>
                    </a:solidFill>
                    <a:latin typeface="Gill Sans MT" panose="020B0502020104020203" pitchFamily="34" charset="0"/>
                  </a:endParaRPr>
                </a:p>
              </p:txBody>
            </p:sp>
            <p:sp>
              <p:nvSpPr>
                <p:cNvPr id="91" name="Freeform 90"/>
                <p:cNvSpPr/>
                <p:nvPr/>
              </p:nvSpPr>
              <p:spPr bwMode="auto">
                <a:xfrm>
                  <a:off x="2158857" y="1673774"/>
                  <a:ext cx="548819" cy="16091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-1" fmla="*/ 1486231 w 2944854"/>
                    <a:gd name="connsiteY0-2" fmla="*/ 727041 h 1316375"/>
                    <a:gd name="connsiteX1-3" fmla="*/ 257675 w 2944854"/>
                    <a:gd name="connsiteY1-4" fmla="*/ 1302232 h 1316375"/>
                    <a:gd name="connsiteX2-5" fmla="*/ 0 w 2944854"/>
                    <a:gd name="connsiteY2-6" fmla="*/ 1228607 h 1316375"/>
                    <a:gd name="connsiteX3-7" fmla="*/ 911064 w 2944854"/>
                    <a:gd name="connsiteY3-8" fmla="*/ 837478 h 1316375"/>
                    <a:gd name="connsiteX4-9" fmla="*/ 883456 w 2944854"/>
                    <a:gd name="connsiteY4-10" fmla="*/ 450949 h 1316375"/>
                    <a:gd name="connsiteX5-11" fmla="*/ 161047 w 2944854"/>
                    <a:gd name="connsiteY5-12" fmla="*/ 119640 h 1316375"/>
                    <a:gd name="connsiteX6-13" fmla="*/ 404917 w 2944854"/>
                    <a:gd name="connsiteY6-14" fmla="*/ 50617 h 1316375"/>
                    <a:gd name="connsiteX7-15" fmla="*/ 1477028 w 2944854"/>
                    <a:gd name="connsiteY7-16" fmla="*/ 501566 h 1316375"/>
                    <a:gd name="connsiteX8-17" fmla="*/ 2572146 w 2944854"/>
                    <a:gd name="connsiteY8-18" fmla="*/ 0 h 1316375"/>
                    <a:gd name="connsiteX9-19" fmla="*/ 2875834 w 2944854"/>
                    <a:gd name="connsiteY9-20" fmla="*/ 96632 h 1316375"/>
                    <a:gd name="connsiteX10-21" fmla="*/ 2079803 w 2944854"/>
                    <a:gd name="connsiteY10-22" fmla="*/ 432543 h 1316375"/>
                    <a:gd name="connsiteX11-23" fmla="*/ 2240850 w 2944854"/>
                    <a:gd name="connsiteY11-24" fmla="*/ 920305 h 1316375"/>
                    <a:gd name="connsiteX12-25" fmla="*/ 2944854 w 2944854"/>
                    <a:gd name="connsiteY12-26" fmla="*/ 1228607 h 1316375"/>
                    <a:gd name="connsiteX13-27" fmla="*/ 2756623 w 2944854"/>
                    <a:gd name="connsiteY13-28" fmla="*/ 1316375 h 1316375"/>
                    <a:gd name="connsiteX14-29" fmla="*/ 1486231 w 2944854"/>
                    <a:gd name="connsiteY14-30" fmla="*/ 727041 h 1316375"/>
                    <a:gd name="connsiteX0-31" fmla="*/ 1486231 w 3024520"/>
                    <a:gd name="connsiteY0-32" fmla="*/ 727041 h 1316375"/>
                    <a:gd name="connsiteX1-33" fmla="*/ 257675 w 3024520"/>
                    <a:gd name="connsiteY1-34" fmla="*/ 1302232 h 1316375"/>
                    <a:gd name="connsiteX2-35" fmla="*/ 0 w 3024520"/>
                    <a:gd name="connsiteY2-36" fmla="*/ 1228607 h 1316375"/>
                    <a:gd name="connsiteX3-37" fmla="*/ 911064 w 3024520"/>
                    <a:gd name="connsiteY3-38" fmla="*/ 837478 h 1316375"/>
                    <a:gd name="connsiteX4-39" fmla="*/ 883456 w 3024520"/>
                    <a:gd name="connsiteY4-40" fmla="*/ 450949 h 1316375"/>
                    <a:gd name="connsiteX5-41" fmla="*/ 161047 w 3024520"/>
                    <a:gd name="connsiteY5-42" fmla="*/ 119640 h 1316375"/>
                    <a:gd name="connsiteX6-43" fmla="*/ 404917 w 3024520"/>
                    <a:gd name="connsiteY6-44" fmla="*/ 50617 h 1316375"/>
                    <a:gd name="connsiteX7-45" fmla="*/ 1477028 w 3024520"/>
                    <a:gd name="connsiteY7-46" fmla="*/ 501566 h 1316375"/>
                    <a:gd name="connsiteX8-47" fmla="*/ 2572146 w 3024520"/>
                    <a:gd name="connsiteY8-48" fmla="*/ 0 h 1316375"/>
                    <a:gd name="connsiteX9-49" fmla="*/ 2875834 w 3024520"/>
                    <a:gd name="connsiteY9-50" fmla="*/ 96632 h 1316375"/>
                    <a:gd name="connsiteX10-51" fmla="*/ 2079803 w 3024520"/>
                    <a:gd name="connsiteY10-52" fmla="*/ 432543 h 1316375"/>
                    <a:gd name="connsiteX11-53" fmla="*/ 2240850 w 3024520"/>
                    <a:gd name="connsiteY11-54" fmla="*/ 920305 h 1316375"/>
                    <a:gd name="connsiteX12-55" fmla="*/ 3024520 w 3024520"/>
                    <a:gd name="connsiteY12-56" fmla="*/ 1228607 h 1316375"/>
                    <a:gd name="connsiteX13-57" fmla="*/ 2756623 w 3024520"/>
                    <a:gd name="connsiteY13-58" fmla="*/ 1316375 h 1316375"/>
                    <a:gd name="connsiteX14-59" fmla="*/ 1486231 w 3024520"/>
                    <a:gd name="connsiteY14-60" fmla="*/ 727041 h 1316375"/>
                    <a:gd name="connsiteX0-61" fmla="*/ 1537780 w 3076069"/>
                    <a:gd name="connsiteY0-62" fmla="*/ 727041 h 1316375"/>
                    <a:gd name="connsiteX1-63" fmla="*/ 309224 w 3076069"/>
                    <a:gd name="connsiteY1-64" fmla="*/ 1302232 h 1316375"/>
                    <a:gd name="connsiteX2-65" fmla="*/ 0 w 3076069"/>
                    <a:gd name="connsiteY2-66" fmla="*/ 1228607 h 1316375"/>
                    <a:gd name="connsiteX3-67" fmla="*/ 962613 w 3076069"/>
                    <a:gd name="connsiteY3-68" fmla="*/ 837478 h 1316375"/>
                    <a:gd name="connsiteX4-69" fmla="*/ 935005 w 3076069"/>
                    <a:gd name="connsiteY4-70" fmla="*/ 450949 h 1316375"/>
                    <a:gd name="connsiteX5-71" fmla="*/ 212596 w 3076069"/>
                    <a:gd name="connsiteY5-72" fmla="*/ 119640 h 1316375"/>
                    <a:gd name="connsiteX6-73" fmla="*/ 456466 w 3076069"/>
                    <a:gd name="connsiteY6-74" fmla="*/ 50617 h 1316375"/>
                    <a:gd name="connsiteX7-75" fmla="*/ 1528577 w 3076069"/>
                    <a:gd name="connsiteY7-76" fmla="*/ 501566 h 1316375"/>
                    <a:gd name="connsiteX8-77" fmla="*/ 2623695 w 3076069"/>
                    <a:gd name="connsiteY8-78" fmla="*/ 0 h 1316375"/>
                    <a:gd name="connsiteX9-79" fmla="*/ 2927383 w 3076069"/>
                    <a:gd name="connsiteY9-80" fmla="*/ 96632 h 1316375"/>
                    <a:gd name="connsiteX10-81" fmla="*/ 2131352 w 3076069"/>
                    <a:gd name="connsiteY10-82" fmla="*/ 432543 h 1316375"/>
                    <a:gd name="connsiteX11-83" fmla="*/ 2292399 w 3076069"/>
                    <a:gd name="connsiteY11-84" fmla="*/ 920305 h 1316375"/>
                    <a:gd name="connsiteX12-85" fmla="*/ 3076069 w 3076069"/>
                    <a:gd name="connsiteY12-86" fmla="*/ 1228607 h 1316375"/>
                    <a:gd name="connsiteX13-87" fmla="*/ 2808172 w 3076069"/>
                    <a:gd name="connsiteY13-88" fmla="*/ 1316375 h 1316375"/>
                    <a:gd name="connsiteX14-89" fmla="*/ 1537780 w 3076069"/>
                    <a:gd name="connsiteY14-90" fmla="*/ 727041 h 1316375"/>
                    <a:gd name="connsiteX0-91" fmla="*/ 1537780 w 3076069"/>
                    <a:gd name="connsiteY0-92" fmla="*/ 727041 h 1321259"/>
                    <a:gd name="connsiteX1-93" fmla="*/ 313981 w 3076069"/>
                    <a:gd name="connsiteY1-94" fmla="*/ 1321259 h 1321259"/>
                    <a:gd name="connsiteX2-95" fmla="*/ 0 w 3076069"/>
                    <a:gd name="connsiteY2-96" fmla="*/ 1228607 h 1321259"/>
                    <a:gd name="connsiteX3-97" fmla="*/ 962613 w 3076069"/>
                    <a:gd name="connsiteY3-98" fmla="*/ 837478 h 1321259"/>
                    <a:gd name="connsiteX4-99" fmla="*/ 935005 w 3076069"/>
                    <a:gd name="connsiteY4-100" fmla="*/ 450949 h 1321259"/>
                    <a:gd name="connsiteX5-101" fmla="*/ 212596 w 3076069"/>
                    <a:gd name="connsiteY5-102" fmla="*/ 119640 h 1321259"/>
                    <a:gd name="connsiteX6-103" fmla="*/ 456466 w 3076069"/>
                    <a:gd name="connsiteY6-104" fmla="*/ 50617 h 1321259"/>
                    <a:gd name="connsiteX7-105" fmla="*/ 1528577 w 3076069"/>
                    <a:gd name="connsiteY7-106" fmla="*/ 501566 h 1321259"/>
                    <a:gd name="connsiteX8-107" fmla="*/ 2623695 w 3076069"/>
                    <a:gd name="connsiteY8-108" fmla="*/ 0 h 1321259"/>
                    <a:gd name="connsiteX9-109" fmla="*/ 2927383 w 3076069"/>
                    <a:gd name="connsiteY9-110" fmla="*/ 96632 h 1321259"/>
                    <a:gd name="connsiteX10-111" fmla="*/ 2131352 w 3076069"/>
                    <a:gd name="connsiteY10-112" fmla="*/ 432543 h 1321259"/>
                    <a:gd name="connsiteX11-113" fmla="*/ 2292399 w 3076069"/>
                    <a:gd name="connsiteY11-114" fmla="*/ 920305 h 1321259"/>
                    <a:gd name="connsiteX12-115" fmla="*/ 3076069 w 3076069"/>
                    <a:gd name="connsiteY12-116" fmla="*/ 1228607 h 1321259"/>
                    <a:gd name="connsiteX13-117" fmla="*/ 2808172 w 3076069"/>
                    <a:gd name="connsiteY13-118" fmla="*/ 1316375 h 1321259"/>
                    <a:gd name="connsiteX14-119" fmla="*/ 1537780 w 3076069"/>
                    <a:gd name="connsiteY14-120" fmla="*/ 727041 h 1321259"/>
                    <a:gd name="connsiteX0-121" fmla="*/ 1537780 w 3076069"/>
                    <a:gd name="connsiteY0-122" fmla="*/ 750825 h 1321259"/>
                    <a:gd name="connsiteX1-123" fmla="*/ 313981 w 3076069"/>
                    <a:gd name="connsiteY1-124" fmla="*/ 1321259 h 1321259"/>
                    <a:gd name="connsiteX2-125" fmla="*/ 0 w 3076069"/>
                    <a:gd name="connsiteY2-126" fmla="*/ 1228607 h 1321259"/>
                    <a:gd name="connsiteX3-127" fmla="*/ 962613 w 3076069"/>
                    <a:gd name="connsiteY3-128" fmla="*/ 837478 h 1321259"/>
                    <a:gd name="connsiteX4-129" fmla="*/ 935005 w 3076069"/>
                    <a:gd name="connsiteY4-130" fmla="*/ 450949 h 1321259"/>
                    <a:gd name="connsiteX5-131" fmla="*/ 212596 w 3076069"/>
                    <a:gd name="connsiteY5-132" fmla="*/ 119640 h 1321259"/>
                    <a:gd name="connsiteX6-133" fmla="*/ 456466 w 3076069"/>
                    <a:gd name="connsiteY6-134" fmla="*/ 50617 h 1321259"/>
                    <a:gd name="connsiteX7-135" fmla="*/ 1528577 w 3076069"/>
                    <a:gd name="connsiteY7-136" fmla="*/ 501566 h 1321259"/>
                    <a:gd name="connsiteX8-137" fmla="*/ 2623695 w 3076069"/>
                    <a:gd name="connsiteY8-138" fmla="*/ 0 h 1321259"/>
                    <a:gd name="connsiteX9-139" fmla="*/ 2927383 w 3076069"/>
                    <a:gd name="connsiteY9-140" fmla="*/ 96632 h 1321259"/>
                    <a:gd name="connsiteX10-141" fmla="*/ 2131352 w 3076069"/>
                    <a:gd name="connsiteY10-142" fmla="*/ 432543 h 1321259"/>
                    <a:gd name="connsiteX11-143" fmla="*/ 2292399 w 3076069"/>
                    <a:gd name="connsiteY11-144" fmla="*/ 920305 h 1321259"/>
                    <a:gd name="connsiteX12-145" fmla="*/ 3076069 w 3076069"/>
                    <a:gd name="connsiteY12-146" fmla="*/ 1228607 h 1321259"/>
                    <a:gd name="connsiteX13-147" fmla="*/ 2808172 w 3076069"/>
                    <a:gd name="connsiteY13-148" fmla="*/ 1316375 h 1321259"/>
                    <a:gd name="connsiteX14-149" fmla="*/ 1537780 w 3076069"/>
                    <a:gd name="connsiteY14-150" fmla="*/ 750825 h 132125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  <a:cxn ang="0">
                      <a:pos x="connsiteX14-29" y="connsiteY14-30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/>
                </a:p>
              </p:txBody>
            </p:sp>
            <p:sp>
              <p:nvSpPr>
                <p:cNvPr id="92" name="Freeform 91"/>
                <p:cNvSpPr/>
                <p:nvPr/>
              </p:nvSpPr>
              <p:spPr bwMode="auto">
                <a:xfrm>
                  <a:off x="2102655" y="1633103"/>
                  <a:ext cx="662444" cy="111241"/>
                </a:xfrm>
                <a:custGeom>
                  <a:avLst/>
                  <a:gdLst>
                    <a:gd name="T0" fmla="*/ 0 w 3723451"/>
                    <a:gd name="T1" fmla="*/ 27215 h 932950"/>
                    <a:gd name="T2" fmla="*/ 116562 w 3723451"/>
                    <a:gd name="T3" fmla="*/ 321 h 932950"/>
                    <a:gd name="T4" fmla="*/ 330164 w 3723451"/>
                    <a:gd name="T5" fmla="*/ 62070 h 932950"/>
                    <a:gd name="T6" fmla="*/ 533943 w 3723451"/>
                    <a:gd name="T7" fmla="*/ 0 h 932950"/>
                    <a:gd name="T8" fmla="*/ 662444 w 3723451"/>
                    <a:gd name="T9" fmla="*/ 24700 h 932950"/>
                    <a:gd name="T10" fmla="*/ 566839 w 3723451"/>
                    <a:gd name="T11" fmla="*/ 55072 h 932950"/>
                    <a:gd name="T12" fmla="*/ 536059 w 3723451"/>
                    <a:gd name="T13" fmla="*/ 46883 h 932950"/>
                    <a:gd name="T14" fmla="*/ 333917 w 3723451"/>
                    <a:gd name="T15" fmla="*/ 111241 h 932950"/>
                    <a:gd name="T16" fmla="*/ 126604 w 3723451"/>
                    <a:gd name="T17" fmla="*/ 49251 h 932950"/>
                    <a:gd name="T18" fmla="*/ 93086 w 3723451"/>
                    <a:gd name="T19" fmla="*/ 55941 h 932950"/>
                    <a:gd name="T20" fmla="*/ 0 w 3723451"/>
                    <a:gd name="T21" fmla="*/ 2721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solid"/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93" name="Freeform 92"/>
                <p:cNvSpPr/>
                <p:nvPr/>
              </p:nvSpPr>
              <p:spPr bwMode="auto">
                <a:xfrm>
                  <a:off x="2553833" y="1727776"/>
                  <a:ext cx="244057" cy="9704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44057 w 1366596"/>
                    <a:gd name="T3" fmla="*/ 74985 h 809868"/>
                    <a:gd name="T4" fmla="*/ 154487 w 1366596"/>
                    <a:gd name="T5" fmla="*/ 97040 h 809868"/>
                    <a:gd name="T6" fmla="*/ 822 w 1366596"/>
                    <a:gd name="T7" fmla="*/ 51277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solid"/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94" name="Freeform 93"/>
                <p:cNvSpPr/>
                <p:nvPr/>
              </p:nvSpPr>
              <p:spPr bwMode="auto">
                <a:xfrm>
                  <a:off x="2089977" y="1730144"/>
                  <a:ext cx="240888" cy="97039"/>
                </a:xfrm>
                <a:custGeom>
                  <a:avLst/>
                  <a:gdLst>
                    <a:gd name="T0" fmla="*/ 237599 w 1348191"/>
                    <a:gd name="T1" fmla="*/ 0 h 791462"/>
                    <a:gd name="T2" fmla="*/ 240888 w 1348191"/>
                    <a:gd name="T3" fmla="*/ 46827 h 791462"/>
                    <a:gd name="T4" fmla="*/ 87147 w 1348191"/>
                    <a:gd name="T5" fmla="*/ 97039 h 791462"/>
                    <a:gd name="T6" fmla="*/ 0 w 1348191"/>
                    <a:gd name="T7" fmla="*/ 75036 h 791462"/>
                    <a:gd name="T8" fmla="*/ 237599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solid"/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95" name="Straight Connector 94"/>
                <p:cNvCxnSpPr>
                  <a:cxnSpLocks noChangeShapeType="1"/>
                  <a:endCxn id="90" idx="2"/>
                </p:cNvCxnSpPr>
                <p:nvPr/>
              </p:nvCxnSpPr>
              <p:spPr bwMode="auto">
                <a:xfrm flipH="1" flipV="1">
                  <a:off x="1871277" y="1737243"/>
                  <a:ext cx="3169" cy="123074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6" name="Straight Connector 95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2996477" y="1734877"/>
                  <a:ext cx="3171" cy="123074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8" name="Group 347"/>
              <p:cNvGrpSpPr/>
              <p:nvPr/>
            </p:nvGrpSpPr>
            <p:grpSpPr bwMode="auto">
              <a:xfrm>
                <a:off x="7618413" y="2201863"/>
                <a:ext cx="815975" cy="449262"/>
                <a:chOff x="1871277" y="1576300"/>
                <a:chExt cx="1128371" cy="437861"/>
              </a:xfrm>
            </p:grpSpPr>
            <p:sp>
              <p:nvSpPr>
                <p:cNvPr id="79" name="Oval 78"/>
                <p:cNvSpPr>
                  <a:spLocks noChangeArrowheads="1"/>
                </p:cNvSpPr>
                <p:nvPr/>
              </p:nvSpPr>
              <p:spPr bwMode="auto">
                <a:xfrm flipV="1">
                  <a:off x="1874446" y="1694641"/>
                  <a:ext cx="1125202" cy="31952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62699"/>
                    </a:gs>
                    <a:gs pos="53000">
                      <a:srgbClr val="8585E0"/>
                    </a:gs>
                    <a:gs pos="100000">
                      <a:srgbClr val="262699"/>
                    </a:gs>
                  </a:gsLst>
                  <a:lin ang="0" scaled="1"/>
                </a:gradFill>
                <a:ln w="6350">
                  <a:solidFill>
                    <a:schemeClr val="tx1"/>
                  </a:solidFill>
                  <a:rou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/>
                  <a:endParaRPr lang="en-US" altLang="en-US">
                    <a:solidFill>
                      <a:srgbClr val="FFFFFF"/>
                    </a:solidFill>
                    <a:latin typeface="Gill Sans MT" panose="020B0502020104020203" pitchFamily="34" charset="0"/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 bwMode="auto">
                <a:xfrm>
                  <a:off x="1871277" y="1740305"/>
                  <a:ext cx="1128371" cy="116041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/>
                </a:p>
              </p:txBody>
            </p:sp>
            <p:sp>
              <p:nvSpPr>
                <p:cNvPr id="81" name="Oval 80"/>
                <p:cNvSpPr>
                  <a:spLocks noChangeArrowheads="1"/>
                </p:cNvSpPr>
                <p:nvPr/>
              </p:nvSpPr>
              <p:spPr bwMode="auto">
                <a:xfrm flipV="1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/>
                  <a:endParaRPr lang="en-US" altLang="en-US">
                    <a:solidFill>
                      <a:srgbClr val="FFFFFF"/>
                    </a:solidFill>
                    <a:latin typeface="Gill Sans MT" panose="020B0502020104020203" pitchFamily="34" charset="0"/>
                  </a:endParaRPr>
                </a:p>
              </p:txBody>
            </p:sp>
            <p:sp>
              <p:nvSpPr>
                <p:cNvPr id="82" name="Freeform 81"/>
                <p:cNvSpPr/>
                <p:nvPr/>
              </p:nvSpPr>
              <p:spPr bwMode="auto">
                <a:xfrm>
                  <a:off x="2158857" y="1673774"/>
                  <a:ext cx="548819" cy="16091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-1" fmla="*/ 1486231 w 2944854"/>
                    <a:gd name="connsiteY0-2" fmla="*/ 727041 h 1316375"/>
                    <a:gd name="connsiteX1-3" fmla="*/ 257675 w 2944854"/>
                    <a:gd name="connsiteY1-4" fmla="*/ 1302232 h 1316375"/>
                    <a:gd name="connsiteX2-5" fmla="*/ 0 w 2944854"/>
                    <a:gd name="connsiteY2-6" fmla="*/ 1228607 h 1316375"/>
                    <a:gd name="connsiteX3-7" fmla="*/ 911064 w 2944854"/>
                    <a:gd name="connsiteY3-8" fmla="*/ 837478 h 1316375"/>
                    <a:gd name="connsiteX4-9" fmla="*/ 883456 w 2944854"/>
                    <a:gd name="connsiteY4-10" fmla="*/ 450949 h 1316375"/>
                    <a:gd name="connsiteX5-11" fmla="*/ 161047 w 2944854"/>
                    <a:gd name="connsiteY5-12" fmla="*/ 119640 h 1316375"/>
                    <a:gd name="connsiteX6-13" fmla="*/ 404917 w 2944854"/>
                    <a:gd name="connsiteY6-14" fmla="*/ 50617 h 1316375"/>
                    <a:gd name="connsiteX7-15" fmla="*/ 1477028 w 2944854"/>
                    <a:gd name="connsiteY7-16" fmla="*/ 501566 h 1316375"/>
                    <a:gd name="connsiteX8-17" fmla="*/ 2572146 w 2944854"/>
                    <a:gd name="connsiteY8-18" fmla="*/ 0 h 1316375"/>
                    <a:gd name="connsiteX9-19" fmla="*/ 2875834 w 2944854"/>
                    <a:gd name="connsiteY9-20" fmla="*/ 96632 h 1316375"/>
                    <a:gd name="connsiteX10-21" fmla="*/ 2079803 w 2944854"/>
                    <a:gd name="connsiteY10-22" fmla="*/ 432543 h 1316375"/>
                    <a:gd name="connsiteX11-23" fmla="*/ 2240850 w 2944854"/>
                    <a:gd name="connsiteY11-24" fmla="*/ 920305 h 1316375"/>
                    <a:gd name="connsiteX12-25" fmla="*/ 2944854 w 2944854"/>
                    <a:gd name="connsiteY12-26" fmla="*/ 1228607 h 1316375"/>
                    <a:gd name="connsiteX13-27" fmla="*/ 2756623 w 2944854"/>
                    <a:gd name="connsiteY13-28" fmla="*/ 1316375 h 1316375"/>
                    <a:gd name="connsiteX14-29" fmla="*/ 1486231 w 2944854"/>
                    <a:gd name="connsiteY14-30" fmla="*/ 727041 h 1316375"/>
                    <a:gd name="connsiteX0-31" fmla="*/ 1486231 w 3024520"/>
                    <a:gd name="connsiteY0-32" fmla="*/ 727041 h 1316375"/>
                    <a:gd name="connsiteX1-33" fmla="*/ 257675 w 3024520"/>
                    <a:gd name="connsiteY1-34" fmla="*/ 1302232 h 1316375"/>
                    <a:gd name="connsiteX2-35" fmla="*/ 0 w 3024520"/>
                    <a:gd name="connsiteY2-36" fmla="*/ 1228607 h 1316375"/>
                    <a:gd name="connsiteX3-37" fmla="*/ 911064 w 3024520"/>
                    <a:gd name="connsiteY3-38" fmla="*/ 837478 h 1316375"/>
                    <a:gd name="connsiteX4-39" fmla="*/ 883456 w 3024520"/>
                    <a:gd name="connsiteY4-40" fmla="*/ 450949 h 1316375"/>
                    <a:gd name="connsiteX5-41" fmla="*/ 161047 w 3024520"/>
                    <a:gd name="connsiteY5-42" fmla="*/ 119640 h 1316375"/>
                    <a:gd name="connsiteX6-43" fmla="*/ 404917 w 3024520"/>
                    <a:gd name="connsiteY6-44" fmla="*/ 50617 h 1316375"/>
                    <a:gd name="connsiteX7-45" fmla="*/ 1477028 w 3024520"/>
                    <a:gd name="connsiteY7-46" fmla="*/ 501566 h 1316375"/>
                    <a:gd name="connsiteX8-47" fmla="*/ 2572146 w 3024520"/>
                    <a:gd name="connsiteY8-48" fmla="*/ 0 h 1316375"/>
                    <a:gd name="connsiteX9-49" fmla="*/ 2875834 w 3024520"/>
                    <a:gd name="connsiteY9-50" fmla="*/ 96632 h 1316375"/>
                    <a:gd name="connsiteX10-51" fmla="*/ 2079803 w 3024520"/>
                    <a:gd name="connsiteY10-52" fmla="*/ 432543 h 1316375"/>
                    <a:gd name="connsiteX11-53" fmla="*/ 2240850 w 3024520"/>
                    <a:gd name="connsiteY11-54" fmla="*/ 920305 h 1316375"/>
                    <a:gd name="connsiteX12-55" fmla="*/ 3024520 w 3024520"/>
                    <a:gd name="connsiteY12-56" fmla="*/ 1228607 h 1316375"/>
                    <a:gd name="connsiteX13-57" fmla="*/ 2756623 w 3024520"/>
                    <a:gd name="connsiteY13-58" fmla="*/ 1316375 h 1316375"/>
                    <a:gd name="connsiteX14-59" fmla="*/ 1486231 w 3024520"/>
                    <a:gd name="connsiteY14-60" fmla="*/ 727041 h 1316375"/>
                    <a:gd name="connsiteX0-61" fmla="*/ 1537780 w 3076069"/>
                    <a:gd name="connsiteY0-62" fmla="*/ 727041 h 1316375"/>
                    <a:gd name="connsiteX1-63" fmla="*/ 309224 w 3076069"/>
                    <a:gd name="connsiteY1-64" fmla="*/ 1302232 h 1316375"/>
                    <a:gd name="connsiteX2-65" fmla="*/ 0 w 3076069"/>
                    <a:gd name="connsiteY2-66" fmla="*/ 1228607 h 1316375"/>
                    <a:gd name="connsiteX3-67" fmla="*/ 962613 w 3076069"/>
                    <a:gd name="connsiteY3-68" fmla="*/ 837478 h 1316375"/>
                    <a:gd name="connsiteX4-69" fmla="*/ 935005 w 3076069"/>
                    <a:gd name="connsiteY4-70" fmla="*/ 450949 h 1316375"/>
                    <a:gd name="connsiteX5-71" fmla="*/ 212596 w 3076069"/>
                    <a:gd name="connsiteY5-72" fmla="*/ 119640 h 1316375"/>
                    <a:gd name="connsiteX6-73" fmla="*/ 456466 w 3076069"/>
                    <a:gd name="connsiteY6-74" fmla="*/ 50617 h 1316375"/>
                    <a:gd name="connsiteX7-75" fmla="*/ 1528577 w 3076069"/>
                    <a:gd name="connsiteY7-76" fmla="*/ 501566 h 1316375"/>
                    <a:gd name="connsiteX8-77" fmla="*/ 2623695 w 3076069"/>
                    <a:gd name="connsiteY8-78" fmla="*/ 0 h 1316375"/>
                    <a:gd name="connsiteX9-79" fmla="*/ 2927383 w 3076069"/>
                    <a:gd name="connsiteY9-80" fmla="*/ 96632 h 1316375"/>
                    <a:gd name="connsiteX10-81" fmla="*/ 2131352 w 3076069"/>
                    <a:gd name="connsiteY10-82" fmla="*/ 432543 h 1316375"/>
                    <a:gd name="connsiteX11-83" fmla="*/ 2292399 w 3076069"/>
                    <a:gd name="connsiteY11-84" fmla="*/ 920305 h 1316375"/>
                    <a:gd name="connsiteX12-85" fmla="*/ 3076069 w 3076069"/>
                    <a:gd name="connsiteY12-86" fmla="*/ 1228607 h 1316375"/>
                    <a:gd name="connsiteX13-87" fmla="*/ 2808172 w 3076069"/>
                    <a:gd name="connsiteY13-88" fmla="*/ 1316375 h 1316375"/>
                    <a:gd name="connsiteX14-89" fmla="*/ 1537780 w 3076069"/>
                    <a:gd name="connsiteY14-90" fmla="*/ 727041 h 1316375"/>
                    <a:gd name="connsiteX0-91" fmla="*/ 1537780 w 3076069"/>
                    <a:gd name="connsiteY0-92" fmla="*/ 727041 h 1321259"/>
                    <a:gd name="connsiteX1-93" fmla="*/ 313981 w 3076069"/>
                    <a:gd name="connsiteY1-94" fmla="*/ 1321259 h 1321259"/>
                    <a:gd name="connsiteX2-95" fmla="*/ 0 w 3076069"/>
                    <a:gd name="connsiteY2-96" fmla="*/ 1228607 h 1321259"/>
                    <a:gd name="connsiteX3-97" fmla="*/ 962613 w 3076069"/>
                    <a:gd name="connsiteY3-98" fmla="*/ 837478 h 1321259"/>
                    <a:gd name="connsiteX4-99" fmla="*/ 935005 w 3076069"/>
                    <a:gd name="connsiteY4-100" fmla="*/ 450949 h 1321259"/>
                    <a:gd name="connsiteX5-101" fmla="*/ 212596 w 3076069"/>
                    <a:gd name="connsiteY5-102" fmla="*/ 119640 h 1321259"/>
                    <a:gd name="connsiteX6-103" fmla="*/ 456466 w 3076069"/>
                    <a:gd name="connsiteY6-104" fmla="*/ 50617 h 1321259"/>
                    <a:gd name="connsiteX7-105" fmla="*/ 1528577 w 3076069"/>
                    <a:gd name="connsiteY7-106" fmla="*/ 501566 h 1321259"/>
                    <a:gd name="connsiteX8-107" fmla="*/ 2623695 w 3076069"/>
                    <a:gd name="connsiteY8-108" fmla="*/ 0 h 1321259"/>
                    <a:gd name="connsiteX9-109" fmla="*/ 2927383 w 3076069"/>
                    <a:gd name="connsiteY9-110" fmla="*/ 96632 h 1321259"/>
                    <a:gd name="connsiteX10-111" fmla="*/ 2131352 w 3076069"/>
                    <a:gd name="connsiteY10-112" fmla="*/ 432543 h 1321259"/>
                    <a:gd name="connsiteX11-113" fmla="*/ 2292399 w 3076069"/>
                    <a:gd name="connsiteY11-114" fmla="*/ 920305 h 1321259"/>
                    <a:gd name="connsiteX12-115" fmla="*/ 3076069 w 3076069"/>
                    <a:gd name="connsiteY12-116" fmla="*/ 1228607 h 1321259"/>
                    <a:gd name="connsiteX13-117" fmla="*/ 2808172 w 3076069"/>
                    <a:gd name="connsiteY13-118" fmla="*/ 1316375 h 1321259"/>
                    <a:gd name="connsiteX14-119" fmla="*/ 1537780 w 3076069"/>
                    <a:gd name="connsiteY14-120" fmla="*/ 727041 h 1321259"/>
                    <a:gd name="connsiteX0-121" fmla="*/ 1537780 w 3076069"/>
                    <a:gd name="connsiteY0-122" fmla="*/ 750825 h 1321259"/>
                    <a:gd name="connsiteX1-123" fmla="*/ 313981 w 3076069"/>
                    <a:gd name="connsiteY1-124" fmla="*/ 1321259 h 1321259"/>
                    <a:gd name="connsiteX2-125" fmla="*/ 0 w 3076069"/>
                    <a:gd name="connsiteY2-126" fmla="*/ 1228607 h 1321259"/>
                    <a:gd name="connsiteX3-127" fmla="*/ 962613 w 3076069"/>
                    <a:gd name="connsiteY3-128" fmla="*/ 837478 h 1321259"/>
                    <a:gd name="connsiteX4-129" fmla="*/ 935005 w 3076069"/>
                    <a:gd name="connsiteY4-130" fmla="*/ 450949 h 1321259"/>
                    <a:gd name="connsiteX5-131" fmla="*/ 212596 w 3076069"/>
                    <a:gd name="connsiteY5-132" fmla="*/ 119640 h 1321259"/>
                    <a:gd name="connsiteX6-133" fmla="*/ 456466 w 3076069"/>
                    <a:gd name="connsiteY6-134" fmla="*/ 50617 h 1321259"/>
                    <a:gd name="connsiteX7-135" fmla="*/ 1528577 w 3076069"/>
                    <a:gd name="connsiteY7-136" fmla="*/ 501566 h 1321259"/>
                    <a:gd name="connsiteX8-137" fmla="*/ 2623695 w 3076069"/>
                    <a:gd name="connsiteY8-138" fmla="*/ 0 h 1321259"/>
                    <a:gd name="connsiteX9-139" fmla="*/ 2927383 w 3076069"/>
                    <a:gd name="connsiteY9-140" fmla="*/ 96632 h 1321259"/>
                    <a:gd name="connsiteX10-141" fmla="*/ 2131352 w 3076069"/>
                    <a:gd name="connsiteY10-142" fmla="*/ 432543 h 1321259"/>
                    <a:gd name="connsiteX11-143" fmla="*/ 2292399 w 3076069"/>
                    <a:gd name="connsiteY11-144" fmla="*/ 920305 h 1321259"/>
                    <a:gd name="connsiteX12-145" fmla="*/ 3076069 w 3076069"/>
                    <a:gd name="connsiteY12-146" fmla="*/ 1228607 h 1321259"/>
                    <a:gd name="connsiteX13-147" fmla="*/ 2808172 w 3076069"/>
                    <a:gd name="connsiteY13-148" fmla="*/ 1316375 h 1321259"/>
                    <a:gd name="connsiteX14-149" fmla="*/ 1537780 w 3076069"/>
                    <a:gd name="connsiteY14-150" fmla="*/ 750825 h 132125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  <a:cxn ang="0">
                      <a:pos x="connsiteX14-29" y="connsiteY14-30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/>
                </a:p>
              </p:txBody>
            </p:sp>
            <p:sp>
              <p:nvSpPr>
                <p:cNvPr id="83" name="Freeform 82"/>
                <p:cNvSpPr/>
                <p:nvPr/>
              </p:nvSpPr>
              <p:spPr bwMode="auto">
                <a:xfrm>
                  <a:off x="2102655" y="1633103"/>
                  <a:ext cx="662444" cy="111241"/>
                </a:xfrm>
                <a:custGeom>
                  <a:avLst/>
                  <a:gdLst>
                    <a:gd name="T0" fmla="*/ 0 w 3723451"/>
                    <a:gd name="T1" fmla="*/ 27215 h 932950"/>
                    <a:gd name="T2" fmla="*/ 116562 w 3723451"/>
                    <a:gd name="T3" fmla="*/ 321 h 932950"/>
                    <a:gd name="T4" fmla="*/ 330164 w 3723451"/>
                    <a:gd name="T5" fmla="*/ 62070 h 932950"/>
                    <a:gd name="T6" fmla="*/ 533943 w 3723451"/>
                    <a:gd name="T7" fmla="*/ 0 h 932950"/>
                    <a:gd name="T8" fmla="*/ 662444 w 3723451"/>
                    <a:gd name="T9" fmla="*/ 24700 h 932950"/>
                    <a:gd name="T10" fmla="*/ 566839 w 3723451"/>
                    <a:gd name="T11" fmla="*/ 55072 h 932950"/>
                    <a:gd name="T12" fmla="*/ 536059 w 3723451"/>
                    <a:gd name="T13" fmla="*/ 46883 h 932950"/>
                    <a:gd name="T14" fmla="*/ 333917 w 3723451"/>
                    <a:gd name="T15" fmla="*/ 111241 h 932950"/>
                    <a:gd name="T16" fmla="*/ 126604 w 3723451"/>
                    <a:gd name="T17" fmla="*/ 49251 h 932950"/>
                    <a:gd name="T18" fmla="*/ 93086 w 3723451"/>
                    <a:gd name="T19" fmla="*/ 55941 h 932950"/>
                    <a:gd name="T20" fmla="*/ 0 w 3723451"/>
                    <a:gd name="T21" fmla="*/ 2721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solid"/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84" name="Freeform 83"/>
                <p:cNvSpPr/>
                <p:nvPr/>
              </p:nvSpPr>
              <p:spPr bwMode="auto">
                <a:xfrm>
                  <a:off x="2553833" y="1727776"/>
                  <a:ext cx="244057" cy="9704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44057 w 1366596"/>
                    <a:gd name="T3" fmla="*/ 74985 h 809868"/>
                    <a:gd name="T4" fmla="*/ 154487 w 1366596"/>
                    <a:gd name="T5" fmla="*/ 97040 h 809868"/>
                    <a:gd name="T6" fmla="*/ 822 w 1366596"/>
                    <a:gd name="T7" fmla="*/ 51277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solid"/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85" name="Freeform 84"/>
                <p:cNvSpPr/>
                <p:nvPr/>
              </p:nvSpPr>
              <p:spPr bwMode="auto">
                <a:xfrm>
                  <a:off x="2089977" y="1730144"/>
                  <a:ext cx="240888" cy="97039"/>
                </a:xfrm>
                <a:custGeom>
                  <a:avLst/>
                  <a:gdLst>
                    <a:gd name="T0" fmla="*/ 237599 w 1348191"/>
                    <a:gd name="T1" fmla="*/ 0 h 791462"/>
                    <a:gd name="T2" fmla="*/ 240888 w 1348191"/>
                    <a:gd name="T3" fmla="*/ 46827 h 791462"/>
                    <a:gd name="T4" fmla="*/ 87147 w 1348191"/>
                    <a:gd name="T5" fmla="*/ 97039 h 791462"/>
                    <a:gd name="T6" fmla="*/ 0 w 1348191"/>
                    <a:gd name="T7" fmla="*/ 75036 h 791462"/>
                    <a:gd name="T8" fmla="*/ 237599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solid"/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86" name="Straight Connector 85"/>
                <p:cNvCxnSpPr>
                  <a:cxnSpLocks noChangeShapeType="1"/>
                  <a:endCxn id="81" idx="2"/>
                </p:cNvCxnSpPr>
                <p:nvPr/>
              </p:nvCxnSpPr>
              <p:spPr bwMode="auto">
                <a:xfrm flipH="1" flipV="1">
                  <a:off x="1871277" y="1737243"/>
                  <a:ext cx="3169" cy="123074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7" name="Straight Connector 8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2996477" y="1734877"/>
                  <a:ext cx="3171" cy="123074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9" name="Straight Connector 8"/>
              <p:cNvCxnSpPr/>
              <p:nvPr/>
            </p:nvCxnSpPr>
            <p:spPr bwMode="auto">
              <a:xfrm rot="16200000" flipV="1">
                <a:off x="7853363" y="4473575"/>
                <a:ext cx="557212" cy="1476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 bwMode="auto">
              <a:xfrm rot="5400000" flipH="1" flipV="1">
                <a:off x="7604126" y="4460875"/>
                <a:ext cx="501650" cy="1174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Group 347"/>
              <p:cNvGrpSpPr/>
              <p:nvPr/>
            </p:nvGrpSpPr>
            <p:grpSpPr bwMode="auto">
              <a:xfrm>
                <a:off x="7667625" y="3878263"/>
                <a:ext cx="815975" cy="449262"/>
                <a:chOff x="1871277" y="1576300"/>
                <a:chExt cx="1128371" cy="437861"/>
              </a:xfrm>
            </p:grpSpPr>
            <p:sp>
              <p:nvSpPr>
                <p:cNvPr id="70" name="Oval 69"/>
                <p:cNvSpPr>
                  <a:spLocks noChangeArrowheads="1"/>
                </p:cNvSpPr>
                <p:nvPr/>
              </p:nvSpPr>
              <p:spPr bwMode="auto">
                <a:xfrm flipV="1">
                  <a:off x="1874446" y="1694641"/>
                  <a:ext cx="1125202" cy="31952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62699"/>
                    </a:gs>
                    <a:gs pos="53000">
                      <a:srgbClr val="8585E0"/>
                    </a:gs>
                    <a:gs pos="100000">
                      <a:srgbClr val="262699"/>
                    </a:gs>
                  </a:gsLst>
                  <a:lin ang="0" scaled="1"/>
                </a:gradFill>
                <a:ln w="6350">
                  <a:solidFill>
                    <a:schemeClr val="tx1"/>
                  </a:solidFill>
                  <a:rou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/>
                  <a:endParaRPr lang="en-US" altLang="en-US">
                    <a:solidFill>
                      <a:srgbClr val="FFFFFF"/>
                    </a:solidFill>
                    <a:latin typeface="Gill Sans MT" panose="020B0502020104020203" pitchFamily="34" charset="0"/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 bwMode="auto">
                <a:xfrm>
                  <a:off x="1871277" y="1740305"/>
                  <a:ext cx="1128371" cy="116041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/>
                </a:p>
              </p:txBody>
            </p:sp>
            <p:sp>
              <p:nvSpPr>
                <p:cNvPr id="72" name="Oval 71"/>
                <p:cNvSpPr>
                  <a:spLocks noChangeArrowheads="1"/>
                </p:cNvSpPr>
                <p:nvPr/>
              </p:nvSpPr>
              <p:spPr bwMode="auto">
                <a:xfrm flipV="1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/>
                  <a:endParaRPr lang="en-US" altLang="en-US">
                    <a:solidFill>
                      <a:srgbClr val="FFFFFF"/>
                    </a:solidFill>
                    <a:latin typeface="Gill Sans MT" panose="020B0502020104020203" pitchFamily="34" charset="0"/>
                  </a:endParaRPr>
                </a:p>
              </p:txBody>
            </p:sp>
            <p:sp>
              <p:nvSpPr>
                <p:cNvPr id="73" name="Freeform 72"/>
                <p:cNvSpPr/>
                <p:nvPr/>
              </p:nvSpPr>
              <p:spPr bwMode="auto">
                <a:xfrm>
                  <a:off x="2158859" y="1673774"/>
                  <a:ext cx="548819" cy="16091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-1" fmla="*/ 1486231 w 2944854"/>
                    <a:gd name="connsiteY0-2" fmla="*/ 727041 h 1316375"/>
                    <a:gd name="connsiteX1-3" fmla="*/ 257675 w 2944854"/>
                    <a:gd name="connsiteY1-4" fmla="*/ 1302232 h 1316375"/>
                    <a:gd name="connsiteX2-5" fmla="*/ 0 w 2944854"/>
                    <a:gd name="connsiteY2-6" fmla="*/ 1228607 h 1316375"/>
                    <a:gd name="connsiteX3-7" fmla="*/ 911064 w 2944854"/>
                    <a:gd name="connsiteY3-8" fmla="*/ 837478 h 1316375"/>
                    <a:gd name="connsiteX4-9" fmla="*/ 883456 w 2944854"/>
                    <a:gd name="connsiteY4-10" fmla="*/ 450949 h 1316375"/>
                    <a:gd name="connsiteX5-11" fmla="*/ 161047 w 2944854"/>
                    <a:gd name="connsiteY5-12" fmla="*/ 119640 h 1316375"/>
                    <a:gd name="connsiteX6-13" fmla="*/ 404917 w 2944854"/>
                    <a:gd name="connsiteY6-14" fmla="*/ 50617 h 1316375"/>
                    <a:gd name="connsiteX7-15" fmla="*/ 1477028 w 2944854"/>
                    <a:gd name="connsiteY7-16" fmla="*/ 501566 h 1316375"/>
                    <a:gd name="connsiteX8-17" fmla="*/ 2572146 w 2944854"/>
                    <a:gd name="connsiteY8-18" fmla="*/ 0 h 1316375"/>
                    <a:gd name="connsiteX9-19" fmla="*/ 2875834 w 2944854"/>
                    <a:gd name="connsiteY9-20" fmla="*/ 96632 h 1316375"/>
                    <a:gd name="connsiteX10-21" fmla="*/ 2079803 w 2944854"/>
                    <a:gd name="connsiteY10-22" fmla="*/ 432543 h 1316375"/>
                    <a:gd name="connsiteX11-23" fmla="*/ 2240850 w 2944854"/>
                    <a:gd name="connsiteY11-24" fmla="*/ 920305 h 1316375"/>
                    <a:gd name="connsiteX12-25" fmla="*/ 2944854 w 2944854"/>
                    <a:gd name="connsiteY12-26" fmla="*/ 1228607 h 1316375"/>
                    <a:gd name="connsiteX13-27" fmla="*/ 2756623 w 2944854"/>
                    <a:gd name="connsiteY13-28" fmla="*/ 1316375 h 1316375"/>
                    <a:gd name="connsiteX14-29" fmla="*/ 1486231 w 2944854"/>
                    <a:gd name="connsiteY14-30" fmla="*/ 727041 h 1316375"/>
                    <a:gd name="connsiteX0-31" fmla="*/ 1486231 w 3024520"/>
                    <a:gd name="connsiteY0-32" fmla="*/ 727041 h 1316375"/>
                    <a:gd name="connsiteX1-33" fmla="*/ 257675 w 3024520"/>
                    <a:gd name="connsiteY1-34" fmla="*/ 1302232 h 1316375"/>
                    <a:gd name="connsiteX2-35" fmla="*/ 0 w 3024520"/>
                    <a:gd name="connsiteY2-36" fmla="*/ 1228607 h 1316375"/>
                    <a:gd name="connsiteX3-37" fmla="*/ 911064 w 3024520"/>
                    <a:gd name="connsiteY3-38" fmla="*/ 837478 h 1316375"/>
                    <a:gd name="connsiteX4-39" fmla="*/ 883456 w 3024520"/>
                    <a:gd name="connsiteY4-40" fmla="*/ 450949 h 1316375"/>
                    <a:gd name="connsiteX5-41" fmla="*/ 161047 w 3024520"/>
                    <a:gd name="connsiteY5-42" fmla="*/ 119640 h 1316375"/>
                    <a:gd name="connsiteX6-43" fmla="*/ 404917 w 3024520"/>
                    <a:gd name="connsiteY6-44" fmla="*/ 50617 h 1316375"/>
                    <a:gd name="connsiteX7-45" fmla="*/ 1477028 w 3024520"/>
                    <a:gd name="connsiteY7-46" fmla="*/ 501566 h 1316375"/>
                    <a:gd name="connsiteX8-47" fmla="*/ 2572146 w 3024520"/>
                    <a:gd name="connsiteY8-48" fmla="*/ 0 h 1316375"/>
                    <a:gd name="connsiteX9-49" fmla="*/ 2875834 w 3024520"/>
                    <a:gd name="connsiteY9-50" fmla="*/ 96632 h 1316375"/>
                    <a:gd name="connsiteX10-51" fmla="*/ 2079803 w 3024520"/>
                    <a:gd name="connsiteY10-52" fmla="*/ 432543 h 1316375"/>
                    <a:gd name="connsiteX11-53" fmla="*/ 2240850 w 3024520"/>
                    <a:gd name="connsiteY11-54" fmla="*/ 920305 h 1316375"/>
                    <a:gd name="connsiteX12-55" fmla="*/ 3024520 w 3024520"/>
                    <a:gd name="connsiteY12-56" fmla="*/ 1228607 h 1316375"/>
                    <a:gd name="connsiteX13-57" fmla="*/ 2756623 w 3024520"/>
                    <a:gd name="connsiteY13-58" fmla="*/ 1316375 h 1316375"/>
                    <a:gd name="connsiteX14-59" fmla="*/ 1486231 w 3024520"/>
                    <a:gd name="connsiteY14-60" fmla="*/ 727041 h 1316375"/>
                    <a:gd name="connsiteX0-61" fmla="*/ 1537780 w 3076069"/>
                    <a:gd name="connsiteY0-62" fmla="*/ 727041 h 1316375"/>
                    <a:gd name="connsiteX1-63" fmla="*/ 309224 w 3076069"/>
                    <a:gd name="connsiteY1-64" fmla="*/ 1302232 h 1316375"/>
                    <a:gd name="connsiteX2-65" fmla="*/ 0 w 3076069"/>
                    <a:gd name="connsiteY2-66" fmla="*/ 1228607 h 1316375"/>
                    <a:gd name="connsiteX3-67" fmla="*/ 962613 w 3076069"/>
                    <a:gd name="connsiteY3-68" fmla="*/ 837478 h 1316375"/>
                    <a:gd name="connsiteX4-69" fmla="*/ 935005 w 3076069"/>
                    <a:gd name="connsiteY4-70" fmla="*/ 450949 h 1316375"/>
                    <a:gd name="connsiteX5-71" fmla="*/ 212596 w 3076069"/>
                    <a:gd name="connsiteY5-72" fmla="*/ 119640 h 1316375"/>
                    <a:gd name="connsiteX6-73" fmla="*/ 456466 w 3076069"/>
                    <a:gd name="connsiteY6-74" fmla="*/ 50617 h 1316375"/>
                    <a:gd name="connsiteX7-75" fmla="*/ 1528577 w 3076069"/>
                    <a:gd name="connsiteY7-76" fmla="*/ 501566 h 1316375"/>
                    <a:gd name="connsiteX8-77" fmla="*/ 2623695 w 3076069"/>
                    <a:gd name="connsiteY8-78" fmla="*/ 0 h 1316375"/>
                    <a:gd name="connsiteX9-79" fmla="*/ 2927383 w 3076069"/>
                    <a:gd name="connsiteY9-80" fmla="*/ 96632 h 1316375"/>
                    <a:gd name="connsiteX10-81" fmla="*/ 2131352 w 3076069"/>
                    <a:gd name="connsiteY10-82" fmla="*/ 432543 h 1316375"/>
                    <a:gd name="connsiteX11-83" fmla="*/ 2292399 w 3076069"/>
                    <a:gd name="connsiteY11-84" fmla="*/ 920305 h 1316375"/>
                    <a:gd name="connsiteX12-85" fmla="*/ 3076069 w 3076069"/>
                    <a:gd name="connsiteY12-86" fmla="*/ 1228607 h 1316375"/>
                    <a:gd name="connsiteX13-87" fmla="*/ 2808172 w 3076069"/>
                    <a:gd name="connsiteY13-88" fmla="*/ 1316375 h 1316375"/>
                    <a:gd name="connsiteX14-89" fmla="*/ 1537780 w 3076069"/>
                    <a:gd name="connsiteY14-90" fmla="*/ 727041 h 1316375"/>
                    <a:gd name="connsiteX0-91" fmla="*/ 1537780 w 3076069"/>
                    <a:gd name="connsiteY0-92" fmla="*/ 727041 h 1321259"/>
                    <a:gd name="connsiteX1-93" fmla="*/ 313981 w 3076069"/>
                    <a:gd name="connsiteY1-94" fmla="*/ 1321259 h 1321259"/>
                    <a:gd name="connsiteX2-95" fmla="*/ 0 w 3076069"/>
                    <a:gd name="connsiteY2-96" fmla="*/ 1228607 h 1321259"/>
                    <a:gd name="connsiteX3-97" fmla="*/ 962613 w 3076069"/>
                    <a:gd name="connsiteY3-98" fmla="*/ 837478 h 1321259"/>
                    <a:gd name="connsiteX4-99" fmla="*/ 935005 w 3076069"/>
                    <a:gd name="connsiteY4-100" fmla="*/ 450949 h 1321259"/>
                    <a:gd name="connsiteX5-101" fmla="*/ 212596 w 3076069"/>
                    <a:gd name="connsiteY5-102" fmla="*/ 119640 h 1321259"/>
                    <a:gd name="connsiteX6-103" fmla="*/ 456466 w 3076069"/>
                    <a:gd name="connsiteY6-104" fmla="*/ 50617 h 1321259"/>
                    <a:gd name="connsiteX7-105" fmla="*/ 1528577 w 3076069"/>
                    <a:gd name="connsiteY7-106" fmla="*/ 501566 h 1321259"/>
                    <a:gd name="connsiteX8-107" fmla="*/ 2623695 w 3076069"/>
                    <a:gd name="connsiteY8-108" fmla="*/ 0 h 1321259"/>
                    <a:gd name="connsiteX9-109" fmla="*/ 2927383 w 3076069"/>
                    <a:gd name="connsiteY9-110" fmla="*/ 96632 h 1321259"/>
                    <a:gd name="connsiteX10-111" fmla="*/ 2131352 w 3076069"/>
                    <a:gd name="connsiteY10-112" fmla="*/ 432543 h 1321259"/>
                    <a:gd name="connsiteX11-113" fmla="*/ 2292399 w 3076069"/>
                    <a:gd name="connsiteY11-114" fmla="*/ 920305 h 1321259"/>
                    <a:gd name="connsiteX12-115" fmla="*/ 3076069 w 3076069"/>
                    <a:gd name="connsiteY12-116" fmla="*/ 1228607 h 1321259"/>
                    <a:gd name="connsiteX13-117" fmla="*/ 2808172 w 3076069"/>
                    <a:gd name="connsiteY13-118" fmla="*/ 1316375 h 1321259"/>
                    <a:gd name="connsiteX14-119" fmla="*/ 1537780 w 3076069"/>
                    <a:gd name="connsiteY14-120" fmla="*/ 727041 h 1321259"/>
                    <a:gd name="connsiteX0-121" fmla="*/ 1537780 w 3076069"/>
                    <a:gd name="connsiteY0-122" fmla="*/ 750825 h 1321259"/>
                    <a:gd name="connsiteX1-123" fmla="*/ 313981 w 3076069"/>
                    <a:gd name="connsiteY1-124" fmla="*/ 1321259 h 1321259"/>
                    <a:gd name="connsiteX2-125" fmla="*/ 0 w 3076069"/>
                    <a:gd name="connsiteY2-126" fmla="*/ 1228607 h 1321259"/>
                    <a:gd name="connsiteX3-127" fmla="*/ 962613 w 3076069"/>
                    <a:gd name="connsiteY3-128" fmla="*/ 837478 h 1321259"/>
                    <a:gd name="connsiteX4-129" fmla="*/ 935005 w 3076069"/>
                    <a:gd name="connsiteY4-130" fmla="*/ 450949 h 1321259"/>
                    <a:gd name="connsiteX5-131" fmla="*/ 212596 w 3076069"/>
                    <a:gd name="connsiteY5-132" fmla="*/ 119640 h 1321259"/>
                    <a:gd name="connsiteX6-133" fmla="*/ 456466 w 3076069"/>
                    <a:gd name="connsiteY6-134" fmla="*/ 50617 h 1321259"/>
                    <a:gd name="connsiteX7-135" fmla="*/ 1528577 w 3076069"/>
                    <a:gd name="connsiteY7-136" fmla="*/ 501566 h 1321259"/>
                    <a:gd name="connsiteX8-137" fmla="*/ 2623695 w 3076069"/>
                    <a:gd name="connsiteY8-138" fmla="*/ 0 h 1321259"/>
                    <a:gd name="connsiteX9-139" fmla="*/ 2927383 w 3076069"/>
                    <a:gd name="connsiteY9-140" fmla="*/ 96632 h 1321259"/>
                    <a:gd name="connsiteX10-141" fmla="*/ 2131352 w 3076069"/>
                    <a:gd name="connsiteY10-142" fmla="*/ 432543 h 1321259"/>
                    <a:gd name="connsiteX11-143" fmla="*/ 2292399 w 3076069"/>
                    <a:gd name="connsiteY11-144" fmla="*/ 920305 h 1321259"/>
                    <a:gd name="connsiteX12-145" fmla="*/ 3076069 w 3076069"/>
                    <a:gd name="connsiteY12-146" fmla="*/ 1228607 h 1321259"/>
                    <a:gd name="connsiteX13-147" fmla="*/ 2808172 w 3076069"/>
                    <a:gd name="connsiteY13-148" fmla="*/ 1316375 h 1321259"/>
                    <a:gd name="connsiteX14-149" fmla="*/ 1537780 w 3076069"/>
                    <a:gd name="connsiteY14-150" fmla="*/ 750825 h 132125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  <a:cxn ang="0">
                      <a:pos x="connsiteX14-29" y="connsiteY14-30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/>
                </a:p>
              </p:txBody>
            </p:sp>
            <p:sp>
              <p:nvSpPr>
                <p:cNvPr id="74" name="Freeform 73"/>
                <p:cNvSpPr/>
                <p:nvPr/>
              </p:nvSpPr>
              <p:spPr bwMode="auto">
                <a:xfrm>
                  <a:off x="2102655" y="1633103"/>
                  <a:ext cx="662444" cy="111241"/>
                </a:xfrm>
                <a:custGeom>
                  <a:avLst/>
                  <a:gdLst>
                    <a:gd name="T0" fmla="*/ 0 w 3723451"/>
                    <a:gd name="T1" fmla="*/ 27215 h 932950"/>
                    <a:gd name="T2" fmla="*/ 116562 w 3723451"/>
                    <a:gd name="T3" fmla="*/ 321 h 932950"/>
                    <a:gd name="T4" fmla="*/ 330164 w 3723451"/>
                    <a:gd name="T5" fmla="*/ 62070 h 932950"/>
                    <a:gd name="T6" fmla="*/ 533943 w 3723451"/>
                    <a:gd name="T7" fmla="*/ 0 h 932950"/>
                    <a:gd name="T8" fmla="*/ 662444 w 3723451"/>
                    <a:gd name="T9" fmla="*/ 24700 h 932950"/>
                    <a:gd name="T10" fmla="*/ 566839 w 3723451"/>
                    <a:gd name="T11" fmla="*/ 55072 h 932950"/>
                    <a:gd name="T12" fmla="*/ 536059 w 3723451"/>
                    <a:gd name="T13" fmla="*/ 46883 h 932950"/>
                    <a:gd name="T14" fmla="*/ 333917 w 3723451"/>
                    <a:gd name="T15" fmla="*/ 111241 h 932950"/>
                    <a:gd name="T16" fmla="*/ 126604 w 3723451"/>
                    <a:gd name="T17" fmla="*/ 49251 h 932950"/>
                    <a:gd name="T18" fmla="*/ 93086 w 3723451"/>
                    <a:gd name="T19" fmla="*/ 55941 h 932950"/>
                    <a:gd name="T20" fmla="*/ 0 w 3723451"/>
                    <a:gd name="T21" fmla="*/ 2721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solid"/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75" name="Freeform 74"/>
                <p:cNvSpPr/>
                <p:nvPr/>
              </p:nvSpPr>
              <p:spPr bwMode="auto">
                <a:xfrm>
                  <a:off x="2553833" y="1727776"/>
                  <a:ext cx="244057" cy="9704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44057 w 1366596"/>
                    <a:gd name="T3" fmla="*/ 74985 h 809868"/>
                    <a:gd name="T4" fmla="*/ 154487 w 1366596"/>
                    <a:gd name="T5" fmla="*/ 97040 h 809868"/>
                    <a:gd name="T6" fmla="*/ 822 w 1366596"/>
                    <a:gd name="T7" fmla="*/ 51277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solid"/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76" name="Freeform 75"/>
                <p:cNvSpPr/>
                <p:nvPr/>
              </p:nvSpPr>
              <p:spPr bwMode="auto">
                <a:xfrm>
                  <a:off x="2089977" y="1730144"/>
                  <a:ext cx="240888" cy="97039"/>
                </a:xfrm>
                <a:custGeom>
                  <a:avLst/>
                  <a:gdLst>
                    <a:gd name="T0" fmla="*/ 237599 w 1348191"/>
                    <a:gd name="T1" fmla="*/ 0 h 791462"/>
                    <a:gd name="T2" fmla="*/ 240888 w 1348191"/>
                    <a:gd name="T3" fmla="*/ 46827 h 791462"/>
                    <a:gd name="T4" fmla="*/ 87147 w 1348191"/>
                    <a:gd name="T5" fmla="*/ 97039 h 791462"/>
                    <a:gd name="T6" fmla="*/ 0 w 1348191"/>
                    <a:gd name="T7" fmla="*/ 75036 h 791462"/>
                    <a:gd name="T8" fmla="*/ 237599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solid"/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77" name="Straight Connector 76"/>
                <p:cNvCxnSpPr>
                  <a:cxnSpLocks noChangeShapeType="1"/>
                  <a:endCxn id="72" idx="2"/>
                </p:cNvCxnSpPr>
                <p:nvPr/>
              </p:nvCxnSpPr>
              <p:spPr bwMode="auto">
                <a:xfrm flipH="1" flipV="1">
                  <a:off x="1871277" y="1737243"/>
                  <a:ext cx="3169" cy="123074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8" name="Straight Connector 77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2996477" y="1734877"/>
                  <a:ext cx="3171" cy="123074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12" name="Group 100"/>
              <p:cNvGrpSpPr/>
              <p:nvPr/>
            </p:nvGrpSpPr>
            <p:grpSpPr bwMode="auto">
              <a:xfrm>
                <a:off x="4749800" y="1371600"/>
                <a:ext cx="631825" cy="503238"/>
                <a:chOff x="-44" y="1473"/>
                <a:chExt cx="981" cy="1105"/>
              </a:xfrm>
            </p:grpSpPr>
            <p:pic>
              <p:nvPicPr>
                <p:cNvPr id="68" name="Picture 101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9" name="Freeform 102"/>
                <p:cNvSpPr/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3117 w 356"/>
                    <a:gd name="T3" fmla="*/ 180 h 368"/>
                    <a:gd name="T4" fmla="*/ 3697 w 356"/>
                    <a:gd name="T5" fmla="*/ 3750 h 368"/>
                    <a:gd name="T6" fmla="*/ 815 w 356"/>
                    <a:gd name="T7" fmla="*/ 4705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solid"/>
                      <a:rou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100"/>
              <p:cNvGrpSpPr/>
              <p:nvPr/>
            </p:nvGrpSpPr>
            <p:grpSpPr bwMode="auto">
              <a:xfrm>
                <a:off x="8499475" y="4603750"/>
                <a:ext cx="631825" cy="503238"/>
                <a:chOff x="-44" y="1473"/>
                <a:chExt cx="981" cy="1105"/>
              </a:xfrm>
            </p:grpSpPr>
            <p:pic>
              <p:nvPicPr>
                <p:cNvPr id="66" name="Picture 101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7" name="Freeform 102"/>
                <p:cNvSpPr/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3117 w 356"/>
                    <a:gd name="T3" fmla="*/ 180 h 368"/>
                    <a:gd name="T4" fmla="*/ 3697 w 356"/>
                    <a:gd name="T5" fmla="*/ 3750 h 368"/>
                    <a:gd name="T6" fmla="*/ 815 w 356"/>
                    <a:gd name="T7" fmla="*/ 4705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solid"/>
                      <a:rou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14" name="Rectangle 13"/>
              <p:cNvSpPr/>
              <p:nvPr/>
            </p:nvSpPr>
            <p:spPr bwMode="auto">
              <a:xfrm>
                <a:off x="6273800" y="2319338"/>
                <a:ext cx="1346200" cy="5556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6273800" y="2374900"/>
                <a:ext cx="1346200" cy="55563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 bwMode="auto">
              <a:xfrm>
                <a:off x="6273800" y="2430463"/>
                <a:ext cx="1346200" cy="5556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 bwMode="auto">
              <a:xfrm>
                <a:off x="6273800" y="2486025"/>
                <a:ext cx="1346200" cy="555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ea typeface="MS PGothic" charset="0"/>
                  <a:cs typeface="MS PGothic" charset="0"/>
                </a:endParaRPr>
              </a:p>
            </p:txBody>
          </p:sp>
          <p:grpSp>
            <p:nvGrpSpPr>
              <p:cNvPr id="18" name="Group 142"/>
              <p:cNvGrpSpPr/>
              <p:nvPr/>
            </p:nvGrpSpPr>
            <p:grpSpPr bwMode="auto">
              <a:xfrm>
                <a:off x="5570538" y="3878263"/>
                <a:ext cx="760412" cy="390525"/>
                <a:chOff x="2356" y="1300"/>
                <a:chExt cx="555" cy="194"/>
              </a:xfrm>
            </p:grpSpPr>
            <p:sp>
              <p:nvSpPr>
                <p:cNvPr id="58" name="Oval 407"/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9" name="Rectangle 410"/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/>
                  <a:endParaRPr lang="en-US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0" name="Oval 411"/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61" name="Group 146"/>
                <p:cNvGrpSpPr/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64" name="Freeform 147"/>
                  <p:cNvSpPr/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5" name="Freeform 148"/>
                  <p:cNvSpPr/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2" name="Line 149"/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" name="Line 150"/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" name="Group 75"/>
              <p:cNvGrpSpPr/>
              <p:nvPr/>
            </p:nvGrpSpPr>
            <p:grpSpPr bwMode="auto">
              <a:xfrm rot="5400000">
                <a:off x="5280818" y="3120232"/>
                <a:ext cx="1281113" cy="234950"/>
                <a:chOff x="4876800" y="1143000"/>
                <a:chExt cx="1752600" cy="304800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4865941" y="1169772"/>
                  <a:ext cx="1752599" cy="7620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solidFill>
                      <a:srgbClr val="FFFFFF"/>
                    </a:solidFill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4865941" y="1245972"/>
                  <a:ext cx="1752599" cy="7619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solidFill>
                      <a:srgbClr val="FFFFFF"/>
                    </a:solidFill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4865941" y="1322172"/>
                  <a:ext cx="1752599" cy="7620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solidFill>
                      <a:srgbClr val="FFFFFF"/>
                    </a:solidFill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4865941" y="1398372"/>
                  <a:ext cx="1752599" cy="7619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solidFill>
                      <a:srgbClr val="FFFFFF"/>
                    </a:solidFill>
                    <a:ea typeface="MS PGothic" charset="0"/>
                    <a:cs typeface="MS PGothic" charset="0"/>
                  </a:endParaRPr>
                </a:p>
              </p:txBody>
            </p:sp>
          </p:grpSp>
          <p:grpSp>
            <p:nvGrpSpPr>
              <p:cNvPr id="20" name="Group 80"/>
              <p:cNvGrpSpPr/>
              <p:nvPr/>
            </p:nvGrpSpPr>
            <p:grpSpPr bwMode="auto">
              <a:xfrm>
                <a:off x="6350000" y="3990975"/>
                <a:ext cx="1328738" cy="222250"/>
                <a:chOff x="4876800" y="1143000"/>
                <a:chExt cx="1752600" cy="304800"/>
              </a:xfrm>
            </p:grpSpPr>
            <p:sp>
              <p:nvSpPr>
                <p:cNvPr id="50" name="Rectangle 49"/>
                <p:cNvSpPr/>
                <p:nvPr/>
              </p:nvSpPr>
              <p:spPr>
                <a:xfrm>
                  <a:off x="4876800" y="1143000"/>
                  <a:ext cx="1752600" cy="7620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solidFill>
                      <a:srgbClr val="FFFFFF"/>
                    </a:solidFill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4876800" y="1219201"/>
                  <a:ext cx="1752600" cy="7619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solidFill>
                      <a:srgbClr val="FFFFFF"/>
                    </a:solidFill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4876800" y="1295400"/>
                  <a:ext cx="1752600" cy="7620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solidFill>
                      <a:srgbClr val="FFFFFF"/>
                    </a:solidFill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4876800" y="1371601"/>
                  <a:ext cx="1752600" cy="7619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solidFill>
                      <a:srgbClr val="FFFFFF"/>
                    </a:solidFill>
                    <a:ea typeface="MS PGothic" charset="0"/>
                    <a:cs typeface="MS PGothic" charset="0"/>
                  </a:endParaRPr>
                </a:p>
              </p:txBody>
            </p:sp>
          </p:grpSp>
          <p:sp>
            <p:nvSpPr>
              <p:cNvPr id="21" name="Rectangle 20"/>
              <p:cNvSpPr/>
              <p:nvPr/>
            </p:nvSpPr>
            <p:spPr bwMode="auto">
              <a:xfrm rot="5400000">
                <a:off x="7478712" y="3208338"/>
                <a:ext cx="1281113" cy="587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 rot="5400000">
                <a:off x="7419975" y="3208338"/>
                <a:ext cx="1281113" cy="5873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 rot="5400000">
                <a:off x="7361237" y="3208338"/>
                <a:ext cx="1281113" cy="587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 rot="5400000">
                <a:off x="7302500" y="3208338"/>
                <a:ext cx="1281113" cy="5873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 bwMode="auto">
              <a:xfrm rot="3198033">
                <a:off x="5179219" y="1955006"/>
                <a:ext cx="654050" cy="58738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 rot="3198033">
                <a:off x="8226425" y="4462463"/>
                <a:ext cx="652463" cy="5873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ea typeface="MS PGothic" charset="0"/>
                  <a:cs typeface="MS PGothic" charset="0"/>
                </a:endParaRPr>
              </a:p>
            </p:txBody>
          </p:sp>
          <p:cxnSp>
            <p:nvCxnSpPr>
              <p:cNvPr id="27" name="Straight Connector 26"/>
              <p:cNvCxnSpPr>
                <a:endCxn id="62" idx="0"/>
              </p:cNvCxnSpPr>
              <p:nvPr/>
            </p:nvCxnSpPr>
            <p:spPr bwMode="auto">
              <a:xfrm>
                <a:off x="5043488" y="3990975"/>
                <a:ext cx="528637" cy="111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endCxn id="60" idx="1"/>
              </p:cNvCxnSpPr>
              <p:nvPr/>
            </p:nvCxnSpPr>
            <p:spPr bwMode="auto">
              <a:xfrm>
                <a:off x="5218113" y="3600450"/>
                <a:ext cx="461962" cy="3159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endCxn id="58" idx="3"/>
              </p:cNvCxnSpPr>
              <p:nvPr/>
            </p:nvCxnSpPr>
            <p:spPr bwMode="auto">
              <a:xfrm flipV="1">
                <a:off x="5159375" y="4237038"/>
                <a:ext cx="522288" cy="3111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auto">
              <a:xfrm rot="5400000" flipH="1" flipV="1">
                <a:off x="5495132" y="4461669"/>
                <a:ext cx="501650" cy="1158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auto">
              <a:xfrm rot="10800000">
                <a:off x="8440738" y="4102100"/>
                <a:ext cx="7032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auto">
              <a:xfrm rot="16200000" flipH="1">
                <a:off x="7707313" y="1914525"/>
                <a:ext cx="557212" cy="269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100"/>
              <p:cNvGrpSpPr/>
              <p:nvPr/>
            </p:nvGrpSpPr>
            <p:grpSpPr bwMode="auto">
              <a:xfrm>
                <a:off x="7972425" y="1371600"/>
                <a:ext cx="630238" cy="503238"/>
                <a:chOff x="-44" y="1473"/>
                <a:chExt cx="981" cy="1105"/>
              </a:xfrm>
            </p:grpSpPr>
            <p:pic>
              <p:nvPicPr>
                <p:cNvPr id="48" name="Picture 101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9" name="Freeform 102"/>
                <p:cNvSpPr/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3117 w 356"/>
                    <a:gd name="T3" fmla="*/ 180 h 368"/>
                    <a:gd name="T4" fmla="*/ 3697 w 356"/>
                    <a:gd name="T5" fmla="*/ 3750 h 368"/>
                    <a:gd name="T6" fmla="*/ 815 w 356"/>
                    <a:gd name="T7" fmla="*/ 4705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solid"/>
                      <a:rou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cxnSp>
            <p:nvCxnSpPr>
              <p:cNvPr id="34" name="Straight Connector 33"/>
              <p:cNvCxnSpPr/>
              <p:nvPr/>
            </p:nvCxnSpPr>
            <p:spPr bwMode="auto">
              <a:xfrm rot="5400000">
                <a:off x="8161338" y="1751013"/>
                <a:ext cx="500062" cy="4111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Rectangle 34"/>
              <p:cNvSpPr/>
              <p:nvPr/>
            </p:nvSpPr>
            <p:spPr bwMode="auto">
              <a:xfrm rot="1015003">
                <a:off x="5665788" y="2289175"/>
                <a:ext cx="601662" cy="58738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 rot="2465437" flipV="1">
                <a:off x="7880350" y="4048125"/>
                <a:ext cx="522288" cy="5715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 bwMode="auto">
              <a:xfrm rot="2177866" flipV="1">
                <a:off x="7605713" y="2474913"/>
                <a:ext cx="382587" cy="6985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ea typeface="MS PGothic" charset="0"/>
                  <a:cs typeface="MS PGothic" charset="0"/>
                </a:endParaRPr>
              </a:p>
            </p:txBody>
          </p:sp>
          <p:grpSp>
            <p:nvGrpSpPr>
              <p:cNvPr id="38" name="Group 347"/>
              <p:cNvGrpSpPr/>
              <p:nvPr/>
            </p:nvGrpSpPr>
            <p:grpSpPr bwMode="auto">
              <a:xfrm>
                <a:off x="5529263" y="3871913"/>
                <a:ext cx="815975" cy="449262"/>
                <a:chOff x="1871277" y="1576300"/>
                <a:chExt cx="1128371" cy="437861"/>
              </a:xfrm>
            </p:grpSpPr>
            <p:sp>
              <p:nvSpPr>
                <p:cNvPr id="39" name="Oval 38"/>
                <p:cNvSpPr>
                  <a:spLocks noChangeArrowheads="1"/>
                </p:cNvSpPr>
                <p:nvPr/>
              </p:nvSpPr>
              <p:spPr bwMode="auto">
                <a:xfrm flipV="1">
                  <a:off x="1874446" y="1694641"/>
                  <a:ext cx="1125202" cy="31952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62699"/>
                    </a:gs>
                    <a:gs pos="53000">
                      <a:srgbClr val="8585E0"/>
                    </a:gs>
                    <a:gs pos="100000">
                      <a:srgbClr val="262699"/>
                    </a:gs>
                  </a:gsLst>
                  <a:lin ang="0" scaled="1"/>
                </a:gradFill>
                <a:ln w="6350">
                  <a:solidFill>
                    <a:schemeClr val="tx1"/>
                  </a:solidFill>
                  <a:rou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/>
                  <a:endParaRPr lang="en-US" altLang="en-US">
                    <a:solidFill>
                      <a:srgbClr val="FFFFFF"/>
                    </a:solidFill>
                    <a:latin typeface="Gill Sans MT" panose="020B0502020104020203" pitchFamily="34" charset="0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 bwMode="auto">
                <a:xfrm>
                  <a:off x="1871277" y="1740305"/>
                  <a:ext cx="1128371" cy="116041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/>
                </a:p>
              </p:txBody>
            </p:sp>
            <p:sp>
              <p:nvSpPr>
                <p:cNvPr id="41" name="Oval 40"/>
                <p:cNvSpPr>
                  <a:spLocks noChangeArrowheads="1"/>
                </p:cNvSpPr>
                <p:nvPr/>
              </p:nvSpPr>
              <p:spPr bwMode="auto">
                <a:xfrm flipV="1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/>
                  <a:endParaRPr lang="en-US" altLang="en-US">
                    <a:solidFill>
                      <a:srgbClr val="FFFFFF"/>
                    </a:solidFill>
                    <a:latin typeface="Gill Sans MT" panose="020B0502020104020203" pitchFamily="34" charset="0"/>
                  </a:endParaRPr>
                </a:p>
              </p:txBody>
            </p:sp>
            <p:sp>
              <p:nvSpPr>
                <p:cNvPr id="42" name="Freeform 41"/>
                <p:cNvSpPr/>
                <p:nvPr/>
              </p:nvSpPr>
              <p:spPr bwMode="auto">
                <a:xfrm>
                  <a:off x="2158857" y="1673774"/>
                  <a:ext cx="548819" cy="16091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-1" fmla="*/ 1486231 w 2944854"/>
                    <a:gd name="connsiteY0-2" fmla="*/ 727041 h 1316375"/>
                    <a:gd name="connsiteX1-3" fmla="*/ 257675 w 2944854"/>
                    <a:gd name="connsiteY1-4" fmla="*/ 1302232 h 1316375"/>
                    <a:gd name="connsiteX2-5" fmla="*/ 0 w 2944854"/>
                    <a:gd name="connsiteY2-6" fmla="*/ 1228607 h 1316375"/>
                    <a:gd name="connsiteX3-7" fmla="*/ 911064 w 2944854"/>
                    <a:gd name="connsiteY3-8" fmla="*/ 837478 h 1316375"/>
                    <a:gd name="connsiteX4-9" fmla="*/ 883456 w 2944854"/>
                    <a:gd name="connsiteY4-10" fmla="*/ 450949 h 1316375"/>
                    <a:gd name="connsiteX5-11" fmla="*/ 161047 w 2944854"/>
                    <a:gd name="connsiteY5-12" fmla="*/ 119640 h 1316375"/>
                    <a:gd name="connsiteX6-13" fmla="*/ 404917 w 2944854"/>
                    <a:gd name="connsiteY6-14" fmla="*/ 50617 h 1316375"/>
                    <a:gd name="connsiteX7-15" fmla="*/ 1477028 w 2944854"/>
                    <a:gd name="connsiteY7-16" fmla="*/ 501566 h 1316375"/>
                    <a:gd name="connsiteX8-17" fmla="*/ 2572146 w 2944854"/>
                    <a:gd name="connsiteY8-18" fmla="*/ 0 h 1316375"/>
                    <a:gd name="connsiteX9-19" fmla="*/ 2875834 w 2944854"/>
                    <a:gd name="connsiteY9-20" fmla="*/ 96632 h 1316375"/>
                    <a:gd name="connsiteX10-21" fmla="*/ 2079803 w 2944854"/>
                    <a:gd name="connsiteY10-22" fmla="*/ 432543 h 1316375"/>
                    <a:gd name="connsiteX11-23" fmla="*/ 2240850 w 2944854"/>
                    <a:gd name="connsiteY11-24" fmla="*/ 920305 h 1316375"/>
                    <a:gd name="connsiteX12-25" fmla="*/ 2944854 w 2944854"/>
                    <a:gd name="connsiteY12-26" fmla="*/ 1228607 h 1316375"/>
                    <a:gd name="connsiteX13-27" fmla="*/ 2756623 w 2944854"/>
                    <a:gd name="connsiteY13-28" fmla="*/ 1316375 h 1316375"/>
                    <a:gd name="connsiteX14-29" fmla="*/ 1486231 w 2944854"/>
                    <a:gd name="connsiteY14-30" fmla="*/ 727041 h 1316375"/>
                    <a:gd name="connsiteX0-31" fmla="*/ 1486231 w 3024520"/>
                    <a:gd name="connsiteY0-32" fmla="*/ 727041 h 1316375"/>
                    <a:gd name="connsiteX1-33" fmla="*/ 257675 w 3024520"/>
                    <a:gd name="connsiteY1-34" fmla="*/ 1302232 h 1316375"/>
                    <a:gd name="connsiteX2-35" fmla="*/ 0 w 3024520"/>
                    <a:gd name="connsiteY2-36" fmla="*/ 1228607 h 1316375"/>
                    <a:gd name="connsiteX3-37" fmla="*/ 911064 w 3024520"/>
                    <a:gd name="connsiteY3-38" fmla="*/ 837478 h 1316375"/>
                    <a:gd name="connsiteX4-39" fmla="*/ 883456 w 3024520"/>
                    <a:gd name="connsiteY4-40" fmla="*/ 450949 h 1316375"/>
                    <a:gd name="connsiteX5-41" fmla="*/ 161047 w 3024520"/>
                    <a:gd name="connsiteY5-42" fmla="*/ 119640 h 1316375"/>
                    <a:gd name="connsiteX6-43" fmla="*/ 404917 w 3024520"/>
                    <a:gd name="connsiteY6-44" fmla="*/ 50617 h 1316375"/>
                    <a:gd name="connsiteX7-45" fmla="*/ 1477028 w 3024520"/>
                    <a:gd name="connsiteY7-46" fmla="*/ 501566 h 1316375"/>
                    <a:gd name="connsiteX8-47" fmla="*/ 2572146 w 3024520"/>
                    <a:gd name="connsiteY8-48" fmla="*/ 0 h 1316375"/>
                    <a:gd name="connsiteX9-49" fmla="*/ 2875834 w 3024520"/>
                    <a:gd name="connsiteY9-50" fmla="*/ 96632 h 1316375"/>
                    <a:gd name="connsiteX10-51" fmla="*/ 2079803 w 3024520"/>
                    <a:gd name="connsiteY10-52" fmla="*/ 432543 h 1316375"/>
                    <a:gd name="connsiteX11-53" fmla="*/ 2240850 w 3024520"/>
                    <a:gd name="connsiteY11-54" fmla="*/ 920305 h 1316375"/>
                    <a:gd name="connsiteX12-55" fmla="*/ 3024520 w 3024520"/>
                    <a:gd name="connsiteY12-56" fmla="*/ 1228607 h 1316375"/>
                    <a:gd name="connsiteX13-57" fmla="*/ 2756623 w 3024520"/>
                    <a:gd name="connsiteY13-58" fmla="*/ 1316375 h 1316375"/>
                    <a:gd name="connsiteX14-59" fmla="*/ 1486231 w 3024520"/>
                    <a:gd name="connsiteY14-60" fmla="*/ 727041 h 1316375"/>
                    <a:gd name="connsiteX0-61" fmla="*/ 1537780 w 3076069"/>
                    <a:gd name="connsiteY0-62" fmla="*/ 727041 h 1316375"/>
                    <a:gd name="connsiteX1-63" fmla="*/ 309224 w 3076069"/>
                    <a:gd name="connsiteY1-64" fmla="*/ 1302232 h 1316375"/>
                    <a:gd name="connsiteX2-65" fmla="*/ 0 w 3076069"/>
                    <a:gd name="connsiteY2-66" fmla="*/ 1228607 h 1316375"/>
                    <a:gd name="connsiteX3-67" fmla="*/ 962613 w 3076069"/>
                    <a:gd name="connsiteY3-68" fmla="*/ 837478 h 1316375"/>
                    <a:gd name="connsiteX4-69" fmla="*/ 935005 w 3076069"/>
                    <a:gd name="connsiteY4-70" fmla="*/ 450949 h 1316375"/>
                    <a:gd name="connsiteX5-71" fmla="*/ 212596 w 3076069"/>
                    <a:gd name="connsiteY5-72" fmla="*/ 119640 h 1316375"/>
                    <a:gd name="connsiteX6-73" fmla="*/ 456466 w 3076069"/>
                    <a:gd name="connsiteY6-74" fmla="*/ 50617 h 1316375"/>
                    <a:gd name="connsiteX7-75" fmla="*/ 1528577 w 3076069"/>
                    <a:gd name="connsiteY7-76" fmla="*/ 501566 h 1316375"/>
                    <a:gd name="connsiteX8-77" fmla="*/ 2623695 w 3076069"/>
                    <a:gd name="connsiteY8-78" fmla="*/ 0 h 1316375"/>
                    <a:gd name="connsiteX9-79" fmla="*/ 2927383 w 3076069"/>
                    <a:gd name="connsiteY9-80" fmla="*/ 96632 h 1316375"/>
                    <a:gd name="connsiteX10-81" fmla="*/ 2131352 w 3076069"/>
                    <a:gd name="connsiteY10-82" fmla="*/ 432543 h 1316375"/>
                    <a:gd name="connsiteX11-83" fmla="*/ 2292399 w 3076069"/>
                    <a:gd name="connsiteY11-84" fmla="*/ 920305 h 1316375"/>
                    <a:gd name="connsiteX12-85" fmla="*/ 3076069 w 3076069"/>
                    <a:gd name="connsiteY12-86" fmla="*/ 1228607 h 1316375"/>
                    <a:gd name="connsiteX13-87" fmla="*/ 2808172 w 3076069"/>
                    <a:gd name="connsiteY13-88" fmla="*/ 1316375 h 1316375"/>
                    <a:gd name="connsiteX14-89" fmla="*/ 1537780 w 3076069"/>
                    <a:gd name="connsiteY14-90" fmla="*/ 727041 h 1316375"/>
                    <a:gd name="connsiteX0-91" fmla="*/ 1537780 w 3076069"/>
                    <a:gd name="connsiteY0-92" fmla="*/ 727041 h 1321259"/>
                    <a:gd name="connsiteX1-93" fmla="*/ 313981 w 3076069"/>
                    <a:gd name="connsiteY1-94" fmla="*/ 1321259 h 1321259"/>
                    <a:gd name="connsiteX2-95" fmla="*/ 0 w 3076069"/>
                    <a:gd name="connsiteY2-96" fmla="*/ 1228607 h 1321259"/>
                    <a:gd name="connsiteX3-97" fmla="*/ 962613 w 3076069"/>
                    <a:gd name="connsiteY3-98" fmla="*/ 837478 h 1321259"/>
                    <a:gd name="connsiteX4-99" fmla="*/ 935005 w 3076069"/>
                    <a:gd name="connsiteY4-100" fmla="*/ 450949 h 1321259"/>
                    <a:gd name="connsiteX5-101" fmla="*/ 212596 w 3076069"/>
                    <a:gd name="connsiteY5-102" fmla="*/ 119640 h 1321259"/>
                    <a:gd name="connsiteX6-103" fmla="*/ 456466 w 3076069"/>
                    <a:gd name="connsiteY6-104" fmla="*/ 50617 h 1321259"/>
                    <a:gd name="connsiteX7-105" fmla="*/ 1528577 w 3076069"/>
                    <a:gd name="connsiteY7-106" fmla="*/ 501566 h 1321259"/>
                    <a:gd name="connsiteX8-107" fmla="*/ 2623695 w 3076069"/>
                    <a:gd name="connsiteY8-108" fmla="*/ 0 h 1321259"/>
                    <a:gd name="connsiteX9-109" fmla="*/ 2927383 w 3076069"/>
                    <a:gd name="connsiteY9-110" fmla="*/ 96632 h 1321259"/>
                    <a:gd name="connsiteX10-111" fmla="*/ 2131352 w 3076069"/>
                    <a:gd name="connsiteY10-112" fmla="*/ 432543 h 1321259"/>
                    <a:gd name="connsiteX11-113" fmla="*/ 2292399 w 3076069"/>
                    <a:gd name="connsiteY11-114" fmla="*/ 920305 h 1321259"/>
                    <a:gd name="connsiteX12-115" fmla="*/ 3076069 w 3076069"/>
                    <a:gd name="connsiteY12-116" fmla="*/ 1228607 h 1321259"/>
                    <a:gd name="connsiteX13-117" fmla="*/ 2808172 w 3076069"/>
                    <a:gd name="connsiteY13-118" fmla="*/ 1316375 h 1321259"/>
                    <a:gd name="connsiteX14-119" fmla="*/ 1537780 w 3076069"/>
                    <a:gd name="connsiteY14-120" fmla="*/ 727041 h 1321259"/>
                    <a:gd name="connsiteX0-121" fmla="*/ 1537780 w 3076069"/>
                    <a:gd name="connsiteY0-122" fmla="*/ 750825 h 1321259"/>
                    <a:gd name="connsiteX1-123" fmla="*/ 313981 w 3076069"/>
                    <a:gd name="connsiteY1-124" fmla="*/ 1321259 h 1321259"/>
                    <a:gd name="connsiteX2-125" fmla="*/ 0 w 3076069"/>
                    <a:gd name="connsiteY2-126" fmla="*/ 1228607 h 1321259"/>
                    <a:gd name="connsiteX3-127" fmla="*/ 962613 w 3076069"/>
                    <a:gd name="connsiteY3-128" fmla="*/ 837478 h 1321259"/>
                    <a:gd name="connsiteX4-129" fmla="*/ 935005 w 3076069"/>
                    <a:gd name="connsiteY4-130" fmla="*/ 450949 h 1321259"/>
                    <a:gd name="connsiteX5-131" fmla="*/ 212596 w 3076069"/>
                    <a:gd name="connsiteY5-132" fmla="*/ 119640 h 1321259"/>
                    <a:gd name="connsiteX6-133" fmla="*/ 456466 w 3076069"/>
                    <a:gd name="connsiteY6-134" fmla="*/ 50617 h 1321259"/>
                    <a:gd name="connsiteX7-135" fmla="*/ 1528577 w 3076069"/>
                    <a:gd name="connsiteY7-136" fmla="*/ 501566 h 1321259"/>
                    <a:gd name="connsiteX8-137" fmla="*/ 2623695 w 3076069"/>
                    <a:gd name="connsiteY8-138" fmla="*/ 0 h 1321259"/>
                    <a:gd name="connsiteX9-139" fmla="*/ 2927383 w 3076069"/>
                    <a:gd name="connsiteY9-140" fmla="*/ 96632 h 1321259"/>
                    <a:gd name="connsiteX10-141" fmla="*/ 2131352 w 3076069"/>
                    <a:gd name="connsiteY10-142" fmla="*/ 432543 h 1321259"/>
                    <a:gd name="connsiteX11-143" fmla="*/ 2292399 w 3076069"/>
                    <a:gd name="connsiteY11-144" fmla="*/ 920305 h 1321259"/>
                    <a:gd name="connsiteX12-145" fmla="*/ 3076069 w 3076069"/>
                    <a:gd name="connsiteY12-146" fmla="*/ 1228607 h 1321259"/>
                    <a:gd name="connsiteX13-147" fmla="*/ 2808172 w 3076069"/>
                    <a:gd name="connsiteY13-148" fmla="*/ 1316375 h 1321259"/>
                    <a:gd name="connsiteX14-149" fmla="*/ 1537780 w 3076069"/>
                    <a:gd name="connsiteY14-150" fmla="*/ 750825 h 132125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  <a:cxn ang="0">
                      <a:pos x="connsiteX14-29" y="connsiteY14-30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/>
                </a:p>
              </p:txBody>
            </p:sp>
            <p:sp>
              <p:nvSpPr>
                <p:cNvPr id="43" name="Freeform 42"/>
                <p:cNvSpPr/>
                <p:nvPr/>
              </p:nvSpPr>
              <p:spPr bwMode="auto">
                <a:xfrm>
                  <a:off x="2102655" y="1633103"/>
                  <a:ext cx="662444" cy="111241"/>
                </a:xfrm>
                <a:custGeom>
                  <a:avLst/>
                  <a:gdLst>
                    <a:gd name="T0" fmla="*/ 0 w 3723451"/>
                    <a:gd name="T1" fmla="*/ 27215 h 932950"/>
                    <a:gd name="T2" fmla="*/ 116562 w 3723451"/>
                    <a:gd name="T3" fmla="*/ 321 h 932950"/>
                    <a:gd name="T4" fmla="*/ 330164 w 3723451"/>
                    <a:gd name="T5" fmla="*/ 62070 h 932950"/>
                    <a:gd name="T6" fmla="*/ 533943 w 3723451"/>
                    <a:gd name="T7" fmla="*/ 0 h 932950"/>
                    <a:gd name="T8" fmla="*/ 662444 w 3723451"/>
                    <a:gd name="T9" fmla="*/ 24700 h 932950"/>
                    <a:gd name="T10" fmla="*/ 566839 w 3723451"/>
                    <a:gd name="T11" fmla="*/ 55072 h 932950"/>
                    <a:gd name="T12" fmla="*/ 536059 w 3723451"/>
                    <a:gd name="T13" fmla="*/ 46883 h 932950"/>
                    <a:gd name="T14" fmla="*/ 333917 w 3723451"/>
                    <a:gd name="T15" fmla="*/ 111241 h 932950"/>
                    <a:gd name="T16" fmla="*/ 126604 w 3723451"/>
                    <a:gd name="T17" fmla="*/ 49251 h 932950"/>
                    <a:gd name="T18" fmla="*/ 93086 w 3723451"/>
                    <a:gd name="T19" fmla="*/ 55941 h 932950"/>
                    <a:gd name="T20" fmla="*/ 0 w 3723451"/>
                    <a:gd name="T21" fmla="*/ 2721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solid"/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4" name="Freeform 43"/>
                <p:cNvSpPr/>
                <p:nvPr/>
              </p:nvSpPr>
              <p:spPr bwMode="auto">
                <a:xfrm>
                  <a:off x="2553833" y="1727776"/>
                  <a:ext cx="244057" cy="9704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44057 w 1366596"/>
                    <a:gd name="T3" fmla="*/ 74985 h 809868"/>
                    <a:gd name="T4" fmla="*/ 154487 w 1366596"/>
                    <a:gd name="T5" fmla="*/ 97040 h 809868"/>
                    <a:gd name="T6" fmla="*/ 822 w 1366596"/>
                    <a:gd name="T7" fmla="*/ 51277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solid"/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5" name="Freeform 44"/>
                <p:cNvSpPr/>
                <p:nvPr/>
              </p:nvSpPr>
              <p:spPr bwMode="auto">
                <a:xfrm>
                  <a:off x="2089977" y="1730144"/>
                  <a:ext cx="240888" cy="97039"/>
                </a:xfrm>
                <a:custGeom>
                  <a:avLst/>
                  <a:gdLst>
                    <a:gd name="T0" fmla="*/ 237599 w 1348191"/>
                    <a:gd name="T1" fmla="*/ 0 h 791462"/>
                    <a:gd name="T2" fmla="*/ 240888 w 1348191"/>
                    <a:gd name="T3" fmla="*/ 46827 h 791462"/>
                    <a:gd name="T4" fmla="*/ 87147 w 1348191"/>
                    <a:gd name="T5" fmla="*/ 97039 h 791462"/>
                    <a:gd name="T6" fmla="*/ 0 w 1348191"/>
                    <a:gd name="T7" fmla="*/ 75036 h 791462"/>
                    <a:gd name="T8" fmla="*/ 237599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solid"/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46" name="Straight Connector 45"/>
                <p:cNvCxnSpPr>
                  <a:cxnSpLocks noChangeShapeType="1"/>
                  <a:endCxn id="41" idx="2"/>
                </p:cNvCxnSpPr>
                <p:nvPr/>
              </p:nvCxnSpPr>
              <p:spPr bwMode="auto">
                <a:xfrm flipH="1" flipV="1">
                  <a:off x="1871277" y="1737243"/>
                  <a:ext cx="3169" cy="123074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7" name="Straight Connector 4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2996477" y="1734877"/>
                  <a:ext cx="3171" cy="123074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sp>
          <p:nvSpPr>
            <p:cNvPr id="2" name="TextBox 1"/>
            <p:cNvSpPr txBox="1"/>
            <p:nvPr/>
          </p:nvSpPr>
          <p:spPr>
            <a:xfrm>
              <a:off x="6542116" y="764771"/>
              <a:ext cx="1872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851800" y="809336"/>
              <a:ext cx="1872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016879" y="2546239"/>
              <a:ext cx="1872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536351" y="2577189"/>
              <a:ext cx="1872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</a:rPr>
                <a:t>D</a:t>
              </a:r>
            </a:p>
          </p:txBody>
        </p:sp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544" y="476672"/>
            <a:ext cx="8143056" cy="6051376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Suggested solution for Q1:</a:t>
            </a:r>
          </a:p>
          <a:p>
            <a:pPr lvl="0">
              <a:buClr>
                <a:schemeClr val="tx1"/>
              </a:buClr>
              <a:buFont typeface="+mj-lt"/>
              <a:buAutoNum type="alphaLcParenR"/>
            </a:pPr>
            <a:r>
              <a:rPr lang="en-US" sz="1800" b="0" dirty="0"/>
              <a:t>What is the maximum number of simultaneous connections that can be in progress at any one time in this network?</a:t>
            </a:r>
          </a:p>
          <a:p>
            <a:pPr marL="400050" lvl="1" indent="0">
              <a:buNone/>
            </a:pP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For each pair of two adjacent switches, there will be one connection for each circuit, thus totally 4 connections for two adjacent switches. The whole network can support up to 16 connections. </a:t>
            </a:r>
            <a:endParaRPr lang="en-US" sz="1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457200" lvl="0" indent="-457200">
              <a:buClr>
                <a:schemeClr val="tx1"/>
              </a:buClr>
              <a:buFont typeface="+mj-lt"/>
              <a:buAutoNum type="alphaLcParenR" startAt="2"/>
            </a:pPr>
            <a:r>
              <a:rPr lang="en-US" sz="1800" b="0" dirty="0"/>
              <a:t>Suppose that all connections are between switches A and C. What is the maximum number of simultaneous connections that can be in progress?</a:t>
            </a:r>
            <a:endParaRPr lang="en-US" sz="1600" b="0" dirty="0"/>
          </a:p>
          <a:p>
            <a:pPr marL="400050" lvl="1" indent="0">
              <a:buNone/>
            </a:pP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We can 4 connections passing through the switch in the upper-right-hand corner and another 4 connections passing through the switch in the lower-left-hand corner, thus, the network can have a total of 8 connections. </a:t>
            </a:r>
            <a:endParaRPr lang="en-US" sz="1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lvl="0">
              <a:buClr>
                <a:schemeClr val="tx1"/>
              </a:buClr>
              <a:buFont typeface="+mj-lt"/>
              <a:buAutoNum type="alphaLcParenR" startAt="2"/>
            </a:pPr>
            <a:r>
              <a:rPr lang="en-US" sz="1800" b="0" dirty="0"/>
              <a:t>Suppose we want to make four connections between switches A and C, and another four connections between switches B and D. Can we route these calls through the four links to accommodate all eight connections?</a:t>
            </a:r>
            <a:endParaRPr lang="en-US" sz="1600" b="0" dirty="0"/>
          </a:p>
          <a:p>
            <a:pPr marL="457200" lvl="1" indent="0">
              <a:buNone/>
            </a:pP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Yes. For the connections between A and C, we route two connections through B and two connections through D. For the connections between B and D, we route two connections through A and two connections through C. In this manner, there are at most 4 connections passing through any link.</a:t>
            </a: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1pPr>
            <a:lvl2pPr marL="742950" indent="-28575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zh-CN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1pPr>
            <a:lvl2pPr marL="742950" indent="-28575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zh-CN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3" name="Rectangle 8"/>
          <p:cNvSpPr>
            <a:spLocks noChangeArrowheads="1"/>
          </p:cNvSpPr>
          <p:nvPr/>
        </p:nvSpPr>
        <p:spPr bwMode="auto">
          <a:xfrm>
            <a:off x="0" y="27479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1pPr>
            <a:lvl2pPr marL="742950" indent="-28575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zh-CN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5" name="Rectangle 10"/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1pPr>
            <a:lvl2pPr marL="742950" indent="-28575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zh-CN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4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30200" y="476885"/>
                <a:ext cx="8634095" cy="6120765"/>
              </a:xfrm>
            </p:spPr>
            <p:txBody>
              <a:bodyPr/>
              <a:lstStyle/>
              <a:p>
                <a:pPr marL="609600" indent="-609600"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en-US" altLang="zh-CN" sz="2400" dirty="0"/>
                  <a:t>Question 2:</a:t>
                </a:r>
                <a:endParaRPr lang="en-US" altLang="zh-CN" sz="1400" dirty="0">
                  <a:latin typeface="Times New Roman" panose="02020603050405020304" pitchFamily="18" charset="0"/>
                  <a:ea typeface="SimSun" pitchFamily="2" charset="-122"/>
                </a:endParaRPr>
              </a:p>
              <a:p>
                <a:pPr marL="0" lvl="0" indent="0">
                  <a:buNone/>
                </a:pPr>
                <a:r>
                  <a:rPr lang="en-US" sz="1800" b="0" dirty="0"/>
                  <a:t>Consider two hosts, A and B, connected by a single link of rate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0" dirty="0"/>
                  <a:t>bps. Suppose that the two hosts are separated by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800" b="0" dirty="0"/>
                  <a:t>  meters, and suppose the propagation speed along the link is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0" dirty="0"/>
                  <a:t>meters/sec. Host A is to send a packet of size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800" b="0" dirty="0"/>
                  <a:t> bits to Host B. </a:t>
                </a:r>
              </a:p>
              <a:p>
                <a:pPr lvl="0">
                  <a:buClrTx/>
                  <a:buFont typeface="+mj-lt"/>
                  <a:buAutoNum type="alphaLcParenR"/>
                </a:pPr>
                <a:r>
                  <a:rPr lang="en-US" sz="1800" b="0" dirty="0"/>
                  <a:t>Express the propagation delay,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𝑝𝑟𝑜𝑝</m:t>
                        </m:r>
                      </m:sub>
                    </m:sSub>
                  </m:oMath>
                </a14:m>
                <a:r>
                  <a:rPr lang="en-US" sz="1800" b="0" dirty="0"/>
                  <a:t>, in terms of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800" b="0" dirty="0"/>
                  <a:t>  and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b="0" dirty="0"/>
                  <a:t>.</a:t>
                </a:r>
              </a:p>
              <a:p>
                <a:pPr lvl="0">
                  <a:buClrTx/>
                  <a:buFont typeface="+mj-lt"/>
                  <a:buAutoNum type="alphaLcParenR"/>
                </a:pPr>
                <a:r>
                  <a:rPr lang="en-US" sz="1800" b="0" dirty="0"/>
                  <a:t>Determine the transmission time of the packet,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</m:oMath>
                </a14:m>
                <a:r>
                  <a:rPr lang="en-US" sz="1800" b="0" dirty="0"/>
                  <a:t>, in terms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0" dirty="0"/>
                  <a:t>and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800" b="0" dirty="0"/>
                  <a:t>.</a:t>
                </a:r>
              </a:p>
              <a:p>
                <a:pPr lvl="0">
                  <a:buClrTx/>
                  <a:buFont typeface="+mj-lt"/>
                  <a:buAutoNum type="alphaLcParenR"/>
                </a:pPr>
                <a:r>
                  <a:rPr lang="en-US" sz="1800" b="0" dirty="0"/>
                  <a:t>Ignoring processing and queuing delays, obtain an expression for the end-to-end delay.</a:t>
                </a:r>
              </a:p>
              <a:p>
                <a:pPr lvl="0">
                  <a:buClrTx/>
                  <a:buFont typeface="+mj-lt"/>
                  <a:buAutoNum type="alphaLcParenR"/>
                </a:pPr>
                <a:r>
                  <a:rPr lang="en-US" sz="1800" b="0" dirty="0"/>
                  <a:t>Suppose Host A begins to transmit the packet at time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800" b="0" dirty="0"/>
                  <a:t>. At time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</m:oMath>
                </a14:m>
                <a:r>
                  <a:rPr lang="en-US" sz="1800" b="0" dirty="0"/>
                  <a:t>, where is the last bit of the packet?</a:t>
                </a:r>
              </a:p>
              <a:p>
                <a:pPr lvl="0">
                  <a:buClrTx/>
                  <a:buFont typeface="+mj-lt"/>
                  <a:buAutoNum type="alphaLcParenR"/>
                </a:pPr>
                <a:r>
                  <a:rPr lang="en-US" sz="1800" b="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𝑝𝑟𝑜𝑝</m:t>
                        </m:r>
                      </m:sub>
                    </m:sSub>
                  </m:oMath>
                </a14:m>
                <a:r>
                  <a:rPr lang="en-US" sz="1800" b="0" dirty="0"/>
                  <a:t> is greater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</m:oMath>
                </a14:m>
                <a:r>
                  <a:rPr lang="en-US" sz="1800" b="0" dirty="0"/>
                  <a:t>. At time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</m:oMath>
                </a14:m>
                <a:r>
                  <a:rPr lang="en-US" sz="1800" b="0" dirty="0"/>
                  <a:t>, where is the first bit of the packet?</a:t>
                </a:r>
              </a:p>
              <a:p>
                <a:pPr lvl="0">
                  <a:buClrTx/>
                  <a:buFont typeface="+mj-lt"/>
                  <a:buAutoNum type="alphaLcParenR"/>
                </a:pPr>
                <a:r>
                  <a:rPr lang="en-US" sz="1800" b="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𝑝𝑟𝑜𝑝</m:t>
                        </m:r>
                      </m:sub>
                    </m:sSub>
                  </m:oMath>
                </a14:m>
                <a:r>
                  <a:rPr lang="en-US" sz="1800" b="0" dirty="0"/>
                  <a:t> is less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</m:oMath>
                </a14:m>
                <a:r>
                  <a:rPr lang="en-US" sz="1800" b="0" dirty="0"/>
                  <a:t>. At time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</m:oMath>
                </a14:m>
                <a:r>
                  <a:rPr lang="en-US" sz="1800" b="0" dirty="0"/>
                  <a:t>, where is the first bit of the packet?</a:t>
                </a:r>
              </a:p>
              <a:p>
                <a:pPr lvl="0">
                  <a:buClrTx/>
                  <a:buFont typeface="+mj-lt"/>
                  <a:buAutoNum type="alphaLcParenR"/>
                </a:pPr>
                <a:r>
                  <a:rPr lang="en-US" sz="1800" b="0" dirty="0"/>
                  <a:t>Suppose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=2.5×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b="0" dirty="0"/>
                  <a:t>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800" b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120 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bits</m:t>
                    </m:r>
                  </m:oMath>
                </a14:m>
                <a:r>
                  <a:rPr lang="en-US" sz="1800" b="0" dirty="0"/>
                  <a:t>, and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800" b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56 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kpbs</m:t>
                    </m:r>
                  </m:oMath>
                </a14:m>
                <a:r>
                  <a:rPr lang="en-US" sz="1800" b="0" dirty="0"/>
                  <a:t>. Find the distance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800" b="0" dirty="0"/>
                  <a:t>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𝑝𝑟𝑜𝑝</m:t>
                        </m:r>
                      </m:sub>
                    </m:sSub>
                  </m:oMath>
                </a14:m>
                <a:r>
                  <a:rPr lang="en-US" sz="1800" b="0" dirty="0"/>
                  <a:t> equals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</m:oMath>
                </a14:m>
                <a:r>
                  <a:rPr lang="en-US" sz="1800" b="0" dirty="0"/>
                  <a:t>.</a:t>
                </a:r>
              </a:p>
              <a:p>
                <a:pPr marL="0" lvl="0" indent="0">
                  <a:buNone/>
                </a:pPr>
                <a:endParaRPr lang="en-US" sz="1200" dirty="0"/>
              </a:p>
            </p:txBody>
          </p:sp>
        </mc:Choice>
        <mc:Fallback xmlns="">
          <p:sp>
            <p:nvSpPr>
              <p:cNvPr id="3074" name="Rectangle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30200" y="476885"/>
                <a:ext cx="8634095" cy="6120765"/>
              </a:xfrm>
              <a:blipFill rotWithShape="1">
                <a:blip r:embed="rId3"/>
                <a:stretch>
                  <a:fillRect b="-64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7544" y="476672"/>
                <a:ext cx="8143056" cy="6051376"/>
              </a:xfrm>
            </p:spPr>
            <p:txBody>
              <a:bodyPr/>
              <a:lstStyle/>
              <a:p>
                <a:pPr marL="609600" indent="-609600"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en-US" altLang="zh-CN" sz="2400" dirty="0"/>
                  <a:t>Suggested solution for Q2:</a:t>
                </a:r>
              </a:p>
              <a:p>
                <a:pPr>
                  <a:buClr>
                    <a:schemeClr val="tx1"/>
                  </a:buClr>
                  <a:buFont typeface="+mj-lt"/>
                  <a:buAutoNum type="alphaLcParenR"/>
                </a:pPr>
                <a:r>
                  <a:rPr lang="en-US" sz="1800" b="0" dirty="0"/>
                  <a:t>Express the propagation delay,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𝑝𝑟𝑜𝑝</m:t>
                        </m:r>
                      </m:sub>
                    </m:sSub>
                  </m:oMath>
                </a14:m>
                <a:r>
                  <a:rPr lang="en-US" sz="1800" b="0" dirty="0"/>
                  <a:t>, in terms of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800" b="0" dirty="0"/>
                  <a:t> and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b="0" dirty="0"/>
                  <a:t>.</a:t>
                </a:r>
              </a:p>
              <a:p>
                <a:pPr marL="0" lvl="0" indent="0">
                  <a:buClr>
                    <a:schemeClr val="tx1"/>
                  </a:buClr>
                  <a:buNone/>
                </a:pPr>
                <a:r>
                  <a:rPr lang="en-US" sz="1800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600" b="0" i="1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𝑝𝑟𝑜𝑝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dirty="0" smtClean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dirty="0" smtClean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1600" b="0" i="1" dirty="0" smtClean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sz="1600" b="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 seconds</a:t>
                </a:r>
              </a:p>
              <a:p>
                <a:pPr marL="400050" lvl="1" indent="0">
                  <a:buNone/>
                </a:pPr>
                <a:endParaRPr lang="en-US" sz="18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  <a:p>
                <a:pPr marL="457200" lvl="0" indent="-457200">
                  <a:buClr>
                    <a:schemeClr val="tx1"/>
                  </a:buClr>
                  <a:buFont typeface="+mj-lt"/>
                  <a:buAutoNum type="alphaLcParenR" startAt="2"/>
                </a:pPr>
                <a:r>
                  <a:rPr lang="en-US" sz="1800" b="0" dirty="0"/>
                  <a:t>Determine the transmission time of the packet,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</m:oMath>
                </a14:m>
                <a:r>
                  <a:rPr lang="en-US" sz="1800" b="0" dirty="0"/>
                  <a:t>, in terms of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0" dirty="0"/>
                  <a:t>and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800" b="0" dirty="0"/>
                  <a:t>.</a:t>
                </a:r>
                <a:endParaRPr lang="en-US" sz="1600" b="0" dirty="0"/>
              </a:p>
              <a:p>
                <a:pPr marL="400050" lvl="1" indent="0">
                  <a:buNone/>
                </a:pPr>
                <a:r>
                  <a:rPr lang="en-US" sz="16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  <m:r>
                      <a:rPr lang="en-US" sz="1600" i="1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dirty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dirty="0" smtClean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1600" b="0" i="1" dirty="0" smtClean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sz="16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 seconds</a:t>
                </a:r>
              </a:p>
              <a:p>
                <a:pPr marL="400050" lvl="1" indent="0">
                  <a:buNone/>
                </a:pPr>
                <a:endParaRPr lang="en-US" sz="18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  <a:p>
                <a:pPr lvl="0">
                  <a:buClr>
                    <a:schemeClr val="tx1"/>
                  </a:buClr>
                  <a:buFont typeface="+mj-lt"/>
                  <a:buAutoNum type="alphaLcParenR" startAt="2"/>
                </a:pPr>
                <a:r>
                  <a:rPr lang="en-US" sz="1800" b="0" dirty="0"/>
                  <a:t>Ignoring processing and queuing delays, obtain an expression for the end-to-end delay.</a:t>
                </a:r>
                <a:endParaRPr lang="en-US" sz="1600" b="0" dirty="0"/>
              </a:p>
              <a:p>
                <a:pPr marL="457200" lvl="1" indent="0">
                  <a:buNone/>
                </a:pPr>
                <a:r>
                  <a:rPr lang="en-US" sz="16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𝑒𝑛𝑑</m:t>
                        </m:r>
                        <m:r>
                          <a:rPr lang="en-US" sz="1600" b="0" i="1" smtClean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US" sz="1600" b="0" i="1" smtClean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𝑒𝑛𝑑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𝑝𝑟𝑜𝑝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  <m:r>
                      <a:rPr lang="en-US" sz="1600" i="1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1600" i="1" dirty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 dirty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1600" i="1" dirty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1600" b="0" i="1" dirty="0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600" i="1" dirty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 dirty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1600" i="1" dirty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sz="1600" b="0" i="1" dirty="0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 seconds</a:t>
                </a:r>
              </a:p>
              <a:p>
                <a:pPr marL="457200" lvl="1" indent="0">
                  <a:buNone/>
                </a:pPr>
                <a:endParaRPr lang="en-US" sz="16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  <a:p>
                <a:pPr marL="400050">
                  <a:buClrTx/>
                  <a:buFont typeface="+mj-lt"/>
                  <a:buAutoNum type="alphaLcParenR" startAt="2"/>
                </a:pPr>
                <a:r>
                  <a:rPr lang="en-US" sz="1800" b="0" dirty="0"/>
                  <a:t>Suppose Host A begins to transmit the packet at time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800" b="0" dirty="0"/>
                  <a:t>. At time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</m:oMath>
                </a14:m>
                <a:r>
                  <a:rPr lang="en-US" sz="1800" b="0" dirty="0"/>
                  <a:t>, where is the last bit of the packet?</a:t>
                </a:r>
              </a:p>
              <a:p>
                <a:pPr marL="457200" lvl="1" indent="0">
                  <a:buClrTx/>
                  <a:buNone/>
                </a:pPr>
                <a:r>
                  <a:rPr lang="en-US" sz="1600" b="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The last bit is just leaving Host A.</a:t>
                </a:r>
                <a:endParaRPr lang="en-US" sz="16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  <a:p>
                <a:pPr marL="57150" indent="0">
                  <a:buClrTx/>
                  <a:buNone/>
                </a:pPr>
                <a:endParaRPr lang="en-US" sz="1800" b="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98" name="Rectangle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7544" y="476672"/>
                <a:ext cx="8143056" cy="6051376"/>
              </a:xfrm>
              <a:blipFill rotWithShape="1">
                <a:blip r:embed="rId3"/>
                <a:stretch>
                  <a:fillRect l="-2" t="-7" r="8" b="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kumimoji="1" sz="3200" b="1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1pPr>
            <a:lvl2pPr marL="742950" indent="-28575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zh-CN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kumimoji="1" sz="3200" b="1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1pPr>
            <a:lvl2pPr marL="742950" indent="-28575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zh-CN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3" name="Rectangle 8"/>
          <p:cNvSpPr>
            <a:spLocks noChangeArrowheads="1"/>
          </p:cNvSpPr>
          <p:nvPr/>
        </p:nvSpPr>
        <p:spPr bwMode="auto">
          <a:xfrm>
            <a:off x="0" y="27479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kumimoji="1" sz="3200" b="1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1pPr>
            <a:lvl2pPr marL="742950" indent="-28575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zh-CN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5" name="Rectangle 10"/>
          <p:cNvSpPr>
            <a:spLocks noChangeArrowheads="1"/>
          </p:cNvSpPr>
          <p:nvPr/>
        </p:nvSpPr>
        <p:spPr bwMode="auto">
          <a:xfrm>
            <a:off x="0" y="282956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kumimoji="1" sz="3200" b="1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1pPr>
            <a:lvl2pPr marL="742950" indent="-28575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zh-CN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302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Jan 26 (Wed), 10:30 am - 11:20 am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7544" y="476672"/>
                <a:ext cx="8143056" cy="6051376"/>
              </a:xfrm>
            </p:spPr>
            <p:txBody>
              <a:bodyPr/>
              <a:lstStyle/>
              <a:p>
                <a:pPr marL="609600" indent="-609600"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en-US" altLang="zh-CN" sz="2400" dirty="0"/>
                  <a:t>Suggested solution for Q2 (</a:t>
                </a:r>
                <a:r>
                  <a:rPr lang="en-US" altLang="zh-CN" sz="2400" dirty="0" err="1"/>
                  <a:t>con’t</a:t>
                </a:r>
                <a:r>
                  <a:rPr lang="en-US" altLang="zh-CN" sz="2400" dirty="0"/>
                  <a:t>):</a:t>
                </a:r>
              </a:p>
              <a:p>
                <a:pPr>
                  <a:buClr>
                    <a:schemeClr val="tx1"/>
                  </a:buClr>
                  <a:buFont typeface="+mj-lt"/>
                  <a:buAutoNum type="alphaLcParenR" startAt="5"/>
                </a:pPr>
                <a:r>
                  <a:rPr lang="en-US" sz="1800" b="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𝑝𝑟𝑜𝑝</m:t>
                        </m:r>
                      </m:sub>
                    </m:sSub>
                  </m:oMath>
                </a14:m>
                <a:r>
                  <a:rPr lang="en-US" sz="1800" b="0" dirty="0"/>
                  <a:t> is greater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</m:oMath>
                </a14:m>
                <a:r>
                  <a:rPr lang="en-US" sz="1800" b="0" dirty="0"/>
                  <a:t>. At time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</m:oMath>
                </a14:m>
                <a:r>
                  <a:rPr lang="en-US" sz="1800" b="0" dirty="0"/>
                  <a:t>, where is the first bit of the packet?</a:t>
                </a:r>
              </a:p>
              <a:p>
                <a:pPr marL="400050" lvl="1" indent="0">
                  <a:buClr>
                    <a:schemeClr val="tx1"/>
                  </a:buClr>
                  <a:buNone/>
                </a:pPr>
                <a:r>
                  <a:rPr lang="en-US" sz="1600" b="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The first bit is in the link from Host A to Host B, and has not reached Host B. </a:t>
                </a:r>
              </a:p>
              <a:p>
                <a:pPr marL="400050" lvl="1" indent="0">
                  <a:buNone/>
                </a:pPr>
                <a:endParaRPr lang="en-US" sz="18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  <a:p>
                <a:pPr marL="457200" lvl="0" indent="-457200">
                  <a:buClr>
                    <a:schemeClr val="tx1"/>
                  </a:buClr>
                  <a:buFont typeface="+mj-lt"/>
                  <a:buAutoNum type="alphaLcParenR" startAt="6"/>
                </a:pPr>
                <a:r>
                  <a:rPr lang="en-US" sz="1800" b="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𝑝𝑟𝑜𝑝</m:t>
                        </m:r>
                      </m:sub>
                    </m:sSub>
                  </m:oMath>
                </a14:m>
                <a:r>
                  <a:rPr lang="en-US" sz="1800" b="0" dirty="0"/>
                  <a:t> is less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</m:oMath>
                </a14:m>
                <a:r>
                  <a:rPr lang="en-US" sz="1800" b="0" dirty="0"/>
                  <a:t>. At time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</m:oMath>
                </a14:m>
                <a:r>
                  <a:rPr lang="en-US" sz="1800" b="0" dirty="0"/>
                  <a:t>, where is the first bit of the packet?</a:t>
                </a:r>
                <a:endParaRPr lang="en-US" sz="1600" b="0" dirty="0"/>
              </a:p>
              <a:p>
                <a:pPr marL="400050" lvl="1" indent="0">
                  <a:buNone/>
                </a:pPr>
                <a:r>
                  <a:rPr lang="en-US" sz="16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The first bit has reached Host B. </a:t>
                </a:r>
              </a:p>
              <a:p>
                <a:pPr marL="400050" lvl="1" indent="0">
                  <a:buNone/>
                </a:pPr>
                <a:endParaRPr lang="en-US" sz="18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  <a:p>
                <a:pPr lvl="0">
                  <a:buClr>
                    <a:schemeClr val="tx1"/>
                  </a:buClr>
                  <a:buFont typeface="+mj-lt"/>
                  <a:buAutoNum type="alphaLcParenR" startAt="6"/>
                </a:pPr>
                <a:r>
                  <a:rPr lang="en-US" sz="1800" b="0" dirty="0"/>
                  <a:t>Suppose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=2.5×</m:t>
                    </m:r>
                    <m:sSup>
                      <m:sSupPr>
                        <m:ctrlPr>
                          <a:rPr lang="en-US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b="0" dirty="0"/>
                  <a:t>,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800" b="0">
                        <a:latin typeface="Cambria Math" panose="02040503050406030204" pitchFamily="18" charset="0"/>
                      </a:rPr>
                      <m:t>=120 </m:t>
                    </m:r>
                    <m:r>
                      <m:rPr>
                        <m:sty m:val="p"/>
                      </m:rPr>
                      <a:rPr lang="en-US" sz="1800" b="0">
                        <a:latin typeface="Cambria Math" panose="02040503050406030204" pitchFamily="18" charset="0"/>
                      </a:rPr>
                      <m:t>bits</m:t>
                    </m:r>
                  </m:oMath>
                </a14:m>
                <a:r>
                  <a:rPr lang="en-US" sz="1800" b="0" dirty="0"/>
                  <a:t>, and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800" b="0">
                        <a:latin typeface="Cambria Math" panose="02040503050406030204" pitchFamily="18" charset="0"/>
                      </a:rPr>
                      <m:t>=56 </m:t>
                    </m:r>
                    <m:r>
                      <m:rPr>
                        <m:sty m:val="p"/>
                      </m:rPr>
                      <a:rPr lang="en-US" sz="1800" b="0">
                        <a:latin typeface="Cambria Math" panose="02040503050406030204" pitchFamily="18" charset="0"/>
                      </a:rPr>
                      <m:t>kpbs</m:t>
                    </m:r>
                  </m:oMath>
                </a14:m>
                <a:r>
                  <a:rPr lang="en-US" sz="1800" b="0" dirty="0"/>
                  <a:t>. Find the distance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800" b="0" dirty="0"/>
                  <a:t> 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𝑝𝑟𝑜𝑝</m:t>
                        </m:r>
                      </m:sub>
                    </m:sSub>
                  </m:oMath>
                </a14:m>
                <a:r>
                  <a:rPr lang="en-US" sz="1800" b="0" dirty="0"/>
                  <a:t> equals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</m:oMath>
                </a14:m>
                <a:r>
                  <a:rPr lang="en-US" sz="1800" b="0" dirty="0"/>
                  <a:t>.</a:t>
                </a:r>
                <a:endParaRPr lang="en-US" sz="1600" b="0" dirty="0"/>
              </a:p>
              <a:p>
                <a:pPr marL="457200" lvl="1" indent="0">
                  <a:buNone/>
                </a:pPr>
                <a:r>
                  <a:rPr lang="en-US" sz="16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To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𝑝𝑟𝑜𝑝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, i.e.,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dirty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 dirty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1600" i="1" dirty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1600" b="0" i="1" dirty="0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dirty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 dirty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1600" i="1" dirty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sz="16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600" i="1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dirty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 dirty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1600" i="1" dirty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sz="1600" b="0" i="1" dirty="0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b="0" i="1" dirty="0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dirty="0" smtClean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dirty="0" smtClean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120</m:t>
                        </m:r>
                      </m:num>
                      <m:den>
                        <m:r>
                          <a:rPr lang="en-US" sz="1600" b="0" i="1" dirty="0" smtClean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56</m:t>
                        </m:r>
                        <m:r>
                          <a:rPr lang="en-US" sz="1600" i="1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1600" i="1">
                                <a:solidFill>
                                  <a:schemeClr val="bg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chemeClr val="bg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chemeClr val="bg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sz="1600" i="1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×2.5×</m:t>
                    </m:r>
                    <m:sSup>
                      <m:sSupPr>
                        <m:ctrlPr>
                          <a:rPr lang="en-US" sz="1600" i="1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600" i="1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sz="1600" b="0" i="1" dirty="0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=536</m:t>
                    </m:r>
                    <m:r>
                      <a:rPr lang="en-US" sz="1600" b="0" i="1" dirty="0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𝑘𝑚</m:t>
                    </m:r>
                  </m:oMath>
                </a14:m>
                <a:endParaRPr lang="en-US" sz="16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  <a:p>
                <a:pPr marL="457200" lvl="1" indent="0">
                  <a:buNone/>
                </a:pPr>
                <a:endParaRPr lang="en-US" sz="16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  <a:p>
                <a:pPr marL="57150" indent="0">
                  <a:buClrTx/>
                  <a:buNone/>
                </a:pPr>
                <a:endParaRPr lang="en-US" sz="1800" b="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98" name="Rectangle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7544" y="476672"/>
                <a:ext cx="8143056" cy="6051376"/>
              </a:xfrm>
              <a:blipFill rotWithShape="1">
                <a:blip r:embed="rId3"/>
                <a:stretch>
                  <a:fillRect l="-2" t="-7" r="8" b="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kumimoji="1" sz="3200" b="1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1pPr>
            <a:lvl2pPr marL="742950" indent="-28575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zh-CN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kumimoji="1" sz="3200" b="1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1pPr>
            <a:lvl2pPr marL="742950" indent="-28575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zh-CN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3" name="Rectangle 8"/>
          <p:cNvSpPr>
            <a:spLocks noChangeArrowheads="1"/>
          </p:cNvSpPr>
          <p:nvPr/>
        </p:nvSpPr>
        <p:spPr bwMode="auto">
          <a:xfrm>
            <a:off x="0" y="27479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kumimoji="1" sz="3200" b="1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1pPr>
            <a:lvl2pPr marL="742950" indent="-28575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zh-CN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5" name="Rectangle 10"/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kumimoji="1" sz="3200" b="1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1pPr>
            <a:lvl2pPr marL="742950" indent="-28575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zh-CN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544" y="620688"/>
            <a:ext cx="8496944" cy="5832648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Question 3: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400" dirty="0">
              <a:latin typeface="Times New Roman" panose="02020603050405020304" pitchFamily="18" charset="0"/>
              <a:ea typeface="SimSun" pitchFamily="2" charset="-122"/>
            </a:endParaRPr>
          </a:p>
          <a:p>
            <a:pPr marL="0" lvl="0" indent="0">
              <a:buNone/>
            </a:pPr>
            <a:r>
              <a:rPr lang="en-US" sz="2000" b="0" dirty="0"/>
              <a:t>Consider a VoIP system that sends real-time voice from Host A to Host B over a packet-switched network. There is one link between Hosts A and B; its transmission rate is 2Mbps and its propagation delay is 10 msec. Host A converts analog voice to a digital 64 kbps bit stream on the fly. Host A then groups the bits into 56-byte packets. As soon as Host A gathers a packet, it sends it to Host B. As soon as Host B receives an entire packet, it converts the packet’s bits to an analog signal. How much time elapses from the time a bit is created (from the original analog signal at Host A) until the bit is sent (as part of the analog signal at Host B)?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7544" y="762000"/>
                <a:ext cx="8280920" cy="5715000"/>
              </a:xfrm>
            </p:spPr>
            <p:txBody>
              <a:bodyPr/>
              <a:lstStyle/>
              <a:p>
                <a:pPr marL="609600" indent="-609600"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en-US" altLang="zh-CN" sz="2400" dirty="0"/>
                  <a:t>Suggested solution for Q3:</a:t>
                </a:r>
              </a:p>
              <a:p>
                <a:pPr marL="609600" indent="-609600"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endParaRPr lang="en-US" sz="2000" b="0" dirty="0"/>
              </a:p>
              <a:p>
                <a:pPr marL="609600" indent="-609600"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en-US" sz="2000" b="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Consider the bits in a packet. </a:t>
                </a:r>
              </a:p>
              <a:p>
                <a:pPr marL="400050" lvl="1" indent="0">
                  <a:buNone/>
                </a:pPr>
                <a:r>
                  <a:rPr lang="en-US" sz="2000" b="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Before the first bit can be transmitted, all of the bits in the packet must be generated. This requires </a:t>
                </a:r>
              </a:p>
              <a:p>
                <a:pPr marL="400050" lvl="1" indent="0">
                  <a:buNone/>
                </a:pPr>
                <a:r>
                  <a:rPr lang="fr-FR" sz="2000" b="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	56*8/(64*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fr-FR" sz="2000" b="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) sec =7msec. </a:t>
                </a:r>
              </a:p>
              <a:p>
                <a:pPr marL="400050" lvl="1" indent="0">
                  <a:buNone/>
                </a:pPr>
                <a:r>
                  <a:rPr lang="en-US" sz="2000" b="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The time required to transmit the packet is </a:t>
                </a:r>
              </a:p>
              <a:p>
                <a:pPr marL="400050" lvl="1" indent="0">
                  <a:buNone/>
                </a:pPr>
                <a:r>
                  <a:rPr lang="fr-FR" sz="2000" b="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	56*8/(</a:t>
                </a:r>
                <a:r>
                  <a:rPr lang="fr-FR" sz="20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2*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fr-FR" sz="2000" b="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) sec = 224 </a:t>
                </a:r>
                <a:r>
                  <a:rPr lang="el-GR" sz="2000" b="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μ</a:t>
                </a:r>
                <a:r>
                  <a:rPr lang="fr-FR" sz="2000" b="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sec. </a:t>
                </a:r>
              </a:p>
              <a:p>
                <a:pPr marL="400050" lvl="1" indent="0">
                  <a:buNone/>
                </a:pPr>
                <a:r>
                  <a:rPr lang="en-US" sz="2000" b="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Moreover, the propagation delay = 10msec. </a:t>
                </a:r>
              </a:p>
              <a:p>
                <a:pPr marL="400050" lvl="1" indent="0">
                  <a:buNone/>
                </a:pPr>
                <a:r>
                  <a:rPr lang="en-US" sz="2000" b="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The delay </a:t>
                </a:r>
                <a:r>
                  <a:rPr lang="en-US" sz="2000" b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until sending </a:t>
                </a:r>
                <a:r>
                  <a:rPr lang="en-US" sz="2000" b="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is </a:t>
                </a:r>
              </a:p>
              <a:p>
                <a:pPr marL="400050" lvl="1" indent="0">
                  <a:buNone/>
                </a:pPr>
                <a:r>
                  <a:rPr lang="fr-FR" sz="2000" b="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	7msec + </a:t>
                </a:r>
                <a:r>
                  <a:rPr lang="fr-FR" sz="20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224 </a:t>
                </a:r>
                <a:r>
                  <a:rPr lang="el-GR" sz="20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μ</a:t>
                </a:r>
                <a:r>
                  <a:rPr lang="fr-FR" sz="20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sec</a:t>
                </a:r>
                <a:r>
                  <a:rPr lang="fr-FR" sz="2000" b="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 + 10msec = 17.224msec</a:t>
                </a:r>
              </a:p>
              <a:p>
                <a:pPr marL="400050" lvl="1" indent="0">
                  <a:buNone/>
                </a:pPr>
                <a:endParaRPr lang="en-US" sz="2000" b="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  <a:p>
                <a:pPr marL="400050" lvl="1" indent="0">
                  <a:buNone/>
                </a:pPr>
                <a:r>
                  <a:rPr lang="en-US" sz="2000" b="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Thus, all bits experience a delay of 17.224 msec. </a:t>
                </a:r>
              </a:p>
              <a:p>
                <a:pPr marL="400050" lvl="1" indent="0">
                  <a:buNone/>
                </a:pPr>
                <a:endParaRPr lang="en-US" sz="2000" dirty="0"/>
              </a:p>
              <a:p>
                <a:pPr marL="400050" lvl="1" indent="0">
                  <a:buNone/>
                </a:pPr>
                <a:endParaRPr lang="en-US" sz="1800" b="0" dirty="0"/>
              </a:p>
            </p:txBody>
          </p:sp>
        </mc:Choice>
        <mc:Fallback xmlns="">
          <p:sp>
            <p:nvSpPr>
              <p:cNvPr id="409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7544" y="762000"/>
                <a:ext cx="8280920" cy="5715000"/>
              </a:xfrm>
              <a:blipFill>
                <a:blip r:embed="rId3"/>
                <a:stretch>
                  <a:fillRect l="-1178" t="-1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kumimoji="1" sz="3200" b="1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1pPr>
            <a:lvl2pPr marL="742950" indent="-28575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zh-CN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kumimoji="1" sz="3200" b="1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1pPr>
            <a:lvl2pPr marL="742950" indent="-28575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zh-CN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3" name="Rectangle 8"/>
          <p:cNvSpPr>
            <a:spLocks noChangeArrowheads="1"/>
          </p:cNvSpPr>
          <p:nvPr/>
        </p:nvSpPr>
        <p:spPr bwMode="auto">
          <a:xfrm>
            <a:off x="0" y="27479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kumimoji="1" sz="3200" b="1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1pPr>
            <a:lvl2pPr marL="742950" indent="-28575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zh-CN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5" name="Rectangle 10"/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kumimoji="1" sz="3200" b="1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1pPr>
            <a:lvl2pPr marL="742950" indent="-28575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PMingLiU" pitchFamily="18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zh-CN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544" y="620688"/>
            <a:ext cx="8640960" cy="576064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Question 4: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400" dirty="0">
              <a:latin typeface="Times New Roman" panose="02020603050405020304" pitchFamily="18" charset="0"/>
              <a:ea typeface="SimSun" pitchFamily="2" charset="-122"/>
            </a:endParaRPr>
          </a:p>
          <a:p>
            <a:pPr marL="0" lvl="0" indent="0">
              <a:buNone/>
            </a:pPr>
            <a:r>
              <a:rPr lang="en-US" sz="2000" b="0" dirty="0"/>
              <a:t>Suppose an end to end path from a server to a client contains N links. Each link has a packet loss probability p, and the packet loss probabilities for these links are independent. </a:t>
            </a:r>
          </a:p>
          <a:p>
            <a:pPr marL="457200" lvl="0" indent="-457200">
              <a:buClr>
                <a:schemeClr val="tx1"/>
              </a:buClr>
              <a:buFont typeface="+mj-lt"/>
              <a:buAutoNum type="alphaLcParenR"/>
            </a:pPr>
            <a:r>
              <a:rPr lang="en-US" sz="2000" b="0" dirty="0"/>
              <a:t>What is the probability that a packet (sent by the server) is successfully received by the client? </a:t>
            </a:r>
          </a:p>
          <a:p>
            <a:pPr marL="457200" lvl="0" indent="-457200">
              <a:buClr>
                <a:schemeClr val="tx1"/>
              </a:buClr>
              <a:buFont typeface="+mj-lt"/>
              <a:buAutoNum type="alphaLcParenR"/>
            </a:pPr>
            <a:r>
              <a:rPr lang="en-US" sz="2000" b="0" dirty="0"/>
              <a:t>If a packet is lost in the path from the server to the client, then the server will re-transmit the packet. On average, how many times will the server re-transmit the packet in order for the client to successfully receive the packet?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 Rounded MT Bold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gICAiSW1nU2V0dGluZ0pzb24iIDogIntcImRwaVwiOlwiNjAwXCIsXCJmb3JtYXRcIjpcIlBOR1wiLFwidHJhbnNwYXJlbnRcIjp0cnVlLFwiYXV0b1wiOnRydWV9IiwKICAgIkxhdGV4IiA6ICJYRnNnSUZBb1dDQmNaMlVnTWpFcElEMGdNU0F0SUZBb1dDQmNiR1VnTWpBcFhGMD0iLAogICAiTGF0ZXhJbWdCYXNlNjQiIDogImlWQk9SdzBLR2dvQUFBQU5TVWhFVWdBQUJCQUFBQUJUQkFNQUFBRFV5T2tTQUFBQU1GQk1WRVgvLy84QUFBQUFBQUFBQUFBQUFBQUFBQUFBQUFBQUFBQUFBQUFBQUFBQUFBQUFBQUFBQUFBQUFBQUFBQUFBQUFBdjNhQjdBQUFBRDNSU1RsTUF1Ky9kelpsVUVHYUpxeUoyTWtRZjdwNlRBQUFBQ1hCSVdYTUFBQTdFQUFBT3hBR1ZLdzRiQUFBUy9rbEVRVlI0QWQxZFhXeGNSeFcraVJPdjQvVjZEUlZDRk1HR0JLbEZGRFpxU3VsVGIwb0RsVURnSUxYUWtvZGR0WWp5dGxZalVJdUsxdEFpQVVKeVZLbENpSXBOcS9ZRkJMWWllQUFFdTRJSG5wQU5QQ0I0c1NzVmhJVEFpWlBTcEVsek9lZnVuWmx6NXA2NVArdTltL1hlaCt5Wm1UUGZ6SHh6N3Z5Y21ldDRYdlpuK3Q3c3VvVnJubDh1dkloaUNwZ0FGaHNmTElhYWdWQ25MZzZVN2VabjJ2c3N6Z1liTjU5R1hZT1MvNENXOTVJd0FTeldib3dWNGVjdkxZMVZmVEpXWnUremVDQll6dGpXMGFoVmdvK09wcUNobGpMMkxMNDlZTS9Sano5dXQzLzFLbzJaRFhhTzNuWHk1UEU3andRZkN1TlZ4SkdnU2ZVS2xGdVhDd1FmREhydnMxaGlaaEFHN3VGY0hBb1dhRVRWWk9qUEdDYWlSL1VLbEE4RjV3cEVId1I2RWxqOHpoZmVWc2UrZmNkRCtMeU04dTJNaSsyQVRja3p6NzhZNmdmQlI1cWgza3dOc3dmQit4OW0yUVlKUFBseS9lZ25ZeU9TNTFXT3JERTQvem9MN2lwZ1l3OEdOdllzbHI1MXk4NTlmMlNOaTdONEVMcnh0a2luL0N3RTNra3lsT3BYU0NnVTUwTkwrSU9PYmtDV2kwMGRIRmg0RlhEZ3NVWWtnTnUyWnAzdUVMY3hOdmJBdFI5ckZpdTFJUEF0YXVNc3pnSDdQVTNBbzBGQWwrVUhnaE02U1FrdHlIQk5CVHl2R2dTdnMxRkRKLzFqUzR2cHdxK0M0Sk9mWFFUb095emRyd1NXSWN3Rnh5eVZnWU14N0lHUmltUFJVYVh5QzFLQ3lHSnBOYmhueWZ2cVl2QnBraVhPNGl5UWI4YmVNcnp2WkZtK1FwSVV5aFJrdUtBQ25qY1ZYRExaVFRSSTlaMGVDeWNGS3ZWTHk1QnVqMGllOXpSVXFNbHoxdG42bGFmbENnbll1ZklUNWVKWUpJVVFjYjVtczRLSk1vdm5nK3VZT0Yxbkc4QVlpL3VEWUFmMW9xY0ZMN2lTdlJLUmRTUWFQNWt3dXNFcG5jUUZBUDQrajNHSFdsRWwxeUhUaGxFcmZ3TUtzNXU4TXB5NVFjUTJSZWVUaW1OUnJNZjBZc0I2TlZJU1dhelVJd0lqZzRoMFl5eDJnK0JOVXRnQklGNzN4R3p3QmttS1JGd2tYekxSaThadVRHUW8vUVVVUDIvRk9ZS1ZhRGZxelVNZTVkS2VmdWdXQ01IVDVMbW1oUG1LYTZTSFhOanBPV1dOYm1Fc1N1WE4rRUgvTGVlSklvdmVFMHExd3BpTXNiakMzbThQMy9kekNuOVRmTnNib0xLbFZHWkZsWDdxYTZENEU2V1krUHZFanBwZVlFVGFXZXJyNGdKczU0ZGcrMDJlZHpyNEg0OFlJT1RDSGdBcXpGSWdpL0VxemRXRDRBTVJTVFJWWk5GYjFPL05ldkNXVVkreHVNcVdmdDQwc0g5QnFkZjQ1akdLN29MS09hWFNvTU9KaWxTL2Z3TE45NmhBMHUrcTltUGpaSHV1cjNydzZGMFBiMEE3YkVQd2ZEcVhKY0c2MDV6WTdpeUpLVVd5YUJmOEZOaUJ2YVFPZFVRVzRjM2VpaEQyQjlRWlo3TUlxSWNqUmZ5QjhTTlF2VktSbGdpZWg3T0htakxtdU1PSkFJVWlyR0tEejlpUjhYREZEQ3M0OGFqeVEwWEJFTmJKTmljT2xpTkd3TTZSbTZvV3lpSXR5UE4rQVF6Rk45bWdJN080Mzh6allCTk5nMld4V0FiWUJaTWFUdEpxS2JpUERpVkdCd2NOdFhCZlNUa1doZzFhY0xmSjZwRDJrWkduRVRDN2xVYUVOak5kQjJhVzZLRVpRc0VzMHJiZ3UvVUpHcUZsbWNWT2NGMXBRQzBQSzluekxCWm5BTGRuVXNPcFFlVnNPM2JzWVA3UjREeXQ1eDhDd1VRY3g3aXpraVgzQTFVeXYyeENoZGFJanRCWnMwTllKSVFsQ05pazVCeGkwU3lhcXVCcysxNFRwSkxNWXAyOHpUNGRiQzBXY1U3ZUlIQzRXRlNHc0I2Y0pTbEc3SUJPTXd4dTAwbkhLRkFKVnpaM0xOR1l1TndLTHZkVUxHekVtR1VLblRYUHh3eVZNLyt2Z0owZkJITVV6cUtxRnE2L2Y2b0MxcS9JSW16RExtaTlSa0RlT0l0RjVGMHJnb0JOVW90eW43MmFScXNOT2ljd21PbE1lTnFIbVNUWkVocGtPdGlud0tQeXBNN2lZMGFrT01DUGhEMEFqT2NWejJLL1dvOEJPYWRkTlJSWmhQNDhvVE9zczc3bUxIYmhwRUFyZ29CTnV0YVBxTGhlUERTV3QxQW4yeTJSZWVENzliVStwdnh2RFFDWG82UkRJQnNiOXFRMWdsZHpERlV5dWp0MmFJYlFMWjVGYk1VM2dSdTNqNjRHcWN0Ull6V0xWYjBKZzVTV1VZQVFaM0hGekFRaEJqUkpyUXdPNmlWaGhLNStjR2VCYnFSeVhmbCtWSXI4VzZtQnUyVkRUZ3Rqb1VQMGloV25XN1Vud1VSSWE0Wks1SjhWVlVVU040Z29ZUStDNDQyQ1JhLzBPMWliOWR6MUUxbHNCV1pINW0xU3E0QktIeU5ncTlITHJhS2dTV3FLcnRLbGhVb1BmMzFRV3ZLOE05b054RkxqZ1RLVWNuRXJIcTlpRmdIdlJCVEFQVWswSklVeGtOYU1rdlJQdHo4ZzZmQ2dnb1E5RUJhMEx4d2lWZVlWYUVTdkh4Z2FpNlVPZUhTWFZRbkNMN1FtemlKa09xdDEyMnpid0ZuMCtVQ01MNkJhTTJ5eklWcWpnZEJ2WjhsbmphY0t0bHh1d0NxZ2FjZnE4Q29VZWk0S29TRlFYS2hRVXl0R3dsUnczWTRhS0N4aER3VGtGODlpQ29WUWJaRkZhR0pQTjZuS0JsdkdJdnB2RnJRaWpQWVF2aHFGTzlxK2lFSW80a0xpR0RpV3R1d0VaN2owWEpJNWJ3T2V3c295TmN6eWRZMnoxTFFFWUttWnBwTWxmUVFzVmxiaFZkcEtySXpJSWpEYjFMbXF6Rm5IV01UM3I2Y1ZQUTk5OEdybVdDU0RDbEVCRVpjaU43eWEybDN3UkVjb2FZS0RVdlVycnBjNUVZN1VXV0FzamxMeVJVdlkrUkQ2MnNXek9GK0R5WFVqdVc0U2kvaGliK2xzOEFLcnR4emlHSXZZOFVZUjNVMW1VMEZ0U1dPRkFzSmZuTlZMVko3b0NqMERtVnhMM3IrOWEwMWx3KzNqWVJXQVg2bXpZTFdhUWdvQlNCQWw3QVIxWjFMaExPS3g4NXVhSWxjOUJCYkJqVUNvZ3Fza3hKSEFXTVJiSmhTM1ljNGlBY1BKZGcyeXJlcVhtQUlreU9nTU9aMlEzay9DYWVjVTBSSTdpMjJEaUhKT1VjVE9pWUhxUmJNNDR6dXZnVGxxcTFqRWlkWVlFTlNUK2dvb2kyM2l5Z0ZNSE9PV0kyd1lveDJsNEQxQ2VNNDZreDBKNkI1MXVjVjBsazFRYXVxUVBDSjR2bDViRXMzODRyQU1vVjBzaTY1ajU0UUdLeGJSVWN3TWdkd2tZU3kyMkt5Qkhhd24vbjNtMkNwV0lyNEN6Z3NwTVcwZGdRY21Ea2U1MXVub2c0eCtsTmhacTJ6MjBIbnpDaUoyWGhEUUw1YkZwNEExOGRnNW9hYUtSWnkwbUNIUUUzektZb090STJFUTJObFM4UHZaTUtKaSs3OW9hRmQ0VktZUUhxSEtSMmM2ZTkxQ0ZqdXI0ZHpaYXB3c2dvaWRKYU9sVXlpTHptTm5xeElzcUZoRUo3QXhoQU1RSW1xVVJaOXVnT2NoZEVvclZoUGVlZHd2MFVGR1owb1Q4RER5M2lRbG5KeU9VUVd4czlhWnp5bFMvL3AvWGMrL0tTQ1JSV3lTbmxVc2trVTh5RTk1ZCtMVjFDemkwdHRwQ0lSRjdOQVRDdWRKYUEvcHBLN1owaWtOODl1QWpGc21tRjNDK1M0cEkwNDZHeFJPN0t5VzRQUXNBYkxyNlZGRUk0dllKam1yVkNpTGZ2cHNHcStuWmpGdUNFdEdtN0NJbG5QNjEvajg1bDhQZ2t3bjhPMmt3YjhGeXVjTVpIWUp2YzNMQ2VvcnhLVVFxb21kdFNuVURYZEtybWRCTGxIRWxsV1RZZ3RsRVliZXJhVEN4VFROSWhxQzZYcWNHa3pJSXl6aVdzSThsOWptYmtWNDYxU3ArUGtET3hwU0NXbS80ZmxUZ2hLKzF1ZFl1dGhaWGVvWVVlb3ZtWlpZa290S0VWdkJaZjh0bE1WSHdSS2EyZXNTYWhvV2VkZnprRWRZeENFa2VuYnUreHd4RnNEck1KYy9yOG9aekpUWGp3QVFlQ0w5NWdiSFlpRlkzRmgzWGNUT3FsTEhDQVBJRlJDeGN5R0V5b1d5aUdlT2lXZE5RbjBOaTd6ck1iUm05QW1MYlVneENWeHFTQXV5dmtySnZ3RVo2VTZFWjNXRjhJNUs4czJFYmZhaEZlS0luVlcxemNWVlluSzhpSjJjUlVvdG1NVm5nR3J6cmFsVUFUdk9zTWk3bnBzRmZLMm9YN29XZHpVeHdGWDMyQS9IVFEyd2hDYlRUdytnZyt3cUgzYXNUQ1dmZlhxSnFXSm5rU1pZQ0xtQ0luWXVoRkM1YUJZZkE2NWR6bm1wdG9SRlhDT1lNY0J0Q0kyRUFUN0JFT0M0cVFzbExFaTFjTWZocDRZcHR4ZWgzZzlZQUdKblZRZmJ2RnJRc3BIWlN1bmh3bGw4RmNobTY3ZmtPaEVXVXd4QnV3QjhmdmJQOEd2T0VXRVdEaXpSdUs0eC9iUUFPc2p1U1ZIcUJKZnRFVU0waFAwRHpFdEMwU0kyNnYxVzlrajh4NjVjSDdONEZ2OE8zS1U2NTNVRENZdmNFSEF4bzdYd1dxS2EzWEVEZklHa01ISFJtZFNBczB6Y011VnlNbWR3S2lKb2JKUVJPOHMwZ1ZVNWIwREVCaEN5K29ObWt1ZUdWTUlvV0VUMk1ud3BGRmFQc3NnOWkwNUR3TjZNTWEvYTZqU0VRNkg3c1E1NWxXcUdYN1JwNnFVUXMyd0ttd0d4czZCRklrRE9TQkViTUtwUVdmRVJOMG9qWVJISDA3dXpOWSt5aUR2YkRaM05NZ1RESXFyMXRKb2xPQTFoUFR6S1hJZTh5MVlXZHhCbnVkU3hEYndUWjJNUVltY1ZQQ0ljOHFHNndyUHpxVmoxSUdJMExPSUtLMjFtRFd2SFdNUkRJV1lJZWxVQXVvWkZ0QkNqWmpYU3RVYUl2bTVxUTk1alZoWm44SXVnbkw3YWVVTHdGOG9MT3ZKQm43UE1EQW1pa1dYSXgxVkd4Q0x1dVZMVzJtRzlHSXQ0SDhIME1OUlVieGhCMTdEWUJqWGVLQkp5N1JxaXI1dHc5cUdYVEVuT21QZ002S2J2ZjBxK3RDRVZPOHMwSVZaV25nZ1JPdzlBcURzcUZ2R2FVdkx1RzZ2RFdVUy8rMVpZUy94blA3dWhSQXlobGVCR2dFdXhiMmdFSXFpdm0vRGpCbkx2aVdqRVJQQ043ZlJpc2JHSUErcXZaYkFVc2JQR3lvOHdJaGJCTDF0TDg4Y0JjNXhGN0tXbTVyTUtscVFEdUJSUzQwTWp3WTNnT1R5TG0rcnZXUGhReGhLQmRZbkpGNWhKcnByNG1ZVERFT2lWSzRLUlR4U3g4MEdBOWtoWURHdUZWNWtUUGZTZ1piRUluYlFjNXNWL3dCRDB2YU13cUZpRXZuU1A3aDN4ME1sODNiUUNaZlFRUHZrcEEwK1htOGs2WWVwQi9WZTg1aDhuNm1KbnRhWEJxQ0p2L2lHMjJQc0lvMkF4SWlRa2M0dXdFeE50Rm9HK25sWnFjOStQWmpGeEF3ejNyNmoxS0REemRSTk1PTUZoRmUzOFRmdkl5V1RzNkwvclY2VnprbWdJNU54TUE5eXMrd2lqWU5FMHNwTnlHR216Q1BwbmRlNU43amJTTENadWdEMXlXcTJSWUNtaWh4QzQxeWFPR1VZWnBFb3RmVERyWjVneHp1WHVZWUloR29KMFZ3TFhSYTVuZ1FBU1VjUW02Wm5FRWJCSTZwRnlHQmxqc1JXUVkzMEluQ0JZbXNYRURiRFhaZ3VMS0QvNXVpbjh1SUhBU21MNmg5QTZWOHM0bDFzbmRLemowSW5jclRHcUw3bk1JTGkwWmJTb05CUkRLSjVGV21YUGd5MlkrekF5eG1LYjl2MDZuU2Z3em0za0tVM2NBTVBLUW5BaHczR1RmbXBBL0pvT1NVS0dQNDJnc3MwVFcrMmNVckh3SzNZV3VXMUhWSE9MSW5aZWxNSlp0Q3VFVGhuSFpqek9JcHdKSGRZQURkNWhtc1UySUdxbG1EQ2xOeGNtYVpic1JjS1BHOHo4WTVTME5GUFBmZzk3VXkxZ0lmZGlUME00RElIZXZ5VzZlY1doR0VMUkxNWWJoVzVhMlQwWFp4RmNpMmJGNWZNdTFTeTJrdHdJM2o1OU5xV3JVbHFrem5aOEZRN3J0TGlBOTFRek9VVWhhN2x1cHZFU2NZRTRES0dXM2FrWnI1ZUpHWW9oRk15aXFhMlI4T0RtM1Nhb0pZRkZXTXFhUWR6NlVrQ3oyRWx5SStDZjNselNSZlNGTTJUaDRZVi9tL09LcFVHRFFIUG1lOWhuaUc5cWpwVXJkbGFkWEx1blJlYVVSZXljR0Y3QkxJclZ3Y1BJalhpS3hHTEQ3TFJoT1cxR0I4aXRXZlNUM0FqNEZ4ZXRzc3ErT3I4TzY0RDdKdVdhaWxjSy9wQnorbkdqenJaNCs1ZkM1OHZmL3Q3emkyeStnczVhMW1xUkFOQk5PMjZRc0lTZEc2ZFlGaDNWZ2NQSVhqeEpZckZycG44NEZhQ1pOSXZZa1JmaWFEb20xZ09QR3VNS2xWWUJ3TElWblJtRTUxS1BHN1gyUGtBeUQ3TXVuOWMrekFJMnVxYno3a0tRc1BQQ0ZjMmlvejV6ZHkzRlVrUVdZWmUvSEdtMitiMHV6U0llVVI2TG9abUlHcHNJUE8vbjlnQlFBNEFGbzc4TENVM0tQR1NhOER5SVBtVWp6OFNYTDdaS3ByQ0VuU2tqVVJwN0ZuMzkvN0tzcXUxaXYvcWF4UmJ3Y0J0cGtpMTIyRkt3OUN6MlZKTW92WVlSd2hhVHFHUVUwVGRGSHJvaXhTK29yOWpHUDJzTlRSbUxzZFZFYkZzcExUejJMSjVYWk1FU29VZGJFN0w0NVBNL3JvWFUzL3JLQ3piTlNuazd1S1pFNytrSDY2SDZ6czlVMUMrai85dnM4aXVQdUFDVWF1b3Zra21leU0xUitzRkRML1lMdVhUcks0OHNFNVQ5MHNVRmtwNHV1ckhUOHhxTnZjQWlydlhPaGxYZXRON2FrTVVHNFgzWnRJeEpWYkx4V0ZYNitvYUxyMklzTzJNUUdRT0xCZ3VseVA1dzlqWFBBc0hhNUt0ZmtwSlZkR05uUlVDOWhxbWVub2p0L0RlYlJjLzdjOThBd0JYZU53aFZ3NURGOWVESTBlTW5UOTUvL0VoZG4vVW9CZlZMQitET0RxamZELy9kb3g2MmEzMkU0MGZZZjdtaTh1Yjc5UW1oSUY3bzV5NEZSNkNLNFhQL25jVFA0SG5yeEEyWnJ5U2w3Y1pXR2xsKzl3S0xjRlZsTmJoanpZTnJMUi9tYmNyTTR2eVFsbVM4K0dHRWFzNzNieGpvdzhVWUF4YnhRc3VkY1NkdmRoYnJ6TVUzWEg1Mmd3YmordEp1OG84Mjd4aXdXUDd1eDNidSs1SFY3QndzZHF6OW80VjAwNEp6MXFybnBsVWtVOEVUd0dKYnpkYVpHanc2cGFtRWUxV2pxMFhXa2lhQVJldS9kc2phOHNMMXVydGVLeFplUlZMQUJMQllUanBLSUUwZHRkZ1kwN1dMek1Na3NOaElPa3FRbXoyQzJGTENuM3NiUWZHNWk1Z0FGdHRET2tySXpWMWloa043YW9tQWY5YVlPc01TbXpiQ3hGd3M1bEtPTmVMMzNFMmtRKy9iNWQ2dlBhYWJtUmdCVWNRa3NPaXpnMEJYU3gzeHV1ZHRvZWZJa0RHNnM1ZThDTmltQ1dCeGV6ZkxNdDgyQUJYZXl0ampzbHA1MXlkT01tNXhzUlBBNGtGMkVwMlRxc28vKzdlTzdILy9taFBIVWord3B6YVBXUGxKWU5FZnluMERxeXQzRjF4UkgxL3VEbWFVdVNlQXhlN1liU0JML0pyTktQdHo0TEltZ01WcC9XWHF3Q3dNT2VNK2ZzMW15T2pGd0UwQ2krdnNKbWt4UE9WQ2JZemZaSlZlL3dsZzhkQ1liZHJueHRJN2syWUtrOEJpNTJwYUswZWEzdHFOWjJPa05XV0ZUUUNMYzJOMUc2Z1N2OXZPQ0IvWHdDU3cySHByak5odDZ6dVRZMVNwTEZXWkFCYkxwN00wZEVRNlgxc2JVVUhETG1aTVdmdy9MeW1MODFZS2pMNEFBQUFBU1VWT1JLNUNZSUk9Igp9Cg=="/>
    </extobj>
    <extobj name="334E55B0-647D-440b-865C-3EC943EB4CBC-3">
      <extobjdata type="334E55B0-647D-440b-865C-3EC943EB4CBC" data="ewogICAiSW1nU2V0dGluZ0pzb24iIDogIntcImRwaVwiOlwiNjAwXCIsXCJmb3JtYXRcIjpcIlBOR1wiLFwidHJhbnNwYXJlbnRcIjp0cnVlLFwiYXV0b1wiOnRydWV9IiwKICAgIkxhdGV4IiA6ICJYRnNnVUNoWUlGeHNaU0F5TUNrZ0lEMGdYSE4xYlY5N2JqMHdmVjU3TWpCOVVDaFlJRDBnYmlBcElGeGQiLAogICAiTGF0ZXhJbWdCYXNlNjQiIDogImlWQk9SdzBLR2dvQUFBQU5TVWhFVWdBQUErb0FBQUR4QkFNQUFBQ3VTVkFrQUFBQU1GQk1WRVgvLy84QUFBQUFBQUFBQUFBQUFBQUFBQUFBQUFBQUFBQUFBQUFBQUFBQUFBQUFBQUFBQUFBQUFBQUFBQUFBQUFBdjNhQjdBQUFBRDNSU1RsTUF1Ky9kelpsVUVHYUpxeUoyTWtRZjdwNlRBQUFBQ1hCSVdYTUFBQTdFQUFBT3hBR1ZLdzRiQUFBZFZFbEVRVlI0QWUxZGE0d3N4MVh1ZlhobmQyY2ZsMWhSUkpBOG0zc05Oc1RKTEw0aHNZSklyMk1uRVpaZ0xwSkJrQ3VZd1NZSi8yWmxLNUVUSEdiQlFZUW8wbDUrV1A1ak1VdmlLQkVTN0hJRlA4QkNNOEkva0JBd0c1QkFRVUt6anFJSUJQTGV1M3NkditKYm5GTmQ3KzZlcWU3cGVmVlVTYnRUajFPbjZueW51cXBPVlhXWDV6bW5JN0R4YVBuODUwK1V1S2UrWHY3cDMxREN6cHMvQkpiTEJOelpjMEt5ejVLelJ5cmtQaEYybnZ3aFVQVFAvK1hGLy9FSjJXT3liWlJ2MVR6dmNmS3orWlBWU2NRUjZKNGZnM2VOa0RkWnpDbTVocjVEZ3ZITzVSS0JZdmxkVks0dUlRZlVVeVN2MHQ5VjhsNzY2LzdsRUlIRlc0RlFHNFM4VG4yTDVCNzZXeUFzSllkQ3o3eEk5ZGNZQkllRTdLS1hkZkNlMXlRbkxNbjk1QTJCMGhVbVVZdVFObm9yNUNpSTZaS2R3T1ArNXcyQkFqbTdGc2kwU01nMitLQ25aekp1a3R0NWs5YkpFeUN3VHNnUEE5OEtJZGpaM3lHRzgwVTJyWE5RNVE0QmVMVFpwRzJaa0xkQXZBVmh3YTJTODl5SjZ3U2lDQlFKdVJsQXNVUm9qOTRpYnpCbzdpQjhoSGRZNVEwQm4vd2dFQW1lOWJmQlYrYzlQaTdjMVBJbXJaTW5RT0F2ei9jQ0R5Z1plL2dtTTl2cGNsMDdTSEwvYzR2QUhDRmJJTnloMERvOC9BZTVsZFlKRmlDd1NRaWE3aFhlNDN1ZzlSMEhUczRSNkFTVE56SE9vOWJSZ0hjdXp3aVVBL05jYWgwbTlVN3JlZFk0eUFaUDloYUtXQllyY3FCMUdvT3h6dVVUZ1JZNU8wTEpBcXNkZlU3cmlFSytYWVZhNjA3citkYXlJUjBzeEozUXFMS1l3N3RuM2NBb2Y4RU9lVjhnbEtaMU41dkxuNllWaVpiSitXNFFsSE40WjY4ckFPWFN1MDh1TUxuY0trMHVGUndsMUxMWWFQTktia1UyQ3FFOHh1M0xJM0xhN3N1MVBBcnJaQW9RV0ZiZWVOZ1hqejBjcnFrNWhQS0xRT2NtbmNvdFh3VVJ1K0xjbER0VmtWK05nMlJyYkVkMUFmZlg1L25aR20rT25PVmE3QmtYcnNQT1RHM2VBQ0RrYWJsNThkVFBPRDY1RkgrTjdBVnlkWGZnRjFia2dwRG5Ua1l6SUhMNTArSEgzcHNIS0ovUDUvT25icU0xbC9xbVFxMEZlMjJlOTd2QnV5Lzc5RWdOSkIyNktYeCt0ZDRoRjlHVjRjc0ZKeWpsQW4wWnd2T0s3amg4ZnBVT1ZybHdSeWptT3B2RUw3S3QxL3lLUHNPU05ZWE8rVFN1SGhoeXJvUFBiNnVBOTl5RVl5ODRMWlhQYTU3M0RIbC9mcVdlZGNuQVVCUHVUUWJHRitCclJCOGxiOUwxdWxuSFo0YmtmL3JyNVV2ZmNrcWZJWTA3VVIwQ0RnR0hnRVBBSWVBUWNBZzRCQndDRGdHSGdFUEFJZUFRY0FnNEJCd0NEZ0dIZ0VQQUllQVFjQWc0QkJ3Q0RnR0hnRVBBSWVBUWNBZzRCQndDRGdHSGdFUEFJZUFRY0FnNEJCd0NEZ0dIZ0VQQUlUQ1pDQlR4OWRWazduZ3lKWEcxc2tjQUx2Tks2ZzdzdVR2S3lVUkFmYlhOVXYzOEx0ZkpGTWpWeWdJQjlUVldTNjJ6NngwdG1EdVNTVVdnR2VqNklLWitoZDk1OGZ0ZmZmWk90VUc0VDVERllEVkYwWEFQTDdyWGUxZTU4TzkvTEtkOXRkNjBMblh5RVNnd2JSNzFxMnJoVXo1dEgrNktyMzVJVFVONlBkRGxkdis2Rmw0S1NQRXVUK2VtR3dINFFpeTZWMjJrK0E3dEdQaG5MR3h5T0pvSlJjQ25XcmY3bnR3YVZidjdjc1dFcWpKQnRWcUIxdkZyd2YwZC9UYlp0ZjUwam1MQ0VZQXJYZERkc3F2bVo0RjB5NDdVVVUweUFvZFU2OFR5Q2Y0dUVkZDlUYkpRcm01OUVGZ0l0TTYvRzl5SHVsQ3g3UmI2TUhMSlkwV0FyY3FlV1U3U1ZnazVIbXQ5WGVHWklOQUpIdllMbHN5YXdWZEdMYWtkMllRaU1CZG8zWFpiWlpWOVNIcENwY20yV2tzZnlaYmZRTnl1N3cyVVhjL01WMlZ0Tys0U3V5VkU1MklUR2llRzZTQ3J2dGRHcmhIUkxOek1zcURUNEdHL3g1TG5RdXB0dDNGaW1BcXkxWW1hd3hUOFQxaXF5SWFNZlJmZWRxbTF5QytIc2VHdDBvd1Z3MVNRbFN3dEcxWEtJZnF2OHh0ME15bWpFanpzZTViTW10dVdoQWJaZURGTUFkbGkydlp0Q0o1VmNKMThLQ3RXd0tjVmFOMXVWUmJ1ZVV1MzdUWm1ERU9RdlNPUW12Ky85TEhQbUpBZWFqT1lWWEoyNlFNUFAzejUvb3ZzcW5JZWNkRnVGOFBrbmlKY3QxeEN0V0xOanMreHF3RDZabG1MR2dzbUgwTURzZ0pYdC94OVFCZDlSZHhPVGVNM0pXSFE4Y3VJdHA1eGFLR1ZUSzNtYWlEUUZjdnF2aEttbXdJTVRjais2Sk0vVWthNTMvbkw2RjVBLzcyYVlLZGtWdzB2UC91bmxKNlFuNm5SK09VU1ppZms3bDlWeVZMNW4zcWhmT2tSczY4cC9NR2Rady8rczhiUHQ3V3Z0Vnd4QWJZcSs0T1laSnZvU2NJd3ByNWh5UEIwQVRkZGlsK0N3THVVcklWeTZHRFpCbFg3UHdpaUttUzVXUlBCMUo2WGdRODR2YTlaTHhIaUc1R3RMSTJLSXBZSjdpaDF2VEhqcEdBWUowUVlzaldRdVMzSUh5TkVuU1F2a2gyUnhEMTF5S0JNZnpiaFBJcldIM0M2dU4vaTgxRXBmMHZJSTc5VUFkYjNLYW1GUS9MQXJ2ZTVDdmtGSlhJdDArc1U5NkZJY0R0S0FjbTlJOGN3WVJYRGtNR21ndExTOFUwZ1paSzhyeVR4a3JCVHZNRURlT0hkZWFJSFphTVVOZkZiTDUvdkFVK2pyN2xPYUcrK1ZOWU1pYkkyd1pRMVNlVkQ4Y0VOeG5MVUdDYVdOQVRaUE5FdW02NnJSOGtLVWNmS3NHRXIvWDZMWDI1cFY1VWxlSjczd3FSMUZ0bUIyaHp6NVBVeWF5Qk0reXgrUDhzdW5xL0tudkJDMC95T0dNUGtWUXhCMWlKRXRVZnduTGlBUFhLL0FTZXRpcWxUc1RwdnlDdTY3SlBnK2VVUndlODZNd1E5ZlA5TXJBQS93VWxoVDdRbU15d00yQjlMVHVqclFvbmcrTlJHVDdRTXRVYUtvV1dsVkxJUVpQdmFrd3UzenhOcEduVWpuK01xa0p4d25xdVJKRHpWL01WVGh6KzVhOFo2M2hQOGRseXZEZzg3SjZnSTlYYlVtek9YTWozVWdnS0RHMmg5ZjZRWWh0SHJIeE9DN0ZDYm0rSFY0M0xVTHVsMkcrUGVBcElEWGxKVjdTaDRaTnp2NTBIcDZteE4wQjJLWlY4Y0lnK0NlTkRIQ2FPWTE4NngrS2wzUVJnNzdhY0NKWUpyYTVISkFxUEVNRm5OT0xVSkdTaGlpNmZCTHg0dzRTcFlqeHJXUFE4SGdkZFlsalY5RlVkaEZPSDlhOGlvVzJhTWFGMTJHRGgrc1BMbjVVQUNEYUFtR1hZR1VwSGtFL2llZ0JMQnZXM0dKd2lQRU1NRXRWSkpEY2pRWUwyZ3BPUEF5dWRxYzlGUVlIZkE1N3o3Q1hwR01NN0l4NVdpcEhkTzZWT3E0dGhxa3cvcmVDTzIyalFiYWtCeVNlbGpyN0lyVTVXa2pFYUlZZEtxY1hvRE1qd2YzT1pwOElzcXBlWVMrQnN4bGpFMGJkYkhMb21SVjJFUjQvMDJjTDRyT20xVEdTYTZRSFpFeWNwS28vTjVCNEFwcTVrTzdGNFZTZ1IzUUF0TjgyOTBHS2FwSGMxalFJYmo2TEhDRENjM1hPdWRtRlBEVGFDcDBUeW45bHNoMzROTWY2NFVwSHJyNUZhYmg4RUtDcG9oUElNM2VDUm9SbWtZRzlvb0wyalNlbkRFQXNkN3VPUnNSb1poOHFyeEhBWmtDREpQd2wrVWdLOUsreEZyTkVqVEFKb2Q5SVQyOERBeTJqME9lYTVHSjNuNHRJbm1nNGZaZHBBUWFrSi8wZTkxdEZyeTNvQW1EZnh2NEZYWlVXRTRpS1E2WkMzRGFFRUozZ3JZcjB0VjZPVmh5M2dibyt6MzYzOGZzanluYzFGQ0pVamRZMkU4MzBLZjhVMjEwNjFMQXFBcnhYUkNDc3NrM24wb0V0eDJrandxYldzMEdLcEZKdmJya0lIRXZFT25uRUFDTHY0ZFlzNW1sSUh6ZkZ5YktaYkZnb3BCWVFRTGZ3OHpnYllScVFRcndQQUNDK01nU1MwRVVQUVZRZE5WbTRDM3o2c28wZ2Z5WUNzR2wyaTVTUzF3SkJpcUJhYnc2NUFkR2pZTFNNQm5kNXZxREVvcnlBZWlYYzk3VXF5dGFLbWhRS0VKcTNsN29XZ1pVUUYrT3l5STAwbmEyVUNtYTRLa1FkUjVleXZvYWtUcW9CNGZ5Z1JYUzhsbkZCaW1ySnJJcGtQbXEzTW1vRUVGTU5KVFpUWWxjbE5QMERRS1B1M205YVNJVUxFS3czWXRJa0ZFQVd4aUNvMWFwM3loSm0xQnNTbVhDQ0J1UWUrZkJGVmFUeGZLQkpkMlZkWWZQb1pwSlJQNU5NaHdVWVQzclVpQk01czNHR2xUUEg4aUwvUGc0TDhOcXpVblprSlVlQjEwZXFzMzVTbnc0eFNpaDRlNG11QUhXcjh0QWpEUlM3Qk1JTFBGK3RpcXJKaFJ4aEpHSm93QXc4aHlFMFZxa09HVDFWYXk0L21BYlJhdUtEMnNRZ0plbkhIZDlrcDhycThuR2lIWVdTVTNqNDFJSXdpbGlza0ZuODFoK3pzUmRORE9lR09FT0dnWklpVVREOVFSblJ4UmtuQWRQb1oydGZuTml4OExjUDdjbytWTDN6THlhSkNobGs4VWdnYUVqMWhZZmRZVUV2Q2lSbTZ1aW1tM25xaUhjR2YxVGM1UlQxSkMzL2xSUVlLVzJ4WWs0WkpaSUFUU3dhYStZckREZEZJbVlmS2dqcTNLS3QxSkFvNUR4OUN1THF1a0hFeEk0Vlg3YytVeENuSnJrT0VSQ1pWcFZhNVdBT3l4MEpZZzI2RjRQRlVHaG4vWlQzclVCa2VQSzhBRmUvb2p3UTNxcVhicW1oMG5pTko3c0ltQkU3dDlpVGdORzBQTHloeituTmZFMFhxTi9QaXhCK2Zjd0tzNkZiS0dzajRDTk5oWjdURmE2R3JWWEpvZkIyS2IvakJ1WjFWanBnZTZ3TGtHVVRqV2FscFhGOHA5TWZuVE02Y09OYUUwY0FaU2R1d2F3OFhRcmhMZU1qVFplUndvZzZleFpScWlLbVIxYmJ6MFFKdGlzSjZUVzE2aGdyRjVXNWkzbndleXlKM1ZFRU1aMFdTTC9OaHZhbHBYdDFjUFZUdE81azN2WTZ1eU50MVhxSkRoWWhncUxpWmlIaFFIbzZNM2Q0dWlCbXNReHhxbENsbFZteHZENDMxMndtbm50VDZWeHdhLytDQytya2RGaEdKM1ZpTm9SVlNaY2NhbEU2bDExSW9nd1NYY0cwb29BeTlmbGRXUnNtTThWQXp0cWdCVTlXMTZWcmRXdVVDelFLOTlvT1ZWSWZOVlUzTURRbGNFNldhUHB4bU5GYlhIRlpsVUQzN0FKM3BuVmFVeS9EakdRUDFwdTQzWGVpZFl5Tkh6ZnZHVk9QZS9PbUZVQ0I1WWRMVG9xUFFlY2Y3d01Fd2dVcWxOdHk0K3lhWS9NSHZiMHVxc1FJYmEyK0dKVDBIMVA4SUQrQTVZai82dUNobFBKRzJrRDlqZEZablFLeExIam1Na3dMbjhrYURFWjMxWGhPQ2MxVzBaWUQ1KzdoRW9RNjRkb2pZamNFQUJweGdLSmtWY2VJZ1lKaENwZ1BBZ1NqdEJQYUZXZEYxYjFGcUJESitzcXkraSs3di9maFQ4cXBaT2UvWGgrR2djQ0k3Ukh1Z09UcUpUZXNUdWM1c0R0UzcxYkdpOUcxRTNOZytIYkdGM29VZUpMTWtQY3UzMXB6UW9ob2hoQXBHVzhSbEgrK2NvcUI0TVdYUmRXMVJXZ1l5MWNBYlQrVlZCQTU3OWlPZUpwOU1MTlBTMnhKUGs3Mk9nOXBvTVd2bXdkUjlRU2wzUGVnajZJV1hOaGpQK0doTWovR1BUK2xwQk5oMHF6cnJYN3pBeHRCZHBFYWRaSUFPZmJVRVByNHVpUUliOUtYTm5ELzZLZkxSUXltYXdIQjRwOEpPWXFjY0FRRFBoVGx2UFRaY0kxakNIWSt1aXVwNHh4Rm94NXRwTTB4VkhGS2RFNGZvQXVMNnpGU1ZMNEIwcWhxSFM0aUkyVWNmUUErOHdBaERuaGthclFOWUFPYlUwSlZBMUdvdVNWUEJ2UTBiVmxGSVNGZTh6UUNUZmlGTVNZcjJuNHRVYlhjOTZHd0N0cDF3emp5MFk3RndRQ2R5VkhpU1JTUTNJRkprQWtSbGdHTWZhaUQvZG9zVUpjdzE2b0cyTlJJRU1Hb2U2NUtXUkhSclRBU1VSOWwycUlHdE5pWXIyUGc1VXowVW5SY1lXZlBHYVhjL1puQ0pDSko4MGtXbFhaWWVOb1owc3pXdEE1OHVIQVI2VEMxcE9CVExRWFd3LzNVUHJzTy9TQW4zcWJMVXllT0JsSU5ObUN6d2graGRVL1FtVzBrZnJ5WHZpNkJKbExJeUU2Qkt2eWxhSGphR3NZZy9meTBlZUIvTjJNZDNaTk5kT04rWGc1Yk85N0NoMnBkaG5mWlcwcVpHZ1R4ZWllSGplZndLUWNZY2t3em1hNU5ZdWk5VzFqb09uUWo1dk1id281SGJlRHBRQmJzZU9XbEQ1UThkUUZOWEhBOWFFTUdoUFRjdGFRb2FtNW8wNFZwWFlwQ3EwS0xSWExOWmtQUThYNkg0eHJnd2pIcGlLL2tOZm14dUYxckdkZ1JQQUdaV0xDWTRDdzVpaXpXZ1l5NFUycTlwVEFwUlM2Nmc2QWJQSkkxYnJLM1RHVTRhOFpwYklNQzdHZnpBeUpSVFpWYWJtSUlLWW10Q2RWclUwYUFTaHpBTkhzRFVSc1JGaHgzQWtHTnBWQlZEWjRaVEtFQjlFU2NnUTJUYW5NMzlqdGQ2aEUwRHNEL2ZNUEpIaHA2R0JQQkNaWWtUQ0tzQTFFWVZML2NjaUJIVldSM0xaY0FWRkJoN29GY0VkSk9NMEdneXQ2dFNRWXprczBoZ1ROZ2taWUtrZ2EzQ09HOWZaK3k1UWhHRWJHUGxsRURmWjc5dVY0VGpmRTJLTkFTalFmdGEwcnRwcXlpdHdjY3hTeE9NeEhqa0x0bVF3SWd4dGFsT1hZem1nOTdhZVJVTFdBQ24xTkNVVU40ZG43N3ZndUdzd1ZqTHJYanhRODBaZnRSZDgxUmJFMWNnVHdXWmVYeUtYSWdpS0xEeFFUZlZMSFZZc0c1QW5sakJEREdQTGtBbFZXUk13M0xabEF2b2taTkE0WXMxMVdMV0lYSExsNzd1Z29XTzlWN0ZSZ3JuZmtWNk5VR2lSZjdxQXBpRC9tcURaVkl3U2lGU01UMEdTZ2FjRmhsdS9XcHJGakF4RHMrQndXQm5MUVpKck9vR0VyQnJxL1JYS21IV2xMamRvZmFKdWp5Z1pvN3g0VVBiTjQ2Z1VHVmZTRVFmMmV5SVJ0SzdPc2paN3RGYVJKN2tIWnZFSlovRDBiUzFqQkZYS3pSUkRoVytrVnpYWE85b0NOcEpMeUVCeDhaMTBNeElCK2I3TFBxaWxIVmw4VkdTeENrUG1TVlFLajd0RGRLNGJuOEc0aXNxK1FiVDE0VVpVTjdNZXQ3Mytpc1grT3ExRlUyMW92RjU5ZnYxaFlwaElKTEFtUkp1Rk5VNmozZ0t5bnFZbUxPV3JUeGZuSWQ5M2dhR1diUEhvL3I4RmdQUzgxb091S1Q1NXRrbUhGcUNYblZSWE1VV0JoN0tCSkRnbTJJd1dlWFFQd0FZckVjbmNVREZNSnBKaXJzTVUzcFJFUU5iVDFQU1VEVmtKaFBLK0M4NTRSZHVTRkxHK1BsdHd5Mkl0MW10dElaTzZha1JCWUFjam1ZdmErMCt3R2MzWkdML1F0QTZNcUw3Qm9XS1lUQ1NZd2UydytvSnVjT0YwNDhkay9RVmtQVTFOcnhGcUxzQkNlZDhGajVyRnp3VmxjZEwzVEs4dHVMcFlpL1hxTzVpbklZV2diekszTVpJNTVXQUlqL0s4cjBHRm9wM04vanErckpuWWJBcytLOW1XZFRCOGcyS1lTS1NHN0J6Qm5OeUdxaXdxNDdlQXJLZXBDY04veElvcjdMc0lWd0tJajBUSXh2TmJrQ05tQzI1RHRGUFkyYitDektEcGJnbW1WYjBvNVJDWUlCbllBNGNHa3IvcE5uSU00OFU4bGFadU41Z1R0VzVJYWdGWkE1UWdvMDNmUWtUTFgxV01LVHhHcll5OFp2Ykk4TXVRNVdwa1NsZnBOaXB0SklIRk9XazZLa1lKcGxYbGdqTUdzM0VWdldYWk1SMDlockgxYWtxYkNyejRQRFl2U0dJQkdReVdDdGFTSVBETmhmZTFDaFhWU01GbXZtWG02aFBHTFRobHNCSFV4YktzWUNGWW5ZRjVrdXhZNU5FZ21xVmtya0VJUnVrOXNPeVVaSnJDQ2hvRGhuRWlWdVM4blQwa2ZrM1NDc2lnUmFoYWxCVFVCOC9hcmhIMXBEYmJzVHNVYjdEQUxiaGpJdzZDVHlvTFBtdXMzS28wejJCYUk1OTdJQzhuUC9JU0x0T0k2YVF3Mi9DYzJlZ3hOQ3JPZzNJVEZLWmNlSDV1WFQzdEpDRHplNW1hK09VNVF6MUZYMldEbS9nUmd3Q3ZROXd2Yk1HMXcybVZlejlOM1c5LythdlBWdGl3MDVMakR6eUhhaVlvdVJibU1WaE1Hck1OU2h3TGhwR1N3cFBCKzBiMmtNd3B6N1NBRExWMkk1SkJFQmxxKzQvSmg0OVNIQUlEbzJIMFlNZVQxajZ3eTczaUZ4YkZGTWYyV2NEODJHTVVEZGw1WVF3MHlDT1drdGxQdDhlbWMzd2hZOEl3cWtJQUYrOFBRZXVvV0hxV2pwRUt5TENIM283S3orSktXbi91ZVg5bFB0b2xZSENoQndQN0pHdy8wdkhlM2hkejZrTjl5RjBPVHpuc3k0cW1UR1cyQmU5Z1RnaUdZUFB3bWtBUHZ3TmkrbnRTVmdFWlRFUUVyREpaK3ByYVhLM3dKVlJMVFNaNzM4T0lDT3RPSWJIMDRvS1A0bmpIZEozM0xkQjIyeXFyVlo2Z1JnN21UMlcyMGFXa0NjRVFMRzA1MlNuakE3dWlUdFVwWkU4OSsyY2xpdk83di9IOGJneGVwM1I5SjBoOCt0RXlKVC83QzA3OE4reHVvMXZmK0xVNEJweTA3eSsyUDhYeHFUVDBTdGRvM3E3UnVPYnBaS1V2MnlRRXBlU0QxV1JoQ0d1cGNtZTZnODk2NTBNS0FCU3lxZ0x5bnBLb2VqZkY3RUFjRmxkT3RQaVNRMXZObGNaZmtielE5eGJuOGErQnRtR2lGV2lmeDNmRkNNWmpCdjJGWlVyZTFxeFpWWlZhNzhYa0doMkc4SzZTdExrV3lkdmV0N1V0VEFwWmgxeThkUG5oaHgrNmZMRXNOajNNaXF2OWFQTU15QitDYTl4NDcrdVZBZzZYTHlxWE41Z2NiTU8rZ2g5NGIvQjhjTy9MZlVjZW5NbDRQNDhKZm1sVDFxTUdESFhrek5HYTAyUmhDSXRtY3NPbFVDSDNrMitxa2xoRHRwSDluRW10aDQxL28wU2crcUV2SDVURTVONkdpUVVOOUNhWlRGQkNSWTBRdzVXTFNvZTQ5QTQ1RnROSzJVTldsZ05GU0p3UlJSUy84dEd6Qi8vRUtBek1wVjBqYXNCZ055dGpKRlNQQ2NBUTY1UUFzcVpodW9WRUdsUEVXdFlQSnV4am00Y1FzaEp0UWpCTUFGbERqckJaZ1pBSm53V1lxMlRxWUVjaCtXNmJYUTBtQk1NRWtCbWZrcmNUY3dSVUxXVlhOcFBpWVBad25BbWpNSk1Kd1RBQlpNVVV5K3hodWJPUHFXWTgzd0N6amE5Z1oxN1pDY0V3Q1dUVm9UMENnNkJiNkxVL25JWXhtRzN0TlBtczhrd0Vob2tnYTJTMHpHNEZqelhSU3NiRE9xejNEc2Rzb3hKTkJJYUpJRXRFSE5MYVM3RGdFdVhlTTZEWjFjall0T2dPeld4RFNBYkRNQVJxdW9oa2tQbDgreXROWVZFYXAzSHROTnhrbm1hMjFqcWFiUU8yUTFtM0NOOUFHRWJ3U3hPVkRMTFRRZVpOZnB6YVQ5SlVYT1FwWnJ6MUFtYWI1VVVtWHVGNVVRdDd6MEFZMmhmVGl6SWhaSGRvbTYyOUdFZWtyWDgvT0I5ai92K1BDTm9FVVZGM3dpZklIaUl0Mlp0dEsybTZ2b0V3RE5VMlZVUlN5UHdoem5OU0NRRGZ3ZU12MnFYTWIyUkxZclkxRXUvTFlXSGp4ekFwWksySnM5MEt5YmRFRFQzclFkaWdiT3N4OGFIbWRueGFmTXJZTVV3TTJaSjQ1VEJlcXRHbXpOa3J5YVppWUxaWmQ5dkZkRVdQSGNQa2tIWFVUMFRZd0Roc21tcTJZMDZMMkMvdkxxUTBIc2FOWVhMSVZqSTJqZ2R0RkltdS91NWZXQ0t6cmFvZVJPdlBXMUNNR2NNMGtEWGZFTFdmQkUvZHVqKzJxaTBjTExVMTIrQVZyTFNyOWVQRk1BMWthMW1mVzdIU1JoelJ1andIR2tlU0tQN1EzbXlEZzJrM0V2R1d4R1BGTUIxazlZdzNzeVVZS1h3TmNXNHZSZVp3RmppU2JmMzh3dXNEVjhJYzdHTEdpV0U2eUlwWDdTUWJDZFVYampJdEJzeTJhN1lNazNRTEpzOXhZcGd4WktabzB4ZE9ZcmI5bTNJcWZQb2tkVFdXQ0NRdzIvRDFuR3hIRjFrTjV4c2xBZ1hmZXJkdHlRZXQ4NWNIUjFsSFYxYldDTmliYlZUcEUzbkVKR3RNOHM4UDVtY25WbExpOTQvQjFheUlIZEZFSXdCRDllczJGU3o4SHRYNStOOEVzcW1zbyttRGdKM1pWdnlVSHlpZFpMc0IwS2R5TG5rNENOaVliVi84UDd6YmtMbEpXcTBhRGlRendQVTZJZS83cnpqM3lxZS8vRS9QdmhBTTUxenIyek1BU3Q1RkJMTXRvV3ZuSFpJWmtBL010b1J1ZHdaUXlidUlZTFlsYzlsdThlWWQzc21VRDFkWWs3bFVKeVVuVS9pWnJWVTltY3FCZW10bXNjcU40UGgxd0lUT2VrczJOeURsVGhCNmdYd3l0Ui9sRGdRbmtFUEFJZUFRY0FnNEJCd0NEZ0dIZ0VQQUllQVFjQWc0QkJ3Q0RnR0hnRVBBSWVBUWNBZzRCQndDRGdHSGdFUEFJZUFRY0FnNEJCd0NEZ0dIZ0VQQUllQVFjQWc0QkJ3Q0RnR0h3RXdqVVBqSy9lZnZQSmxwQ0daUCtFS1YzUDBDT1d2UG51U3pMUEYzeWNjOWI4ay9kMmZpWjZnVmJCRDZNZDNWakMrWG1pRUVwMUhVRnZ1VzZLRjJwZmswU3VMcWJJOUFoVjA2MHJEL2xydzljMGM1bVFpd0RoN3Zabk92TTArbWlvWlFxMFh5VnNCMWZVSXZyaDJDekk3bHFmZ3d2TzFuQ1IxbTA0OUFWUXpubGZTZmlKOStHR1pNQWwvY2ZYTkl0bWRNOXBrVnR5aXZEcWp5RVg1bXdaZ1p3WmZrUFg4ZCt3dERaZ2FlS1JKMHhmOHdycTZ1UDFxKys5ZjdWUnMrVjdYSGFEcnVab0IrYUUxd2VzRi9FRDhHdkY0NmY3Y2N0T1BxdXlxMXZtOS8wV01jTnhjL05nVG1mdWpWNFo2ZnpxdTdzUExTNy9PQjhCWEtHcXZwdmpQWXg2YXp3UXMrUGZBMnlXdXJ0N0NYci9TN0dnQXVhSyt4SXZmSitlQ0ZPdzVqUXFCMDVNMlQxNnNYc1BnbXM4dlc5QzlFQjU4bCt3a2dVTFJlZDFvZms4WXlLTFlJVnc1dmtyUGcydFY5Wm9PRGNzTU9TZWJsaWx6ZFhRaVJBZnhqWXJFQ2QzUTFDTG1IRnQ5aDY2M0xEMTBPdTd1QVpOTnBmVXg2eXJiWUJkaE5PZVc2clBiN1FxelRlcmJvajR0YkE5WlZtNFRkcTEwU3Erd3gxWUVldnNhU1hBOGZnOUUwUkY5djQ5U2RiWitXeFNwN1ROVTFyYnM1ZkF4SzB4Rk5tTEpobFgydmQ0MlZPYnl6MTN0RE5lbXA2N3piaGd1MjBXcnY0ZHdxVFE5d3Bpc0psTDFMYXp6WDF4aWJrNzJCVzVHZExpMmJ0WjNqNnkyYmZXL24wM1pmNkJGcGs1a0xUd2tDUXRuN2ZRKzVMOHY5OWFiYmFaMFMvVVpYczhYMVYrcG5ybnN3QmJqQ21MaFRGZEZvVGt2c1BydE5IUzZBdVJiVWVlbk84TkxjWlZ5Yjg4cmlEdTcrVFdSYTVKL05ldklUY05COUgzdmVTekN6aTEySDl6Z3Q2cDgvOWJPSjJyUkx6ZlczU0dkMUJNU0ozSE83RitXc3U1UFIwNjd1b1A2d05sT2p2Z2ErdUxqRUZtZGpaRnZncjd4czhJbC9ES0dMbm13RW9HTS9valhzNE1MczNPMmV0VjNteHQwcW53TDJKSGVKazRyQUtsK2JxZUx1ZWhmK2VqbWZyZWkwMkZaOEwxcVhOcmtJelBQVGN2UWtqVi9yWGRNdW04UlhjT2JuM05RaTBPQjlkUjFtNVN2OXprc3VCVzNFZGZCVHErK2c0blZtcm9POXR1TWQ3dlNUNWpIeVFjOWI5czlPK2hHNjlFbEdZSjhmcFNpV2I1VjZ6K0JSak1JaGZJMm9UTDQ1eVNLNXV2VkZZUFduZGhuTlN1VTlKMzNKdmNJLzNuLzI0VC9zVHpmUkZQOFBRamhKTlI5Y1JyRUFBQUFBU1VWT1JLNUNZSUk9Igp9Cg=="/>
    </extobj>
  </extobjs>
</s:customData>
</file>

<file path=customXml/itemProps1.xml><?xml version="1.0" encoding="utf-8"?>
<ds:datastoreItem xmlns:ds="http://schemas.openxmlformats.org/officeDocument/2006/customXml" ds:itemID="{4B61CA36-B26F-4FBE-8F9D-ABDDA7CD513D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1893</Words>
  <Application>Microsoft Office PowerPoint</Application>
  <PresentationFormat>On-screen Show (4:3)</PresentationFormat>
  <Paragraphs>121</Paragraphs>
  <Slides>13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8" baseType="lpstr">
      <vt:lpstr>MS Gothic</vt:lpstr>
      <vt:lpstr>MS PGothic</vt:lpstr>
      <vt:lpstr>新細明體</vt:lpstr>
      <vt:lpstr>新細明體</vt:lpstr>
      <vt:lpstr>宋体</vt:lpstr>
      <vt:lpstr>宋体</vt:lpstr>
      <vt:lpstr>Arial</vt:lpstr>
      <vt:lpstr>Arial Rounded MT Bold</vt:lpstr>
      <vt:lpstr>Cambria Math</vt:lpstr>
      <vt:lpstr>Comic Sans MS</vt:lpstr>
      <vt:lpstr>Gill Sans MT</vt:lpstr>
      <vt:lpstr>Times New Roman</vt:lpstr>
      <vt:lpstr>Wingdings</vt:lpstr>
      <vt:lpstr>Pixel</vt:lpstr>
      <vt:lpstr>Photo Editor Photo</vt:lpstr>
      <vt:lpstr>COMP2322  Computer Networking   Tutorial One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UCLA External Affairs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apautler</dc:creator>
  <cp:lastModifiedBy>Lou, Wei [COMP]</cp:lastModifiedBy>
  <cp:revision>1571</cp:revision>
  <cp:lastPrinted>2022-01-26T04:16:41Z</cp:lastPrinted>
  <dcterms:created xsi:type="dcterms:W3CDTF">2022-01-26T04:16:41Z</dcterms:created>
  <dcterms:modified xsi:type="dcterms:W3CDTF">2022-02-07T07:48:45Z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1033-3.9.6.6441</vt:lpwstr>
  </property>
</Properties>
</file>