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20"/>
  </p:notesMasterIdLst>
  <p:handoutMasterIdLst>
    <p:handoutMasterId r:id="rId21"/>
  </p:handoutMasterIdLst>
  <p:sldIdLst>
    <p:sldId id="256" r:id="rId2"/>
    <p:sldId id="479" r:id="rId3"/>
    <p:sldId id="480" r:id="rId4"/>
    <p:sldId id="420" r:id="rId5"/>
    <p:sldId id="463" r:id="rId6"/>
    <p:sldId id="486" r:id="rId7"/>
    <p:sldId id="467" r:id="rId8"/>
    <p:sldId id="487" r:id="rId9"/>
    <p:sldId id="488" r:id="rId10"/>
    <p:sldId id="489" r:id="rId11"/>
    <p:sldId id="490" r:id="rId12"/>
    <p:sldId id="491" r:id="rId13"/>
    <p:sldId id="492" r:id="rId14"/>
    <p:sldId id="493" r:id="rId15"/>
    <p:sldId id="494" r:id="rId16"/>
    <p:sldId id="495" r:id="rId17"/>
    <p:sldId id="496" r:id="rId18"/>
    <p:sldId id="497" r:id="rId19"/>
  </p:sldIdLst>
  <p:sldSz cx="9144000" cy="6858000" type="screen4x3"/>
  <p:notesSz cx="7099300" cy="10234613"/>
  <p:defaultTextStyle>
    <a:defPPr>
      <a:defRPr lang="en-US"/>
    </a:defPPr>
    <a:lvl1pPr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1pPr>
    <a:lvl2pPr marL="4572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2pPr>
    <a:lvl3pPr marL="9144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3pPr>
    <a:lvl4pPr marL="13716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4pPr>
    <a:lvl5pPr marL="1828800" algn="ctr" rtl="0" fontAlgn="base">
      <a:spcBef>
        <a:spcPct val="0"/>
      </a:spcBef>
      <a:spcAft>
        <a:spcPct val="0"/>
      </a:spcAft>
      <a:defRPr sz="2400" kern="1200">
        <a:solidFill>
          <a:schemeClr val="bg1"/>
        </a:solidFill>
        <a:latin typeface="Times New Roman" pitchFamily="18" charset="0"/>
        <a:ea typeface="新細明體" pitchFamily="18" charset="-120"/>
        <a:cs typeface="+mn-cs"/>
      </a:defRPr>
    </a:lvl5pPr>
    <a:lvl6pPr marL="2286000" algn="l" defTabSz="914400" rtl="0" eaLnBrk="1" latinLnBrk="0" hangingPunct="1">
      <a:defRPr sz="2400" kern="1200">
        <a:solidFill>
          <a:schemeClr val="bg1"/>
        </a:solidFill>
        <a:latin typeface="Times New Roman" pitchFamily="18" charset="0"/>
        <a:ea typeface="新細明體" pitchFamily="18" charset="-120"/>
        <a:cs typeface="+mn-cs"/>
      </a:defRPr>
    </a:lvl6pPr>
    <a:lvl7pPr marL="2743200" algn="l" defTabSz="914400" rtl="0" eaLnBrk="1" latinLnBrk="0" hangingPunct="1">
      <a:defRPr sz="2400" kern="1200">
        <a:solidFill>
          <a:schemeClr val="bg1"/>
        </a:solidFill>
        <a:latin typeface="Times New Roman" pitchFamily="18" charset="0"/>
        <a:ea typeface="新細明體" pitchFamily="18" charset="-120"/>
        <a:cs typeface="+mn-cs"/>
      </a:defRPr>
    </a:lvl7pPr>
    <a:lvl8pPr marL="3200400" algn="l" defTabSz="914400" rtl="0" eaLnBrk="1" latinLnBrk="0" hangingPunct="1">
      <a:defRPr sz="2400" kern="1200">
        <a:solidFill>
          <a:schemeClr val="bg1"/>
        </a:solidFill>
        <a:latin typeface="Times New Roman" pitchFamily="18" charset="0"/>
        <a:ea typeface="新細明體" pitchFamily="18" charset="-120"/>
        <a:cs typeface="+mn-cs"/>
      </a:defRPr>
    </a:lvl8pPr>
    <a:lvl9pPr marL="3657600" algn="l" defTabSz="914400" rtl="0" eaLnBrk="1" latinLnBrk="0" hangingPunct="1">
      <a:defRPr sz="2400" kern="1200">
        <a:solidFill>
          <a:schemeClr val="bg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33"/>
    <a:srgbClr val="B4D6FF"/>
    <a:srgbClr val="989ABA"/>
    <a:srgbClr val="AAAAAA"/>
    <a:srgbClr val="D4D4D4"/>
    <a:srgbClr val="E9E9E9"/>
    <a:srgbClr val="F7F7F7"/>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1" autoAdjust="0"/>
    <p:restoredTop sz="76836" autoAdjust="0"/>
  </p:normalViewPr>
  <p:slideViewPr>
    <p:cSldViewPr>
      <p:cViewPr varScale="1">
        <p:scale>
          <a:sx n="107" d="100"/>
          <a:sy n="107" d="100"/>
        </p:scale>
        <p:origin x="91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199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Teaching\comp2322\2022-23-2\Labs&amp;Tuts\wk7-Tut3\Q4.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b="1">
                <a:solidFill>
                  <a:sysClr val="windowText" lastClr="000000"/>
                </a:solidFill>
              </a:rPr>
              <a:t>TCP</a:t>
            </a:r>
            <a:r>
              <a:rPr lang="en-US" altLang="zh-CN" b="1" baseline="0">
                <a:solidFill>
                  <a:sysClr val="windowText" lastClr="000000"/>
                </a:solidFill>
              </a:rPr>
              <a:t> Reno</a:t>
            </a:r>
            <a:endParaRPr lang="zh-CN" altLang="en-US" b="1">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工作表1!$A$1:$A$36</c:f>
              <c:numCache>
                <c:formatCode>General</c:formatCode>
                <c:ptCount val="3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numCache>
            </c:numRef>
          </c:xVal>
          <c:yVal>
            <c:numRef>
              <c:f>工作表1!$B$1:$B$36</c:f>
              <c:numCache>
                <c:formatCode>General</c:formatCode>
                <c:ptCount val="36"/>
                <c:pt idx="0">
                  <c:v>1</c:v>
                </c:pt>
                <c:pt idx="1">
                  <c:v>2</c:v>
                </c:pt>
                <c:pt idx="2">
                  <c:v>4</c:v>
                </c:pt>
                <c:pt idx="3">
                  <c:v>8</c:v>
                </c:pt>
                <c:pt idx="4">
                  <c:v>16</c:v>
                </c:pt>
                <c:pt idx="5">
                  <c:v>32</c:v>
                </c:pt>
                <c:pt idx="6">
                  <c:v>33</c:v>
                </c:pt>
                <c:pt idx="7">
                  <c:v>34</c:v>
                </c:pt>
                <c:pt idx="8">
                  <c:v>35</c:v>
                </c:pt>
                <c:pt idx="9">
                  <c:v>36</c:v>
                </c:pt>
                <c:pt idx="10">
                  <c:v>37</c:v>
                </c:pt>
                <c:pt idx="11">
                  <c:v>38</c:v>
                </c:pt>
                <c:pt idx="12">
                  <c:v>39</c:v>
                </c:pt>
                <c:pt idx="13">
                  <c:v>40</c:v>
                </c:pt>
                <c:pt idx="14">
                  <c:v>41</c:v>
                </c:pt>
                <c:pt idx="15">
                  <c:v>42</c:v>
                </c:pt>
                <c:pt idx="16">
                  <c:v>21</c:v>
                </c:pt>
                <c:pt idx="17">
                  <c:v>22</c:v>
                </c:pt>
                <c:pt idx="18">
                  <c:v>23</c:v>
                </c:pt>
                <c:pt idx="19">
                  <c:v>24</c:v>
                </c:pt>
                <c:pt idx="20">
                  <c:v>25</c:v>
                </c:pt>
                <c:pt idx="21">
                  <c:v>26</c:v>
                </c:pt>
                <c:pt idx="22">
                  <c:v>1</c:v>
                </c:pt>
                <c:pt idx="23">
                  <c:v>2</c:v>
                </c:pt>
                <c:pt idx="24">
                  <c:v>4</c:v>
                </c:pt>
                <c:pt idx="25">
                  <c:v>8</c:v>
                </c:pt>
              </c:numCache>
            </c:numRef>
          </c:yVal>
          <c:smooth val="0"/>
          <c:extLst>
            <c:ext xmlns:c16="http://schemas.microsoft.com/office/drawing/2014/chart" uri="{C3380CC4-5D6E-409C-BE32-E72D297353CC}">
              <c16:uniqueId val="{00000000-6D27-46B7-9F64-ED438768B96B}"/>
            </c:ext>
          </c:extLst>
        </c:ser>
        <c:dLbls>
          <c:showLegendKey val="0"/>
          <c:showVal val="0"/>
          <c:showCatName val="0"/>
          <c:showSerName val="0"/>
          <c:showPercent val="0"/>
          <c:showBubbleSize val="0"/>
        </c:dLbls>
        <c:axId val="460431896"/>
        <c:axId val="460432552"/>
      </c:scatterChart>
      <c:valAx>
        <c:axId val="460431896"/>
        <c:scaling>
          <c:orientation val="minMax"/>
          <c:max val="26"/>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b="1">
                    <a:solidFill>
                      <a:sysClr val="windowText" lastClr="000000"/>
                    </a:solidFill>
                  </a:rPr>
                  <a:t>Transmission</a:t>
                </a:r>
                <a:r>
                  <a:rPr lang="en-US" altLang="zh-CN" b="1" baseline="0">
                    <a:solidFill>
                      <a:sysClr val="windowText" lastClr="000000"/>
                    </a:solidFill>
                  </a:rPr>
                  <a:t> round</a:t>
                </a:r>
                <a:endParaRPr lang="zh-CN" altLang="en-US" b="1">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60432552"/>
        <c:crosses val="autoZero"/>
        <c:crossBetween val="midCat"/>
        <c:majorUnit val="2"/>
        <c:minorUnit val="1"/>
      </c:valAx>
      <c:valAx>
        <c:axId val="460432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b="1">
                    <a:solidFill>
                      <a:sysClr val="windowText" lastClr="000000"/>
                    </a:solidFill>
                  </a:rPr>
                  <a:t>Congestion window</a:t>
                </a:r>
                <a:r>
                  <a:rPr lang="en-US" altLang="zh-CN" b="1" baseline="0">
                    <a:solidFill>
                      <a:sysClr val="windowText" lastClr="000000"/>
                    </a:solidFill>
                  </a:rPr>
                  <a:t> size</a:t>
                </a:r>
                <a:endParaRPr lang="zh-CN" altLang="en-US" b="1">
                  <a:solidFill>
                    <a:sysClr val="windowText" lastClr="000000"/>
                  </a:solidFill>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in"/>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60431896"/>
        <c:crossesAt val="0"/>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lvl1pPr algn="l" defTabSz="990600">
              <a:defRPr sz="1300">
                <a:solidFill>
                  <a:schemeClr val="tx1"/>
                </a:solidFill>
                <a:ea typeface="+mn-ea"/>
              </a:defRPr>
            </a:lvl1pPr>
          </a:lstStyle>
          <a:p>
            <a:pPr>
              <a:defRPr/>
            </a:pPr>
            <a:endParaRPr lang="en-US" altLang="zh-CN"/>
          </a:p>
        </p:txBody>
      </p:sp>
      <p:sp>
        <p:nvSpPr>
          <p:cNvPr id="23555" name="Rectangle 3"/>
          <p:cNvSpPr>
            <a:spLocks noGrp="1" noChangeArrowheads="1"/>
          </p:cNvSpPr>
          <p:nvPr>
            <p:ph type="dt" sz="quarter" idx="1"/>
          </p:nvPr>
        </p:nvSpPr>
        <p:spPr bwMode="auto">
          <a:xfrm>
            <a:off x="4022725" y="0"/>
            <a:ext cx="3076575" cy="512763"/>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lvl1pPr algn="r" defTabSz="990600">
              <a:defRPr sz="1300">
                <a:solidFill>
                  <a:schemeClr val="tx1"/>
                </a:solidFill>
                <a:ea typeface="+mn-ea"/>
              </a:defRPr>
            </a:lvl1pPr>
          </a:lstStyle>
          <a:p>
            <a:pPr>
              <a:defRPr/>
            </a:pPr>
            <a:endParaRPr lang="en-US" altLang="zh-CN"/>
          </a:p>
        </p:txBody>
      </p:sp>
      <p:sp>
        <p:nvSpPr>
          <p:cNvPr id="23556" name="Rectangle 4"/>
          <p:cNvSpPr>
            <a:spLocks noGrp="1" noChangeArrowheads="1"/>
          </p:cNvSpPr>
          <p:nvPr>
            <p:ph type="ftr" sz="quarter" idx="2"/>
          </p:nvPr>
        </p:nvSpPr>
        <p:spPr bwMode="auto">
          <a:xfrm>
            <a:off x="0" y="9721850"/>
            <a:ext cx="3076575" cy="512763"/>
          </a:xfrm>
          <a:prstGeom prst="rect">
            <a:avLst/>
          </a:prstGeom>
          <a:noFill/>
          <a:ln w="9525">
            <a:noFill/>
            <a:miter lim="800000"/>
            <a:headEnd/>
            <a:tailEnd/>
          </a:ln>
          <a:effectLst/>
        </p:spPr>
        <p:txBody>
          <a:bodyPr vert="horz" wrap="square" lIns="99038" tIns="49519" rIns="99038" bIns="49519" numCol="1" anchor="b" anchorCtr="0" compatLnSpc="1">
            <a:prstTxWarp prst="textNoShape">
              <a:avLst/>
            </a:prstTxWarp>
          </a:bodyPr>
          <a:lstStyle>
            <a:lvl1pPr algn="l" defTabSz="990600">
              <a:defRPr sz="1300">
                <a:solidFill>
                  <a:schemeClr val="tx1"/>
                </a:solidFill>
                <a:ea typeface="+mn-ea"/>
              </a:defRPr>
            </a:lvl1pPr>
          </a:lstStyle>
          <a:p>
            <a:pPr>
              <a:defRPr/>
            </a:pPr>
            <a:endParaRPr lang="en-US" altLang="zh-CN"/>
          </a:p>
        </p:txBody>
      </p:sp>
      <p:sp>
        <p:nvSpPr>
          <p:cNvPr id="23557"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9038" tIns="49519" rIns="99038" bIns="49519" numCol="1" anchor="b" anchorCtr="0" compatLnSpc="1">
            <a:prstTxWarp prst="textNoShape">
              <a:avLst/>
            </a:prstTxWarp>
          </a:bodyPr>
          <a:lstStyle>
            <a:lvl1pPr algn="r" defTabSz="990600">
              <a:defRPr sz="1300">
                <a:solidFill>
                  <a:schemeClr val="tx1"/>
                </a:solidFill>
                <a:ea typeface="+mn-ea"/>
              </a:defRPr>
            </a:lvl1pPr>
          </a:lstStyle>
          <a:p>
            <a:pPr>
              <a:defRPr/>
            </a:pPr>
            <a:fld id="{E4D6874F-DBC8-4F6A-9177-58AE405DCEB7}" type="slidenum">
              <a:rPr lang="zh-CN" altLang="en-US"/>
              <a:pPr>
                <a:defRPr/>
              </a:pPr>
              <a:t>‹#›</a:t>
            </a:fld>
            <a:endParaRPr lang="en-US" altLang="zh-CN"/>
          </a:p>
        </p:txBody>
      </p:sp>
    </p:spTree>
    <p:extLst>
      <p:ext uri="{BB962C8B-B14F-4D97-AF65-F5344CB8AC3E}">
        <p14:creationId xmlns:p14="http://schemas.microsoft.com/office/powerpoint/2010/main" val="4072823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lvl1pPr algn="l" defTabSz="990600">
              <a:defRPr sz="1300">
                <a:solidFill>
                  <a:schemeClr val="tx1"/>
                </a:solidFill>
                <a:ea typeface="+mn-ea"/>
              </a:defRPr>
            </a:lvl1pPr>
          </a:lstStyle>
          <a:p>
            <a:pPr>
              <a:defRPr/>
            </a:pPr>
            <a:endParaRPr lang="en-US" altLang="zh-CN"/>
          </a:p>
        </p:txBody>
      </p:sp>
      <p:sp>
        <p:nvSpPr>
          <p:cNvPr id="4099" name="Rectangle 3"/>
          <p:cNvSpPr>
            <a:spLocks noGrp="1" noChangeArrowheads="1"/>
          </p:cNvSpPr>
          <p:nvPr>
            <p:ph type="dt" idx="1"/>
          </p:nvPr>
        </p:nvSpPr>
        <p:spPr bwMode="auto">
          <a:xfrm>
            <a:off x="4022725" y="0"/>
            <a:ext cx="3076575" cy="512763"/>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lvl1pPr algn="r" defTabSz="990600">
              <a:defRPr sz="1300">
                <a:solidFill>
                  <a:schemeClr val="tx1"/>
                </a:solidFill>
                <a:ea typeface="+mn-ea"/>
              </a:defRPr>
            </a:lvl1pPr>
          </a:lstStyle>
          <a:p>
            <a:pPr>
              <a:defRPr/>
            </a:pPr>
            <a:endParaRPr lang="en-US" altLang="zh-CN"/>
          </a:p>
        </p:txBody>
      </p:sp>
      <p:sp>
        <p:nvSpPr>
          <p:cNvPr id="1126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46150" y="4862513"/>
            <a:ext cx="5207000" cy="4605337"/>
          </a:xfrm>
          <a:prstGeom prst="rect">
            <a:avLst/>
          </a:prstGeom>
          <a:noFill/>
          <a:ln w="9525">
            <a:noFill/>
            <a:miter lim="800000"/>
            <a:headEnd/>
            <a:tailEnd/>
          </a:ln>
          <a:effectLst/>
        </p:spPr>
        <p:txBody>
          <a:bodyPr vert="horz" wrap="square" lIns="99038" tIns="49519" rIns="99038" bIns="49519"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9721850"/>
            <a:ext cx="3076575" cy="512763"/>
          </a:xfrm>
          <a:prstGeom prst="rect">
            <a:avLst/>
          </a:prstGeom>
          <a:noFill/>
          <a:ln w="9525">
            <a:noFill/>
            <a:miter lim="800000"/>
            <a:headEnd/>
            <a:tailEnd/>
          </a:ln>
          <a:effectLst/>
        </p:spPr>
        <p:txBody>
          <a:bodyPr vert="horz" wrap="square" lIns="99038" tIns="49519" rIns="99038" bIns="49519" numCol="1" anchor="b" anchorCtr="0" compatLnSpc="1">
            <a:prstTxWarp prst="textNoShape">
              <a:avLst/>
            </a:prstTxWarp>
          </a:bodyPr>
          <a:lstStyle>
            <a:lvl1pPr algn="l" defTabSz="990600">
              <a:defRPr sz="1300">
                <a:solidFill>
                  <a:schemeClr val="tx1"/>
                </a:solidFill>
                <a:ea typeface="+mn-ea"/>
              </a:defRPr>
            </a:lvl1pPr>
          </a:lstStyle>
          <a:p>
            <a:pPr>
              <a:defRPr/>
            </a:pPr>
            <a:endParaRPr lang="en-US" altLang="zh-CN"/>
          </a:p>
        </p:txBody>
      </p:sp>
      <p:sp>
        <p:nvSpPr>
          <p:cNvPr id="4103" name="Rectangle 7"/>
          <p:cNvSpPr>
            <a:spLocks noGrp="1" noChangeArrowheads="1"/>
          </p:cNvSpPr>
          <p:nvPr>
            <p:ph type="sldNum" sz="quarter" idx="5"/>
          </p:nvPr>
        </p:nvSpPr>
        <p:spPr bwMode="auto">
          <a:xfrm>
            <a:off x="4022725" y="9721850"/>
            <a:ext cx="3076575" cy="512763"/>
          </a:xfrm>
          <a:prstGeom prst="rect">
            <a:avLst/>
          </a:prstGeom>
          <a:noFill/>
          <a:ln w="9525">
            <a:noFill/>
            <a:miter lim="800000"/>
            <a:headEnd/>
            <a:tailEnd/>
          </a:ln>
          <a:effectLst/>
        </p:spPr>
        <p:txBody>
          <a:bodyPr vert="horz" wrap="square" lIns="99038" tIns="49519" rIns="99038" bIns="49519" numCol="1" anchor="b" anchorCtr="0" compatLnSpc="1">
            <a:prstTxWarp prst="textNoShape">
              <a:avLst/>
            </a:prstTxWarp>
          </a:bodyPr>
          <a:lstStyle>
            <a:lvl1pPr algn="r" defTabSz="990600">
              <a:defRPr sz="1300">
                <a:solidFill>
                  <a:schemeClr val="tx1"/>
                </a:solidFill>
                <a:ea typeface="+mn-ea"/>
              </a:defRPr>
            </a:lvl1pPr>
          </a:lstStyle>
          <a:p>
            <a:pPr>
              <a:defRPr/>
            </a:pPr>
            <a:fld id="{8189C4EB-75F3-44DC-9A45-BC29833AF603}" type="slidenum">
              <a:rPr lang="zh-CN" altLang="en-US"/>
              <a:pPr>
                <a:defRPr/>
              </a:pPr>
              <a:t>‹#›</a:t>
            </a:fld>
            <a:endParaRPr lang="en-US" altLang="zh-CN"/>
          </a:p>
        </p:txBody>
      </p:sp>
    </p:spTree>
    <p:extLst>
      <p:ext uri="{BB962C8B-B14F-4D97-AF65-F5344CB8AC3E}">
        <p14:creationId xmlns:p14="http://schemas.microsoft.com/office/powerpoint/2010/main" val="7715154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p:txBody>
          <a:bodyPr/>
          <a:lstStyle/>
          <a:p>
            <a:pPr>
              <a:defRPr/>
            </a:pPr>
            <a:fld id="{F0C6F35E-5D95-4287-B3B4-90241481910D}" type="slidenum">
              <a:rPr lang="zh-CN" altLang="en-US" smtClean="0"/>
              <a:pPr>
                <a:defRPr/>
              </a:pPr>
              <a:t>1</a:t>
            </a:fld>
            <a:endParaRPr lang="en-US" altLang="zh-CN"/>
          </a:p>
        </p:txBody>
      </p:sp>
      <p:sp>
        <p:nvSpPr>
          <p:cNvPr id="12291" name="Rectangle 2"/>
          <p:cNvSpPr>
            <a:spLocks noGrp="1" noRot="1" noChangeAspect="1" noChangeArrowheads="1" noTextEdit="1"/>
          </p:cNvSpPr>
          <p:nvPr>
            <p:ph type="sldImg"/>
          </p:nvPr>
        </p:nvSpPr>
        <p:spPr>
          <a:solidFill>
            <a:srgbClr val="FFFFFF"/>
          </a:solidFill>
          <a:ln/>
        </p:spPr>
      </p:sp>
      <p:sp>
        <p:nvSpPr>
          <p:cNvPr id="12292"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endParaRPr lang="zh-CN" altLang="en-US">
              <a:ea typeface="SimSun"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10</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1284745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11</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3736462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12</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609146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13</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1221102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14</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2615893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15</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2300125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16</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956248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17</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923644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18</a:t>
            </a:fld>
            <a:endParaRPr lang="en-US" altLang="zh-CN" smtClean="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smtClean="0"/>
          </a:p>
        </p:txBody>
      </p:sp>
    </p:spTree>
    <p:extLst>
      <p:ext uri="{BB962C8B-B14F-4D97-AF65-F5344CB8AC3E}">
        <p14:creationId xmlns:p14="http://schemas.microsoft.com/office/powerpoint/2010/main" val="2000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2</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3458224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3</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262600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4</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5</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2209572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6</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86159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7</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2560767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p:txBody>
          <a:bodyPr/>
          <a:lstStyle/>
          <a:p>
            <a:pPr>
              <a:defRPr/>
            </a:pPr>
            <a:fld id="{5B7D6FEF-BC37-40CF-B325-3E37E2E1ECE1}" type="slidenum">
              <a:rPr lang="zh-CN" altLang="en-US" smtClean="0"/>
              <a:pPr>
                <a:defRPr/>
              </a:pPr>
              <a:t>8</a:t>
            </a:fld>
            <a:endParaRPr lang="en-US"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296674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p:txBody>
          <a:bodyPr/>
          <a:lstStyle/>
          <a:p>
            <a:pPr>
              <a:defRPr/>
            </a:pPr>
            <a:fld id="{5AE957D7-FCD0-4232-BFCD-FC7AEB5DF84C}" type="slidenum">
              <a:rPr lang="zh-CN" altLang="en-US" smtClean="0"/>
              <a:pPr>
                <a:defRPr/>
              </a:pPr>
              <a:t>9</a:t>
            </a:fld>
            <a:endParaRPr lang="en-US" altLang="zh-CN"/>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Tree>
    <p:extLst>
      <p:ext uri="{BB962C8B-B14F-4D97-AF65-F5344CB8AC3E}">
        <p14:creationId xmlns:p14="http://schemas.microsoft.com/office/powerpoint/2010/main" val="171973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67530554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626505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201379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214105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437121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371600"/>
            <a:ext cx="4419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371600"/>
            <a:ext cx="4419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7399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34260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96116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6542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8238565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95403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7010400" y="5386388"/>
          <a:ext cx="2133600" cy="1471612"/>
        </p:xfrm>
        <a:graphic>
          <a:graphicData uri="http://schemas.openxmlformats.org/presentationml/2006/ole">
            <mc:AlternateContent xmlns:mc="http://schemas.openxmlformats.org/markup-compatibility/2006">
              <mc:Choice xmlns:v="urn:schemas-microsoft-com:vml" Requires="v">
                <p:oleObj spid="_x0000_s1110" name="Photo Editor Photo" r:id="rId14" imgW="4210638" imgH="2905531" progId="">
                  <p:embed/>
                </p:oleObj>
              </mc:Choice>
              <mc:Fallback>
                <p:oleObj name="Photo Editor Photo" r:id="rId14" imgW="4210638" imgH="2905531" progId="">
                  <p:embed/>
                  <p:pic>
                    <p:nvPicPr>
                      <p:cNvPr id="0" name="Picture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10400" y="5386388"/>
                        <a:ext cx="2133600" cy="147161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pic>
                </p:oleObj>
              </mc:Fallback>
            </mc:AlternateContent>
          </a:graphicData>
        </a:graphic>
      </p:graphicFrame>
      <p:pic>
        <p:nvPicPr>
          <p:cNvPr id="1027" name="Picture 3" descr="DeptOfCom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441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764" name="Rectangle 4"/>
          <p:cNvSpPr>
            <a:spLocks noGrp="1" noChangeArrowheads="1"/>
          </p:cNvSpPr>
          <p:nvPr>
            <p:ph type="title"/>
          </p:nvPr>
        </p:nvSpPr>
        <p:spPr bwMode="auto">
          <a:xfrm>
            <a:off x="0" y="609600"/>
            <a:ext cx="8791575" cy="685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029" name="Rectangle 6"/>
          <p:cNvSpPr>
            <a:spLocks noGrp="1" noChangeArrowheads="1"/>
          </p:cNvSpPr>
          <p:nvPr>
            <p:ph type="body" idx="1"/>
          </p:nvPr>
        </p:nvSpPr>
        <p:spPr bwMode="auto">
          <a:xfrm>
            <a:off x="152400" y="1371600"/>
            <a:ext cx="8991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1030" name="Rectangle 7"/>
          <p:cNvSpPr>
            <a:spLocks noChangeArrowheads="1"/>
          </p:cNvSpPr>
          <p:nvPr/>
        </p:nvSpPr>
        <p:spPr bwMode="auto">
          <a:xfrm>
            <a:off x="2438400" y="304800"/>
            <a:ext cx="6705600" cy="76200"/>
          </a:xfrm>
          <a:prstGeom prst="rect">
            <a:avLst/>
          </a:prstGeom>
          <a:gradFill rotWithShape="1">
            <a:gsLst>
              <a:gs pos="0">
                <a:schemeClr val="bg1"/>
              </a:gs>
              <a:gs pos="100000">
                <a:srgbClr val="8000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pitchFamily="18" charset="0"/>
                <a:ea typeface="新細明體" pitchFamily="18" charset="-120"/>
              </a:defRPr>
            </a:lvl1pPr>
            <a:lvl2pPr marL="742950" indent="-285750" eaLnBrk="0" hangingPunct="0">
              <a:defRPr sz="2400">
                <a:solidFill>
                  <a:schemeClr val="bg1"/>
                </a:solidFill>
                <a:latin typeface="Times New Roman" pitchFamily="18" charset="0"/>
                <a:ea typeface="新細明體" pitchFamily="18" charset="-120"/>
              </a:defRPr>
            </a:lvl2pPr>
            <a:lvl3pPr marL="1143000" indent="-228600" eaLnBrk="0" hangingPunct="0">
              <a:defRPr sz="2400">
                <a:solidFill>
                  <a:schemeClr val="bg1"/>
                </a:solidFill>
                <a:latin typeface="Times New Roman" pitchFamily="18" charset="0"/>
                <a:ea typeface="新細明體" pitchFamily="18" charset="-120"/>
              </a:defRPr>
            </a:lvl3pPr>
            <a:lvl4pPr marL="1600200" indent="-228600" eaLnBrk="0" hangingPunct="0">
              <a:defRPr sz="2400">
                <a:solidFill>
                  <a:schemeClr val="bg1"/>
                </a:solidFill>
                <a:latin typeface="Times New Roman" pitchFamily="18" charset="0"/>
                <a:ea typeface="新細明體" pitchFamily="18" charset="-120"/>
              </a:defRPr>
            </a:lvl4pPr>
            <a:lvl5pPr marL="2057400" indent="-228600" eaLnBrk="0" hangingPunct="0">
              <a:defRPr sz="2400">
                <a:solidFill>
                  <a:schemeClr val="bg1"/>
                </a:solidFill>
                <a:latin typeface="Times New Roman" pitchFamily="18" charset="0"/>
                <a:ea typeface="新細明體" pitchFamily="18" charset="-120"/>
              </a:defRPr>
            </a:lvl5pPr>
            <a:lvl6pPr marL="25146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6pPr>
            <a:lvl7pPr marL="29718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7pPr>
            <a:lvl8pPr marL="34290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8pPr>
            <a:lvl9pPr marL="38862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9pPr>
          </a:lstStyle>
          <a:p>
            <a:pPr algn="l" eaLnBrk="1" hangingPunct="1"/>
            <a:endParaRPr lang="zh-TW" altLang="en-US">
              <a:solidFill>
                <a:schemeClr val="tx1"/>
              </a:solidFill>
            </a:endParaRPr>
          </a:p>
        </p:txBody>
      </p:sp>
      <p:sp>
        <p:nvSpPr>
          <p:cNvPr id="1031" name="Rectangle 8"/>
          <p:cNvSpPr>
            <a:spLocks noChangeArrowheads="1"/>
          </p:cNvSpPr>
          <p:nvPr/>
        </p:nvSpPr>
        <p:spPr bwMode="auto">
          <a:xfrm>
            <a:off x="0" y="6477000"/>
            <a:ext cx="9144000" cy="76200"/>
          </a:xfrm>
          <a:prstGeom prst="rect">
            <a:avLst/>
          </a:prstGeom>
          <a:gradFill rotWithShape="1">
            <a:gsLst>
              <a:gs pos="0">
                <a:srgbClr val="800000"/>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bg1"/>
                </a:solidFill>
                <a:latin typeface="Times New Roman" pitchFamily="18" charset="0"/>
                <a:ea typeface="新細明體" pitchFamily="18" charset="-120"/>
              </a:defRPr>
            </a:lvl1pPr>
            <a:lvl2pPr marL="742950" indent="-285750" eaLnBrk="0" hangingPunct="0">
              <a:defRPr sz="2400">
                <a:solidFill>
                  <a:schemeClr val="bg1"/>
                </a:solidFill>
                <a:latin typeface="Times New Roman" pitchFamily="18" charset="0"/>
                <a:ea typeface="新細明體" pitchFamily="18" charset="-120"/>
              </a:defRPr>
            </a:lvl2pPr>
            <a:lvl3pPr marL="1143000" indent="-228600" eaLnBrk="0" hangingPunct="0">
              <a:defRPr sz="2400">
                <a:solidFill>
                  <a:schemeClr val="bg1"/>
                </a:solidFill>
                <a:latin typeface="Times New Roman" pitchFamily="18" charset="0"/>
                <a:ea typeface="新細明體" pitchFamily="18" charset="-120"/>
              </a:defRPr>
            </a:lvl3pPr>
            <a:lvl4pPr marL="1600200" indent="-228600" eaLnBrk="0" hangingPunct="0">
              <a:defRPr sz="2400">
                <a:solidFill>
                  <a:schemeClr val="bg1"/>
                </a:solidFill>
                <a:latin typeface="Times New Roman" pitchFamily="18" charset="0"/>
                <a:ea typeface="新細明體" pitchFamily="18" charset="-120"/>
              </a:defRPr>
            </a:lvl4pPr>
            <a:lvl5pPr marL="2057400" indent="-228600" eaLnBrk="0" hangingPunct="0">
              <a:defRPr sz="2400">
                <a:solidFill>
                  <a:schemeClr val="bg1"/>
                </a:solidFill>
                <a:latin typeface="Times New Roman" pitchFamily="18" charset="0"/>
                <a:ea typeface="新細明體" pitchFamily="18" charset="-120"/>
              </a:defRPr>
            </a:lvl5pPr>
            <a:lvl6pPr marL="25146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6pPr>
            <a:lvl7pPr marL="29718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7pPr>
            <a:lvl8pPr marL="34290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8pPr>
            <a:lvl9pPr marL="3886200" indent="-228600" algn="ctr" eaLnBrk="0" fontAlgn="base" hangingPunct="0">
              <a:spcBef>
                <a:spcPct val="0"/>
              </a:spcBef>
              <a:spcAft>
                <a:spcPct val="0"/>
              </a:spcAft>
              <a:defRPr sz="2400">
                <a:solidFill>
                  <a:schemeClr val="bg1"/>
                </a:solidFill>
                <a:latin typeface="Times New Roman" pitchFamily="18" charset="0"/>
                <a:ea typeface="新細明體" pitchFamily="18" charset="-120"/>
              </a:defRPr>
            </a:lvl9pPr>
          </a:lstStyle>
          <a:p>
            <a:pPr algn="l" eaLnBrk="1" hangingPunct="1"/>
            <a:endParaRPr lang="zh-TW"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2pPr>
      <a:lvl3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3pPr>
      <a:lvl4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4pPr>
      <a:lvl5pPr algn="ctr" rtl="0" eaLnBrk="0" fontAlgn="base" hangingPunct="0">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5pPr>
      <a:lvl6pPr marL="4572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6pPr>
      <a:lvl7pPr marL="9144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7pPr>
      <a:lvl8pPr marL="13716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8pPr>
      <a:lvl9pPr marL="1828800" algn="ctr" rtl="0" fontAlgn="base">
        <a:spcBef>
          <a:spcPct val="0"/>
        </a:spcBef>
        <a:spcAft>
          <a:spcPct val="0"/>
        </a:spcAft>
        <a:defRPr kumimoji="1" sz="4000" b="1">
          <a:solidFill>
            <a:schemeClr val="tx1"/>
          </a:solidFill>
          <a:effectLst>
            <a:outerShdw blurRad="38100" dist="38100" dir="2700000" algn="tl">
              <a:srgbClr val="C0C0C0"/>
            </a:outerShdw>
          </a:effectLst>
          <a:latin typeface="Arial Rounded MT Bold" pitchFamily="34" charset="0"/>
          <a:ea typeface="新細明體" pitchFamily="18" charset="-120"/>
        </a:defRPr>
      </a:lvl9pPr>
    </p:titleStyle>
    <p:bodyStyle>
      <a:lvl1pPr marL="342900" indent="-342900" algn="l" rtl="0" eaLnBrk="0" fontAlgn="base" hangingPunct="0">
        <a:lnSpc>
          <a:spcPct val="110000"/>
        </a:lnSpc>
        <a:spcBef>
          <a:spcPct val="20000"/>
        </a:spcBef>
        <a:spcAft>
          <a:spcPct val="0"/>
        </a:spcAft>
        <a:buClr>
          <a:schemeClr val="folHlink"/>
        </a:buClr>
        <a:buSzPct val="90000"/>
        <a:buFont typeface="Wingdings" pitchFamily="2" charset="2"/>
        <a:buBlip>
          <a:blip r:embed="rId17"/>
        </a:buBlip>
        <a:defRPr kumimoji="1" sz="3200" b="1">
          <a:solidFill>
            <a:schemeClr val="tx1"/>
          </a:solidFill>
          <a:latin typeface="+mn-lt"/>
          <a:ea typeface="+mn-ea"/>
          <a:cs typeface="+mn-cs"/>
        </a:defRPr>
      </a:lvl1pPr>
      <a:lvl2pPr marL="742950" indent="-285750" algn="l" rtl="0" eaLnBrk="0" fontAlgn="base" hangingPunct="0">
        <a:lnSpc>
          <a:spcPct val="110000"/>
        </a:lnSpc>
        <a:spcBef>
          <a:spcPct val="20000"/>
        </a:spcBef>
        <a:spcAft>
          <a:spcPct val="0"/>
        </a:spcAft>
        <a:buClr>
          <a:schemeClr val="hlink"/>
        </a:buClr>
        <a:buSzPct val="90000"/>
        <a:buFont typeface="Wingdings" pitchFamily="2" charset="2"/>
        <a:buBlip>
          <a:blip r:embed="rId18"/>
        </a:buBlip>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90000"/>
        <a:buFont typeface="Wingdings" pitchFamily="2" charset="2"/>
        <a:buBlip>
          <a:blip r:embed="rId19"/>
        </a:buBlip>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11560" y="980728"/>
            <a:ext cx="8064896" cy="3312368"/>
          </a:xfrm>
        </p:spPr>
        <p:txBody>
          <a:bodyPr/>
          <a:lstStyle/>
          <a:p>
            <a:pPr eaLnBrk="1" hangingPunct="1">
              <a:lnSpc>
                <a:spcPct val="125000"/>
              </a:lnSpc>
              <a:defRPr/>
            </a:pPr>
            <a:r>
              <a:rPr lang="en-US" altLang="zh-CN" dirty="0">
                <a:latin typeface="Comic Sans MS" pitchFamily="66" charset="0"/>
                <a:ea typeface="MS Gothic" pitchFamily="49" charset="-128"/>
              </a:rPr>
              <a:t>COMP2322 </a:t>
            </a:r>
            <a:br>
              <a:rPr lang="en-US" altLang="zh-CN" dirty="0">
                <a:latin typeface="Comic Sans MS" pitchFamily="66" charset="0"/>
                <a:ea typeface="MS Gothic" pitchFamily="49" charset="-128"/>
              </a:rPr>
            </a:br>
            <a:r>
              <a:rPr lang="en-US" altLang="zh-CN" dirty="0">
                <a:latin typeface="Comic Sans MS" pitchFamily="66" charset="0"/>
                <a:ea typeface="MS Gothic" pitchFamily="49" charset="-128"/>
              </a:rPr>
              <a:t>Computer Networking</a:t>
            </a:r>
            <a:br>
              <a:rPr lang="en-US" altLang="zh-CN" dirty="0">
                <a:latin typeface="Comic Sans MS" pitchFamily="66" charset="0"/>
                <a:ea typeface="MS Gothic" pitchFamily="49" charset="-128"/>
              </a:rPr>
            </a:br>
            <a:r>
              <a:rPr lang="en-US" altLang="zh-CN" dirty="0">
                <a:latin typeface="Comic Sans MS" pitchFamily="66" charset="0"/>
                <a:ea typeface="MS Gothic" pitchFamily="49" charset="-128"/>
              </a:rPr>
              <a:t>Tutorial Three</a:t>
            </a:r>
          </a:p>
        </p:txBody>
      </p:sp>
      <p:sp>
        <p:nvSpPr>
          <p:cNvPr id="2051" name="Text Box 5"/>
          <p:cNvSpPr txBox="1">
            <a:spLocks noChangeArrowheads="1"/>
          </p:cNvSpPr>
          <p:nvPr/>
        </p:nvSpPr>
        <p:spPr bwMode="auto">
          <a:xfrm>
            <a:off x="3810000" y="4800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eaLnBrk="1" hangingPunct="1">
              <a:lnSpc>
                <a:spcPct val="100000"/>
              </a:lnSpc>
              <a:spcBef>
                <a:spcPct val="0"/>
              </a:spcBef>
              <a:buClrTx/>
              <a:buSzTx/>
              <a:buFontTx/>
              <a:buNone/>
            </a:pPr>
            <a:endParaRPr kumimoji="0" lang="zh-CN" altLang="en-US" sz="2400" b="0">
              <a:latin typeface="Times New Roman" pitchFamily="18" charset="0"/>
              <a:ea typeface="SimSun" pitchFamily="2" charset="-122"/>
            </a:endParaRPr>
          </a:p>
        </p:txBody>
      </p:sp>
      <p:sp>
        <p:nvSpPr>
          <p:cNvPr id="2052" name="Rectangle 1035"/>
          <p:cNvSpPr>
            <a:spLocks noChangeArrowheads="1"/>
          </p:cNvSpPr>
          <p:nvPr/>
        </p:nvSpPr>
        <p:spPr bwMode="auto">
          <a:xfrm>
            <a:off x="1295400" y="4419600"/>
            <a:ext cx="640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80000"/>
              </a:lnSpc>
              <a:buFont typeface="Wingdings" pitchFamily="2" charset="2"/>
              <a:buNone/>
            </a:pPr>
            <a:endParaRPr lang="en-US" altLang="zh-TW" sz="2400" b="0">
              <a:latin typeface="Comic Sans MS" pitchFamily="66"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762000"/>
            <a:ext cx="8352928" cy="5715000"/>
          </a:xfrm>
        </p:spPr>
        <p:txBody>
          <a:bodyPr/>
          <a:lstStyle/>
          <a:p>
            <a:pPr marL="609600" indent="-609600" eaLnBrk="1" hangingPunct="1">
              <a:lnSpc>
                <a:spcPct val="90000"/>
              </a:lnSpc>
              <a:buFont typeface="Wingdings" pitchFamily="2" charset="2"/>
              <a:buNone/>
            </a:pPr>
            <a:r>
              <a:rPr lang="en-US" altLang="zh-CN" sz="2400" dirty="0"/>
              <a:t>Suggested solution for Q3:</a:t>
            </a:r>
          </a:p>
          <a:p>
            <a:pPr marL="457200" lvl="0" indent="-457200">
              <a:buClr>
                <a:schemeClr val="tx1"/>
              </a:buClr>
              <a:buFont typeface="+mj-lt"/>
              <a:buAutoNum type="alphaLcParenR" startAt="4"/>
            </a:pPr>
            <a:r>
              <a:rPr lang="en-US" sz="2000" b="0" dirty="0"/>
              <a:t>Suppose the two segments sent by A arrive in order at B. The first acknowledgment is lost and the second acknowledgment arrives after the first timeout interval. Draw a timing diagram, showing these segments and all other segments and acknowledgments sent.</a:t>
            </a: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grpSp>
        <p:nvGrpSpPr>
          <p:cNvPr id="2" name="Group 1"/>
          <p:cNvGrpSpPr/>
          <p:nvPr/>
        </p:nvGrpSpPr>
        <p:grpSpPr>
          <a:xfrm>
            <a:off x="3133851" y="2921433"/>
            <a:ext cx="3420839" cy="3280053"/>
            <a:chOff x="5372100" y="1122345"/>
            <a:chExt cx="3198813" cy="4592655"/>
          </a:xfrm>
        </p:grpSpPr>
        <p:sp>
          <p:nvSpPr>
            <p:cNvPr id="7" name="Line 173"/>
            <p:cNvSpPr>
              <a:spLocks noChangeShapeType="1"/>
            </p:cNvSpPr>
            <p:nvPr/>
          </p:nvSpPr>
          <p:spPr bwMode="auto">
            <a:xfrm>
              <a:off x="5781675" y="4191000"/>
              <a:ext cx="2441575" cy="665163"/>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bg2">
                    <a:lumMod val="60000"/>
                    <a:lumOff val="40000"/>
                  </a:schemeClr>
                </a:solidFill>
                <a:latin typeface="Tahoma" charset="0"/>
                <a:ea typeface="ＭＳ Ｐゴシック" charset="0"/>
              </a:endParaRPr>
            </a:p>
          </p:txBody>
        </p:sp>
        <p:sp>
          <p:nvSpPr>
            <p:cNvPr id="8" name="Line 174"/>
            <p:cNvSpPr>
              <a:spLocks noChangeShapeType="1"/>
            </p:cNvSpPr>
            <p:nvPr/>
          </p:nvSpPr>
          <p:spPr bwMode="auto">
            <a:xfrm>
              <a:off x="5815013" y="2422525"/>
              <a:ext cx="2346325" cy="57150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bg2">
                    <a:lumMod val="60000"/>
                    <a:lumOff val="40000"/>
                  </a:schemeClr>
                </a:solidFill>
                <a:latin typeface="Tahoma" charset="0"/>
                <a:ea typeface="ＭＳ Ｐゴシック" charset="0"/>
              </a:endParaRPr>
            </a:p>
          </p:txBody>
        </p:sp>
        <p:sp>
          <p:nvSpPr>
            <p:cNvPr id="9" name="Line 175"/>
            <p:cNvSpPr>
              <a:spLocks noChangeShapeType="1"/>
            </p:cNvSpPr>
            <p:nvPr/>
          </p:nvSpPr>
          <p:spPr bwMode="auto">
            <a:xfrm flipH="1">
              <a:off x="6718384" y="3084513"/>
              <a:ext cx="1406441" cy="658619"/>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bg2">
                    <a:lumMod val="60000"/>
                    <a:lumOff val="40000"/>
                  </a:schemeClr>
                </a:solidFill>
                <a:latin typeface="Tahoma" charset="0"/>
                <a:ea typeface="ＭＳ Ｐゴシック" charset="0"/>
              </a:endParaRPr>
            </a:p>
          </p:txBody>
        </p:sp>
        <p:sp>
          <p:nvSpPr>
            <p:cNvPr id="10" name="Text Box 177"/>
            <p:cNvSpPr txBox="1">
              <a:spLocks noChangeArrowheads="1"/>
            </p:cNvSpPr>
            <p:nvPr/>
          </p:nvSpPr>
          <p:spPr bwMode="auto">
            <a:xfrm>
              <a:off x="7780271" y="1122345"/>
              <a:ext cx="728795" cy="4740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chemeClr val="bg2">
                      <a:lumMod val="60000"/>
                      <a:lumOff val="40000"/>
                    </a:schemeClr>
                  </a:solidFill>
                </a:rPr>
                <a:t>Host B</a:t>
              </a:r>
            </a:p>
          </p:txBody>
        </p:sp>
        <p:sp>
          <p:nvSpPr>
            <p:cNvPr id="11" name="Text Box 181"/>
            <p:cNvSpPr txBox="1">
              <a:spLocks noChangeArrowheads="1"/>
            </p:cNvSpPr>
            <p:nvPr/>
          </p:nvSpPr>
          <p:spPr bwMode="auto">
            <a:xfrm>
              <a:off x="5452291" y="1166703"/>
              <a:ext cx="731793" cy="4740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dirty="0">
                  <a:solidFill>
                    <a:schemeClr val="bg2">
                      <a:lumMod val="60000"/>
                      <a:lumOff val="40000"/>
                    </a:schemeClr>
                  </a:solidFill>
                </a:rPr>
                <a:t>Host A</a:t>
              </a:r>
            </a:p>
          </p:txBody>
        </p:sp>
        <p:sp>
          <p:nvSpPr>
            <p:cNvPr id="13" name="Text Box 183"/>
            <p:cNvSpPr txBox="1">
              <a:spLocks noChangeArrowheads="1"/>
            </p:cNvSpPr>
            <p:nvPr/>
          </p:nvSpPr>
          <p:spPr bwMode="auto">
            <a:xfrm>
              <a:off x="5837308" y="2068942"/>
              <a:ext cx="1546630" cy="4309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solidFill>
                    <a:schemeClr val="bg2">
                      <a:lumMod val="60000"/>
                      <a:lumOff val="40000"/>
                    </a:schemeClr>
                  </a:solidFill>
                </a:rPr>
                <a:t>seq</a:t>
              </a:r>
              <a:r>
                <a:rPr lang="en-US" sz="1400" dirty="0">
                  <a:solidFill>
                    <a:schemeClr val="bg2">
                      <a:lumMod val="60000"/>
                      <a:lumOff val="40000"/>
                    </a:schemeClr>
                  </a:solidFill>
                </a:rPr>
                <a:t>=127, 80 bytes</a:t>
              </a:r>
            </a:p>
          </p:txBody>
        </p:sp>
        <p:sp>
          <p:nvSpPr>
            <p:cNvPr id="16" name="Text Box 185"/>
            <p:cNvSpPr txBox="1">
              <a:spLocks noChangeArrowheads="1"/>
            </p:cNvSpPr>
            <p:nvPr/>
          </p:nvSpPr>
          <p:spPr bwMode="auto">
            <a:xfrm>
              <a:off x="6694572" y="3312190"/>
              <a:ext cx="895180" cy="4309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solidFill>
                    <a:schemeClr val="bg2">
                      <a:lumMod val="60000"/>
                      <a:lumOff val="40000"/>
                    </a:schemeClr>
                  </a:solidFill>
                  <a:latin typeface="Arial" charset="0"/>
                </a:rPr>
                <a:t>ACK=207</a:t>
              </a:r>
              <a:endParaRPr lang="en-US" sz="1000" dirty="0">
                <a:solidFill>
                  <a:schemeClr val="bg2">
                    <a:lumMod val="60000"/>
                    <a:lumOff val="40000"/>
                  </a:schemeClr>
                </a:solidFill>
                <a:latin typeface="Times New Roman" charset="0"/>
              </a:endParaRPr>
            </a:p>
          </p:txBody>
        </p:sp>
        <p:sp>
          <p:nvSpPr>
            <p:cNvPr id="17" name="Line 186"/>
            <p:cNvSpPr>
              <a:spLocks noChangeShapeType="1"/>
            </p:cNvSpPr>
            <p:nvPr/>
          </p:nvSpPr>
          <p:spPr bwMode="auto">
            <a:xfrm>
              <a:off x="5794375" y="2181225"/>
              <a:ext cx="0" cy="3525838"/>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chemeClr val="bg2">
                    <a:lumMod val="60000"/>
                    <a:lumOff val="40000"/>
                  </a:schemeClr>
                </a:solidFill>
                <a:latin typeface="Tahoma" charset="0"/>
                <a:ea typeface="ＭＳ Ｐゴシック" charset="0"/>
              </a:endParaRPr>
            </a:p>
          </p:txBody>
        </p:sp>
        <p:sp>
          <p:nvSpPr>
            <p:cNvPr id="18" name="Line 187"/>
            <p:cNvSpPr>
              <a:spLocks noChangeShapeType="1"/>
            </p:cNvSpPr>
            <p:nvPr/>
          </p:nvSpPr>
          <p:spPr bwMode="auto">
            <a:xfrm>
              <a:off x="8199438" y="2176463"/>
              <a:ext cx="0" cy="3538537"/>
            </a:xfrm>
            <a:prstGeom prst="line">
              <a:avLst/>
            </a:prstGeom>
            <a:noFill/>
            <a:ln w="9525">
              <a:solidFill>
                <a:schemeClr val="bg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chemeClr val="bg2">
                    <a:lumMod val="60000"/>
                    <a:lumOff val="40000"/>
                  </a:schemeClr>
                </a:solidFill>
                <a:latin typeface="Tahoma" charset="0"/>
                <a:ea typeface="ＭＳ Ｐゴシック" charset="0"/>
              </a:endParaRPr>
            </a:p>
          </p:txBody>
        </p:sp>
        <p:sp>
          <p:nvSpPr>
            <p:cNvPr id="20" name="Text Box 189"/>
            <p:cNvSpPr txBox="1">
              <a:spLocks noChangeArrowheads="1"/>
            </p:cNvSpPr>
            <p:nvPr/>
          </p:nvSpPr>
          <p:spPr bwMode="auto">
            <a:xfrm>
              <a:off x="6498640" y="4367215"/>
              <a:ext cx="1626186" cy="4309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defRPr/>
              </a:pPr>
              <a:r>
                <a:rPr lang="en-US" sz="1400" dirty="0" err="1">
                  <a:solidFill>
                    <a:schemeClr val="bg2">
                      <a:lumMod val="60000"/>
                      <a:lumOff val="40000"/>
                    </a:schemeClr>
                  </a:solidFill>
                </a:rPr>
                <a:t>seq</a:t>
              </a:r>
              <a:r>
                <a:rPr lang="en-US" sz="1400" dirty="0">
                  <a:solidFill>
                    <a:schemeClr val="bg2">
                      <a:lumMod val="60000"/>
                      <a:lumOff val="40000"/>
                    </a:schemeClr>
                  </a:solidFill>
                </a:rPr>
                <a:t>=127,  80 bytes</a:t>
              </a:r>
            </a:p>
          </p:txBody>
        </p:sp>
        <p:sp>
          <p:nvSpPr>
            <p:cNvPr id="21" name="Text Box 191"/>
            <p:cNvSpPr txBox="1">
              <a:spLocks noChangeArrowheads="1"/>
            </p:cNvSpPr>
            <p:nvPr/>
          </p:nvSpPr>
          <p:spPr bwMode="auto">
            <a:xfrm rot="10800000">
              <a:off x="5432680" y="2828097"/>
              <a:ext cx="374141" cy="9732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a:solidFill>
                    <a:schemeClr val="bg2">
                      <a:lumMod val="60000"/>
                      <a:lumOff val="40000"/>
                    </a:schemeClr>
                  </a:solidFill>
                </a:rPr>
                <a:t>timeout</a:t>
              </a:r>
            </a:p>
          </p:txBody>
        </p:sp>
        <p:sp>
          <p:nvSpPr>
            <p:cNvPr id="22" name="Line 192"/>
            <p:cNvSpPr>
              <a:spLocks noChangeShapeType="1"/>
            </p:cNvSpPr>
            <p:nvPr/>
          </p:nvSpPr>
          <p:spPr bwMode="auto">
            <a:xfrm flipH="1">
              <a:off x="5813425" y="4894263"/>
              <a:ext cx="2338388" cy="782637"/>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bg2">
                    <a:lumMod val="60000"/>
                    <a:lumOff val="40000"/>
                  </a:schemeClr>
                </a:solidFill>
                <a:latin typeface="Tahoma" charset="0"/>
                <a:ea typeface="ＭＳ Ｐゴシック" charset="0"/>
              </a:endParaRPr>
            </a:p>
          </p:txBody>
        </p:sp>
        <p:sp>
          <p:nvSpPr>
            <p:cNvPr id="24" name="Text Box 194"/>
            <p:cNvSpPr txBox="1">
              <a:spLocks noChangeArrowheads="1"/>
            </p:cNvSpPr>
            <p:nvPr/>
          </p:nvSpPr>
          <p:spPr bwMode="auto">
            <a:xfrm>
              <a:off x="6514391" y="4958571"/>
              <a:ext cx="895180" cy="4309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solidFill>
                    <a:schemeClr val="bg2">
                      <a:lumMod val="60000"/>
                      <a:lumOff val="40000"/>
                    </a:schemeClr>
                  </a:solidFill>
                  <a:latin typeface="Arial" charset="0"/>
                </a:rPr>
                <a:t>ACK=247</a:t>
              </a:r>
              <a:endParaRPr lang="en-US" sz="1000" dirty="0">
                <a:solidFill>
                  <a:schemeClr val="bg2">
                    <a:lumMod val="60000"/>
                    <a:lumOff val="40000"/>
                  </a:schemeClr>
                </a:solidFill>
                <a:latin typeface="Times New Roman" charset="0"/>
              </a:endParaRPr>
            </a:p>
          </p:txBody>
        </p:sp>
        <p:grpSp>
          <p:nvGrpSpPr>
            <p:cNvPr id="25" name="Group 195"/>
            <p:cNvGrpSpPr>
              <a:grpSpLocks/>
            </p:cNvGrpSpPr>
            <p:nvPr/>
          </p:nvGrpSpPr>
          <p:grpSpPr bwMode="auto">
            <a:xfrm>
              <a:off x="5562600" y="2427288"/>
              <a:ext cx="104775" cy="508000"/>
              <a:chOff x="3099" y="1749"/>
              <a:chExt cx="66" cy="320"/>
            </a:xfrm>
          </p:grpSpPr>
          <p:sp>
            <p:nvSpPr>
              <p:cNvPr id="26" name="Line 196"/>
              <p:cNvSpPr>
                <a:spLocks noChangeShapeType="1"/>
              </p:cNvSpPr>
              <p:nvPr/>
            </p:nvSpPr>
            <p:spPr bwMode="auto">
              <a:xfrm flipV="1">
                <a:off x="3129" y="1749"/>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chemeClr val="bg2">
                      <a:lumMod val="60000"/>
                      <a:lumOff val="40000"/>
                    </a:schemeClr>
                  </a:solidFill>
                  <a:latin typeface="Tahoma" charset="0"/>
                  <a:ea typeface="ＭＳ Ｐゴシック" charset="0"/>
                </a:endParaRPr>
              </a:p>
            </p:txBody>
          </p:sp>
          <p:sp>
            <p:nvSpPr>
              <p:cNvPr id="27" name="Line 197"/>
              <p:cNvSpPr>
                <a:spLocks noChangeShapeType="1"/>
              </p:cNvSpPr>
              <p:nvPr/>
            </p:nvSpPr>
            <p:spPr bwMode="auto">
              <a:xfrm>
                <a:off x="3099" y="1752"/>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chemeClr val="bg2">
                      <a:lumMod val="60000"/>
                      <a:lumOff val="40000"/>
                    </a:schemeClr>
                  </a:solidFill>
                  <a:latin typeface="Tahoma" charset="0"/>
                  <a:ea typeface="ＭＳ Ｐゴシック" charset="0"/>
                </a:endParaRPr>
              </a:p>
            </p:txBody>
          </p:sp>
        </p:grpSp>
        <p:grpSp>
          <p:nvGrpSpPr>
            <p:cNvPr id="28" name="Group 198"/>
            <p:cNvGrpSpPr>
              <a:grpSpLocks/>
            </p:cNvGrpSpPr>
            <p:nvPr/>
          </p:nvGrpSpPr>
          <p:grpSpPr bwMode="auto">
            <a:xfrm rot="10800000">
              <a:off x="5557838" y="3670300"/>
              <a:ext cx="104775" cy="508000"/>
              <a:chOff x="3099" y="1749"/>
              <a:chExt cx="66" cy="320"/>
            </a:xfrm>
          </p:grpSpPr>
          <p:sp>
            <p:nvSpPr>
              <p:cNvPr id="29" name="Line 199"/>
              <p:cNvSpPr>
                <a:spLocks noChangeShapeType="1"/>
              </p:cNvSpPr>
              <p:nvPr/>
            </p:nvSpPr>
            <p:spPr bwMode="auto">
              <a:xfrm flipV="1">
                <a:off x="3137" y="1756"/>
                <a:ext cx="0" cy="32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chemeClr val="bg2">
                      <a:lumMod val="60000"/>
                      <a:lumOff val="40000"/>
                    </a:schemeClr>
                  </a:solidFill>
                  <a:latin typeface="Tahoma" charset="0"/>
                  <a:ea typeface="ＭＳ Ｐゴシック" charset="0"/>
                </a:endParaRPr>
              </a:p>
            </p:txBody>
          </p:sp>
          <p:sp>
            <p:nvSpPr>
              <p:cNvPr id="30" name="Line 200"/>
              <p:cNvSpPr>
                <a:spLocks noChangeShapeType="1"/>
              </p:cNvSpPr>
              <p:nvPr/>
            </p:nvSpPr>
            <p:spPr bwMode="auto">
              <a:xfrm>
                <a:off x="3107" y="1759"/>
                <a:ext cx="66"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schemeClr val="bg2">
                      <a:lumMod val="60000"/>
                      <a:lumOff val="40000"/>
                    </a:schemeClr>
                  </a:solidFill>
                  <a:latin typeface="Tahoma" charset="0"/>
                  <a:ea typeface="ＭＳ Ｐゴシック" charset="0"/>
                </a:endParaRPr>
              </a:p>
            </p:txBody>
          </p:sp>
        </p:grpSp>
        <p:grpSp>
          <p:nvGrpSpPr>
            <p:cNvPr id="31" name="Group 206"/>
            <p:cNvGrpSpPr>
              <a:grpSpLocks/>
            </p:cNvGrpSpPr>
            <p:nvPr/>
          </p:nvGrpSpPr>
          <p:grpSpPr bwMode="auto">
            <a:xfrm>
              <a:off x="5800725" y="2740027"/>
              <a:ext cx="2346325" cy="639763"/>
              <a:chOff x="3759" y="1579"/>
              <a:chExt cx="1478" cy="403"/>
            </a:xfrm>
          </p:grpSpPr>
          <p:sp>
            <p:nvSpPr>
              <p:cNvPr id="32" name="Line 203"/>
              <p:cNvSpPr>
                <a:spLocks noChangeShapeType="1"/>
              </p:cNvSpPr>
              <p:nvPr/>
            </p:nvSpPr>
            <p:spPr bwMode="auto">
              <a:xfrm>
                <a:off x="3759" y="1622"/>
                <a:ext cx="1478" cy="360"/>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bg2">
                      <a:lumMod val="60000"/>
                      <a:lumOff val="40000"/>
                    </a:schemeClr>
                  </a:solidFill>
                  <a:latin typeface="Tahoma" charset="0"/>
                  <a:ea typeface="ＭＳ Ｐゴシック" charset="0"/>
                </a:endParaRPr>
              </a:p>
            </p:txBody>
          </p:sp>
          <p:sp>
            <p:nvSpPr>
              <p:cNvPr id="34" name="Text Box 205"/>
              <p:cNvSpPr txBox="1">
                <a:spLocks noChangeArrowheads="1"/>
              </p:cNvSpPr>
              <p:nvPr/>
            </p:nvSpPr>
            <p:spPr bwMode="auto">
              <a:xfrm>
                <a:off x="3790" y="1579"/>
                <a:ext cx="974" cy="27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err="1">
                    <a:solidFill>
                      <a:schemeClr val="bg2">
                        <a:lumMod val="60000"/>
                        <a:lumOff val="40000"/>
                      </a:schemeClr>
                    </a:solidFill>
                  </a:rPr>
                  <a:t>seq</a:t>
                </a:r>
                <a:r>
                  <a:rPr lang="en-US" sz="1400" dirty="0">
                    <a:solidFill>
                      <a:schemeClr val="bg2">
                        <a:lumMod val="60000"/>
                        <a:lumOff val="40000"/>
                      </a:schemeClr>
                    </a:solidFill>
                  </a:rPr>
                  <a:t>=207, 40 bytes</a:t>
                </a:r>
              </a:p>
            </p:txBody>
          </p:sp>
        </p:grpSp>
        <p:sp>
          <p:nvSpPr>
            <p:cNvPr id="35" name="Line 207"/>
            <p:cNvSpPr>
              <a:spLocks noChangeShapeType="1"/>
            </p:cNvSpPr>
            <p:nvPr/>
          </p:nvSpPr>
          <p:spPr bwMode="auto">
            <a:xfrm flipH="1">
              <a:off x="5781674" y="3440114"/>
              <a:ext cx="2347913" cy="1074308"/>
            </a:xfrm>
            <a:prstGeom prst="line">
              <a:avLst/>
            </a:prstGeom>
            <a:noFill/>
            <a:ln w="28575">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schemeClr val="bg2">
                    <a:lumMod val="60000"/>
                    <a:lumOff val="40000"/>
                  </a:schemeClr>
                </a:solidFill>
                <a:latin typeface="Tahoma" charset="0"/>
                <a:ea typeface="ＭＳ Ｐゴシック" charset="0"/>
              </a:endParaRPr>
            </a:p>
          </p:txBody>
        </p:sp>
        <p:sp>
          <p:nvSpPr>
            <p:cNvPr id="38" name="Text Box 210"/>
            <p:cNvSpPr txBox="1">
              <a:spLocks noChangeArrowheads="1"/>
            </p:cNvSpPr>
            <p:nvPr/>
          </p:nvSpPr>
          <p:spPr bwMode="auto">
            <a:xfrm>
              <a:off x="6783474" y="3863975"/>
              <a:ext cx="895180" cy="43094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400" dirty="0">
                  <a:solidFill>
                    <a:schemeClr val="bg2">
                      <a:lumMod val="60000"/>
                      <a:lumOff val="40000"/>
                    </a:schemeClr>
                  </a:solidFill>
                  <a:latin typeface="Arial" charset="0"/>
                </a:rPr>
                <a:t>ACK=247</a:t>
              </a:r>
              <a:endParaRPr lang="en-US" sz="1000" dirty="0">
                <a:solidFill>
                  <a:schemeClr val="bg2">
                    <a:lumMod val="60000"/>
                    <a:lumOff val="40000"/>
                  </a:schemeClr>
                </a:solidFill>
                <a:latin typeface="Times New Roman" charset="0"/>
              </a:endParaRPr>
            </a:p>
          </p:txBody>
        </p:sp>
        <p:grpSp>
          <p:nvGrpSpPr>
            <p:cNvPr id="43" name="Group 219"/>
            <p:cNvGrpSpPr>
              <a:grpSpLocks/>
            </p:cNvGrpSpPr>
            <p:nvPr/>
          </p:nvGrpSpPr>
          <p:grpSpPr bwMode="auto">
            <a:xfrm>
              <a:off x="5372100" y="1543050"/>
              <a:ext cx="630238" cy="533400"/>
              <a:chOff x="-44" y="1473"/>
              <a:chExt cx="981" cy="1105"/>
            </a:xfrm>
          </p:grpSpPr>
          <p:pic>
            <p:nvPicPr>
              <p:cNvPr id="44" name="Picture 220"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Freeform 221"/>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bg2">
                      <a:lumMod val="60000"/>
                      <a:lumOff val="40000"/>
                    </a:schemeClr>
                  </a:solidFill>
                </a:endParaRPr>
              </a:p>
            </p:txBody>
          </p:sp>
        </p:grpSp>
        <p:grpSp>
          <p:nvGrpSpPr>
            <p:cNvPr id="46" name="Group 225"/>
            <p:cNvGrpSpPr>
              <a:grpSpLocks/>
            </p:cNvGrpSpPr>
            <p:nvPr/>
          </p:nvGrpSpPr>
          <p:grpSpPr bwMode="auto">
            <a:xfrm flipH="1">
              <a:off x="7939088" y="1549400"/>
              <a:ext cx="631825" cy="622300"/>
              <a:chOff x="-44" y="1473"/>
              <a:chExt cx="981" cy="1105"/>
            </a:xfrm>
          </p:grpSpPr>
          <p:pic>
            <p:nvPicPr>
              <p:cNvPr id="47" name="Picture 226"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227"/>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solidFill>
                    <a:schemeClr val="bg2">
                      <a:lumMod val="60000"/>
                      <a:lumOff val="40000"/>
                    </a:schemeClr>
                  </a:solidFill>
                </a:endParaRPr>
              </a:p>
            </p:txBody>
          </p:sp>
        </p:grpSp>
      </p:grpSp>
    </p:spTree>
    <p:extLst>
      <p:ext uri="{BB962C8B-B14F-4D97-AF65-F5344CB8AC3E}">
        <p14:creationId xmlns:p14="http://schemas.microsoft.com/office/powerpoint/2010/main" val="2435512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424936" cy="5760640"/>
          </a:xfrm>
        </p:spPr>
        <p:txBody>
          <a:bodyPr/>
          <a:lstStyle/>
          <a:p>
            <a:pPr marL="609600" indent="-609600" eaLnBrk="1" hangingPunct="1">
              <a:lnSpc>
                <a:spcPct val="90000"/>
              </a:lnSpc>
              <a:buFont typeface="Wingdings" pitchFamily="2" charset="2"/>
              <a:buNone/>
            </a:pPr>
            <a:r>
              <a:rPr lang="en-US" altLang="zh-CN" sz="2400" dirty="0"/>
              <a:t>Question 4:</a:t>
            </a:r>
          </a:p>
          <a:p>
            <a:pPr marL="609600" indent="-609600" eaLnBrk="1" hangingPunct="1">
              <a:lnSpc>
                <a:spcPct val="90000"/>
              </a:lnSpc>
              <a:buFont typeface="Wingdings" pitchFamily="2" charset="2"/>
              <a:buNone/>
            </a:pPr>
            <a:endParaRPr lang="en-US" altLang="zh-CN" sz="1400" dirty="0">
              <a:latin typeface="Times New Roman" pitchFamily="18" charset="0"/>
              <a:ea typeface="SimSun" pitchFamily="2" charset="-122"/>
            </a:endParaRPr>
          </a:p>
          <a:p>
            <a:pPr marL="0" lvl="0" indent="0">
              <a:buNone/>
            </a:pPr>
            <a:r>
              <a:rPr lang="en-US" sz="2400" b="0" dirty="0"/>
              <a:t>Assuming TCP Reno is the protocol experiencing the behavior shown as the figure below, answer the following questions.</a:t>
            </a:r>
            <a:endParaRPr lang="en-US" sz="2000" b="0" dirty="0"/>
          </a:p>
          <a:p>
            <a:pPr marL="0" indent="0">
              <a:buClrTx/>
              <a:buNone/>
            </a:pPr>
            <a:endParaRPr lang="en-US" sz="2000" dirty="0"/>
          </a:p>
        </p:txBody>
      </p:sp>
      <p:graphicFrame>
        <p:nvGraphicFramePr>
          <p:cNvPr id="5" name="圖表 1">
            <a:extLst>
              <a:ext uri="{FF2B5EF4-FFF2-40B4-BE49-F238E27FC236}">
                <a16:creationId xmlns:a16="http://schemas.microsoft.com/office/drawing/2014/main" id="{B5A26AAD-8E9C-43A0-821B-D7F6B19B097F}"/>
              </a:ext>
            </a:extLst>
          </p:cNvPr>
          <p:cNvGraphicFramePr>
            <a:graphicFrameLocks/>
          </p:cNvGraphicFramePr>
          <p:nvPr>
            <p:extLst>
              <p:ext uri="{D42A27DB-BD31-4B8C-83A1-F6EECF244321}">
                <p14:modId xmlns:p14="http://schemas.microsoft.com/office/powerpoint/2010/main" val="3948480597"/>
              </p:ext>
            </p:extLst>
          </p:nvPr>
        </p:nvGraphicFramePr>
        <p:xfrm>
          <a:off x="1835696" y="2564904"/>
          <a:ext cx="4680520" cy="34179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2742546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692696"/>
            <a:ext cx="8424936" cy="5832648"/>
          </a:xfrm>
        </p:spPr>
        <p:txBody>
          <a:bodyPr/>
          <a:lstStyle/>
          <a:p>
            <a:pPr marL="609600" indent="-609600" eaLnBrk="1" hangingPunct="1">
              <a:lnSpc>
                <a:spcPct val="90000"/>
              </a:lnSpc>
              <a:buFont typeface="Wingdings" pitchFamily="2" charset="2"/>
              <a:buNone/>
            </a:pPr>
            <a:r>
              <a:rPr lang="en-US" altLang="zh-CN" sz="2400" dirty="0"/>
              <a:t>Suggested solution for Q4:</a:t>
            </a:r>
          </a:p>
          <a:p>
            <a:pPr lvl="0">
              <a:buClr>
                <a:schemeClr val="tx1"/>
              </a:buClr>
              <a:buFont typeface="+mj-lt"/>
              <a:buAutoNum type="alphaLcParenR"/>
            </a:pPr>
            <a:r>
              <a:rPr lang="en-US" sz="2000" b="0" dirty="0"/>
              <a:t>Identify the intervals of time when TCP slow start is operating.</a:t>
            </a:r>
          </a:p>
          <a:p>
            <a:pPr marL="0" indent="0">
              <a:buNone/>
            </a:pPr>
            <a:r>
              <a:rPr lang="en-US" sz="2000" b="0" dirty="0">
                <a:solidFill>
                  <a:schemeClr val="bg2">
                    <a:lumMod val="60000"/>
                    <a:lumOff val="40000"/>
                  </a:schemeClr>
                </a:solidFill>
              </a:rPr>
              <a:t>     TCP </a:t>
            </a:r>
            <a:r>
              <a:rPr lang="en-US" sz="2000" b="0" dirty="0" err="1">
                <a:solidFill>
                  <a:schemeClr val="bg2">
                    <a:lumMod val="60000"/>
                    <a:lumOff val="40000"/>
                  </a:schemeClr>
                </a:solidFill>
              </a:rPr>
              <a:t>slowstart</a:t>
            </a:r>
            <a:r>
              <a:rPr lang="en-US" sz="2000" b="0" dirty="0">
                <a:solidFill>
                  <a:schemeClr val="bg2">
                    <a:lumMod val="60000"/>
                    <a:lumOff val="40000"/>
                  </a:schemeClr>
                </a:solidFill>
              </a:rPr>
              <a:t> is operating in the intervals [1,6] and [23,26] </a:t>
            </a:r>
            <a:endParaRPr lang="en-US" sz="1800" dirty="0"/>
          </a:p>
          <a:p>
            <a:pPr marL="457200" indent="-457200">
              <a:buClrTx/>
              <a:buFont typeface="+mj-lt"/>
              <a:buAutoNum type="alphaLcParenR" startAt="2"/>
            </a:pPr>
            <a:r>
              <a:rPr lang="en-US" sz="2000" b="0" dirty="0"/>
              <a:t>Identify the intervals of time when TCP congestion avoidance is operating.</a:t>
            </a:r>
          </a:p>
          <a:p>
            <a:pPr marL="0" indent="0">
              <a:buNone/>
            </a:pPr>
            <a:r>
              <a:rPr lang="en-US" sz="2000" b="0" dirty="0">
                <a:solidFill>
                  <a:schemeClr val="bg2">
                    <a:lumMod val="60000"/>
                    <a:lumOff val="40000"/>
                  </a:schemeClr>
                </a:solidFill>
              </a:rPr>
              <a:t>     TCP congestion avoidance is operating in the intervals [6,16] and</a:t>
            </a:r>
          </a:p>
          <a:p>
            <a:pPr marL="0" indent="0">
              <a:buNone/>
            </a:pPr>
            <a:r>
              <a:rPr lang="en-US" sz="2000" b="0" dirty="0">
                <a:solidFill>
                  <a:schemeClr val="bg2">
                    <a:lumMod val="60000"/>
                    <a:lumOff val="40000"/>
                  </a:schemeClr>
                </a:solidFill>
              </a:rPr>
              <a:t>      [17,22] </a:t>
            </a:r>
          </a:p>
          <a:p>
            <a:pPr marL="457200" indent="-457200">
              <a:buClrTx/>
              <a:buFont typeface="+mj-lt"/>
              <a:buAutoNum type="alphaLcParenR" startAt="3"/>
            </a:pPr>
            <a:r>
              <a:rPr lang="en-US" sz="2000" b="0" dirty="0"/>
              <a:t>After the 16th transmission round, is segment loss detected by a triple duplicate ACK or by a timeout?</a:t>
            </a:r>
          </a:p>
          <a:p>
            <a:pPr marL="0" indent="0">
              <a:buNone/>
            </a:pPr>
            <a:r>
              <a:rPr lang="en-US" sz="2000" b="0" dirty="0">
                <a:solidFill>
                  <a:schemeClr val="bg2">
                    <a:lumMod val="60000"/>
                    <a:lumOff val="40000"/>
                  </a:schemeClr>
                </a:solidFill>
              </a:rPr>
              <a:t>      After the 16th transmission round, packet loss is recognized by a </a:t>
            </a:r>
          </a:p>
          <a:p>
            <a:pPr marL="0" indent="0">
              <a:buNone/>
            </a:pPr>
            <a:r>
              <a:rPr lang="en-US" sz="2000" b="0" dirty="0">
                <a:solidFill>
                  <a:schemeClr val="bg2">
                    <a:lumMod val="60000"/>
                    <a:lumOff val="40000"/>
                  </a:schemeClr>
                </a:solidFill>
              </a:rPr>
              <a:t>      triple duplicate ACK, since the </a:t>
            </a:r>
            <a:r>
              <a:rPr lang="en-US" sz="2000" b="0" dirty="0" err="1">
                <a:solidFill>
                  <a:schemeClr val="bg2">
                    <a:lumMod val="60000"/>
                    <a:lumOff val="40000"/>
                  </a:schemeClr>
                </a:solidFill>
              </a:rPr>
              <a:t>cwnd</a:t>
            </a:r>
            <a:r>
              <a:rPr lang="en-US" sz="2000" b="0" dirty="0">
                <a:solidFill>
                  <a:schemeClr val="bg2">
                    <a:lumMod val="60000"/>
                    <a:lumOff val="40000"/>
                  </a:schemeClr>
                </a:solidFill>
              </a:rPr>
              <a:t> size is cut by half.</a:t>
            </a:r>
          </a:p>
          <a:p>
            <a:pPr marL="457200" indent="-457200">
              <a:buClrTx/>
              <a:buFont typeface="+mj-lt"/>
              <a:buAutoNum type="alphaLcParenR" startAt="4"/>
            </a:pPr>
            <a:r>
              <a:rPr lang="en-US" sz="2000" b="0" dirty="0"/>
              <a:t>After the 22nd transmission round, is segment loss detected by a triple duplicate ACK or by a timeout?</a:t>
            </a:r>
          </a:p>
          <a:p>
            <a:pPr marL="0" indent="0">
              <a:buNone/>
            </a:pPr>
            <a:r>
              <a:rPr lang="en-US" sz="2000" b="0" dirty="0">
                <a:solidFill>
                  <a:schemeClr val="bg2">
                    <a:lumMod val="60000"/>
                    <a:lumOff val="40000"/>
                  </a:schemeClr>
                </a:solidFill>
              </a:rPr>
              <a:t>      After the 22nd transmission round, segment loss is detected due </a:t>
            </a:r>
          </a:p>
          <a:p>
            <a:pPr marL="0" indent="0">
              <a:buNone/>
            </a:pPr>
            <a:r>
              <a:rPr lang="en-US" sz="2000" b="0" dirty="0">
                <a:solidFill>
                  <a:schemeClr val="bg2">
                    <a:lumMod val="60000"/>
                    <a:lumOff val="40000"/>
                  </a:schemeClr>
                </a:solidFill>
              </a:rPr>
              <a:t>      to timeout, and hence the </a:t>
            </a:r>
            <a:r>
              <a:rPr lang="en-US" sz="2000" b="0" dirty="0" err="1">
                <a:solidFill>
                  <a:schemeClr val="bg2">
                    <a:lumMod val="60000"/>
                    <a:lumOff val="40000"/>
                  </a:schemeClr>
                </a:solidFill>
              </a:rPr>
              <a:t>cwnd</a:t>
            </a:r>
            <a:r>
              <a:rPr lang="en-US" sz="2000" b="0" dirty="0">
                <a:solidFill>
                  <a:schemeClr val="bg2">
                    <a:lumMod val="60000"/>
                    <a:lumOff val="40000"/>
                  </a:schemeClr>
                </a:solidFill>
              </a:rPr>
              <a:t> size is set to 1.</a:t>
            </a:r>
            <a:r>
              <a:rPr lang="en-US" sz="2000" b="0" dirty="0"/>
              <a:t> </a:t>
            </a:r>
          </a:p>
          <a:p>
            <a:pPr marL="0" indent="0">
              <a:buNone/>
            </a:pPr>
            <a:endParaRPr lang="en-US" sz="2000" dirty="0"/>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41202611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98">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9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9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8">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98">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620688"/>
            <a:ext cx="8568952" cy="5832648"/>
          </a:xfrm>
        </p:spPr>
        <p:txBody>
          <a:bodyPr/>
          <a:lstStyle/>
          <a:p>
            <a:pPr marL="609600" indent="-609600" eaLnBrk="1" hangingPunct="1">
              <a:lnSpc>
                <a:spcPct val="90000"/>
              </a:lnSpc>
              <a:buFont typeface="Wingdings" pitchFamily="2" charset="2"/>
              <a:buNone/>
            </a:pPr>
            <a:r>
              <a:rPr lang="en-US" altLang="zh-CN" sz="2400" dirty="0"/>
              <a:t>Suggested solution for Q4:</a:t>
            </a:r>
          </a:p>
          <a:p>
            <a:pPr marL="457200" lvl="0" indent="-457200">
              <a:buClr>
                <a:schemeClr val="tx1"/>
              </a:buClr>
              <a:buFont typeface="+mj-lt"/>
              <a:buAutoNum type="alphaLcParenR" startAt="5"/>
            </a:pPr>
            <a:r>
              <a:rPr lang="en-US" sz="2000" b="0" dirty="0"/>
              <a:t>What is the initial value of </a:t>
            </a:r>
            <a:r>
              <a:rPr lang="en-US" sz="2000" b="0" dirty="0" err="1"/>
              <a:t>ssthresh</a:t>
            </a:r>
            <a:r>
              <a:rPr lang="en-US" sz="2000" b="0" dirty="0"/>
              <a:t> at the first transmission round?</a:t>
            </a:r>
          </a:p>
          <a:p>
            <a:pPr marL="0" indent="0">
              <a:buNone/>
            </a:pPr>
            <a:r>
              <a:rPr lang="en-US" sz="2000" b="0" dirty="0">
                <a:solidFill>
                  <a:schemeClr val="bg2">
                    <a:lumMod val="60000"/>
                    <a:lumOff val="40000"/>
                  </a:schemeClr>
                </a:solidFill>
              </a:rPr>
              <a:t>       The threshold is initially 32, since it is at this window size that </a:t>
            </a:r>
          </a:p>
          <a:p>
            <a:pPr marL="0" indent="0">
              <a:buNone/>
            </a:pPr>
            <a:r>
              <a:rPr lang="en-US" sz="2000" b="0" dirty="0">
                <a:solidFill>
                  <a:schemeClr val="bg2">
                    <a:lumMod val="60000"/>
                    <a:lumOff val="40000"/>
                  </a:schemeClr>
                </a:solidFill>
              </a:rPr>
              <a:t>       slow start stops and congestion avoidance begins. </a:t>
            </a:r>
            <a:endParaRPr lang="en-US" sz="1800" dirty="0"/>
          </a:p>
          <a:p>
            <a:pPr marL="457200" indent="-457200">
              <a:buClrTx/>
              <a:buFont typeface="+mj-lt"/>
              <a:buAutoNum type="alphaLcParenR" startAt="6"/>
            </a:pPr>
            <a:r>
              <a:rPr lang="en-US" sz="2000" b="0" dirty="0"/>
              <a:t>What is the value of </a:t>
            </a:r>
            <a:r>
              <a:rPr lang="en-US" sz="2000" b="0" dirty="0" err="1"/>
              <a:t>ssthresh</a:t>
            </a:r>
            <a:r>
              <a:rPr lang="en-US" sz="2000" b="0" dirty="0"/>
              <a:t> at the 18th transmission round?</a:t>
            </a:r>
          </a:p>
          <a:p>
            <a:pPr marL="0" indent="0">
              <a:buNone/>
            </a:pPr>
            <a:r>
              <a:rPr lang="en-US" sz="2000" b="0" dirty="0">
                <a:solidFill>
                  <a:schemeClr val="bg2">
                    <a:lumMod val="60000"/>
                    <a:lumOff val="40000"/>
                  </a:schemeClr>
                </a:solidFill>
              </a:rPr>
              <a:t>       The threshold is set to half the value of the </a:t>
            </a:r>
            <a:r>
              <a:rPr lang="en-US" sz="2000" b="0" dirty="0" err="1">
                <a:solidFill>
                  <a:schemeClr val="bg2">
                    <a:lumMod val="60000"/>
                    <a:lumOff val="40000"/>
                  </a:schemeClr>
                </a:solidFill>
              </a:rPr>
              <a:t>cwnd</a:t>
            </a:r>
            <a:r>
              <a:rPr lang="en-US" sz="2000" b="0" dirty="0">
                <a:solidFill>
                  <a:schemeClr val="bg2">
                    <a:lumMod val="60000"/>
                    <a:lumOff val="40000"/>
                  </a:schemeClr>
                </a:solidFill>
              </a:rPr>
              <a:t> size when packet </a:t>
            </a:r>
          </a:p>
          <a:p>
            <a:pPr marL="0" indent="0">
              <a:buNone/>
            </a:pPr>
            <a:r>
              <a:rPr lang="en-US" sz="2000" b="0" dirty="0">
                <a:solidFill>
                  <a:schemeClr val="bg2">
                    <a:lumMod val="60000"/>
                    <a:lumOff val="40000"/>
                  </a:schemeClr>
                </a:solidFill>
              </a:rPr>
              <a:t>        loss is detected. When loss is detected during transmission round 16, </a:t>
            </a:r>
          </a:p>
          <a:p>
            <a:pPr marL="0" indent="0">
              <a:buNone/>
            </a:pPr>
            <a:r>
              <a:rPr lang="en-US" sz="2000" b="0" dirty="0">
                <a:solidFill>
                  <a:schemeClr val="bg2">
                    <a:lumMod val="60000"/>
                    <a:lumOff val="40000"/>
                  </a:schemeClr>
                </a:solidFill>
              </a:rPr>
              <a:t>        the </a:t>
            </a:r>
            <a:r>
              <a:rPr lang="en-US" sz="2000" b="0" dirty="0" err="1">
                <a:solidFill>
                  <a:schemeClr val="bg2">
                    <a:lumMod val="60000"/>
                    <a:lumOff val="40000"/>
                  </a:schemeClr>
                </a:solidFill>
              </a:rPr>
              <a:t>cwnd</a:t>
            </a:r>
            <a:r>
              <a:rPr lang="en-US" sz="2000" b="0" dirty="0">
                <a:solidFill>
                  <a:schemeClr val="bg2">
                    <a:lumMod val="60000"/>
                    <a:lumOff val="40000"/>
                  </a:schemeClr>
                </a:solidFill>
              </a:rPr>
              <a:t> size is 42. Hence the threshold is 21 during the 18th </a:t>
            </a:r>
          </a:p>
          <a:p>
            <a:pPr marL="0" indent="0">
              <a:buNone/>
            </a:pPr>
            <a:r>
              <a:rPr lang="en-US" sz="2000" b="0" dirty="0">
                <a:solidFill>
                  <a:schemeClr val="bg2">
                    <a:lumMod val="60000"/>
                    <a:lumOff val="40000"/>
                  </a:schemeClr>
                </a:solidFill>
              </a:rPr>
              <a:t>        transmission round. </a:t>
            </a:r>
          </a:p>
          <a:p>
            <a:pPr marL="457200" indent="-457200">
              <a:buClrTx/>
              <a:buFont typeface="+mj-lt"/>
              <a:buAutoNum type="alphaLcParenR" startAt="7"/>
            </a:pPr>
            <a:r>
              <a:rPr lang="en-US" sz="2000" b="0" dirty="0"/>
              <a:t>What is the value of </a:t>
            </a:r>
            <a:r>
              <a:rPr lang="en-US" sz="2000" b="0" dirty="0" err="1"/>
              <a:t>ssthresh</a:t>
            </a:r>
            <a:r>
              <a:rPr lang="en-US" sz="2000" b="0" dirty="0"/>
              <a:t> at the 24th transmission round?</a:t>
            </a:r>
          </a:p>
          <a:p>
            <a:pPr marL="0" indent="0">
              <a:buNone/>
            </a:pPr>
            <a:r>
              <a:rPr lang="en-US" sz="2000" b="0" dirty="0">
                <a:solidFill>
                  <a:schemeClr val="bg2">
                    <a:lumMod val="60000"/>
                    <a:lumOff val="40000"/>
                  </a:schemeClr>
                </a:solidFill>
              </a:rPr>
              <a:t>       The threshold is set to half the value of the </a:t>
            </a:r>
            <a:r>
              <a:rPr lang="en-US" sz="2000" b="0" dirty="0" err="1">
                <a:solidFill>
                  <a:schemeClr val="bg2">
                    <a:lumMod val="60000"/>
                    <a:lumOff val="40000"/>
                  </a:schemeClr>
                </a:solidFill>
              </a:rPr>
              <a:t>cwnd</a:t>
            </a:r>
            <a:r>
              <a:rPr lang="en-US" sz="2000" b="0" dirty="0">
                <a:solidFill>
                  <a:schemeClr val="bg2">
                    <a:lumMod val="60000"/>
                    <a:lumOff val="40000"/>
                  </a:schemeClr>
                </a:solidFill>
              </a:rPr>
              <a:t> size when packet </a:t>
            </a:r>
          </a:p>
          <a:p>
            <a:pPr marL="0" indent="0">
              <a:buNone/>
            </a:pPr>
            <a:r>
              <a:rPr lang="en-US" sz="2000" b="0" dirty="0">
                <a:solidFill>
                  <a:schemeClr val="bg2">
                    <a:lumMod val="60000"/>
                    <a:lumOff val="40000"/>
                  </a:schemeClr>
                </a:solidFill>
              </a:rPr>
              <a:t>        loss is detected. When loss is detected during transmission round 22, </a:t>
            </a:r>
          </a:p>
          <a:p>
            <a:pPr marL="0" indent="0">
              <a:buNone/>
            </a:pPr>
            <a:r>
              <a:rPr lang="en-US" sz="2000" b="0" dirty="0">
                <a:solidFill>
                  <a:schemeClr val="bg2">
                    <a:lumMod val="60000"/>
                    <a:lumOff val="40000"/>
                  </a:schemeClr>
                </a:solidFill>
              </a:rPr>
              <a:t>        the </a:t>
            </a:r>
            <a:r>
              <a:rPr lang="en-US" sz="2000" b="0" dirty="0" err="1">
                <a:solidFill>
                  <a:schemeClr val="bg2">
                    <a:lumMod val="60000"/>
                    <a:lumOff val="40000"/>
                  </a:schemeClr>
                </a:solidFill>
              </a:rPr>
              <a:t>cwnd</a:t>
            </a:r>
            <a:r>
              <a:rPr lang="en-US" sz="2000" b="0" dirty="0">
                <a:solidFill>
                  <a:schemeClr val="bg2">
                    <a:lumMod val="60000"/>
                    <a:lumOff val="40000"/>
                  </a:schemeClr>
                </a:solidFill>
              </a:rPr>
              <a:t> size is 2</a:t>
            </a:r>
            <a:r>
              <a:rPr lang="en-US" altLang="zh-CN" sz="2000" b="0" dirty="0">
                <a:solidFill>
                  <a:schemeClr val="bg2">
                    <a:lumMod val="60000"/>
                    <a:lumOff val="40000"/>
                  </a:schemeClr>
                </a:solidFill>
              </a:rPr>
              <a:t>6</a:t>
            </a:r>
            <a:r>
              <a:rPr lang="en-US" sz="2000" b="0" dirty="0">
                <a:solidFill>
                  <a:schemeClr val="bg2">
                    <a:lumMod val="60000"/>
                    <a:lumOff val="40000"/>
                  </a:schemeClr>
                </a:solidFill>
              </a:rPr>
              <a:t>. Hence the threshold is 1</a:t>
            </a:r>
            <a:r>
              <a:rPr lang="en-US" altLang="zh-CN" sz="2000" b="0" dirty="0">
                <a:solidFill>
                  <a:schemeClr val="bg2">
                    <a:lumMod val="60000"/>
                    <a:lumOff val="40000"/>
                  </a:schemeClr>
                </a:solidFill>
              </a:rPr>
              <a:t>3</a:t>
            </a:r>
            <a:r>
              <a:rPr lang="en-US" sz="2000" b="0" dirty="0">
                <a:solidFill>
                  <a:schemeClr val="bg2">
                    <a:lumMod val="60000"/>
                    <a:lumOff val="40000"/>
                  </a:schemeClr>
                </a:solidFill>
              </a:rPr>
              <a:t> during the 24</a:t>
            </a:r>
            <a:r>
              <a:rPr lang="en-US" sz="2000" b="0" baseline="30000" dirty="0">
                <a:solidFill>
                  <a:schemeClr val="bg2">
                    <a:lumMod val="60000"/>
                    <a:lumOff val="40000"/>
                  </a:schemeClr>
                </a:solidFill>
              </a:rPr>
              <a:t>th</a:t>
            </a:r>
          </a:p>
          <a:p>
            <a:pPr marL="0" indent="0">
              <a:buNone/>
            </a:pPr>
            <a:r>
              <a:rPr lang="en-US" sz="2000" b="0" baseline="30000" dirty="0">
                <a:solidFill>
                  <a:schemeClr val="bg2">
                    <a:lumMod val="60000"/>
                    <a:lumOff val="40000"/>
                  </a:schemeClr>
                </a:solidFill>
              </a:rPr>
              <a:t>          </a:t>
            </a:r>
            <a:r>
              <a:rPr lang="en-US" sz="2000" b="0" dirty="0">
                <a:solidFill>
                  <a:schemeClr val="bg2">
                    <a:lumMod val="60000"/>
                    <a:lumOff val="40000"/>
                  </a:schemeClr>
                </a:solidFill>
              </a:rPr>
              <a:t> transmission round.</a:t>
            </a: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13891040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9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9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098">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9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23528" y="620688"/>
            <a:ext cx="8712968" cy="5832648"/>
          </a:xfrm>
        </p:spPr>
        <p:txBody>
          <a:bodyPr/>
          <a:lstStyle/>
          <a:p>
            <a:pPr marL="609600" indent="-609600" eaLnBrk="1" hangingPunct="1">
              <a:lnSpc>
                <a:spcPct val="90000"/>
              </a:lnSpc>
              <a:buFont typeface="Wingdings" pitchFamily="2" charset="2"/>
              <a:buNone/>
            </a:pPr>
            <a:r>
              <a:rPr lang="en-US" altLang="zh-CN" sz="2400" dirty="0"/>
              <a:t>Suggested solution for Q4:</a:t>
            </a:r>
          </a:p>
          <a:p>
            <a:pPr marL="457200" lvl="0" indent="-457200">
              <a:buClr>
                <a:schemeClr val="tx1"/>
              </a:buClr>
              <a:buFont typeface="+mj-lt"/>
              <a:buAutoNum type="alphaLcParenR" startAt="8"/>
            </a:pPr>
            <a:r>
              <a:rPr lang="en-US" sz="2000" b="0" dirty="0"/>
              <a:t>During what transmission round is the 70th segment sent?</a:t>
            </a:r>
          </a:p>
          <a:p>
            <a:pPr marL="0" indent="0">
              <a:buNone/>
            </a:pPr>
            <a:r>
              <a:rPr lang="en-US" sz="2000" b="0" dirty="0">
                <a:solidFill>
                  <a:schemeClr val="bg2">
                    <a:lumMod val="60000"/>
                    <a:lumOff val="40000"/>
                  </a:schemeClr>
                </a:solidFill>
              </a:rPr>
              <a:t>       During the 1st transmission round, packet 1 is sent; packet 2-3 are </a:t>
            </a:r>
          </a:p>
          <a:p>
            <a:pPr marL="0" indent="0">
              <a:buNone/>
            </a:pPr>
            <a:r>
              <a:rPr lang="en-US" sz="2000" b="0" dirty="0">
                <a:solidFill>
                  <a:schemeClr val="bg2">
                    <a:lumMod val="60000"/>
                    <a:lumOff val="40000"/>
                  </a:schemeClr>
                </a:solidFill>
              </a:rPr>
              <a:t>       sent in the 2nd transmission round; packets 4-7 are sent in the 3rd </a:t>
            </a:r>
          </a:p>
          <a:p>
            <a:pPr marL="0" indent="0">
              <a:buNone/>
            </a:pPr>
            <a:r>
              <a:rPr lang="en-US" sz="2000" b="0" dirty="0">
                <a:solidFill>
                  <a:schemeClr val="bg2">
                    <a:lumMod val="60000"/>
                    <a:lumOff val="40000"/>
                  </a:schemeClr>
                </a:solidFill>
              </a:rPr>
              <a:t>       transmission round; packets 8-15 are sent in the 4th transmission </a:t>
            </a:r>
          </a:p>
          <a:p>
            <a:pPr marL="0" indent="0">
              <a:buNone/>
            </a:pPr>
            <a:r>
              <a:rPr lang="en-US" sz="2000" b="0" dirty="0">
                <a:solidFill>
                  <a:schemeClr val="bg2">
                    <a:lumMod val="60000"/>
                    <a:lumOff val="40000"/>
                  </a:schemeClr>
                </a:solidFill>
              </a:rPr>
              <a:t>       round; packets 16-31 are sent in the 5th transmission round; packets </a:t>
            </a:r>
          </a:p>
          <a:p>
            <a:pPr marL="0" indent="0">
              <a:buNone/>
            </a:pPr>
            <a:r>
              <a:rPr lang="en-US" sz="2000" b="0" dirty="0">
                <a:solidFill>
                  <a:schemeClr val="bg2">
                    <a:lumMod val="60000"/>
                    <a:lumOff val="40000"/>
                  </a:schemeClr>
                </a:solidFill>
              </a:rPr>
              <a:t>       32-63 are sent in the 6th transmission round; packets 64 – 96 are </a:t>
            </a:r>
          </a:p>
          <a:p>
            <a:pPr marL="0" indent="0">
              <a:buNone/>
            </a:pPr>
            <a:r>
              <a:rPr lang="en-US" sz="2000" b="0" dirty="0">
                <a:solidFill>
                  <a:schemeClr val="bg2">
                    <a:lumMod val="60000"/>
                    <a:lumOff val="40000"/>
                  </a:schemeClr>
                </a:solidFill>
              </a:rPr>
              <a:t>        sent in the 7th transmission round. Thus packet 70 is sent in the 7th </a:t>
            </a:r>
          </a:p>
          <a:p>
            <a:pPr marL="0" indent="0">
              <a:buNone/>
            </a:pPr>
            <a:r>
              <a:rPr lang="en-US" sz="2000" b="0" dirty="0">
                <a:solidFill>
                  <a:schemeClr val="bg2">
                    <a:lumMod val="60000"/>
                    <a:lumOff val="40000"/>
                  </a:schemeClr>
                </a:solidFill>
              </a:rPr>
              <a:t>        transmission round. </a:t>
            </a:r>
            <a:endParaRPr lang="en-US" sz="1800" dirty="0"/>
          </a:p>
          <a:p>
            <a:pPr marL="457200" indent="-457200">
              <a:buClrTx/>
              <a:buFont typeface="+mj-lt"/>
              <a:buAutoNum type="alphaLcParenR" startAt="9"/>
            </a:pPr>
            <a:r>
              <a:rPr lang="en-US" sz="2000" b="0" dirty="0"/>
              <a:t>Assuming a packet loss is detected after the 26th round by the receipt of a triple duplicate ACK, what will be the values of the congestion window size and of </a:t>
            </a:r>
            <a:r>
              <a:rPr lang="en-US" sz="2000" b="0" dirty="0" err="1"/>
              <a:t>ssthresh</a:t>
            </a:r>
            <a:r>
              <a:rPr lang="en-US" sz="2000" b="0" dirty="0"/>
              <a:t>?</a:t>
            </a:r>
          </a:p>
          <a:p>
            <a:pPr marL="0" indent="0">
              <a:buNone/>
            </a:pPr>
            <a:r>
              <a:rPr lang="en-US" sz="2000" b="0" dirty="0">
                <a:solidFill>
                  <a:schemeClr val="bg2">
                    <a:lumMod val="60000"/>
                    <a:lumOff val="40000"/>
                  </a:schemeClr>
                </a:solidFill>
              </a:rPr>
              <a:t>       The threshold will be set to half the current value of the </a:t>
            </a:r>
            <a:r>
              <a:rPr lang="en-US" sz="2000" b="0" dirty="0" err="1">
                <a:solidFill>
                  <a:schemeClr val="bg2">
                    <a:lumMod val="60000"/>
                    <a:lumOff val="40000"/>
                  </a:schemeClr>
                </a:solidFill>
              </a:rPr>
              <a:t>cwnd</a:t>
            </a:r>
            <a:r>
              <a:rPr lang="en-US" sz="2000" b="0" dirty="0">
                <a:solidFill>
                  <a:schemeClr val="bg2">
                    <a:lumMod val="60000"/>
                    <a:lumOff val="40000"/>
                  </a:schemeClr>
                </a:solidFill>
              </a:rPr>
              <a:t> size (8) </a:t>
            </a:r>
          </a:p>
          <a:p>
            <a:pPr marL="0" indent="0">
              <a:buNone/>
            </a:pPr>
            <a:r>
              <a:rPr lang="en-US" sz="2000" b="0" dirty="0">
                <a:solidFill>
                  <a:schemeClr val="bg2">
                    <a:lumMod val="60000"/>
                    <a:lumOff val="40000"/>
                  </a:schemeClr>
                </a:solidFill>
              </a:rPr>
              <a:t>       when the loss occurred and </a:t>
            </a:r>
            <a:r>
              <a:rPr lang="en-US" sz="2000" b="0" dirty="0" err="1">
                <a:solidFill>
                  <a:schemeClr val="bg2">
                    <a:lumMod val="60000"/>
                    <a:lumOff val="40000"/>
                  </a:schemeClr>
                </a:solidFill>
              </a:rPr>
              <a:t>cwnd</a:t>
            </a:r>
            <a:r>
              <a:rPr lang="en-US" sz="2000" b="0" dirty="0">
                <a:solidFill>
                  <a:schemeClr val="bg2">
                    <a:lumMod val="60000"/>
                    <a:lumOff val="40000"/>
                  </a:schemeClr>
                </a:solidFill>
              </a:rPr>
              <a:t> size will be set to the new threshold </a:t>
            </a:r>
          </a:p>
          <a:p>
            <a:pPr marL="0" indent="0">
              <a:buNone/>
            </a:pPr>
            <a:r>
              <a:rPr lang="en-US" sz="2000" b="0" dirty="0">
                <a:solidFill>
                  <a:schemeClr val="bg2">
                    <a:lumMod val="60000"/>
                    <a:lumOff val="40000"/>
                  </a:schemeClr>
                </a:solidFill>
              </a:rPr>
              <a:t>       value. Thus the new values of the threshold and window will be 4. </a:t>
            </a: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1818912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8">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98">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620688"/>
            <a:ext cx="8568952" cy="5832648"/>
          </a:xfrm>
        </p:spPr>
        <p:txBody>
          <a:bodyPr/>
          <a:lstStyle/>
          <a:p>
            <a:pPr marL="609600" indent="-609600" eaLnBrk="1" hangingPunct="1">
              <a:lnSpc>
                <a:spcPct val="90000"/>
              </a:lnSpc>
              <a:buFont typeface="Wingdings" pitchFamily="2" charset="2"/>
              <a:buNone/>
            </a:pPr>
            <a:r>
              <a:rPr lang="en-US" altLang="zh-CN" sz="2400" dirty="0"/>
              <a:t>Suggested solution for Q4:</a:t>
            </a:r>
          </a:p>
          <a:p>
            <a:pPr marL="457200" indent="-457200">
              <a:buClrTx/>
              <a:buFont typeface="+mj-lt"/>
              <a:buAutoNum type="alphaLcParenR" startAt="7"/>
            </a:pPr>
            <a:r>
              <a:rPr lang="en-US" sz="2000" b="0" dirty="0"/>
              <a:t>Suppose TCP Tahoe is used (instead of TCP Reno), and assume that triple duplicate ACKs are received at the 16th round. What are the </a:t>
            </a:r>
            <a:r>
              <a:rPr lang="en-US" sz="2000" b="0" dirty="0" err="1"/>
              <a:t>ssthresh</a:t>
            </a:r>
            <a:r>
              <a:rPr lang="en-US" sz="2000" b="0" dirty="0"/>
              <a:t> and the congestion window size at the 19th round?</a:t>
            </a:r>
          </a:p>
          <a:p>
            <a:pPr marL="0" indent="0">
              <a:buNone/>
            </a:pPr>
            <a:r>
              <a:rPr lang="en-US" sz="2000" b="0" dirty="0">
                <a:solidFill>
                  <a:schemeClr val="bg2">
                    <a:lumMod val="60000"/>
                    <a:lumOff val="40000"/>
                  </a:schemeClr>
                </a:solidFill>
              </a:rPr>
              <a:t>       Threshold is 21, and congestion window size is 1.</a:t>
            </a:r>
          </a:p>
          <a:p>
            <a:pPr marL="457200" indent="-457200">
              <a:buClrTx/>
              <a:buFont typeface="+mj-lt"/>
              <a:buAutoNum type="alphaLcParenR" startAt="8"/>
            </a:pPr>
            <a:r>
              <a:rPr lang="en-US" sz="2000" b="0" dirty="0"/>
              <a:t>Again suppose TCP Tahoe is used, and there is a timeout event at 22nd round. How many packets have been sent out from 17th round till 22nd round, inclusive?</a:t>
            </a:r>
          </a:p>
          <a:p>
            <a:pPr marL="0" indent="0">
              <a:buNone/>
            </a:pPr>
            <a:r>
              <a:rPr lang="en-US" sz="2000" b="0" dirty="0">
                <a:solidFill>
                  <a:schemeClr val="bg2">
                    <a:lumMod val="60000"/>
                    <a:lumOff val="40000"/>
                  </a:schemeClr>
                </a:solidFill>
              </a:rPr>
              <a:t>       Round 17, 1 packet; round 18, 2 packets; round 19, 4 packets; </a:t>
            </a:r>
          </a:p>
          <a:p>
            <a:pPr marL="0" indent="0">
              <a:buNone/>
            </a:pPr>
            <a:r>
              <a:rPr lang="en-US" sz="2000" b="0" dirty="0">
                <a:solidFill>
                  <a:schemeClr val="bg2">
                    <a:lumMod val="60000"/>
                    <a:lumOff val="40000"/>
                  </a:schemeClr>
                </a:solidFill>
              </a:rPr>
              <a:t>       round 20, 8 packets; round 21, 16 packets; round 22, 21 packets. </a:t>
            </a:r>
          </a:p>
          <a:p>
            <a:pPr marL="0" indent="0">
              <a:buNone/>
            </a:pPr>
            <a:r>
              <a:rPr lang="en-US" sz="2000" b="0" dirty="0">
                <a:solidFill>
                  <a:schemeClr val="bg2">
                    <a:lumMod val="60000"/>
                    <a:lumOff val="40000"/>
                  </a:schemeClr>
                </a:solidFill>
              </a:rPr>
              <a:t>       So, the total number is 1+2+4+8+16+21=52.</a:t>
            </a:r>
            <a:endParaRPr lang="en-US" sz="2000" b="0" dirty="0"/>
          </a:p>
          <a:p>
            <a:pPr marL="0" indent="0">
              <a:buNone/>
            </a:pPr>
            <a:endParaRPr lang="en-US" sz="2000" dirty="0"/>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203501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208912" cy="5616624"/>
          </a:xfrm>
        </p:spPr>
        <p:txBody>
          <a:bodyPr/>
          <a:lstStyle/>
          <a:p>
            <a:pPr marL="609600" indent="-609600" eaLnBrk="1" hangingPunct="1">
              <a:lnSpc>
                <a:spcPct val="90000"/>
              </a:lnSpc>
              <a:buFont typeface="Wingdings" pitchFamily="2" charset="2"/>
              <a:buNone/>
            </a:pPr>
            <a:r>
              <a:rPr lang="en-US" altLang="zh-CN" sz="2400" dirty="0"/>
              <a:t>Question </a:t>
            </a:r>
            <a:r>
              <a:rPr lang="en-US" altLang="zh-CN" sz="2400" dirty="0" smtClean="0"/>
              <a:t>5:</a:t>
            </a:r>
            <a:endParaRPr lang="en-US" altLang="zh-CN" sz="2400" dirty="0"/>
          </a:p>
          <a:p>
            <a:pPr marL="609600" indent="-609600" eaLnBrk="1" hangingPunct="1">
              <a:lnSpc>
                <a:spcPct val="90000"/>
              </a:lnSpc>
              <a:buFont typeface="Wingdings" pitchFamily="2" charset="2"/>
              <a:buNone/>
            </a:pPr>
            <a:endParaRPr lang="en-US" altLang="zh-CN" sz="1400" dirty="0" smtClean="0">
              <a:latin typeface="Times New Roman" pitchFamily="18" charset="0"/>
              <a:ea typeface="SimSun" pitchFamily="2" charset="-122"/>
            </a:endParaRPr>
          </a:p>
          <a:p>
            <a:pPr marL="0" indent="0">
              <a:buClr>
                <a:schemeClr val="tx1"/>
              </a:buClr>
              <a:buNone/>
            </a:pPr>
            <a:r>
              <a:rPr lang="en-US" sz="2000" b="0" dirty="0"/>
              <a:t>Compare </a:t>
            </a:r>
            <a:r>
              <a:rPr lang="en-US" sz="2000" b="0" dirty="0" smtClean="0"/>
              <a:t>Go-Back-N</a:t>
            </a:r>
            <a:r>
              <a:rPr lang="en-US" sz="2000" b="0" dirty="0"/>
              <a:t>, </a:t>
            </a:r>
            <a:r>
              <a:rPr lang="en-US" sz="2000" b="0" dirty="0" smtClean="0"/>
              <a:t>Selective Repeat, </a:t>
            </a:r>
            <a:r>
              <a:rPr lang="en-US" sz="2000" b="0" dirty="0"/>
              <a:t>and TCP </a:t>
            </a:r>
            <a:r>
              <a:rPr lang="en-US" sz="2000" b="0" dirty="0" smtClean="0"/>
              <a:t>(fast retransmit) protocols. </a:t>
            </a:r>
            <a:r>
              <a:rPr lang="en-US" sz="2000" b="0" dirty="0"/>
              <a:t>Assume that the </a:t>
            </a:r>
            <a:r>
              <a:rPr lang="en-US" sz="2000" b="0" dirty="0" smtClean="0"/>
              <a:t>timeout values </a:t>
            </a:r>
            <a:r>
              <a:rPr lang="en-US" sz="2000" b="0" dirty="0"/>
              <a:t>for all three protocols are sufficiently long such that 5 consecutive </a:t>
            </a:r>
            <a:r>
              <a:rPr lang="en-US" sz="2000" b="0" dirty="0" smtClean="0"/>
              <a:t>data segments </a:t>
            </a:r>
            <a:r>
              <a:rPr lang="en-US" sz="2000" b="0" dirty="0"/>
              <a:t>and their corresponding ACKs can be received (if not lost in </a:t>
            </a:r>
            <a:r>
              <a:rPr lang="en-US" sz="2000" b="0" dirty="0" smtClean="0"/>
              <a:t>the channel</a:t>
            </a:r>
            <a:r>
              <a:rPr lang="en-US" sz="2000" b="0" dirty="0"/>
              <a:t>) by the receiving host (Host B) and the sending host (Host A) respectively</a:t>
            </a:r>
            <a:r>
              <a:rPr lang="en-US" sz="2000" b="0" dirty="0" smtClean="0"/>
              <a:t>. Suppose </a:t>
            </a:r>
            <a:r>
              <a:rPr lang="en-US" sz="2000" b="0" dirty="0"/>
              <a:t>Host A sends 5 data segments to Host B, and the 2nd </a:t>
            </a:r>
            <a:r>
              <a:rPr lang="en-US" sz="2000" b="0" dirty="0" smtClean="0"/>
              <a:t>segment (</a:t>
            </a:r>
            <a:r>
              <a:rPr lang="en-US" sz="2000" b="0" dirty="0"/>
              <a:t>sent from A) is lost. In the end, all 5 data segments have been </a:t>
            </a:r>
            <a:r>
              <a:rPr lang="en-US" sz="2000" b="0" dirty="0" smtClean="0"/>
              <a:t>correctly received </a:t>
            </a:r>
            <a:r>
              <a:rPr lang="en-US" sz="2000" b="0" dirty="0"/>
              <a:t>by Host </a:t>
            </a:r>
            <a:r>
              <a:rPr lang="en-US" sz="2000" b="0" dirty="0" smtClean="0"/>
              <a:t>B. Assume the data segments have equal length of 100 bytes and the first sequence number is 1.</a:t>
            </a:r>
          </a:p>
          <a:p>
            <a:pPr marL="0" indent="0">
              <a:buClr>
                <a:schemeClr val="tx1"/>
              </a:buClr>
              <a:buNone/>
            </a:pPr>
            <a:endParaRPr lang="en-US" sz="2000" b="0" dirty="0"/>
          </a:p>
          <a:p>
            <a:pPr marL="0" indent="0">
              <a:buClr>
                <a:schemeClr val="tx1"/>
              </a:buClr>
              <a:buNone/>
            </a:pPr>
            <a:r>
              <a:rPr lang="en-US" sz="2000" b="0" dirty="0" smtClean="0"/>
              <a:t>How </a:t>
            </a:r>
            <a:r>
              <a:rPr lang="en-US" sz="2000" b="0" dirty="0"/>
              <a:t>many segments has Host A sent in total and how many ACKs </a:t>
            </a:r>
            <a:r>
              <a:rPr lang="en-US" sz="2000" b="0" dirty="0" smtClean="0"/>
              <a:t>has Host </a:t>
            </a:r>
            <a:r>
              <a:rPr lang="en-US" sz="2000" b="0" dirty="0"/>
              <a:t>B sent in total? What are </a:t>
            </a:r>
            <a:r>
              <a:rPr lang="en-US" sz="2000" b="0" dirty="0" smtClean="0"/>
              <a:t>their </a:t>
            </a:r>
            <a:r>
              <a:rPr lang="en-US" sz="2000" b="0" dirty="0"/>
              <a:t>sequence </a:t>
            </a:r>
            <a:r>
              <a:rPr lang="en-US" sz="2000" b="0" dirty="0" smtClean="0"/>
              <a:t>numbers? </a:t>
            </a:r>
            <a:r>
              <a:rPr lang="en-US" sz="2000" b="0" dirty="0"/>
              <a:t>Answer this </a:t>
            </a:r>
            <a:r>
              <a:rPr lang="en-US" sz="2000" b="0" dirty="0" smtClean="0"/>
              <a:t>question for </a:t>
            </a:r>
            <a:r>
              <a:rPr lang="en-US" sz="2000" b="0" dirty="0"/>
              <a:t>all three protocols</a:t>
            </a:r>
            <a:r>
              <a:rPr lang="en-US" sz="2000" b="0" dirty="0" smtClean="0"/>
              <a:t>.</a:t>
            </a:r>
            <a:endParaRPr lang="en-US" sz="2000" b="0" dirty="0"/>
          </a:p>
        </p:txBody>
      </p:sp>
    </p:spTree>
    <p:extLst>
      <p:ext uri="{BB962C8B-B14F-4D97-AF65-F5344CB8AC3E}">
        <p14:creationId xmlns:p14="http://schemas.microsoft.com/office/powerpoint/2010/main" val="275555607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762000"/>
            <a:ext cx="8143056" cy="5715000"/>
          </a:xfrm>
        </p:spPr>
        <p:txBody>
          <a:bodyPr/>
          <a:lstStyle/>
          <a:p>
            <a:pPr marL="609600" indent="-609600" eaLnBrk="1" hangingPunct="1">
              <a:lnSpc>
                <a:spcPct val="90000"/>
              </a:lnSpc>
              <a:buFont typeface="Wingdings" pitchFamily="2" charset="2"/>
              <a:buNone/>
            </a:pPr>
            <a:r>
              <a:rPr lang="en-US" altLang="zh-CN" sz="2400" dirty="0" smtClean="0"/>
              <a:t>Suggested solution for Q5:</a:t>
            </a:r>
            <a:endParaRPr lang="en-US" b="0" dirty="0"/>
          </a:p>
          <a:p>
            <a:pPr marL="0" indent="0">
              <a:buNone/>
            </a:pPr>
            <a:endParaRPr lang="en-US" sz="2000" dirty="0" smtClean="0"/>
          </a:p>
          <a:p>
            <a:pPr marL="0" indent="0">
              <a:buNone/>
            </a:pPr>
            <a:r>
              <a:rPr lang="en-US" sz="2000" b="0" dirty="0" smtClean="0"/>
              <a:t>Go-Back-N</a:t>
            </a:r>
            <a:r>
              <a:rPr lang="en-US" sz="2000" b="0" dirty="0"/>
              <a:t>: </a:t>
            </a:r>
          </a:p>
          <a:p>
            <a:pPr marL="400050" lvl="1" indent="0">
              <a:buNone/>
            </a:pPr>
            <a:r>
              <a:rPr lang="en-US" sz="2000" b="0" dirty="0" smtClean="0">
                <a:solidFill>
                  <a:schemeClr val="accent5">
                    <a:lumMod val="50000"/>
                  </a:schemeClr>
                </a:solidFill>
              </a:rPr>
              <a:t>Host A has sent </a:t>
            </a:r>
            <a:r>
              <a:rPr lang="en-US" sz="2000" b="0" dirty="0">
                <a:solidFill>
                  <a:schemeClr val="accent5">
                    <a:lumMod val="50000"/>
                  </a:schemeClr>
                </a:solidFill>
              </a:rPr>
              <a:t>9 segments in total. </a:t>
            </a:r>
            <a:r>
              <a:rPr lang="en-US" sz="2000" b="0" dirty="0" smtClean="0">
                <a:solidFill>
                  <a:schemeClr val="accent5">
                    <a:lumMod val="50000"/>
                  </a:schemeClr>
                </a:solidFill>
              </a:rPr>
              <a:t>Host A initially </a:t>
            </a:r>
            <a:r>
              <a:rPr lang="en-US" sz="2000" b="0" dirty="0">
                <a:solidFill>
                  <a:schemeClr val="accent5">
                    <a:lumMod val="50000"/>
                  </a:schemeClr>
                </a:solidFill>
              </a:rPr>
              <a:t>sent </a:t>
            </a:r>
            <a:r>
              <a:rPr lang="en-US" sz="2000" b="0" dirty="0" smtClean="0">
                <a:solidFill>
                  <a:schemeClr val="accent5">
                    <a:lumMod val="50000"/>
                  </a:schemeClr>
                </a:solidFill>
              </a:rPr>
              <a:t>5 segments with sequence numbers 1</a:t>
            </a:r>
            <a:r>
              <a:rPr lang="en-US" sz="2000" b="0" dirty="0">
                <a:solidFill>
                  <a:schemeClr val="accent5">
                    <a:lumMod val="50000"/>
                  </a:schemeClr>
                </a:solidFill>
              </a:rPr>
              <a:t>, 2, 3, 4, 5 and later re-sent </a:t>
            </a:r>
            <a:r>
              <a:rPr lang="en-US" sz="2000" b="0" dirty="0" smtClean="0">
                <a:solidFill>
                  <a:schemeClr val="accent5">
                    <a:lumMod val="50000"/>
                  </a:schemeClr>
                </a:solidFill>
              </a:rPr>
              <a:t>4 segments with sequence numbers 2</a:t>
            </a:r>
            <a:r>
              <a:rPr lang="en-US" sz="2000" b="0" dirty="0">
                <a:solidFill>
                  <a:schemeClr val="accent5">
                    <a:lumMod val="50000"/>
                  </a:schemeClr>
                </a:solidFill>
              </a:rPr>
              <a:t>, 3, 4, and 5. </a:t>
            </a:r>
          </a:p>
          <a:p>
            <a:pPr marL="400050" lvl="1" indent="0">
              <a:buNone/>
            </a:pPr>
            <a:r>
              <a:rPr lang="en-US" sz="2000" b="0" dirty="0" smtClean="0">
                <a:solidFill>
                  <a:schemeClr val="accent5">
                    <a:lumMod val="50000"/>
                  </a:schemeClr>
                </a:solidFill>
              </a:rPr>
              <a:t>Host B has sent </a:t>
            </a:r>
            <a:r>
              <a:rPr lang="en-US" sz="2000" b="0" dirty="0">
                <a:solidFill>
                  <a:schemeClr val="accent5">
                    <a:lumMod val="50000"/>
                  </a:schemeClr>
                </a:solidFill>
              </a:rPr>
              <a:t>8 ACKs. They </a:t>
            </a:r>
            <a:r>
              <a:rPr lang="en-US" sz="2000" b="0" dirty="0" smtClean="0">
                <a:solidFill>
                  <a:schemeClr val="accent5">
                    <a:lumMod val="50000"/>
                  </a:schemeClr>
                </a:solidFill>
              </a:rPr>
              <a:t>are </a:t>
            </a:r>
            <a:r>
              <a:rPr lang="en-US" sz="2000" b="0" dirty="0">
                <a:solidFill>
                  <a:schemeClr val="accent5">
                    <a:lumMod val="50000"/>
                  </a:schemeClr>
                </a:solidFill>
              </a:rPr>
              <a:t>4 </a:t>
            </a:r>
            <a:r>
              <a:rPr lang="en-US" sz="2000" b="0" dirty="0" smtClean="0">
                <a:solidFill>
                  <a:schemeClr val="accent5">
                    <a:lumMod val="50000"/>
                  </a:schemeClr>
                </a:solidFill>
              </a:rPr>
              <a:t>ACKs </a:t>
            </a:r>
            <a:r>
              <a:rPr lang="en-US" sz="2000" b="0" dirty="0">
                <a:solidFill>
                  <a:schemeClr val="accent5">
                    <a:lumMod val="50000"/>
                  </a:schemeClr>
                </a:solidFill>
              </a:rPr>
              <a:t>with sequence number </a:t>
            </a:r>
            <a:r>
              <a:rPr lang="en-US" sz="2000" b="0" dirty="0" smtClean="0">
                <a:solidFill>
                  <a:schemeClr val="accent5">
                    <a:lumMod val="50000"/>
                  </a:schemeClr>
                </a:solidFill>
              </a:rPr>
              <a:t>1, </a:t>
            </a:r>
            <a:r>
              <a:rPr lang="en-US" sz="2000" b="0" dirty="0">
                <a:solidFill>
                  <a:schemeClr val="accent5">
                    <a:lumMod val="50000"/>
                  </a:schemeClr>
                </a:solidFill>
              </a:rPr>
              <a:t>and 4 ACKS with sequence numbers </a:t>
            </a:r>
            <a:r>
              <a:rPr lang="en-US" sz="2000" b="0" dirty="0" smtClean="0">
                <a:solidFill>
                  <a:schemeClr val="accent5">
                    <a:lumMod val="50000"/>
                  </a:schemeClr>
                </a:solidFill>
              </a:rPr>
              <a:t>2, 3, 4, </a:t>
            </a:r>
            <a:r>
              <a:rPr lang="en-US" sz="2000" b="0" dirty="0">
                <a:solidFill>
                  <a:schemeClr val="accent5">
                    <a:lumMod val="50000"/>
                  </a:schemeClr>
                </a:solidFill>
              </a:rPr>
              <a:t>and </a:t>
            </a:r>
            <a:r>
              <a:rPr lang="en-US" sz="2000" b="0" dirty="0" smtClean="0">
                <a:solidFill>
                  <a:schemeClr val="accent5">
                    <a:lumMod val="50000"/>
                  </a:schemeClr>
                </a:solidFill>
              </a:rPr>
              <a:t>5. </a:t>
            </a:r>
            <a:endParaRPr lang="en-US" sz="1800" b="0" dirty="0">
              <a:solidFill>
                <a:schemeClr val="accent5">
                  <a:lumMod val="50000"/>
                </a:schemeClr>
              </a:solidFill>
            </a:endParaRPr>
          </a:p>
          <a:p>
            <a:pPr marL="0" indent="0">
              <a:buNone/>
            </a:pPr>
            <a:endParaRPr lang="en-US" sz="2000" dirty="0" smtClean="0"/>
          </a:p>
          <a:p>
            <a:pPr marL="0" indent="0">
              <a:buNone/>
            </a:pPr>
            <a:r>
              <a:rPr lang="en-US" sz="2000" b="0" dirty="0" smtClean="0"/>
              <a:t>Selective </a:t>
            </a:r>
            <a:r>
              <a:rPr lang="en-US" sz="2000" b="0" dirty="0"/>
              <a:t>Repeat: </a:t>
            </a:r>
          </a:p>
          <a:p>
            <a:pPr marL="400050" lvl="1" indent="0">
              <a:buNone/>
            </a:pPr>
            <a:r>
              <a:rPr lang="en-US" sz="2000" dirty="0">
                <a:solidFill>
                  <a:schemeClr val="accent5">
                    <a:lumMod val="50000"/>
                  </a:schemeClr>
                </a:solidFill>
              </a:rPr>
              <a:t>Host A has sent 6 segments in total. Host A </a:t>
            </a:r>
            <a:r>
              <a:rPr lang="en-US" sz="2000" dirty="0" smtClean="0">
                <a:solidFill>
                  <a:schemeClr val="accent5">
                    <a:lumMod val="50000"/>
                  </a:schemeClr>
                </a:solidFill>
              </a:rPr>
              <a:t>initially </a:t>
            </a:r>
            <a:r>
              <a:rPr lang="en-US" sz="2000" dirty="0">
                <a:solidFill>
                  <a:schemeClr val="accent5">
                    <a:lumMod val="50000"/>
                  </a:schemeClr>
                </a:solidFill>
              </a:rPr>
              <a:t>sent </a:t>
            </a:r>
            <a:r>
              <a:rPr lang="en-US" sz="2000" dirty="0" smtClean="0">
                <a:solidFill>
                  <a:schemeClr val="accent5">
                    <a:lumMod val="50000"/>
                  </a:schemeClr>
                </a:solidFill>
              </a:rPr>
              <a:t>5 segments with sequence numbers 1</a:t>
            </a:r>
            <a:r>
              <a:rPr lang="en-US" sz="2000" dirty="0">
                <a:solidFill>
                  <a:schemeClr val="accent5">
                    <a:lumMod val="50000"/>
                  </a:schemeClr>
                </a:solidFill>
              </a:rPr>
              <a:t>, 2, 3, 4, 5 and later re-sent </a:t>
            </a:r>
            <a:r>
              <a:rPr lang="en-US" sz="2000" dirty="0" smtClean="0">
                <a:solidFill>
                  <a:schemeClr val="accent5">
                    <a:lumMod val="50000"/>
                  </a:schemeClr>
                </a:solidFill>
              </a:rPr>
              <a:t>1 segment with sequence number 2</a:t>
            </a:r>
            <a:r>
              <a:rPr lang="en-US" sz="2000" dirty="0">
                <a:solidFill>
                  <a:schemeClr val="accent5">
                    <a:lumMod val="50000"/>
                  </a:schemeClr>
                </a:solidFill>
              </a:rPr>
              <a:t>. </a:t>
            </a:r>
          </a:p>
          <a:p>
            <a:pPr marL="400050" lvl="1" indent="0">
              <a:buNone/>
            </a:pPr>
            <a:r>
              <a:rPr lang="en-US" sz="2000" dirty="0">
                <a:solidFill>
                  <a:schemeClr val="accent5">
                    <a:lumMod val="50000"/>
                  </a:schemeClr>
                </a:solidFill>
              </a:rPr>
              <a:t>Host B has sent 5 ACKs. They are 4 ACKs with sequence number 1, 3, 4, 5. And then there is one ACK with sequence number 2. </a:t>
            </a: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12269444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762000"/>
            <a:ext cx="8143056" cy="5715000"/>
          </a:xfrm>
        </p:spPr>
        <p:txBody>
          <a:bodyPr/>
          <a:lstStyle/>
          <a:p>
            <a:pPr marL="609600" indent="-609600" eaLnBrk="1" hangingPunct="1">
              <a:lnSpc>
                <a:spcPct val="90000"/>
              </a:lnSpc>
              <a:buFont typeface="Wingdings" pitchFamily="2" charset="2"/>
              <a:buNone/>
            </a:pPr>
            <a:r>
              <a:rPr lang="en-US" altLang="zh-CN" sz="2400" dirty="0" smtClean="0"/>
              <a:t>Suggested solution for Q5:</a:t>
            </a:r>
            <a:endParaRPr lang="en-US" b="0" dirty="0"/>
          </a:p>
          <a:p>
            <a:pPr marL="0" indent="0">
              <a:buNone/>
            </a:pPr>
            <a:endParaRPr lang="en-US" sz="2000" dirty="0" smtClean="0"/>
          </a:p>
          <a:p>
            <a:pPr marL="0" indent="0">
              <a:buNone/>
            </a:pPr>
            <a:r>
              <a:rPr lang="en-US" sz="2000" b="0" dirty="0" smtClean="0"/>
              <a:t>TCP</a:t>
            </a:r>
            <a:r>
              <a:rPr lang="en-US" sz="2000" b="0" dirty="0"/>
              <a:t>: </a:t>
            </a:r>
          </a:p>
          <a:p>
            <a:pPr marL="400050" lvl="1" indent="0">
              <a:buNone/>
            </a:pPr>
            <a:r>
              <a:rPr lang="en-US" sz="2000" dirty="0">
                <a:solidFill>
                  <a:schemeClr val="accent5">
                    <a:lumMod val="50000"/>
                  </a:schemeClr>
                </a:solidFill>
              </a:rPr>
              <a:t>Host A has sent 6 segments in total. Host A </a:t>
            </a:r>
            <a:r>
              <a:rPr lang="en-US" sz="2000" dirty="0" smtClean="0">
                <a:solidFill>
                  <a:schemeClr val="accent5">
                    <a:lumMod val="50000"/>
                  </a:schemeClr>
                </a:solidFill>
              </a:rPr>
              <a:t>initially </a:t>
            </a:r>
            <a:r>
              <a:rPr lang="en-US" sz="2000" dirty="0">
                <a:solidFill>
                  <a:schemeClr val="accent5">
                    <a:lumMod val="50000"/>
                  </a:schemeClr>
                </a:solidFill>
              </a:rPr>
              <a:t>sent </a:t>
            </a:r>
            <a:r>
              <a:rPr lang="en-US" sz="2000" dirty="0" smtClean="0">
                <a:solidFill>
                  <a:schemeClr val="accent5">
                    <a:lumMod val="50000"/>
                  </a:schemeClr>
                </a:solidFill>
              </a:rPr>
              <a:t>5 segments with sequence numbers 1</a:t>
            </a:r>
            <a:r>
              <a:rPr lang="en-US" sz="2000" dirty="0">
                <a:solidFill>
                  <a:schemeClr val="accent5">
                    <a:lumMod val="50000"/>
                  </a:schemeClr>
                </a:solidFill>
              </a:rPr>
              <a:t>, </a:t>
            </a:r>
            <a:r>
              <a:rPr lang="en-US" sz="2000" dirty="0" smtClean="0">
                <a:solidFill>
                  <a:schemeClr val="accent5">
                    <a:lumMod val="50000"/>
                  </a:schemeClr>
                </a:solidFill>
              </a:rPr>
              <a:t>101, 201, 301, 401 </a:t>
            </a:r>
            <a:r>
              <a:rPr lang="en-US" sz="2000" dirty="0">
                <a:solidFill>
                  <a:schemeClr val="accent5">
                    <a:lumMod val="50000"/>
                  </a:schemeClr>
                </a:solidFill>
              </a:rPr>
              <a:t>and later re-sent </a:t>
            </a:r>
            <a:r>
              <a:rPr lang="en-US" sz="2000" dirty="0" smtClean="0">
                <a:solidFill>
                  <a:schemeClr val="accent5">
                    <a:lumMod val="50000"/>
                  </a:schemeClr>
                </a:solidFill>
              </a:rPr>
              <a:t>1 segment with sequence number 101. </a:t>
            </a:r>
            <a:endParaRPr lang="en-US" sz="2000" dirty="0">
              <a:solidFill>
                <a:schemeClr val="accent5">
                  <a:lumMod val="50000"/>
                </a:schemeClr>
              </a:solidFill>
            </a:endParaRPr>
          </a:p>
          <a:p>
            <a:pPr marL="400050" lvl="1" indent="0">
              <a:buNone/>
            </a:pPr>
            <a:r>
              <a:rPr lang="en-US" sz="2000" dirty="0">
                <a:solidFill>
                  <a:schemeClr val="accent5">
                    <a:lumMod val="50000"/>
                  </a:schemeClr>
                </a:solidFill>
              </a:rPr>
              <a:t>Host B has sent 5 ACKs. They are 4 ACKs with sequence number 101. There is </a:t>
            </a:r>
            <a:r>
              <a:rPr lang="en-US" sz="2000" dirty="0" smtClean="0">
                <a:solidFill>
                  <a:schemeClr val="accent5">
                    <a:lumMod val="50000"/>
                  </a:schemeClr>
                </a:solidFill>
              </a:rPr>
              <a:t>1 </a:t>
            </a:r>
            <a:r>
              <a:rPr lang="en-US" sz="2000" dirty="0">
                <a:solidFill>
                  <a:schemeClr val="accent5">
                    <a:lumMod val="50000"/>
                  </a:schemeClr>
                </a:solidFill>
              </a:rPr>
              <a:t>ACK with sequence numbers 501. Note that TCP always sends an ACK with expected sequence number. </a:t>
            </a:r>
            <a:endParaRPr lang="en-US" altLang="zh-CN" sz="2000" dirty="0">
              <a:solidFill>
                <a:schemeClr val="accent5">
                  <a:lumMod val="50000"/>
                </a:schemeClr>
              </a:solidFill>
            </a:endParaRP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24373627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496944" cy="5760640"/>
          </a:xfrm>
        </p:spPr>
        <p:txBody>
          <a:bodyPr/>
          <a:lstStyle/>
          <a:p>
            <a:pPr marL="609600" indent="-609600" eaLnBrk="1" hangingPunct="1">
              <a:lnSpc>
                <a:spcPct val="90000"/>
              </a:lnSpc>
              <a:buFont typeface="Wingdings" pitchFamily="2" charset="2"/>
              <a:buNone/>
            </a:pPr>
            <a:r>
              <a:rPr lang="en-US" altLang="zh-CN" sz="2400" dirty="0"/>
              <a:t>Question 1:</a:t>
            </a:r>
          </a:p>
          <a:p>
            <a:pPr marL="609600" indent="-609600" eaLnBrk="1" hangingPunct="1">
              <a:lnSpc>
                <a:spcPct val="90000"/>
              </a:lnSpc>
              <a:buFont typeface="Wingdings" pitchFamily="2" charset="2"/>
              <a:buNone/>
            </a:pPr>
            <a:endParaRPr lang="en-US" altLang="zh-CN" sz="1400" dirty="0">
              <a:latin typeface="Times New Roman" pitchFamily="18" charset="0"/>
              <a:ea typeface="SimSun" pitchFamily="2" charset="-122"/>
            </a:endParaRPr>
          </a:p>
          <a:p>
            <a:pPr marL="0" lvl="0" indent="0">
              <a:buNone/>
            </a:pPr>
            <a:r>
              <a:rPr lang="en-US" sz="2000" b="0" dirty="0"/>
              <a:t>UDP and TCP use 1’s complement for their checksums. Suppose you have the following three 8-bit bytes: 01010011, 01100110, 01110100. What is the 1’s complement of the sum of these 8-bit bytes? (Note that although UDP and TCP use 16-bit words in computing the checksum, for this problem you are being asked to consider 8-bit sums.) With the 1s complement scheme, how does the receiver detect errors? Is it possible that a 1-bit error will go undetected? How about a 2-bit error?</a:t>
            </a:r>
          </a:p>
        </p:txBody>
      </p:sp>
    </p:spTree>
    <p:extLst>
      <p:ext uri="{BB962C8B-B14F-4D97-AF65-F5344CB8AC3E}">
        <p14:creationId xmlns:p14="http://schemas.microsoft.com/office/powerpoint/2010/main" val="214496943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620688"/>
            <a:ext cx="8352928" cy="6051376"/>
          </a:xfrm>
        </p:spPr>
        <p:txBody>
          <a:bodyPr/>
          <a:lstStyle/>
          <a:p>
            <a:pPr marL="609600" indent="-609600" eaLnBrk="1" hangingPunct="1">
              <a:lnSpc>
                <a:spcPct val="90000"/>
              </a:lnSpc>
              <a:buFont typeface="Wingdings" pitchFamily="2" charset="2"/>
              <a:buNone/>
            </a:pPr>
            <a:r>
              <a:rPr lang="en-US" altLang="zh-CN" sz="2400" dirty="0"/>
              <a:t>Suggested solution for Q1:</a:t>
            </a:r>
            <a:endParaRPr lang="en-US" altLang="zh-CN" sz="1800" dirty="0"/>
          </a:p>
          <a:p>
            <a:pPr marL="609600" indent="-609600" eaLnBrk="1" hangingPunct="1">
              <a:lnSpc>
                <a:spcPct val="90000"/>
              </a:lnSpc>
              <a:buFont typeface="Wingdings" pitchFamily="2" charset="2"/>
              <a:buNone/>
            </a:pPr>
            <a:endParaRPr lang="en-US" altLang="zh-CN" sz="1800" dirty="0"/>
          </a:p>
          <a:p>
            <a:pPr marL="609600" indent="-609600" eaLnBrk="1" hangingPunct="1">
              <a:lnSpc>
                <a:spcPct val="90000"/>
              </a:lnSpc>
              <a:buNone/>
            </a:pPr>
            <a:r>
              <a:rPr lang="en-US" altLang="zh-CN" sz="1800" b="0" dirty="0">
                <a:solidFill>
                  <a:schemeClr val="bg2">
                    <a:lumMod val="60000"/>
                    <a:lumOff val="40000"/>
                  </a:schemeClr>
                </a:solidFill>
              </a:rPr>
              <a:t>The sum of three 8-bit bytes is</a:t>
            </a:r>
          </a:p>
          <a:p>
            <a:pPr marL="609600" indent="-609600" eaLnBrk="1" hangingPunct="1">
              <a:lnSpc>
                <a:spcPct val="90000"/>
              </a:lnSpc>
              <a:buNone/>
            </a:pPr>
            <a:r>
              <a:rPr lang="en-US" altLang="zh-CN" sz="1800" b="0" dirty="0">
                <a:solidFill>
                  <a:schemeClr val="bg2">
                    <a:lumMod val="60000"/>
                    <a:lumOff val="40000"/>
                  </a:schemeClr>
                </a:solidFill>
              </a:rPr>
              <a:t>	   </a:t>
            </a:r>
            <a:r>
              <a:rPr lang="en-US" sz="1800" b="0" dirty="0">
                <a:solidFill>
                  <a:schemeClr val="bg2">
                    <a:lumMod val="60000"/>
                    <a:lumOff val="40000"/>
                  </a:schemeClr>
                </a:solidFill>
              </a:rPr>
              <a:t>0 1 0 1 0 0 1 1</a:t>
            </a:r>
            <a:endParaRPr lang="en-US" altLang="zh-CN" sz="1800" b="0" dirty="0">
              <a:solidFill>
                <a:schemeClr val="bg2">
                  <a:lumMod val="60000"/>
                  <a:lumOff val="40000"/>
                </a:schemeClr>
              </a:solidFill>
            </a:endParaRPr>
          </a:p>
          <a:p>
            <a:pPr marL="609600" indent="-609600" eaLnBrk="1" hangingPunct="1">
              <a:lnSpc>
                <a:spcPct val="90000"/>
              </a:lnSpc>
              <a:buNone/>
            </a:pPr>
            <a:r>
              <a:rPr lang="en-US" altLang="zh-CN" sz="1800" b="0" dirty="0">
                <a:solidFill>
                  <a:schemeClr val="bg2">
                    <a:lumMod val="60000"/>
                    <a:lumOff val="40000"/>
                  </a:schemeClr>
                </a:solidFill>
              </a:rPr>
              <a:t>	+ 0 1 1 0 0 1 1 0</a:t>
            </a:r>
          </a:p>
          <a:p>
            <a:pPr marL="609600" indent="-609600" eaLnBrk="1" hangingPunct="1">
              <a:lnSpc>
                <a:spcPct val="90000"/>
              </a:lnSpc>
              <a:buNone/>
            </a:pPr>
            <a:r>
              <a:rPr lang="en-US" altLang="zh-CN" sz="1800" b="0" dirty="0">
                <a:solidFill>
                  <a:schemeClr val="bg2">
                    <a:lumMod val="60000"/>
                    <a:lumOff val="40000"/>
                  </a:schemeClr>
                </a:solidFill>
              </a:rPr>
              <a:t>	   1 0 1 1 1 0 0 1</a:t>
            </a:r>
          </a:p>
          <a:p>
            <a:pPr marL="609600" indent="-609600" eaLnBrk="1" hangingPunct="1">
              <a:lnSpc>
                <a:spcPct val="90000"/>
              </a:lnSpc>
              <a:buNone/>
            </a:pPr>
            <a:endParaRPr lang="en-US" altLang="zh-CN" sz="1800" b="0" dirty="0">
              <a:solidFill>
                <a:schemeClr val="bg2">
                  <a:lumMod val="60000"/>
                  <a:lumOff val="40000"/>
                </a:schemeClr>
              </a:solidFill>
            </a:endParaRPr>
          </a:p>
          <a:p>
            <a:pPr marL="609600" indent="-609600" eaLnBrk="1" hangingPunct="1">
              <a:lnSpc>
                <a:spcPct val="90000"/>
              </a:lnSpc>
              <a:buNone/>
            </a:pPr>
            <a:r>
              <a:rPr lang="en-US" altLang="zh-CN" sz="1800" b="0" dirty="0">
                <a:solidFill>
                  <a:schemeClr val="bg2">
                    <a:lumMod val="60000"/>
                    <a:lumOff val="40000"/>
                  </a:schemeClr>
                </a:solidFill>
              </a:rPr>
              <a:t>	   1 0 1 1 1 0 0 1</a:t>
            </a:r>
          </a:p>
          <a:p>
            <a:pPr marL="609600" indent="-609600" eaLnBrk="1" hangingPunct="1">
              <a:lnSpc>
                <a:spcPct val="90000"/>
              </a:lnSpc>
              <a:buNone/>
            </a:pPr>
            <a:r>
              <a:rPr lang="en-US" altLang="zh-CN" sz="1800" b="0" dirty="0">
                <a:solidFill>
                  <a:schemeClr val="bg2">
                    <a:lumMod val="60000"/>
                    <a:lumOff val="40000"/>
                  </a:schemeClr>
                </a:solidFill>
              </a:rPr>
              <a:t>	+ 0 1 1 1 0 1 0 0</a:t>
            </a:r>
          </a:p>
          <a:p>
            <a:pPr marL="609600" indent="-609600" eaLnBrk="1" hangingPunct="1">
              <a:lnSpc>
                <a:spcPct val="90000"/>
              </a:lnSpc>
              <a:buNone/>
            </a:pPr>
            <a:r>
              <a:rPr lang="en-US" altLang="zh-CN" sz="1800" b="0" dirty="0">
                <a:solidFill>
                  <a:schemeClr val="bg2">
                    <a:lumMod val="60000"/>
                    <a:lumOff val="40000"/>
                  </a:schemeClr>
                </a:solidFill>
              </a:rPr>
              <a:t>	1 0 0 1 0 1 1 0 1</a:t>
            </a:r>
          </a:p>
          <a:p>
            <a:pPr marL="609600" indent="-609600" eaLnBrk="1" hangingPunct="1">
              <a:lnSpc>
                <a:spcPct val="90000"/>
              </a:lnSpc>
              <a:buNone/>
            </a:pPr>
            <a:endParaRPr lang="en-US" altLang="zh-CN" sz="1800" b="0" dirty="0">
              <a:solidFill>
                <a:schemeClr val="bg2">
                  <a:lumMod val="60000"/>
                  <a:lumOff val="40000"/>
                </a:schemeClr>
              </a:solidFill>
            </a:endParaRPr>
          </a:p>
          <a:p>
            <a:pPr marL="609600" indent="-609600" eaLnBrk="1" hangingPunct="1">
              <a:lnSpc>
                <a:spcPct val="90000"/>
              </a:lnSpc>
              <a:buNone/>
            </a:pPr>
            <a:r>
              <a:rPr lang="en-US" altLang="zh-CN" sz="1800" b="0" dirty="0">
                <a:solidFill>
                  <a:schemeClr val="bg2">
                    <a:lumMod val="60000"/>
                    <a:lumOff val="40000"/>
                  </a:schemeClr>
                </a:solidFill>
              </a:rPr>
              <a:t>The sum is 00101110, so the one's complement = 11010001.</a:t>
            </a:r>
          </a:p>
          <a:p>
            <a:pPr marL="609600" indent="-609600" eaLnBrk="1" hangingPunct="1">
              <a:lnSpc>
                <a:spcPct val="90000"/>
              </a:lnSpc>
              <a:buNone/>
            </a:pPr>
            <a:endParaRPr lang="en-US" altLang="zh-CN" sz="1800" b="0" dirty="0">
              <a:solidFill>
                <a:schemeClr val="bg2">
                  <a:lumMod val="60000"/>
                  <a:lumOff val="40000"/>
                </a:schemeClr>
              </a:solidFill>
            </a:endParaRPr>
          </a:p>
          <a:p>
            <a:pPr marL="609600" indent="-609600" eaLnBrk="1" hangingPunct="1">
              <a:lnSpc>
                <a:spcPct val="90000"/>
              </a:lnSpc>
              <a:buNone/>
            </a:pPr>
            <a:r>
              <a:rPr lang="en-US" altLang="zh-CN" sz="1800" b="0" dirty="0">
                <a:solidFill>
                  <a:schemeClr val="bg2">
                    <a:lumMod val="60000"/>
                    <a:lumOff val="40000"/>
                  </a:schemeClr>
                </a:solidFill>
              </a:rPr>
              <a:t>To detect errors, the receiver adds the three bytes. If the sum does not equal to the checksum value, the receiver knows there has been an error. </a:t>
            </a:r>
          </a:p>
          <a:p>
            <a:pPr marL="609600" indent="-609600" eaLnBrk="1" hangingPunct="1">
              <a:lnSpc>
                <a:spcPct val="90000"/>
              </a:lnSpc>
              <a:buNone/>
            </a:pPr>
            <a:r>
              <a:rPr lang="en-US" altLang="zh-CN" sz="1800" b="0" dirty="0">
                <a:solidFill>
                  <a:schemeClr val="bg2">
                    <a:lumMod val="60000"/>
                    <a:lumOff val="40000"/>
                  </a:schemeClr>
                </a:solidFill>
              </a:rPr>
              <a:t>All 1-bit errors can be detected, but 2-bit errors cannot be detected (e.g., if the last digit of the first byte is converted to a 0 and the last digit of the second word is converted to a 1).</a:t>
            </a: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cxnSp>
        <p:nvCxnSpPr>
          <p:cNvPr id="3" name="Straight Connector 2"/>
          <p:cNvCxnSpPr/>
          <p:nvPr/>
        </p:nvCxnSpPr>
        <p:spPr bwMode="auto">
          <a:xfrm>
            <a:off x="1043608" y="2204864"/>
            <a:ext cx="1800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1115616" y="3429000"/>
            <a:ext cx="1800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 name="Rectangle 4"/>
          <p:cNvSpPr/>
          <p:nvPr/>
        </p:nvSpPr>
        <p:spPr>
          <a:xfrm>
            <a:off x="4806280" y="2852936"/>
            <a:ext cx="2862064" cy="840230"/>
          </a:xfrm>
          <a:prstGeom prst="rect">
            <a:avLst/>
          </a:prstGeom>
        </p:spPr>
        <p:txBody>
          <a:bodyPr wrap="square">
            <a:spAutoFit/>
          </a:bodyPr>
          <a:lstStyle/>
          <a:p>
            <a:pPr marL="609600" indent="-609600" eaLnBrk="1" hangingPunct="1">
              <a:lnSpc>
                <a:spcPct val="90000"/>
              </a:lnSpc>
              <a:buNone/>
            </a:pPr>
            <a:r>
              <a:rPr lang="en-US" altLang="zh-CN" sz="1800" dirty="0">
                <a:solidFill>
                  <a:schemeClr val="tx1"/>
                </a:solidFill>
                <a:latin typeface="+mn-lt"/>
              </a:rPr>
              <a:t>  	    0 0 1 0 1 1 0 1</a:t>
            </a:r>
          </a:p>
          <a:p>
            <a:pPr marL="609600" indent="-609600" eaLnBrk="1" hangingPunct="1">
              <a:lnSpc>
                <a:spcPct val="90000"/>
              </a:lnSpc>
              <a:buNone/>
            </a:pPr>
            <a:r>
              <a:rPr lang="en-US" altLang="zh-CN" sz="1800" dirty="0">
                <a:solidFill>
                  <a:schemeClr val="tx1"/>
                </a:solidFill>
                <a:latin typeface="+mn-lt"/>
              </a:rPr>
              <a:t>	+                       1</a:t>
            </a:r>
          </a:p>
          <a:p>
            <a:pPr marL="609600" indent="-609600" eaLnBrk="1" hangingPunct="1">
              <a:lnSpc>
                <a:spcPct val="90000"/>
              </a:lnSpc>
              <a:buNone/>
            </a:pPr>
            <a:r>
              <a:rPr lang="en-US" altLang="zh-CN" sz="1800" dirty="0">
                <a:solidFill>
                  <a:schemeClr val="tx1"/>
                </a:solidFill>
                <a:latin typeface="+mn-lt"/>
              </a:rPr>
              <a:t>	    0 0 1 0 1 1 1 0</a:t>
            </a:r>
          </a:p>
        </p:txBody>
      </p:sp>
      <p:cxnSp>
        <p:nvCxnSpPr>
          <p:cNvPr id="12" name="Straight Connector 11"/>
          <p:cNvCxnSpPr/>
          <p:nvPr/>
        </p:nvCxnSpPr>
        <p:spPr bwMode="auto">
          <a:xfrm>
            <a:off x="5670376" y="3356992"/>
            <a:ext cx="1800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Right Arrow 5"/>
          <p:cNvSpPr/>
          <p:nvPr/>
        </p:nvSpPr>
        <p:spPr bwMode="auto">
          <a:xfrm>
            <a:off x="3203848" y="3358554"/>
            <a:ext cx="1872208" cy="7044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bg1"/>
              </a:solidFill>
              <a:effectLst/>
              <a:latin typeface="Times New Roman" pitchFamily="18" charset="0"/>
            </a:endParaRPr>
          </a:p>
        </p:txBody>
      </p:sp>
      <p:sp>
        <p:nvSpPr>
          <p:cNvPr id="8" name="Rectangle 7"/>
          <p:cNvSpPr/>
          <p:nvPr/>
        </p:nvSpPr>
        <p:spPr>
          <a:xfrm>
            <a:off x="2915816" y="3065758"/>
            <a:ext cx="2616229" cy="338554"/>
          </a:xfrm>
          <a:prstGeom prst="rect">
            <a:avLst/>
          </a:prstGeom>
        </p:spPr>
        <p:txBody>
          <a:bodyPr wrap="none">
            <a:spAutoFit/>
          </a:bodyPr>
          <a:lstStyle/>
          <a:p>
            <a:r>
              <a:rPr lang="en-US" altLang="zh-CN" sz="1600" dirty="0">
                <a:solidFill>
                  <a:schemeClr val="tx1"/>
                </a:solidFill>
              </a:rPr>
              <a:t>wrap around the carry-out bit</a:t>
            </a:r>
            <a:endParaRPr lang="en-US" sz="1600" dirty="0">
              <a:solidFill>
                <a:schemeClr val="tx1"/>
              </a:solidFill>
            </a:endParaRPr>
          </a:p>
        </p:txBody>
      </p:sp>
    </p:spTree>
    <p:extLst>
      <p:ext uri="{BB962C8B-B14F-4D97-AF65-F5344CB8AC3E}">
        <p14:creationId xmlns:p14="http://schemas.microsoft.com/office/powerpoint/2010/main" val="421723007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539552" y="620688"/>
            <a:ext cx="8136904" cy="5760640"/>
          </a:xfrm>
        </p:spPr>
        <p:txBody>
          <a:bodyPr/>
          <a:lstStyle/>
          <a:p>
            <a:pPr marL="609600" indent="-609600" eaLnBrk="1" hangingPunct="1">
              <a:lnSpc>
                <a:spcPct val="90000"/>
              </a:lnSpc>
              <a:buFont typeface="Wingdings" pitchFamily="2" charset="2"/>
              <a:buNone/>
            </a:pPr>
            <a:r>
              <a:rPr lang="en-US" altLang="zh-CN" sz="2400" dirty="0"/>
              <a:t>Question 2:</a:t>
            </a:r>
          </a:p>
          <a:p>
            <a:pPr marL="609600" indent="-609600" eaLnBrk="1" hangingPunct="1">
              <a:lnSpc>
                <a:spcPct val="90000"/>
              </a:lnSpc>
              <a:buFont typeface="Wingdings" pitchFamily="2" charset="2"/>
              <a:buNone/>
            </a:pPr>
            <a:endParaRPr lang="en-US" altLang="zh-CN" sz="1400" dirty="0">
              <a:latin typeface="Times New Roman" pitchFamily="18" charset="0"/>
              <a:ea typeface="SimSun" pitchFamily="2" charset="-122"/>
            </a:endParaRPr>
          </a:p>
          <a:p>
            <a:pPr marL="0" lvl="0" indent="0">
              <a:buNone/>
            </a:pPr>
            <a:r>
              <a:rPr lang="en-US" sz="2000" b="0" dirty="0"/>
              <a:t>Consider the Go-Back-N protocol with a sender window size of 4 and a sequence number range of 1,024. Suppose that at time t, the next in-order packet that the receiver is expecting has a sequence number of k. Assume that the medium does not reorder messages. Answer the following questions:</a:t>
            </a:r>
          </a:p>
          <a:p>
            <a:pPr lvl="0">
              <a:buClrTx/>
              <a:buFont typeface="+mj-lt"/>
              <a:buAutoNum type="alphaLcParenR"/>
            </a:pPr>
            <a:r>
              <a:rPr lang="en-US" sz="2000" b="0" dirty="0"/>
              <a:t>What are the possible sets of sequence numbers inside the sender’s window at time t? Justify your answer.</a:t>
            </a:r>
          </a:p>
          <a:p>
            <a:pPr lvl="0">
              <a:buClrTx/>
              <a:buFont typeface="+mj-lt"/>
              <a:buAutoNum type="alphaLcParenR"/>
            </a:pPr>
            <a:r>
              <a:rPr lang="en-US" sz="2000" b="0" dirty="0"/>
              <a:t>What are all possible sequence numbers of the ACK field in all possible messages currently propagating back to the sender at time t? Justify your answer.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692696"/>
            <a:ext cx="7776864" cy="5715000"/>
          </a:xfrm>
        </p:spPr>
        <p:txBody>
          <a:bodyPr/>
          <a:lstStyle/>
          <a:p>
            <a:pPr marL="609600" indent="-609600" eaLnBrk="1" hangingPunct="1">
              <a:lnSpc>
                <a:spcPct val="90000"/>
              </a:lnSpc>
              <a:buFont typeface="Wingdings" pitchFamily="2" charset="2"/>
              <a:buNone/>
            </a:pPr>
            <a:r>
              <a:rPr lang="en-US" altLang="zh-CN" sz="2400" dirty="0"/>
              <a:t>Suggested solution for Q2:</a:t>
            </a:r>
          </a:p>
          <a:p>
            <a:pPr lvl="0">
              <a:buClr>
                <a:schemeClr val="tx1"/>
              </a:buClr>
              <a:buFont typeface="+mj-lt"/>
              <a:buAutoNum type="alphaLcParenR"/>
            </a:pPr>
            <a:r>
              <a:rPr lang="en-US" sz="2000" b="0" dirty="0"/>
              <a:t>What are the possible sets of sequence numbers inside the sender’s window at time t? Justify your answer.</a:t>
            </a:r>
          </a:p>
          <a:p>
            <a:pPr marL="400050" lvl="1" indent="0">
              <a:buNone/>
            </a:pPr>
            <a:r>
              <a:rPr lang="en-US" sz="2000" dirty="0">
                <a:solidFill>
                  <a:schemeClr val="bg2">
                    <a:lumMod val="60000"/>
                    <a:lumOff val="40000"/>
                  </a:schemeClr>
                </a:solidFill>
              </a:rPr>
              <a:t>Here we have a window size of N=4. </a:t>
            </a:r>
          </a:p>
          <a:p>
            <a:pPr lvl="1" indent="-342900">
              <a:buFont typeface="Wingdings" panose="05000000000000000000" pitchFamily="2" charset="2"/>
              <a:buChar char="§"/>
            </a:pPr>
            <a:r>
              <a:rPr lang="en-US" sz="2000" dirty="0">
                <a:solidFill>
                  <a:schemeClr val="bg2">
                    <a:lumMod val="60000"/>
                    <a:lumOff val="40000"/>
                  </a:schemeClr>
                </a:solidFill>
              </a:rPr>
              <a:t>Suppose the receiver has received packet k-1, and has </a:t>
            </a:r>
            <a:r>
              <a:rPr lang="en-US" sz="2000" dirty="0" err="1">
                <a:solidFill>
                  <a:schemeClr val="bg2">
                    <a:lumMod val="60000"/>
                    <a:lumOff val="40000"/>
                  </a:schemeClr>
                </a:solidFill>
              </a:rPr>
              <a:t>ACKed</a:t>
            </a:r>
            <a:r>
              <a:rPr lang="en-US" sz="2000" dirty="0">
                <a:solidFill>
                  <a:schemeClr val="bg2">
                    <a:lumMod val="60000"/>
                    <a:lumOff val="40000"/>
                  </a:schemeClr>
                </a:solidFill>
              </a:rPr>
              <a:t> that and all other preceding packets. If all of these ACK's have been received by the sender, then sender's window is [k, k+N-1] (i.e., [k,k+3]). </a:t>
            </a:r>
          </a:p>
          <a:p>
            <a:pPr lvl="1" indent="-342900">
              <a:buFont typeface="Wingdings" panose="05000000000000000000" pitchFamily="2" charset="2"/>
              <a:buChar char="§"/>
            </a:pPr>
            <a:r>
              <a:rPr lang="en-US" sz="2000" dirty="0">
                <a:solidFill>
                  <a:schemeClr val="bg2">
                    <a:lumMod val="60000"/>
                    <a:lumOff val="40000"/>
                  </a:schemeClr>
                </a:solidFill>
              </a:rPr>
              <a:t>Suppose that none of the ACKs have been received at the sender. In this case, the sender's window contains N packets up to the one with sequence number of k-1. The sender's window is thus [k-N,k-1] (i.e., [k-4,k-1]). </a:t>
            </a:r>
          </a:p>
          <a:p>
            <a:pPr marL="400050" lvl="1" indent="0">
              <a:buNone/>
            </a:pPr>
            <a:r>
              <a:rPr lang="en-US" sz="2000" dirty="0">
                <a:solidFill>
                  <a:schemeClr val="bg2">
                    <a:lumMod val="60000"/>
                    <a:lumOff val="40000"/>
                  </a:schemeClr>
                </a:solidFill>
              </a:rPr>
              <a:t>Therefor, </a:t>
            </a:r>
            <a:r>
              <a:rPr lang="en-US" altLang="zh-CN" sz="2000" dirty="0">
                <a:solidFill>
                  <a:schemeClr val="bg2">
                    <a:lumMod val="60000"/>
                    <a:lumOff val="40000"/>
                  </a:schemeClr>
                </a:solidFill>
              </a:rPr>
              <a:t>the possible sets of sequence numbers inside the sender’s window should be a continuous interval in the range [k-N,k+N-1] (i.e., [k-4,k+3]).</a:t>
            </a:r>
            <a:endParaRPr lang="en-US" sz="2000" dirty="0">
              <a:solidFill>
                <a:schemeClr val="bg2">
                  <a:lumMod val="60000"/>
                  <a:lumOff val="40000"/>
                </a:schemeClr>
              </a:solidFill>
            </a:endParaRP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1577225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762000"/>
            <a:ext cx="8424936" cy="5715000"/>
          </a:xfrm>
        </p:spPr>
        <p:txBody>
          <a:bodyPr/>
          <a:lstStyle/>
          <a:p>
            <a:pPr marL="609600" indent="-609600" eaLnBrk="1" hangingPunct="1">
              <a:lnSpc>
                <a:spcPct val="90000"/>
              </a:lnSpc>
              <a:buFont typeface="Wingdings" pitchFamily="2" charset="2"/>
              <a:buNone/>
            </a:pPr>
            <a:r>
              <a:rPr lang="en-US" altLang="zh-CN" sz="2400" dirty="0"/>
              <a:t>Suggested solution for Q2:</a:t>
            </a:r>
          </a:p>
          <a:p>
            <a:pPr marL="457200" lvl="0" indent="-457200">
              <a:buClr>
                <a:schemeClr val="tx1"/>
              </a:buClr>
              <a:buFont typeface="+mj-lt"/>
              <a:buAutoNum type="alphaLcParenR" startAt="2"/>
            </a:pPr>
            <a:r>
              <a:rPr lang="en-US" sz="2000" b="0" dirty="0"/>
              <a:t>What are all possible sequence numbers of the ACK field in all possible messages currently propagating back to the sender at time t? Justify your answer.</a:t>
            </a:r>
          </a:p>
          <a:p>
            <a:pPr marL="400050" lvl="1" indent="0">
              <a:buNone/>
            </a:pPr>
            <a:r>
              <a:rPr lang="en-US" sz="1800" dirty="0">
                <a:solidFill>
                  <a:schemeClr val="bg2">
                    <a:lumMod val="60000"/>
                    <a:lumOff val="40000"/>
                  </a:schemeClr>
                </a:solidFill>
              </a:rPr>
              <a:t>If the receiver is waiting for packet k, then it has received (and </a:t>
            </a:r>
            <a:r>
              <a:rPr lang="en-US" sz="1800" dirty="0" err="1">
                <a:solidFill>
                  <a:schemeClr val="bg2">
                    <a:lumMod val="60000"/>
                    <a:lumOff val="40000"/>
                  </a:schemeClr>
                </a:solidFill>
              </a:rPr>
              <a:t>ACKed</a:t>
            </a:r>
            <a:r>
              <a:rPr lang="en-US" sz="1800" dirty="0">
                <a:solidFill>
                  <a:schemeClr val="bg2">
                    <a:lumMod val="60000"/>
                    <a:lumOff val="40000"/>
                  </a:schemeClr>
                </a:solidFill>
              </a:rPr>
              <a:t>) packet k-1 and the N-1 packets before that. If none of those N ACKs have been successfully received by the sender, ACK messages with the sequence numbers of [k-N,k-1] may still be propagating back to the sender. Because the sender has sent packets with the sequence number in [k-N, k-1], its window size starts with sequence number of k-N, which means that the sender has already received an ACK for the packet with sequence number of k-N-1. Once the receiver has sent an ACK for the packet with the sequence number of k-N-1 </a:t>
            </a:r>
            <a:r>
              <a:rPr lang="en-US" altLang="zh-CN" sz="1800" dirty="0">
                <a:solidFill>
                  <a:schemeClr val="bg2">
                    <a:lumMod val="60000"/>
                    <a:lumOff val="40000"/>
                  </a:schemeClr>
                </a:solidFill>
              </a:rPr>
              <a:t>that is received by the sender</a:t>
            </a:r>
            <a:r>
              <a:rPr lang="en-US" sz="1800" dirty="0">
                <a:solidFill>
                  <a:schemeClr val="bg2">
                    <a:lumMod val="60000"/>
                    <a:lumOff val="40000"/>
                  </a:schemeClr>
                </a:solidFill>
              </a:rPr>
              <a:t>, the receiver will never send an ACK that has the sequence number up to k-N-1. Thus the range of the sequence numbers of the in-flight ACK can range [k-N, k-1] (i.e., [k-4,k-1]).</a:t>
            </a:r>
          </a:p>
          <a:p>
            <a:pPr marL="400050" lvl="1" indent="0">
              <a:buNone/>
            </a:pPr>
            <a:r>
              <a:rPr lang="en-US" sz="1800" b="0" dirty="0">
                <a:solidFill>
                  <a:schemeClr val="bg2">
                    <a:lumMod val="60000"/>
                    <a:lumOff val="40000"/>
                  </a:schemeClr>
                </a:solidFill>
              </a:rPr>
              <a:t> </a:t>
            </a:r>
            <a:endParaRPr lang="en-US" sz="2000" dirty="0">
              <a:solidFill>
                <a:schemeClr val="bg2">
                  <a:lumMod val="60000"/>
                  <a:lumOff val="40000"/>
                </a:schemeClr>
              </a:solidFill>
            </a:endParaRP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2368609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323528" y="620688"/>
            <a:ext cx="8424936" cy="5832648"/>
          </a:xfrm>
        </p:spPr>
        <p:txBody>
          <a:bodyPr/>
          <a:lstStyle/>
          <a:p>
            <a:pPr marL="609600" indent="-609600" eaLnBrk="1" hangingPunct="1">
              <a:lnSpc>
                <a:spcPct val="90000"/>
              </a:lnSpc>
              <a:buFont typeface="Wingdings" pitchFamily="2" charset="2"/>
              <a:buNone/>
            </a:pPr>
            <a:r>
              <a:rPr lang="en-US" altLang="zh-CN" sz="2400" dirty="0"/>
              <a:t>Question 3:</a:t>
            </a:r>
          </a:p>
          <a:p>
            <a:pPr marL="0" lvl="0" indent="0">
              <a:buNone/>
            </a:pPr>
            <a:endParaRPr lang="en-US" sz="2000" b="0" dirty="0" smtClean="0"/>
          </a:p>
          <a:p>
            <a:pPr marL="0" lvl="0" indent="0">
              <a:buNone/>
            </a:pPr>
            <a:r>
              <a:rPr lang="en-US" sz="2000" b="0" dirty="0" smtClean="0"/>
              <a:t>Host </a:t>
            </a:r>
            <a:r>
              <a:rPr lang="en-US" sz="2000" b="0" dirty="0"/>
              <a:t>A and B are communicating over a TCP connection, and Host B has already received from A all bytes up to byte 126. Suppose Host A then sends two segments to Host B back-to-back. The first and second segments contain 80 and 40 bytes of data, respectively. In the first segment, the sequence number is 127, the source port number is 302, and the destination port number is 80. Host B sends an acknowledgment whenever it receives a segment from Host A.</a:t>
            </a:r>
          </a:p>
        </p:txBody>
      </p:sp>
    </p:spTree>
    <p:extLst>
      <p:ext uri="{BB962C8B-B14F-4D97-AF65-F5344CB8AC3E}">
        <p14:creationId xmlns:p14="http://schemas.microsoft.com/office/powerpoint/2010/main" val="250333032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a:xfrm>
            <a:off x="467544" y="620688"/>
            <a:ext cx="8352928" cy="5832648"/>
          </a:xfrm>
        </p:spPr>
        <p:txBody>
          <a:bodyPr/>
          <a:lstStyle/>
          <a:p>
            <a:pPr marL="609600" indent="-609600" eaLnBrk="1" hangingPunct="1">
              <a:lnSpc>
                <a:spcPct val="90000"/>
              </a:lnSpc>
              <a:buFont typeface="Wingdings" pitchFamily="2" charset="2"/>
              <a:buNone/>
            </a:pPr>
            <a:r>
              <a:rPr lang="en-US" altLang="zh-CN" sz="2400" dirty="0"/>
              <a:t>Question 3:</a:t>
            </a:r>
          </a:p>
          <a:p>
            <a:pPr lvl="0">
              <a:buClrTx/>
              <a:buFont typeface="+mj-lt"/>
              <a:buAutoNum type="alphaLcParenR"/>
            </a:pPr>
            <a:endParaRPr lang="en-US" sz="1800" b="0" dirty="0" smtClean="0"/>
          </a:p>
          <a:p>
            <a:pPr lvl="0">
              <a:buClrTx/>
              <a:buFont typeface="+mj-lt"/>
              <a:buAutoNum type="alphaLcParenR"/>
            </a:pPr>
            <a:r>
              <a:rPr lang="en-US" sz="1800" b="0" dirty="0" smtClean="0"/>
              <a:t>In </a:t>
            </a:r>
            <a:r>
              <a:rPr lang="en-US" sz="1800" b="0" dirty="0"/>
              <a:t>the second segment sent from Host A to B, what are the sequence number, source port number, and destination port number?</a:t>
            </a:r>
          </a:p>
          <a:p>
            <a:pPr>
              <a:buClrTx/>
              <a:buFont typeface="+mj-lt"/>
              <a:buAutoNum type="alphaLcParenR"/>
            </a:pPr>
            <a:r>
              <a:rPr lang="en-US" sz="1800" b="0" dirty="0"/>
              <a:t>If the first segment arrives before the second segment, in the acknowledgment of the first arriving segment, what is the acknowledgment number, the source port number, and the destination port number?</a:t>
            </a:r>
          </a:p>
          <a:p>
            <a:pPr>
              <a:buClrTx/>
              <a:buFont typeface="+mj-lt"/>
              <a:buAutoNum type="alphaLcParenR"/>
            </a:pPr>
            <a:r>
              <a:rPr lang="en-US" sz="1800" b="0" dirty="0"/>
              <a:t>If the second segment arrives before the first segment, in the acknowledgment of the first arriving segment, what is the acknowledgment number?</a:t>
            </a:r>
          </a:p>
          <a:p>
            <a:pPr>
              <a:buClrTx/>
              <a:buFont typeface="+mj-lt"/>
              <a:buAutoNum type="alphaLcParenR"/>
            </a:pPr>
            <a:r>
              <a:rPr lang="en-US" sz="1800" b="0" dirty="0"/>
              <a:t>Suppose the two segments sent by A arrive in order at B. The first acknowledgment is lost and the second acknowledgment arrives after the first timeout interval. Draw a timing diagram, showing these segments and all other segments and acknowledgments sent. (Assume there is no additional packet loss.) For each segment in your figure, provide the sequence number and the number of bytes of data; for each acknowledgment that you add, provide the acknowledgment number.</a:t>
            </a:r>
          </a:p>
        </p:txBody>
      </p:sp>
    </p:spTree>
    <p:extLst>
      <p:ext uri="{BB962C8B-B14F-4D97-AF65-F5344CB8AC3E}">
        <p14:creationId xmlns:p14="http://schemas.microsoft.com/office/powerpoint/2010/main" val="19477802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467544" y="762000"/>
            <a:ext cx="8424936" cy="5715000"/>
          </a:xfrm>
        </p:spPr>
        <p:txBody>
          <a:bodyPr/>
          <a:lstStyle/>
          <a:p>
            <a:pPr marL="609600" indent="-609600" eaLnBrk="1" hangingPunct="1">
              <a:lnSpc>
                <a:spcPct val="90000"/>
              </a:lnSpc>
              <a:buFont typeface="Wingdings" pitchFamily="2" charset="2"/>
              <a:buNone/>
            </a:pPr>
            <a:r>
              <a:rPr lang="en-US" altLang="zh-CN" sz="2400" dirty="0"/>
              <a:t>Suggested solution for Q3:</a:t>
            </a:r>
          </a:p>
          <a:p>
            <a:pPr lvl="0">
              <a:buClr>
                <a:schemeClr val="tx1"/>
              </a:buClr>
              <a:buFont typeface="+mj-lt"/>
              <a:buAutoNum type="alphaLcParenR"/>
            </a:pPr>
            <a:r>
              <a:rPr lang="en-US" sz="1800" b="0" dirty="0"/>
              <a:t>In the second segment sent from Host A to B, what are the sequence number, source port number, and destination port number?</a:t>
            </a:r>
          </a:p>
          <a:p>
            <a:pPr marL="400050" lvl="1" indent="0">
              <a:buNone/>
            </a:pPr>
            <a:r>
              <a:rPr lang="en-US" sz="1600" b="0" dirty="0">
                <a:solidFill>
                  <a:schemeClr val="bg2">
                    <a:lumMod val="60000"/>
                    <a:lumOff val="40000"/>
                  </a:schemeClr>
                </a:solidFill>
              </a:rPr>
              <a:t>In the second segment from Host A to B, the sequence number is 127+80=207, source port number is 302 and destination port number is 80. </a:t>
            </a:r>
            <a:endParaRPr lang="en-US" sz="1800" dirty="0">
              <a:solidFill>
                <a:schemeClr val="bg2">
                  <a:lumMod val="60000"/>
                  <a:lumOff val="40000"/>
                </a:schemeClr>
              </a:solidFill>
            </a:endParaRPr>
          </a:p>
          <a:p>
            <a:pPr marL="457200" indent="-457200">
              <a:buClr>
                <a:schemeClr val="tx1"/>
              </a:buClr>
              <a:buFont typeface="+mj-lt"/>
              <a:buAutoNum type="alphaLcParenR" startAt="2"/>
            </a:pPr>
            <a:r>
              <a:rPr lang="en-US" sz="1800" b="0" dirty="0"/>
              <a:t>If the first segment arrives before the second segment, in the acknowledgment of the first arriving segment, what is the acknowledgment number, the source port number, and the destination port number?</a:t>
            </a:r>
          </a:p>
          <a:p>
            <a:pPr marL="400050" lvl="1" indent="0">
              <a:buNone/>
            </a:pPr>
            <a:r>
              <a:rPr lang="en-US" sz="1600" b="0" dirty="0">
                <a:solidFill>
                  <a:schemeClr val="bg2">
                    <a:lumMod val="60000"/>
                    <a:lumOff val="40000"/>
                  </a:schemeClr>
                </a:solidFill>
              </a:rPr>
              <a:t>If the first segment arrives before the second, in the acknowledgement of the first arriving segment, the acknowledgement number is 207, the source port number is 80 and the destination port number is 302. </a:t>
            </a:r>
          </a:p>
          <a:p>
            <a:pPr marL="457200" lvl="0" indent="-457200">
              <a:buClr>
                <a:schemeClr val="tx1"/>
              </a:buClr>
              <a:buFont typeface="+mj-lt"/>
              <a:buAutoNum type="alphaLcParenR" startAt="3"/>
            </a:pPr>
            <a:r>
              <a:rPr lang="en-US" sz="1800" b="0" dirty="0"/>
              <a:t>If the second segment arrives before the first segment, in the acknowledgment of the first arriving segment, what is the acknowledgment number?</a:t>
            </a:r>
          </a:p>
          <a:p>
            <a:pPr marL="400050" lvl="1" indent="0">
              <a:buNone/>
            </a:pPr>
            <a:r>
              <a:rPr lang="en-US" sz="1600" dirty="0">
                <a:solidFill>
                  <a:schemeClr val="bg2">
                    <a:lumMod val="60000"/>
                    <a:lumOff val="40000"/>
                  </a:schemeClr>
                </a:solidFill>
              </a:rPr>
              <a:t>If the second segment arrives before the first segment, in the acknowledgement of the first arriving segment, the acknowledgement number is 127, indicating that it is still waiting for bytes 127 and onwards.</a:t>
            </a:r>
            <a:endParaRPr lang="en-US" b="1" dirty="0">
              <a:solidFill>
                <a:schemeClr val="bg2">
                  <a:lumMod val="60000"/>
                  <a:lumOff val="40000"/>
                </a:schemeClr>
              </a:solidFill>
              <a:cs typeface="+mn-cs"/>
            </a:endParaRPr>
          </a:p>
        </p:txBody>
      </p:sp>
      <p:sp>
        <p:nvSpPr>
          <p:cNvPr id="409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3" name="Rectangle 8"/>
          <p:cNvSpPr>
            <a:spLocks noChangeArrowheads="1"/>
          </p:cNvSpPr>
          <p:nvPr/>
        </p:nvSpPr>
        <p:spPr bwMode="auto">
          <a:xfrm>
            <a:off x="0" y="2747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
        <p:nvSpPr>
          <p:cNvPr id="4105" name="Rectangle 10"/>
          <p:cNvSpPr>
            <a:spLocks noChangeArrowheads="1"/>
          </p:cNvSpPr>
          <p:nvPr/>
        </p:nvSpPr>
        <p:spPr bwMode="auto">
          <a:xfrm>
            <a:off x="0" y="2819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lnSpc>
                <a:spcPct val="110000"/>
              </a:lnSpc>
              <a:spcBef>
                <a:spcPct val="20000"/>
              </a:spcBef>
              <a:buClr>
                <a:schemeClr val="folHlink"/>
              </a:buClr>
              <a:buSzPct val="90000"/>
              <a:buFont typeface="Wingdings" pitchFamily="2" charset="2"/>
              <a:buBlip>
                <a:blip r:embed="rId3"/>
              </a:buBlip>
              <a:defRPr kumimoji="1" sz="3200" b="1">
                <a:solidFill>
                  <a:schemeClr val="tx1"/>
                </a:solidFill>
                <a:latin typeface="Arial" charset="0"/>
                <a:ea typeface="新細明體" pitchFamily="18" charset="-120"/>
              </a:defRPr>
            </a:lvl1pPr>
            <a:lvl2pPr marL="742950" indent="-285750" algn="l" eaLnBrk="0" hangingPunct="0">
              <a:lnSpc>
                <a:spcPct val="110000"/>
              </a:lnSpc>
              <a:spcBef>
                <a:spcPct val="20000"/>
              </a:spcBef>
              <a:buClr>
                <a:schemeClr val="hlink"/>
              </a:buClr>
              <a:buSzPct val="90000"/>
              <a:buFont typeface="Wingdings" pitchFamily="2" charset="2"/>
              <a:buBlip>
                <a:blip r:embed="rId4"/>
              </a:buBlip>
              <a:defRPr kumimoji="1" sz="2400">
                <a:solidFill>
                  <a:schemeClr val="tx1"/>
                </a:solidFill>
                <a:latin typeface="Arial" charset="0"/>
                <a:ea typeface="新細明體" pitchFamily="18" charset="-120"/>
              </a:defRPr>
            </a:lvl2pPr>
            <a:lvl3pPr marL="1143000" indent="-228600" algn="l" eaLnBrk="0" hangingPunct="0">
              <a:spcBef>
                <a:spcPct val="20000"/>
              </a:spcBef>
              <a:buClr>
                <a:schemeClr val="folHlink"/>
              </a:buClr>
              <a:buSzPct val="90000"/>
              <a:buFont typeface="Wingdings" pitchFamily="2" charset="2"/>
              <a:buBlip>
                <a:blip r:embed="rId5"/>
              </a:buBlip>
              <a:defRPr kumimoji="1" sz="2000">
                <a:solidFill>
                  <a:schemeClr val="tx1"/>
                </a:solidFill>
                <a:latin typeface="Arial" charset="0"/>
                <a:ea typeface="新細明體" pitchFamily="18" charset="-120"/>
              </a:defRPr>
            </a:lvl3pPr>
            <a:lvl4pPr marL="1600200" indent="-228600" algn="l" eaLnBrk="0" hangingPunct="0">
              <a:spcBef>
                <a:spcPct val="20000"/>
              </a:spcBef>
              <a:buClr>
                <a:schemeClr val="accent2"/>
              </a:buClr>
              <a:buSzPct val="55000"/>
              <a:buFont typeface="Wingdings" pitchFamily="2" charset="2"/>
              <a:buChar char="n"/>
              <a:defRPr kumimoji="1" sz="2000">
                <a:solidFill>
                  <a:schemeClr val="tx1"/>
                </a:solidFill>
                <a:latin typeface="Arial" charset="0"/>
                <a:ea typeface="新細明體" pitchFamily="18" charset="-120"/>
              </a:defRPr>
            </a:lvl4pPr>
            <a:lvl5pPr marL="2057400" indent="-228600" algn="l" eaLnBrk="0" hangingPunct="0">
              <a:spcBef>
                <a:spcPct val="20000"/>
              </a:spcBef>
              <a:buClr>
                <a:schemeClr val="accent1"/>
              </a:buClr>
              <a:buSzPct val="50000"/>
              <a:buFont typeface="Wingdings" pitchFamily="2" charset="2"/>
              <a:buChar char="n"/>
              <a:defRPr kumimoji="1" sz="2000">
                <a:solidFill>
                  <a:schemeClr val="tx1"/>
                </a:solidFill>
                <a:latin typeface="Arial" charset="0"/>
                <a:ea typeface="新細明體" pitchFamily="18" charset="-120"/>
              </a:defRPr>
            </a:lvl5pPr>
            <a:lvl6pPr marL="25146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6pPr>
            <a:lvl7pPr marL="29718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7pPr>
            <a:lvl8pPr marL="34290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8pPr>
            <a:lvl9pPr marL="3886200" indent="-22860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Arial" charset="0"/>
                <a:ea typeface="新細明體" pitchFamily="18" charset="-120"/>
              </a:defRPr>
            </a:lvl9pPr>
          </a:lstStyle>
          <a:p>
            <a:pPr algn="ctr" eaLnBrk="1" hangingPunct="1">
              <a:lnSpc>
                <a:spcPct val="100000"/>
              </a:lnSpc>
              <a:spcBef>
                <a:spcPct val="0"/>
              </a:spcBef>
              <a:buClrTx/>
              <a:buSzTx/>
              <a:buFontTx/>
              <a:buNone/>
            </a:pPr>
            <a:endParaRPr kumimoji="0" lang="zh-CN" altLang="zh-CN" sz="2400" b="0">
              <a:solidFill>
                <a:schemeClr val="bg1"/>
              </a:solidFill>
              <a:latin typeface="Times New Roman" pitchFamily="18" charset="0"/>
            </a:endParaRPr>
          </a:p>
        </p:txBody>
      </p:sp>
    </p:spTree>
    <p:extLst>
      <p:ext uri="{BB962C8B-B14F-4D97-AF65-F5344CB8AC3E}">
        <p14:creationId xmlns:p14="http://schemas.microsoft.com/office/powerpoint/2010/main" val="1089172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Rounded MT Bold"/>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18382</TotalTime>
  <Words>2372</Words>
  <Application>Microsoft Office PowerPoint</Application>
  <PresentationFormat>On-screen Show (4:3)</PresentationFormat>
  <Paragraphs>154</Paragraphs>
  <Slides>18</Slides>
  <Notes>18</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1" baseType="lpstr">
      <vt:lpstr>MS Gothic</vt:lpstr>
      <vt:lpstr>ＭＳ Ｐゴシック</vt:lpstr>
      <vt:lpstr>新細明體</vt:lpstr>
      <vt:lpstr>SimSun</vt:lpstr>
      <vt:lpstr>SimSun</vt:lpstr>
      <vt:lpstr>Arial</vt:lpstr>
      <vt:lpstr>Arial Rounded MT Bold</vt:lpstr>
      <vt:lpstr>Comic Sans MS</vt:lpstr>
      <vt:lpstr>Tahoma</vt:lpstr>
      <vt:lpstr>Times New Roman</vt:lpstr>
      <vt:lpstr>Wingdings</vt:lpstr>
      <vt:lpstr>Pixel</vt:lpstr>
      <vt:lpstr>Photo Editor Photo</vt:lpstr>
      <vt:lpstr>COMP2322  Computer Networking Tutorial Three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UCLA External Affairs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apautler</dc:creator>
  <cp:lastModifiedBy>Lou, Wei [COMP]</cp:lastModifiedBy>
  <cp:revision>1597</cp:revision>
  <cp:lastPrinted>2005-06-03T19:37:14Z</cp:lastPrinted>
  <dcterms:created xsi:type="dcterms:W3CDTF">2004-07-02T19:36:35Z</dcterms:created>
  <dcterms:modified xsi:type="dcterms:W3CDTF">2023-01-17T14:28:02Z</dcterms:modified>
</cp:coreProperties>
</file>