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79" r:id="rId3"/>
    <p:sldId id="497" r:id="rId4"/>
    <p:sldId id="498" r:id="rId5"/>
    <p:sldId id="500" r:id="rId6"/>
    <p:sldId id="496" r:id="rId7"/>
    <p:sldId id="503" r:id="rId8"/>
    <p:sldId id="502" r:id="rId9"/>
    <p:sldId id="480" r:id="rId10"/>
    <p:sldId id="493" r:id="rId11"/>
    <p:sldId id="495" r:id="rId1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F3333"/>
    <a:srgbClr val="B4D6FF"/>
    <a:srgbClr val="989ABA"/>
    <a:srgbClr val="AAAAAA"/>
    <a:srgbClr val="D4D4D4"/>
    <a:srgbClr val="F7F7F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5388" autoAdjust="0"/>
    <p:restoredTop sz="76836" autoAdjust="0"/>
  </p:normalViewPr>
  <p:slideViewPr>
    <p:cSldViewPr>
      <p:cViewPr varScale="1">
        <p:scale>
          <a:sx n="107" d="100"/>
          <a:sy n="107" d="100"/>
        </p:scale>
        <p:origin x="5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98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15" y="0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829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15" y="9433829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E4D6874F-DBC8-4F6A-9177-58AE405DCE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23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0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28" y="4718456"/>
            <a:ext cx="4983444" cy="446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29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33829"/>
            <a:ext cx="2944486" cy="4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8189C4EB-75F3-44DC-9A45-BC29833AF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5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6F35E-5D95-4287-B3B4-90241481910D}" type="slidenum">
              <a:rPr lang="zh-CN" altLang="en-US" smtClean="0"/>
              <a:pPr>
                <a:defRPr/>
              </a:pPr>
              <a:t>1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0576" indent="-220576"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1712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28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582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9984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pPr>
                <a:defRPr/>
              </a:pPr>
              <a:t>4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929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0092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0783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pPr>
                <a:defRPr/>
              </a:pPr>
              <a:t>7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6562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2665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2600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55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0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37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10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7121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419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419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9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6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11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654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3856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540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010400" y="5386388"/>
          <a:ext cx="21336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Photo Editor Photo" r:id="rId14" imgW="4210638" imgH="2905531" progId="">
                  <p:embed/>
                </p:oleObj>
              </mc:Choice>
              <mc:Fallback>
                <p:oleObj name="Photo Editor Photo" r:id="rId14" imgW="4210638" imgH="2905531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86388"/>
                        <a:ext cx="21336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7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DeptOfCo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8791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438400" y="304800"/>
            <a:ext cx="67056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8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/>
            <a:endParaRPr lang="zh-TW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80728"/>
            <a:ext cx="8064896" cy="33123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 smtClean="0">
                <a:latin typeface="Comic Sans MS" pitchFamily="66" charset="0"/>
                <a:ea typeface="MS Gothic" pitchFamily="49" charset="-128"/>
              </a:rPr>
              <a:t>COMP2322 </a:t>
            </a:r>
            <a:br>
              <a:rPr lang="en-US" altLang="zh-CN" dirty="0" smtClean="0">
                <a:latin typeface="Comic Sans MS" pitchFamily="66" charset="0"/>
                <a:ea typeface="MS Gothic" pitchFamily="49" charset="-128"/>
              </a:rPr>
            </a:br>
            <a:r>
              <a:rPr lang="en-US" altLang="zh-CN" dirty="0" smtClean="0">
                <a:latin typeface="Comic Sans MS" pitchFamily="66" charset="0"/>
                <a:ea typeface="MS Gothic" pitchFamily="49" charset="-128"/>
              </a:rPr>
              <a:t>Computer Networking  </a:t>
            </a:r>
            <a:br>
              <a:rPr lang="en-US" altLang="zh-CN" dirty="0" smtClean="0">
                <a:latin typeface="Comic Sans MS" pitchFamily="66" charset="0"/>
                <a:ea typeface="MS Gothic" pitchFamily="49" charset="-128"/>
              </a:rPr>
            </a:br>
            <a:r>
              <a:rPr lang="en-US" altLang="zh-CN" dirty="0" smtClean="0">
                <a:latin typeface="Comic Sans MS" pitchFamily="66" charset="0"/>
                <a:ea typeface="MS Gothic" pitchFamily="49" charset="-128"/>
              </a:rPr>
              <a:t>Tutorial Four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810000" y="4800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52" name="Rectangle 1035"/>
          <p:cNvSpPr>
            <a:spLocks noChangeArrowheads="1"/>
          </p:cNvSpPr>
          <p:nvPr/>
        </p:nvSpPr>
        <p:spPr bwMode="auto">
          <a:xfrm>
            <a:off x="1295400" y="44196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b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578" y="624468"/>
            <a:ext cx="8676456" cy="605137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Suggested solution for </a:t>
            </a:r>
            <a:r>
              <a:rPr lang="en-US" altLang="zh-CN" sz="2400" dirty="0" smtClean="0"/>
              <a:t>Q4:</a:t>
            </a: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000" b="0" dirty="0" smtClean="0"/>
              <a:t>b) </a:t>
            </a:r>
            <a:r>
              <a:rPr lang="en-US" sz="2000" b="0" dirty="0"/>
              <a:t>4S/R &lt; S/R + RTT</a:t>
            </a:r>
            <a:endParaRPr lang="en-US" altLang="zh-CN" sz="2000" b="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1800" b="0" dirty="0" smtClean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07904" y="980728"/>
            <a:ext cx="5328592" cy="5700617"/>
            <a:chOff x="1979712" y="548680"/>
            <a:chExt cx="5328592" cy="5700617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056637" y="595361"/>
              <a:ext cx="723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client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979712" y="1303425"/>
              <a:ext cx="11079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initiate TCP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connection</a:t>
              </a:r>
              <a:endParaRPr lang="en-US" sz="10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747219" y="2890838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</a:rPr>
                <a:t>RTT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416612" y="548680"/>
              <a:ext cx="8258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server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3339976" y="1366095"/>
              <a:ext cx="10244" cy="4516490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881262" y="1329838"/>
              <a:ext cx="17844" cy="4554269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612423" y="5882585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3056322" y="885155"/>
              <a:ext cx="447675" cy="455613"/>
              <a:chOff x="-44" y="1473"/>
              <a:chExt cx="981" cy="1105"/>
            </a:xfrm>
          </p:grpSpPr>
          <p:pic>
            <p:nvPicPr>
              <p:cNvPr id="88" name="Picture 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Freeform 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5720800" y="908719"/>
              <a:ext cx="236538" cy="331853"/>
              <a:chOff x="4140" y="429"/>
              <a:chExt cx="1425" cy="2396"/>
            </a:xfrm>
          </p:grpSpPr>
          <p:sp>
            <p:nvSpPr>
              <p:cNvPr id="56" name="Freeform 4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8"/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7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51"/>
              <p:cNvSpPr>
                <a:spLocks noChangeArrowheads="1"/>
              </p:cNvSpPr>
              <p:nvPr/>
            </p:nvSpPr>
            <p:spPr bwMode="auto">
              <a:xfrm>
                <a:off x="4211" y="693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1" name="Group 5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6" name="AutoShape 53"/>
                <p:cNvSpPr>
                  <a:spLocks noChangeArrowheads="1"/>
                </p:cNvSpPr>
                <p:nvPr/>
              </p:nvSpPr>
              <p:spPr bwMode="auto">
                <a:xfrm>
                  <a:off x="614" y="2565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7" name="AutoShape 54"/>
                <p:cNvSpPr>
                  <a:spLocks noChangeArrowheads="1"/>
                </p:cNvSpPr>
                <p:nvPr/>
              </p:nvSpPr>
              <p:spPr bwMode="auto">
                <a:xfrm>
                  <a:off x="629" y="2579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2" name="Rectangle 55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3" name="Group 5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4" name="AutoShape 57"/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5" name="AutoShape 58"/>
                <p:cNvSpPr>
                  <a:spLocks noChangeArrowheads="1"/>
                </p:cNvSpPr>
                <p:nvPr/>
              </p:nvSpPr>
              <p:spPr bwMode="auto">
                <a:xfrm>
                  <a:off x="631" y="2580"/>
                  <a:ext cx="694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4229" y="1658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6" name="Group 6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2" name="AutoShape 62"/>
                <p:cNvSpPr>
                  <a:spLocks noChangeArrowheads="1"/>
                </p:cNvSpPr>
                <p:nvPr/>
              </p:nvSpPr>
              <p:spPr bwMode="auto">
                <a:xfrm>
                  <a:off x="617" y="2571"/>
                  <a:ext cx="72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3" name="AutoShape 63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2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" name="AutoShape 66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9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" name="AutoShape 67"/>
                <p:cNvSpPr>
                  <a:spLocks noChangeArrowheads="1"/>
                </p:cNvSpPr>
                <p:nvPr/>
              </p:nvSpPr>
              <p:spPr bwMode="auto">
                <a:xfrm>
                  <a:off x="626" y="2580"/>
                  <a:ext cx="700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5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utoShape 73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0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" name="AutoShape 7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70" cy="7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0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4489" y="2387"/>
                <a:ext cx="160" cy="13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62" y="1832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347864" y="1412776"/>
              <a:ext cx="2526997" cy="2731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347864" y="1700808"/>
              <a:ext cx="2495887" cy="3232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064837" y="1799037"/>
              <a:ext cx="7809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request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</p:txBody>
        </p:sp>
        <p:sp>
          <p:nvSpPr>
            <p:cNvPr id="19" name="Right Arrow 18"/>
            <p:cNvSpPr/>
            <p:nvPr/>
          </p:nvSpPr>
          <p:spPr bwMode="auto">
            <a:xfrm rot="10380813">
              <a:off x="3353976" y="2430803"/>
              <a:ext cx="2546651" cy="255954"/>
            </a:xfrm>
            <a:prstGeom prst="rightArrow">
              <a:avLst>
                <a:gd name="adj1" fmla="val 50000"/>
                <a:gd name="adj2" fmla="val 2496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 rot="10383366">
              <a:off x="3340659" y="3739271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10383366">
              <a:off x="3347019" y="3870887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10383366">
              <a:off x="3347401" y="4014903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10383366">
              <a:off x="3340659" y="4158919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347864" y="4365104"/>
              <a:ext cx="2567522" cy="1226658"/>
              <a:chOff x="3333874" y="3928731"/>
              <a:chExt cx="2567522" cy="1226658"/>
            </a:xfrm>
          </p:grpSpPr>
          <p:sp>
            <p:nvSpPr>
              <p:cNvPr id="48" name="Right Arrow 47"/>
              <p:cNvSpPr/>
              <p:nvPr/>
            </p:nvSpPr>
            <p:spPr bwMode="auto">
              <a:xfrm rot="10383366">
                <a:off x="3340277" y="3928731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 bwMode="auto">
              <a:xfrm rot="10383366">
                <a:off x="3340659" y="4050005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 bwMode="auto">
              <a:xfrm rot="10383366">
                <a:off x="3333917" y="4179456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 bwMode="auto">
              <a:xfrm rot="10383366">
                <a:off x="3340659" y="4323472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Right Arrow 51"/>
              <p:cNvSpPr/>
              <p:nvPr/>
            </p:nvSpPr>
            <p:spPr bwMode="auto">
              <a:xfrm rot="10383366">
                <a:off x="3340659" y="4467488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Right Arrow 52"/>
              <p:cNvSpPr/>
              <p:nvPr/>
            </p:nvSpPr>
            <p:spPr bwMode="auto">
              <a:xfrm rot="10383366">
                <a:off x="3340659" y="4755520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Right Arrow 53"/>
              <p:cNvSpPr/>
              <p:nvPr/>
            </p:nvSpPr>
            <p:spPr bwMode="auto">
              <a:xfrm rot="10383366">
                <a:off x="3340659" y="4611504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 bwMode="auto">
              <a:xfrm rot="10389016">
                <a:off x="3333874" y="4899435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47864" y="3140968"/>
              <a:ext cx="2560737" cy="399970"/>
              <a:chOff x="3314204" y="2890146"/>
              <a:chExt cx="2560737" cy="399970"/>
            </a:xfrm>
          </p:grpSpPr>
          <p:sp>
            <p:nvSpPr>
              <p:cNvPr id="46" name="Right Arrow 45"/>
              <p:cNvSpPr/>
              <p:nvPr/>
            </p:nvSpPr>
            <p:spPr bwMode="auto">
              <a:xfrm rot="10424306">
                <a:off x="3314204" y="2890146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7" name="Right Arrow 46"/>
              <p:cNvSpPr/>
              <p:nvPr/>
            </p:nvSpPr>
            <p:spPr bwMode="auto">
              <a:xfrm rot="10424306">
                <a:off x="3314204" y="3034162"/>
                <a:ext cx="2560737" cy="255954"/>
              </a:xfrm>
              <a:prstGeom prst="rightArrow">
                <a:avLst>
                  <a:gd name="adj1" fmla="val 50000"/>
                  <a:gd name="adj2" fmla="val 20108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3360981" y="3481620"/>
              <a:ext cx="2507273" cy="1634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6009423" y="2204864"/>
              <a:ext cx="107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1st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S/R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078543" y="2995971"/>
              <a:ext cx="11304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2nd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2S/R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6040105" y="3645024"/>
              <a:ext cx="10903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3rd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4S/R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6058663" y="4551643"/>
              <a:ext cx="10807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4th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8S/R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989573" y="5237820"/>
              <a:ext cx="9108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delivered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118555" y="5426060"/>
              <a:ext cx="118974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complete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transmission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6007042" y="2276872"/>
              <a:ext cx="4762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6013160" y="3068960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H="1">
              <a:off x="6009423" y="3573016"/>
              <a:ext cx="2737" cy="577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6024025" y="4273547"/>
              <a:ext cx="20135" cy="1084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 flipV="1">
              <a:off x="5940152" y="5396855"/>
              <a:ext cx="328797" cy="1923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V="1">
              <a:off x="3030781" y="1425527"/>
              <a:ext cx="298837" cy="1375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V="1">
              <a:off x="2852220" y="2060848"/>
              <a:ext cx="480229" cy="133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812907" y="5511497"/>
              <a:ext cx="517415" cy="2320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3033063" y="5839827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3374464" y="2060848"/>
              <a:ext cx="2526997" cy="2731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3347864" y="2780928"/>
              <a:ext cx="2526997" cy="2731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360871" y="4129692"/>
              <a:ext cx="2507273" cy="1634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3244305" y="2749697"/>
              <a:ext cx="2173" cy="5955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11560" y="2708920"/>
            <a:ext cx="42315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The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delay in this case: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total delay</a:t>
            </a:r>
          </a:p>
          <a:p>
            <a:pPr marL="609600" indent="-609600" algn="l">
              <a:lnSpc>
                <a:spcPct val="90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</a:t>
            </a:r>
            <a:r>
              <a:rPr lang="pt-BR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 RTT+RTT+S/R+RTT+S/R</a:t>
            </a:r>
          </a:p>
          <a:p>
            <a:pPr marL="609600" indent="-609600" algn="l">
              <a:lnSpc>
                <a:spcPct val="90000"/>
              </a:lnSpc>
            </a:pPr>
            <a:r>
              <a:rPr lang="pt-BR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   +RTT+S/R+RTT+8S/R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 5RTT+11S/R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05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676456" cy="605137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Suggested solution for </a:t>
            </a:r>
            <a:r>
              <a:rPr lang="en-US" altLang="zh-CN" sz="2400" dirty="0" smtClean="0"/>
              <a:t>Q4:</a:t>
            </a: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000" b="0" dirty="0" smtClean="0"/>
              <a:t>c) RTT </a:t>
            </a:r>
            <a:r>
              <a:rPr lang="en-US" sz="2000" b="0" dirty="0"/>
              <a:t>&lt; </a:t>
            </a:r>
            <a:r>
              <a:rPr lang="en-US" sz="2000" b="0" dirty="0" smtClean="0"/>
              <a:t>S/R</a:t>
            </a:r>
            <a:endParaRPr lang="en-US" altLang="zh-CN" sz="2000" b="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23928" y="971701"/>
            <a:ext cx="5316324" cy="5700617"/>
            <a:chOff x="1559932" y="188640"/>
            <a:chExt cx="5316324" cy="570061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657938" y="260648"/>
              <a:ext cx="723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client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606555" y="943385"/>
              <a:ext cx="11079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initiate TCP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connection</a:t>
              </a:r>
              <a:endParaRPr lang="en-US" sz="10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425955" y="1722801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</a:rPr>
                <a:t>RTT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043455" y="188640"/>
              <a:ext cx="8258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server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977063" y="1006055"/>
              <a:ext cx="5998" cy="4357115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508104" y="969799"/>
              <a:ext cx="39137" cy="4431472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903576" y="1756864"/>
              <a:ext cx="4762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239266" y="5522545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2657623" y="550442"/>
              <a:ext cx="447675" cy="455613"/>
              <a:chOff x="-44" y="1473"/>
              <a:chExt cx="981" cy="1105"/>
            </a:xfrm>
          </p:grpSpPr>
          <p:pic>
            <p:nvPicPr>
              <p:cNvPr id="83" name="Picture 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5347643" y="548679"/>
              <a:ext cx="236538" cy="331853"/>
              <a:chOff x="4140" y="429"/>
              <a:chExt cx="1425" cy="2396"/>
            </a:xfrm>
          </p:grpSpPr>
          <p:sp>
            <p:nvSpPr>
              <p:cNvPr id="51" name="Freeform 4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7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211" y="693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" name="AutoShape 53"/>
                <p:cNvSpPr>
                  <a:spLocks noChangeArrowheads="1"/>
                </p:cNvSpPr>
                <p:nvPr/>
              </p:nvSpPr>
              <p:spPr bwMode="auto">
                <a:xfrm>
                  <a:off x="614" y="2565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2" name="AutoShape 54"/>
                <p:cNvSpPr>
                  <a:spLocks noChangeArrowheads="1"/>
                </p:cNvSpPr>
                <p:nvPr/>
              </p:nvSpPr>
              <p:spPr bwMode="auto">
                <a:xfrm>
                  <a:off x="629" y="2579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58" name="Group 5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auto">
                <a:xfrm>
                  <a:off x="631" y="2580"/>
                  <a:ext cx="694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229" y="1658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1" name="Group 6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7" name="AutoShape 62"/>
                <p:cNvSpPr>
                  <a:spLocks noChangeArrowheads="1"/>
                </p:cNvSpPr>
                <p:nvPr/>
              </p:nvSpPr>
              <p:spPr bwMode="auto">
                <a:xfrm>
                  <a:off x="617" y="2571"/>
                  <a:ext cx="72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8" name="AutoShape 63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2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2" name="Freeform 6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" name="Group 6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5" name="AutoShape 66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9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6" name="AutoShape 67"/>
                <p:cNvSpPr>
                  <a:spLocks noChangeArrowheads="1"/>
                </p:cNvSpPr>
                <p:nvPr/>
              </p:nvSpPr>
              <p:spPr bwMode="auto">
                <a:xfrm>
                  <a:off x="626" y="2580"/>
                  <a:ext cx="700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" name="Rectangle 68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5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" name="Freeform 6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71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8" name="Freeform 7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73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0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" name="AutoShape 7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70" cy="7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1" name="Oval 75"/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0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2" name="Oval 76"/>
              <p:cNvSpPr>
                <a:spLocks noChangeArrowheads="1"/>
              </p:cNvSpPr>
              <p:nvPr/>
            </p:nvSpPr>
            <p:spPr bwMode="auto">
              <a:xfrm>
                <a:off x="4489" y="2387"/>
                <a:ext cx="160" cy="13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Oval 77"/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4" name="Rectangle 78"/>
              <p:cNvSpPr>
                <a:spLocks noChangeArrowheads="1"/>
              </p:cNvSpPr>
              <p:nvPr/>
            </p:nvSpPr>
            <p:spPr bwMode="auto">
              <a:xfrm>
                <a:off x="5062" y="1832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2964012" y="1338403"/>
              <a:ext cx="2530766" cy="23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959292" y="1340768"/>
              <a:ext cx="2507835" cy="11969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691680" y="1438997"/>
              <a:ext cx="7809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request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</p:txBody>
        </p:sp>
        <p:sp>
          <p:nvSpPr>
            <p:cNvPr id="19" name="Right Arrow 18"/>
            <p:cNvSpPr/>
            <p:nvPr/>
          </p:nvSpPr>
          <p:spPr bwMode="auto">
            <a:xfrm rot="10569353">
              <a:off x="2949680" y="1503791"/>
              <a:ext cx="2546651" cy="255954"/>
            </a:xfrm>
            <a:prstGeom prst="rightArrow">
              <a:avLst>
                <a:gd name="adj1" fmla="val 50000"/>
                <a:gd name="adj2" fmla="val 2496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 rot="10605471">
              <a:off x="2942178" y="1804694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10614466">
              <a:off x="2941281" y="2651052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10614466">
              <a:off x="2942327" y="2772078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10614466">
              <a:off x="2942327" y="2900784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10614466">
              <a:off x="2942327" y="3044928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 rot="10614466">
              <a:off x="2942327" y="3188618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Arrow 25"/>
            <p:cNvSpPr/>
            <p:nvPr/>
          </p:nvSpPr>
          <p:spPr bwMode="auto">
            <a:xfrm rot="10614466">
              <a:off x="2942327" y="3476000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 rot="10614466">
              <a:off x="2942327" y="3332309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Right Arrow 27"/>
            <p:cNvSpPr/>
            <p:nvPr/>
          </p:nvSpPr>
          <p:spPr bwMode="auto">
            <a:xfrm rot="10620116">
              <a:off x="2942425" y="3619134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5582493" y="1321604"/>
              <a:ext cx="107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1st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S/R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5580112" y="1700808"/>
              <a:ext cx="11304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2nd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2S/R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5580112" y="2113692"/>
              <a:ext cx="10903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3rd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4S/R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5594989" y="2827823"/>
              <a:ext cx="10807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4th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8S/R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559932" y="3933056"/>
              <a:ext cx="9108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delivered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5686507" y="3896099"/>
              <a:ext cx="118974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complete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transmission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5580112" y="1460074"/>
              <a:ext cx="4762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5590470" y="1791980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>
              <a:off x="5580112" y="2060848"/>
              <a:ext cx="0" cy="510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5580113" y="2564904"/>
              <a:ext cx="10358" cy="1205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5543838" y="3789040"/>
              <a:ext cx="328797" cy="1923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657624" y="1203080"/>
              <a:ext cx="293062" cy="1376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V="1">
              <a:off x="2567205" y="1495947"/>
              <a:ext cx="383481" cy="1290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V="1">
              <a:off x="2383266" y="3939485"/>
              <a:ext cx="532550" cy="2672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659906" y="5479787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V="1">
              <a:off x="2977338" y="1482419"/>
              <a:ext cx="2530766" cy="23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2987824" y="1770451"/>
              <a:ext cx="2530766" cy="23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6" name="Right Arrow 45"/>
            <p:cNvSpPr/>
            <p:nvPr/>
          </p:nvSpPr>
          <p:spPr bwMode="auto">
            <a:xfrm rot="10605471">
              <a:off x="2942178" y="1948710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Right Arrow 46"/>
            <p:cNvSpPr/>
            <p:nvPr/>
          </p:nvSpPr>
          <p:spPr bwMode="auto">
            <a:xfrm rot="10605471">
              <a:off x="2942178" y="2101110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 rot="10605471">
              <a:off x="2942178" y="2236742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ight Arrow 48"/>
            <p:cNvSpPr/>
            <p:nvPr/>
          </p:nvSpPr>
          <p:spPr bwMode="auto">
            <a:xfrm rot="10605471">
              <a:off x="2942178" y="2349080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Right Arrow 49"/>
            <p:cNvSpPr/>
            <p:nvPr/>
          </p:nvSpPr>
          <p:spPr bwMode="auto">
            <a:xfrm rot="10605471">
              <a:off x="2942178" y="2493096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611560" y="2708920"/>
            <a:ext cx="4231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The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delay in this case: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total delay</a:t>
            </a:r>
          </a:p>
          <a:p>
            <a:pPr marL="609600" indent="-609600" algn="l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</a:t>
            </a:r>
            <a:r>
              <a:rPr lang="pt-BR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pt-BR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RTT+RTT+S/R+RTT+14S/R 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 3RTT+15S/R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3055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640960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Question 1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400" dirty="0" smtClean="0">
              <a:latin typeface="Times New Roman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2000" b="0" dirty="0" smtClean="0"/>
              <a:t>Consider </a:t>
            </a:r>
            <a:r>
              <a:rPr lang="en-US" sz="2000" b="0" dirty="0"/>
              <a:t>sending a large file from a host to another over a TCP connection that has no loss.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en-US" sz="2000" b="0" dirty="0"/>
              <a:t>Suppose TCP uses AIMD for its congestion control without slow start. Assuming </a:t>
            </a:r>
            <a:r>
              <a:rPr lang="en-US" sz="2000" dirty="0" err="1"/>
              <a:t>cwnd</a:t>
            </a:r>
            <a:r>
              <a:rPr lang="en-US" sz="2000" b="0" dirty="0"/>
              <a:t> increases by 1 MSS (maximum segment size) every time </a:t>
            </a:r>
            <a:r>
              <a:rPr lang="en-US" sz="2000" b="0" dirty="0" smtClean="0"/>
              <a:t>an ACK </a:t>
            </a:r>
            <a:r>
              <a:rPr lang="en-US" sz="2000" b="0" dirty="0"/>
              <a:t>is received and assuming approximately constant </a:t>
            </a:r>
            <a:r>
              <a:rPr lang="en-US" sz="2000" b="0" dirty="0" smtClean="0"/>
              <a:t>RTT (round-trip time), </a:t>
            </a:r>
            <a:r>
              <a:rPr lang="en-US" sz="2000" b="0" dirty="0"/>
              <a:t>how long does it take for </a:t>
            </a:r>
            <a:r>
              <a:rPr lang="en-US" sz="2000" dirty="0" err="1"/>
              <a:t>cwnd</a:t>
            </a:r>
            <a:r>
              <a:rPr lang="en-US" sz="2000" b="0" dirty="0"/>
              <a:t> increase from 6 MSS to 12 MSS (assuming no loss events)?</a:t>
            </a:r>
            <a:endParaRPr lang="en-US" sz="2000" b="0" dirty="0" smtClean="0"/>
          </a:p>
          <a:p>
            <a:pPr marL="457200" indent="-457200">
              <a:buClrTx/>
              <a:buFont typeface="+mj-lt"/>
              <a:buAutoNum type="alphaLcParenR"/>
            </a:pPr>
            <a:r>
              <a:rPr lang="en-US" sz="2000" b="0" dirty="0"/>
              <a:t>What is the average throughput (in terms of MSS and RTT) for this connection up to time = 6 RTT?</a:t>
            </a:r>
            <a:r>
              <a:rPr lang="en-US" sz="2000" b="0" dirty="0" smtClean="0"/>
              <a:t> </a:t>
            </a:r>
            <a:endParaRPr lang="en-US" sz="2000" b="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96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578" y="624468"/>
            <a:ext cx="8502910" cy="605137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Suggested solution for </a:t>
            </a:r>
            <a:r>
              <a:rPr lang="en-US" altLang="zh-CN" sz="2400" dirty="0" smtClean="0"/>
              <a:t>Q1:</a:t>
            </a: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ClrTx/>
              <a:buFont typeface="+mj-lt"/>
              <a:buAutoNum type="alphaLcParenR"/>
            </a:pPr>
            <a:r>
              <a:rPr lang="en-US" sz="2000" b="0" dirty="0" smtClean="0"/>
              <a:t>Suppose </a:t>
            </a:r>
            <a:r>
              <a:rPr lang="en-US" sz="2000" b="0" dirty="0"/>
              <a:t>TCP uses AIMD for its congestion control without slow </a:t>
            </a:r>
            <a:r>
              <a:rPr lang="en-US" sz="2000" b="0" dirty="0" smtClean="0"/>
              <a:t>start. Assuming </a:t>
            </a:r>
            <a:r>
              <a:rPr lang="en-US" sz="2000" dirty="0" err="1"/>
              <a:t>cwnd</a:t>
            </a:r>
            <a:r>
              <a:rPr lang="en-US" sz="2000" b="0" dirty="0"/>
              <a:t> increases by 1 MSS (maximum segment size) every time an ACK is received and assuming approximately constant RTT (round-trip time), how long does it take for </a:t>
            </a:r>
            <a:r>
              <a:rPr lang="en-US" sz="2000" dirty="0" err="1"/>
              <a:t>cwnd</a:t>
            </a:r>
            <a:r>
              <a:rPr lang="en-US" sz="2000" b="0" dirty="0"/>
              <a:t> increase from 6 MSS to 12 MSS (assuming no loss events)?</a:t>
            </a:r>
            <a:endParaRPr lang="en-US" altLang="zh-CN" sz="2000" b="0" dirty="0" smtClean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ClrTx/>
              <a:buFont typeface="+mj-lt"/>
              <a:buAutoNum type="alphaLcParenR" startAt="2"/>
            </a:pPr>
            <a:r>
              <a:rPr lang="en-US" sz="1800" b="0" dirty="0"/>
              <a:t>What is the average throughput (in terms of MSS and RTT) for this connection up to time = 6 </a:t>
            </a:r>
            <a:r>
              <a:rPr lang="en-US" sz="1800" b="0" dirty="0" smtClean="0"/>
              <a:t>RTT?</a:t>
            </a:r>
            <a:endParaRPr lang="en-US" altLang="zh-CN" sz="1800" b="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3608" y="256490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It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takes 1 RTT to increase </a:t>
            </a:r>
            <a:r>
              <a:rPr lang="en-US" altLang="zh-CN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cwnd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 to 7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MSS; 2 RTTs to increase to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8 MSS; 3 RTTs to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increase to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9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MSS; 4 RTTs to increase to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10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MSS; 5 RTTs to increase to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11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MSS;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and 6 RTTs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to increase to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12 MSS.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1600" y="4277995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In the first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RTT, 6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was sent; in the second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RTT, 7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was sent; in the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third RTT, 8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was sent; in the fourth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RTT, 9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was sent; in the fifth RTT,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10 MSS was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sent; and in the sixth RTT,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11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was sent. 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indent="-609600" algn="l" eaLnBrk="1" hangingPunct="1">
              <a:lnSpc>
                <a:spcPct val="90000"/>
              </a:lnSpc>
              <a:buNone/>
            </a:pP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Thus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, up to time 6 RTT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, 6+7+8+9+10+11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51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 were sent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and </a:t>
            </a:r>
            <a:r>
              <a:rPr lang="en-US" altLang="zh-CN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ACKed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. The average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throughput up to time 6 RTT was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(51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MSS)/(6 RTT) =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8.5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MSS/RTT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.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7442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620688"/>
                <a:ext cx="8640960" cy="576064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400" dirty="0"/>
                  <a:t>Question </a:t>
                </a:r>
                <a:r>
                  <a:rPr lang="en-US" altLang="zh-CN" sz="2400" dirty="0" smtClean="0"/>
                  <a:t>2:</a:t>
                </a:r>
                <a:endParaRPr lang="en-US" altLang="zh-CN" sz="2400" dirty="0"/>
              </a:p>
              <a:p>
                <a:pPr marL="609600" indent="-60960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1400" dirty="0" smtClean="0">
                  <a:latin typeface="Times New Roman" pitchFamily="18" charset="0"/>
                  <a:ea typeface="SimSun" pitchFamily="2" charset="-122"/>
                </a:endParaRPr>
              </a:p>
              <a:p>
                <a:pPr marL="0" lvl="0" indent="0">
                  <a:buNone/>
                </a:pPr>
                <a:r>
                  <a:rPr lang="en-US" sz="2000" b="0" dirty="0" smtClean="0"/>
                  <a:t>Consider </a:t>
                </a:r>
                <a:r>
                  <a:rPr lang="en-US" sz="2000" b="0" dirty="0"/>
                  <a:t>the TCP congestion control. In the period of time from when the connection’s rate </a:t>
                </a:r>
                <a:r>
                  <a:rPr lang="en-US" sz="2000" b="0" dirty="0" smtClean="0"/>
                  <a:t>increases </a:t>
                </a:r>
                <a:r>
                  <a:rPr lang="en-US" sz="2000" b="0" dirty="0"/>
                  <a:t>from W/(2·RTT) to W/RTT, only one packet is lost at the very end of the </a:t>
                </a:r>
                <a:r>
                  <a:rPr lang="en-US" sz="2000" b="0" dirty="0" smtClean="0"/>
                  <a:t>period. Here, </a:t>
                </a:r>
                <a:r>
                  <a:rPr lang="en-US" sz="2000" b="0" dirty="0"/>
                  <a:t>W is the window size (measured in bytes) and RTT is the round-trip-time of a packet and its </a:t>
                </a:r>
                <a:r>
                  <a:rPr lang="en-US" sz="2000" b="0" dirty="0" smtClean="0"/>
                  <a:t>ACK. Show </a:t>
                </a:r>
                <a:r>
                  <a:rPr lang="en-US" sz="2000" b="0" dirty="0"/>
                  <a:t>that the loss rate </a:t>
                </a:r>
                <a:r>
                  <a:rPr lang="en-US" sz="2000" b="0" i="1" dirty="0"/>
                  <a:t>L</a:t>
                </a:r>
                <a:r>
                  <a:rPr lang="en-US" sz="2000" b="0" dirty="0"/>
                  <a:t> (fraction of packets lost) is </a:t>
                </a:r>
                <a:r>
                  <a:rPr lang="en-US" sz="2000" b="0" dirty="0" smtClean="0"/>
                  <a:t>calculated as </a:t>
                </a: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620688"/>
                <a:ext cx="8640960" cy="5760640"/>
              </a:xfrm>
              <a:blipFill>
                <a:blip r:embed="rId3"/>
                <a:stretch>
                  <a:fillRect l="-1129" t="-137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47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640960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Suggested solution for Q2</a:t>
            </a:r>
            <a:r>
              <a:rPr lang="en-US" altLang="zh-CN" sz="2400" dirty="0" smtClean="0"/>
              <a:t>:</a:t>
            </a:r>
            <a:endParaRPr lang="en-US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9552" y="1124744"/>
                <a:ext cx="8136904" cy="3525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609600" algn="l">
                  <a:lnSpc>
                    <a:spcPct val="90000"/>
                  </a:lnSpc>
                </a:pP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The loss rate </a:t>
                </a:r>
                <a:r>
                  <a:rPr lang="en-US" altLang="zh-CN" sz="2000" i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L</a:t>
                </a:r>
                <a:r>
                  <a:rPr lang="en-US" altLang="zh-CN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 </a:t>
                </a: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is </a:t>
                </a:r>
                <a:r>
                  <a:rPr lang="en-US" altLang="zh-CN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the ratio of the number of packets lost over the number of packets sent. In </a:t>
                </a: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the period of time, </a:t>
                </a:r>
                <a:r>
                  <a:rPr lang="en-US" altLang="zh-CN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1 packet is lost. The </a:t>
                </a: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total number </a:t>
                </a:r>
                <a:r>
                  <a:rPr lang="en-US" altLang="zh-CN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of packets sent in </a:t>
                </a: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this period is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sz="2000" dirty="0"/>
              </a:p>
              <a:p>
                <a:pPr indent="-609600"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indent="-609600" algn="l" eaLnBrk="1" hangingPunct="1">
                  <a:lnSpc>
                    <a:spcPct val="90000"/>
                  </a:lnSpc>
                  <a:buNone/>
                </a:pPr>
                <a:endParaRPr lang="en-US" altLang="zh-CN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endParaRPr>
              </a:p>
              <a:p>
                <a:pPr indent="-609600" algn="l" eaLnBrk="1" hangingPunct="1">
                  <a:lnSpc>
                    <a:spcPct val="90000"/>
                  </a:lnSpc>
                  <a:buNone/>
                </a:pPr>
                <a:endParaRPr lang="en-US" altLang="zh-CN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endParaRPr>
              </a:p>
              <a:p>
                <a:pPr indent="-609600" algn="l" eaLnBrk="1" hangingPunct="1">
                  <a:lnSpc>
                    <a:spcPct val="90000"/>
                  </a:lnSpc>
                  <a:buNone/>
                </a:pPr>
                <a:r>
                  <a:rPr lang="en-US" altLang="zh-CN" sz="20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lt"/>
                  </a:rPr>
                  <a:t>Thus, the loss rate is</a:t>
                </a:r>
              </a:p>
              <a:p>
                <a:pPr indent="-609600"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indent="-609600" algn="l" eaLnBrk="1" hangingPunct="1">
                  <a:lnSpc>
                    <a:spcPct val="90000"/>
                  </a:lnSpc>
                  <a:buNone/>
                </a:pPr>
                <a:endParaRPr lang="en-US" altLang="zh-CN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136904" cy="3525004"/>
              </a:xfrm>
              <a:prstGeom prst="rect">
                <a:avLst/>
              </a:prstGeom>
              <a:blipFill>
                <a:blip r:embed="rId3"/>
                <a:stretch>
                  <a:fillRect l="-825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5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496944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Question </a:t>
            </a:r>
            <a:r>
              <a:rPr lang="en-US" altLang="zh-CN" sz="2400" dirty="0" smtClean="0"/>
              <a:t>3: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400" dirty="0" smtClean="0">
              <a:latin typeface="Times New Roman" pitchFamily="18" charset="0"/>
              <a:ea typeface="SimSun" pitchFamily="2" charset="-122"/>
            </a:endParaRPr>
          </a:p>
          <a:p>
            <a:pPr marL="0" indent="0">
              <a:buNone/>
            </a:pPr>
            <a:r>
              <a:rPr lang="en-US" sz="2400" b="0" dirty="0" smtClean="0"/>
              <a:t>According to </a:t>
            </a:r>
            <a:r>
              <a:rPr lang="en-US" sz="2400" b="0" dirty="0"/>
              <a:t>TCP’s AIMD </a:t>
            </a:r>
            <a:r>
              <a:rPr lang="en-US" sz="2400" b="0" dirty="0" smtClean="0"/>
              <a:t>algorithm, the </a:t>
            </a:r>
            <a:r>
              <a:rPr lang="en-US" sz="2400" b="0" dirty="0"/>
              <a:t>convergence of </a:t>
            </a:r>
            <a:r>
              <a:rPr lang="en-US" sz="2400" b="0" dirty="0" smtClean="0"/>
              <a:t>two competing sessions is shown as the figure.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Suppose </a:t>
            </a:r>
            <a:r>
              <a:rPr lang="en-US" sz="2400" b="0" dirty="0"/>
              <a:t>that instead of a multiplicative decrease, TCP </a:t>
            </a:r>
            <a:r>
              <a:rPr lang="en-US" sz="2400" b="0" dirty="0" smtClean="0"/>
              <a:t>decreases the </a:t>
            </a:r>
            <a:r>
              <a:rPr lang="en-US" sz="2400" b="0" dirty="0"/>
              <a:t>window size by a constant amount. Would the resulting AIAD </a:t>
            </a:r>
            <a:r>
              <a:rPr lang="en-US" sz="2400" b="0" dirty="0" smtClean="0"/>
              <a:t>algorithm converge </a:t>
            </a:r>
            <a:r>
              <a:rPr lang="en-US" sz="2400" b="0" dirty="0"/>
              <a:t>to an equal share </a:t>
            </a:r>
            <a:r>
              <a:rPr lang="en-US" sz="2400" b="0" dirty="0" smtClean="0"/>
              <a:t>point? </a:t>
            </a:r>
            <a:r>
              <a:rPr lang="en-US" sz="2400" b="0" dirty="0"/>
              <a:t>Justify your </a:t>
            </a:r>
            <a:r>
              <a:rPr lang="en-US" sz="2400" b="0" dirty="0" smtClean="0"/>
              <a:t>answer.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748343" y="2087239"/>
            <a:ext cx="4919304" cy="2484097"/>
            <a:chOff x="1801018" y="2752725"/>
            <a:chExt cx="8156883" cy="3586311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400300" y="5848350"/>
              <a:ext cx="36385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400300" y="2752725"/>
              <a:ext cx="0" cy="308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18661895" flipH="1" flipV="1">
              <a:off x="1920853" y="4541541"/>
              <a:ext cx="3560764" cy="14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00092" y="2901462"/>
              <a:ext cx="2910462" cy="29564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030414" y="2828925"/>
              <a:ext cx="403225" cy="41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>
                  <a:latin typeface="Arial" charset="0"/>
                </a:rPr>
                <a:t>R</a:t>
              </a:r>
              <a:endParaRPr lang="en-US" sz="700">
                <a:latin typeface="Arial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83163" y="5876925"/>
              <a:ext cx="403225" cy="41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>
                  <a:latin typeface="Arial" charset="0"/>
                </a:rPr>
                <a:t>R</a:t>
              </a:r>
              <a:endParaRPr lang="en-US" sz="700">
                <a:latin typeface="Arial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26996" y="3374301"/>
              <a:ext cx="3546474" cy="41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dirty="0">
                  <a:latin typeface="Arial" charset="0"/>
                </a:rPr>
                <a:t>equal bandwidth share</a:t>
              </a:r>
              <a:endParaRPr lang="en-US" sz="800" dirty="0">
                <a:latin typeface="Aria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01018" y="5870551"/>
              <a:ext cx="3546474" cy="37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>
                  <a:latin typeface="Arial" charset="0"/>
                </a:rPr>
                <a:t>Connection 1 throughput</a:t>
              </a:r>
              <a:endParaRPr lang="en-US" sz="700" dirty="0">
                <a:latin typeface="Aria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16203358">
              <a:off x="366405" y="4349876"/>
              <a:ext cx="3546475" cy="431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>
                  <a:latin typeface="Arial" charset="0"/>
                </a:rPr>
                <a:t>Connection 2 throughput</a:t>
              </a:r>
              <a:endParaRPr lang="en-US" sz="700" dirty="0">
                <a:latin typeface="Arial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-2938105" flipH="1" flipV="1">
              <a:off x="3503612" y="5105401"/>
              <a:ext cx="1293813" cy="47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28609" y="4125911"/>
              <a:ext cx="5829292" cy="44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dirty="0">
                  <a:latin typeface="Arial" charset="0"/>
                </a:rPr>
                <a:t>congestion avoidance: additive increase</a:t>
              </a:r>
              <a:endParaRPr lang="en-US" sz="900" dirty="0">
                <a:latin typeface="Arial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390900" y="4638675"/>
              <a:ext cx="1171575" cy="6318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569264" y="4715732"/>
              <a:ext cx="4786286" cy="413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</a:rPr>
                <a:t>loss: decrease window by factor of 2</a:t>
              </a:r>
              <a:endParaRPr lang="en-US" sz="900" dirty="0">
                <a:latin typeface="Arial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-2938105" flipH="1" flipV="1">
              <a:off x="3205986" y="4814049"/>
              <a:ext cx="1201951" cy="387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3248023" y="4413250"/>
              <a:ext cx="921175" cy="7048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rot="-2938105" flipH="1" flipV="1">
              <a:off x="3082320" y="4705493"/>
              <a:ext cx="1074062" cy="348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3181347" y="4361733"/>
              <a:ext cx="752921" cy="6992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rot="-2938105" flipH="1" flipV="1">
              <a:off x="3015548" y="4668293"/>
              <a:ext cx="1003708" cy="362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3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578" y="624468"/>
            <a:ext cx="5766606" cy="605137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Suggested solution for </a:t>
            </a:r>
            <a:r>
              <a:rPr lang="en-US" altLang="zh-CN" sz="2400" dirty="0" smtClean="0"/>
              <a:t>Q3:</a:t>
            </a: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pt-BR" altLang="zh-CN" sz="18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The top figure shows the case that the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ratio of the linear decrease on loss between connection 1 and connection 2 is the same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as the ratio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of the linear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increases.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In this case, the throughputs never move off of the AB line segment. </a:t>
            </a:r>
            <a:endParaRPr lang="en-US" sz="2000" b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="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The bottom figure shows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the ratio of the linear decrease on loss between connection 1 and connection 2 is 2:1. That is, whenever there is a loss, connection 1 decreases its window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size by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twice the amount of connection 2. We see that eventually, after enough losses, and subsequent increases,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connection 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1's throughput will go to 0, and the full link bandwidth will be allocated to connection 2. </a:t>
            </a:r>
            <a:endParaRPr lang="en-US" altLang="zh-CN" sz="2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268" y="980728"/>
            <a:ext cx="2878394" cy="225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342" y="3555880"/>
            <a:ext cx="2695313" cy="223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9742" y="510211"/>
            <a:ext cx="226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linear increase with equal linear decrease</a:t>
            </a:r>
            <a:endParaRPr kumimoji="1" 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5785930"/>
            <a:ext cx="2796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linear increase while connection 1’s decrease is twice of  connection 2’s decrease</a:t>
            </a:r>
            <a:endParaRPr kumimoji="1" 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84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208912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Question </a:t>
            </a:r>
            <a:r>
              <a:rPr lang="en-US" altLang="zh-CN" sz="2400" dirty="0" smtClean="0"/>
              <a:t>4: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400" dirty="0" smtClean="0">
              <a:latin typeface="Times New Roman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2000" b="0" dirty="0"/>
              <a:t>We consider the delay introduced by the TCP slow-start phase. Consider a client and a Web server directly connected by one link of rate R. Suppose the client wants to retrieve an object whose size is exactly equal to 15S, where S is the maximum segment size (MSS). Denote the round-trip time between client and server as RTT (assumed to be constant). Ignoring protocol headers, determine the time to retrieve the object (including </a:t>
            </a:r>
            <a:r>
              <a:rPr lang="en-US" sz="2000" b="0" dirty="0" smtClean="0"/>
              <a:t>TCP </a:t>
            </a:r>
            <a:r>
              <a:rPr lang="en-US" sz="2000" b="0" dirty="0"/>
              <a:t>connection establishment) </a:t>
            </a:r>
            <a:r>
              <a:rPr lang="en-US" sz="2000" b="0" dirty="0" smtClean="0"/>
              <a:t>when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en-US" sz="2000" b="0" dirty="0"/>
              <a:t>2S/R &lt; S/R + RTT &lt; 4S/R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b="0" dirty="0"/>
              <a:t>4S/R &lt; S/R + </a:t>
            </a:r>
            <a:r>
              <a:rPr lang="en-US" sz="2000" b="0" dirty="0" smtClean="0"/>
              <a:t>RTT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en-US" sz="2000" b="0" dirty="0"/>
              <a:t>RTT &lt; S/R 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34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064896" cy="88683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Suggested solution for </a:t>
            </a:r>
            <a:r>
              <a:rPr lang="en-US" altLang="zh-CN" sz="2400" dirty="0" smtClean="0"/>
              <a:t>Q4:</a:t>
            </a: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000" b="0" dirty="0" smtClean="0"/>
              <a:t>a) 2S/R </a:t>
            </a:r>
            <a:r>
              <a:rPr lang="en-US" sz="2000" b="0" dirty="0"/>
              <a:t>&lt; S/R + RTT &lt; 4S/R</a:t>
            </a:r>
            <a:endParaRPr lang="en-US" altLang="zh-CN" sz="2000" b="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1800" b="0" dirty="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779912" y="692696"/>
            <a:ext cx="5266387" cy="5700617"/>
            <a:chOff x="1606555" y="188640"/>
            <a:chExt cx="5266387" cy="5700617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657938" y="260648"/>
              <a:ext cx="723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client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606555" y="943385"/>
              <a:ext cx="11079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initiate TCP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connection</a:t>
              </a:r>
              <a:endParaRPr lang="en-US" sz="10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567206" y="2358206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</a:rPr>
                <a:t>RTT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043455" y="188640"/>
              <a:ext cx="8258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</a:rPr>
                <a:t>server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977063" y="1006055"/>
              <a:ext cx="5998" cy="4357115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5508104" y="969799"/>
              <a:ext cx="39137" cy="4431472"/>
            </a:xfrm>
            <a:prstGeom prst="line">
              <a:avLst/>
            </a:prstGeom>
            <a:noFill/>
            <a:ln w="1905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843808" y="2276872"/>
              <a:ext cx="2817" cy="129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843808" y="2595971"/>
              <a:ext cx="4762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39266" y="5522545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  <p:grpSp>
          <p:nvGrpSpPr>
            <p:cNvPr id="24" name="Group 43"/>
            <p:cNvGrpSpPr>
              <a:grpSpLocks/>
            </p:cNvGrpSpPr>
            <p:nvPr/>
          </p:nvGrpSpPr>
          <p:grpSpPr bwMode="auto">
            <a:xfrm>
              <a:off x="2657623" y="550442"/>
              <a:ext cx="447675" cy="455613"/>
              <a:chOff x="-44" y="1473"/>
              <a:chExt cx="981" cy="1105"/>
            </a:xfrm>
          </p:grpSpPr>
          <p:pic>
            <p:nvPicPr>
              <p:cNvPr id="94" name="Picture 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5347643" y="548679"/>
              <a:ext cx="236538" cy="331853"/>
              <a:chOff x="4140" y="429"/>
              <a:chExt cx="1425" cy="2396"/>
            </a:xfrm>
          </p:grpSpPr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7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4211" y="693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7" name="Group 5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" name="AutoShape 53"/>
                <p:cNvSpPr>
                  <a:spLocks noChangeArrowheads="1"/>
                </p:cNvSpPr>
                <p:nvPr/>
              </p:nvSpPr>
              <p:spPr bwMode="auto">
                <a:xfrm>
                  <a:off x="614" y="2565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93" name="AutoShape 54"/>
                <p:cNvSpPr>
                  <a:spLocks noChangeArrowheads="1"/>
                </p:cNvSpPr>
                <p:nvPr/>
              </p:nvSpPr>
              <p:spPr bwMode="auto">
                <a:xfrm>
                  <a:off x="629" y="2579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69" name="Group 5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" name="AutoShape 57"/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91" name="AutoShape 58"/>
                <p:cNvSpPr>
                  <a:spLocks noChangeArrowheads="1"/>
                </p:cNvSpPr>
                <p:nvPr/>
              </p:nvSpPr>
              <p:spPr bwMode="auto">
                <a:xfrm>
                  <a:off x="631" y="2580"/>
                  <a:ext cx="694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0" name="Rectangle 59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1" name="Rectangle 60"/>
              <p:cNvSpPr>
                <a:spLocks noChangeArrowheads="1"/>
              </p:cNvSpPr>
              <p:nvPr/>
            </p:nvSpPr>
            <p:spPr bwMode="auto">
              <a:xfrm>
                <a:off x="4229" y="1658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72" name="Group 6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" name="AutoShape 62"/>
                <p:cNvSpPr>
                  <a:spLocks noChangeArrowheads="1"/>
                </p:cNvSpPr>
                <p:nvPr/>
              </p:nvSpPr>
              <p:spPr bwMode="auto">
                <a:xfrm>
                  <a:off x="617" y="2571"/>
                  <a:ext cx="72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9" name="AutoShape 63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2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6" name="AutoShape 66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9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7" name="AutoShape 67"/>
                <p:cNvSpPr>
                  <a:spLocks noChangeArrowheads="1"/>
                </p:cNvSpPr>
                <p:nvPr/>
              </p:nvSpPr>
              <p:spPr bwMode="auto">
                <a:xfrm>
                  <a:off x="626" y="2580"/>
                  <a:ext cx="700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5" name="Rectangle 68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5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1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73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0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" name="AutoShape 7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70" cy="7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" name="Oval 75"/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0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" name="Oval 76"/>
              <p:cNvSpPr>
                <a:spLocks noChangeArrowheads="1"/>
              </p:cNvSpPr>
              <p:nvPr/>
            </p:nvSpPr>
            <p:spPr bwMode="auto">
              <a:xfrm>
                <a:off x="4489" y="2387"/>
                <a:ext cx="160" cy="13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4" name="Oval 77"/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" name="Rectangle 78"/>
              <p:cNvSpPr>
                <a:spLocks noChangeArrowheads="1"/>
              </p:cNvSpPr>
              <p:nvPr/>
            </p:nvSpPr>
            <p:spPr bwMode="auto">
              <a:xfrm>
                <a:off x="5062" y="1832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964012" y="1294476"/>
              <a:ext cx="2530766" cy="145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2983062" y="1483278"/>
              <a:ext cx="2475464" cy="2175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1438997"/>
              <a:ext cx="7809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request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</p:txBody>
        </p:sp>
        <p:sp>
          <p:nvSpPr>
            <p:cNvPr id="29" name="Right Arrow 28"/>
            <p:cNvSpPr/>
            <p:nvPr/>
          </p:nvSpPr>
          <p:spPr bwMode="auto">
            <a:xfrm rot="10434993">
              <a:off x="2956325" y="1955067"/>
              <a:ext cx="2546651" cy="255954"/>
            </a:xfrm>
            <a:prstGeom prst="rightArrow">
              <a:avLst>
                <a:gd name="adj1" fmla="val 50000"/>
                <a:gd name="adj2" fmla="val 2496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 rot="10383366">
              <a:off x="2973862" y="3078799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Right Arrow 30"/>
            <p:cNvSpPr/>
            <p:nvPr/>
          </p:nvSpPr>
          <p:spPr bwMode="auto">
            <a:xfrm rot="10424306">
              <a:off x="2941047" y="2530106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Right Arrow 31"/>
            <p:cNvSpPr/>
            <p:nvPr/>
          </p:nvSpPr>
          <p:spPr bwMode="auto">
            <a:xfrm rot="10383366">
              <a:off x="2974244" y="3200073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ight Arrow 32"/>
            <p:cNvSpPr/>
            <p:nvPr/>
          </p:nvSpPr>
          <p:spPr bwMode="auto">
            <a:xfrm rot="10383366">
              <a:off x="2967502" y="3329524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Right Arrow 33"/>
            <p:cNvSpPr/>
            <p:nvPr/>
          </p:nvSpPr>
          <p:spPr bwMode="auto">
            <a:xfrm rot="10383366">
              <a:off x="2967502" y="3459376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10383366">
              <a:off x="2967120" y="3568691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10383366">
              <a:off x="2967502" y="3689965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ight Arrow 36"/>
            <p:cNvSpPr/>
            <p:nvPr/>
          </p:nvSpPr>
          <p:spPr bwMode="auto">
            <a:xfrm rot="10383366">
              <a:off x="2960760" y="3819416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 bwMode="auto">
            <a:xfrm rot="10383366">
              <a:off x="2967502" y="3963432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 rot="10383366">
              <a:off x="2967502" y="4107448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ight Arrow 39"/>
            <p:cNvSpPr/>
            <p:nvPr/>
          </p:nvSpPr>
          <p:spPr bwMode="auto">
            <a:xfrm rot="10383366">
              <a:off x="2967502" y="4395480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Right Arrow 40"/>
            <p:cNvSpPr/>
            <p:nvPr/>
          </p:nvSpPr>
          <p:spPr bwMode="auto">
            <a:xfrm rot="10383366">
              <a:off x="2967502" y="4251464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Right Arrow 41"/>
            <p:cNvSpPr/>
            <p:nvPr/>
          </p:nvSpPr>
          <p:spPr bwMode="auto">
            <a:xfrm rot="10389016">
              <a:off x="2960717" y="4539395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3000831" y="1700808"/>
              <a:ext cx="2507273" cy="1634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2987505" y="2274666"/>
              <a:ext cx="2507273" cy="1634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Right Arrow 44"/>
            <p:cNvSpPr/>
            <p:nvPr/>
          </p:nvSpPr>
          <p:spPr bwMode="auto">
            <a:xfrm rot="10424306">
              <a:off x="2941047" y="2674122"/>
              <a:ext cx="2560737" cy="255954"/>
            </a:xfrm>
            <a:prstGeom prst="rightArrow">
              <a:avLst>
                <a:gd name="adj1" fmla="val 50000"/>
                <a:gd name="adj2" fmla="val 2010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2987824" y="2852936"/>
              <a:ext cx="2507273" cy="1634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636266" y="1753652"/>
              <a:ext cx="107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1st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S/R</a:t>
              </a: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5629645" y="2329716"/>
              <a:ext cx="11304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2nd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2S/R</a:t>
              </a: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5650983" y="2977788"/>
              <a:ext cx="10903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3rd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4S/R</a:t>
              </a: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5674529" y="3848701"/>
              <a:ext cx="10807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4th window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</a:rPr>
                <a:t>= 8S/R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16416" y="4877780"/>
              <a:ext cx="9108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object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delivered</a:t>
              </a: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5683193" y="4682655"/>
              <a:ext cx="118974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complete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</a:rPr>
                <a:t>transmission</a:t>
              </a: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5633885" y="1820114"/>
              <a:ext cx="4762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5640003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5650983" y="2977788"/>
              <a:ext cx="0" cy="510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5650982" y="3473357"/>
              <a:ext cx="20135" cy="1084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H="1" flipV="1">
              <a:off x="5540524" y="4575596"/>
              <a:ext cx="328797" cy="1923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2657624" y="1203080"/>
              <a:ext cx="301670" cy="649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2567205" y="1624984"/>
              <a:ext cx="392087" cy="89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V="1">
              <a:off x="2439750" y="4884209"/>
              <a:ext cx="532550" cy="2672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659906" y="5479787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latin typeface="Arial" charset="0"/>
                </a:rPr>
                <a:t>time</a:t>
              </a:r>
              <a:endParaRPr lang="en-US" sz="1000" dirty="0">
                <a:latin typeface="Arial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07504" y="2708920"/>
            <a:ext cx="4735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The figure shows the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procedure,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total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delay 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</a:t>
            </a:r>
            <a:r>
              <a:rPr lang="pt-BR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RTT+RTT+S/R+RTT+S/R+RTT+12S/R </a:t>
            </a:r>
          </a:p>
          <a:p>
            <a:pPr marL="609600" indent="-609600" algn="l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= </a:t>
            </a:r>
            <a:r>
              <a:rPr lang="pt-BR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4RTT+14 S/R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230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 Rounded MT Bol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19758</TotalTime>
  <Words>1092</Words>
  <Application>Microsoft Office PowerPoint</Application>
  <PresentationFormat>On-screen Show (4:3)</PresentationFormat>
  <Paragraphs>155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MS Gothic</vt:lpstr>
      <vt:lpstr>ＭＳ Ｐゴシック</vt:lpstr>
      <vt:lpstr>新細明體</vt:lpstr>
      <vt:lpstr>SimSun</vt:lpstr>
      <vt:lpstr>SimSun</vt:lpstr>
      <vt:lpstr>Arial</vt:lpstr>
      <vt:lpstr>Arial Rounded MT Bold</vt:lpstr>
      <vt:lpstr>Cambria Math</vt:lpstr>
      <vt:lpstr>Comic Sans MS</vt:lpstr>
      <vt:lpstr>Tahoma</vt:lpstr>
      <vt:lpstr>Times New Roman</vt:lpstr>
      <vt:lpstr>Wingdings</vt:lpstr>
      <vt:lpstr>Pixel</vt:lpstr>
      <vt:lpstr>Photo Editor Photo</vt:lpstr>
      <vt:lpstr>COMP2322  Computer Networking   Tutorial Four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 External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apautler</dc:creator>
  <cp:lastModifiedBy>Lou, Wei [COMP]</cp:lastModifiedBy>
  <cp:revision>1640</cp:revision>
  <cp:lastPrinted>2017-11-27T17:08:37Z</cp:lastPrinted>
  <dcterms:created xsi:type="dcterms:W3CDTF">2004-07-02T19:36:35Z</dcterms:created>
  <dcterms:modified xsi:type="dcterms:W3CDTF">2023-01-17T15:14:55Z</dcterms:modified>
</cp:coreProperties>
</file>