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5"/>
  </p:notesMasterIdLst>
  <p:handoutMasterIdLst>
    <p:handoutMasterId r:id="rId16"/>
  </p:handoutMasterIdLst>
  <p:sldIdLst>
    <p:sldId id="256" r:id="rId2"/>
    <p:sldId id="508" r:id="rId3"/>
    <p:sldId id="509" r:id="rId4"/>
    <p:sldId id="496" r:id="rId5"/>
    <p:sldId id="497" r:id="rId6"/>
    <p:sldId id="498" r:id="rId7"/>
    <p:sldId id="499" r:id="rId8"/>
    <p:sldId id="500" r:id="rId9"/>
    <p:sldId id="501" r:id="rId10"/>
    <p:sldId id="502" r:id="rId11"/>
    <p:sldId id="506" r:id="rId12"/>
    <p:sldId id="507" r:id="rId13"/>
    <p:sldId id="510" r:id="rId14"/>
  </p:sldIdLst>
  <p:sldSz cx="9144000" cy="6858000" type="screen4x3"/>
  <p:notesSz cx="6794500" cy="9931400"/>
  <p:defaultTextStyle>
    <a:defPPr>
      <a:defRPr lang="en-US"/>
    </a:defPPr>
    <a:lvl1pPr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1pPr>
    <a:lvl2pPr marL="4572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2pPr>
    <a:lvl3pPr marL="9144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3pPr>
    <a:lvl4pPr marL="13716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4pPr>
    <a:lvl5pPr marL="18288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bg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bg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bg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bg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9E9"/>
    <a:srgbClr val="FF3333"/>
    <a:srgbClr val="B4D6FF"/>
    <a:srgbClr val="989ABA"/>
    <a:srgbClr val="AAAAAA"/>
    <a:srgbClr val="D4D4D4"/>
    <a:srgbClr val="F7F7F7"/>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88" autoAdjust="0"/>
    <p:restoredTop sz="76836" autoAdjust="0"/>
  </p:normalViewPr>
  <p:slideViewPr>
    <p:cSldViewPr>
      <p:cViewPr varScale="1">
        <p:scale>
          <a:sx n="107" d="100"/>
          <a:sy n="107"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8" d="100"/>
          <a:sy n="48" d="100"/>
        </p:scale>
        <p:origin x="-1998" y="-96"/>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4486" cy="497572"/>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algn="l" defTabSz="955830">
              <a:defRPr sz="1300">
                <a:solidFill>
                  <a:schemeClr val="tx1"/>
                </a:solidFill>
                <a:ea typeface="+mn-ea"/>
              </a:defRPr>
            </a:lvl1pPr>
          </a:lstStyle>
          <a:p>
            <a:pPr>
              <a:defRPr/>
            </a:pPr>
            <a:endParaRPr lang="en-US" altLang="zh-CN"/>
          </a:p>
        </p:txBody>
      </p:sp>
      <p:sp>
        <p:nvSpPr>
          <p:cNvPr id="23555" name="Rectangle 3"/>
          <p:cNvSpPr>
            <a:spLocks noGrp="1" noChangeArrowheads="1"/>
          </p:cNvSpPr>
          <p:nvPr>
            <p:ph type="dt" sz="quarter" idx="1"/>
          </p:nvPr>
        </p:nvSpPr>
        <p:spPr bwMode="auto">
          <a:xfrm>
            <a:off x="3850015" y="0"/>
            <a:ext cx="2944486" cy="497572"/>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algn="r" defTabSz="955830">
              <a:defRPr sz="1300">
                <a:solidFill>
                  <a:schemeClr val="tx1"/>
                </a:solidFill>
                <a:ea typeface="+mn-ea"/>
              </a:defRPr>
            </a:lvl1pPr>
          </a:lstStyle>
          <a:p>
            <a:pPr>
              <a:defRPr/>
            </a:pPr>
            <a:endParaRPr lang="en-US" altLang="zh-CN"/>
          </a:p>
        </p:txBody>
      </p:sp>
      <p:sp>
        <p:nvSpPr>
          <p:cNvPr id="23556" name="Rectangle 4"/>
          <p:cNvSpPr>
            <a:spLocks noGrp="1" noChangeArrowheads="1"/>
          </p:cNvSpPr>
          <p:nvPr>
            <p:ph type="ftr" sz="quarter" idx="2"/>
          </p:nvPr>
        </p:nvSpPr>
        <p:spPr bwMode="auto">
          <a:xfrm>
            <a:off x="0" y="9433829"/>
            <a:ext cx="2944486" cy="497572"/>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l" defTabSz="955830">
              <a:defRPr sz="1300">
                <a:solidFill>
                  <a:schemeClr val="tx1"/>
                </a:solidFill>
                <a:ea typeface="+mn-ea"/>
              </a:defRPr>
            </a:lvl1pPr>
          </a:lstStyle>
          <a:p>
            <a:pPr>
              <a:defRPr/>
            </a:pPr>
            <a:endParaRPr lang="en-US" altLang="zh-CN"/>
          </a:p>
        </p:txBody>
      </p:sp>
      <p:sp>
        <p:nvSpPr>
          <p:cNvPr id="23557" name="Rectangle 5"/>
          <p:cNvSpPr>
            <a:spLocks noGrp="1" noChangeArrowheads="1"/>
          </p:cNvSpPr>
          <p:nvPr>
            <p:ph type="sldNum" sz="quarter" idx="3"/>
          </p:nvPr>
        </p:nvSpPr>
        <p:spPr bwMode="auto">
          <a:xfrm>
            <a:off x="3850015" y="9433829"/>
            <a:ext cx="2944486" cy="497572"/>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r" defTabSz="955830">
              <a:defRPr sz="1300">
                <a:solidFill>
                  <a:schemeClr val="tx1"/>
                </a:solidFill>
                <a:ea typeface="+mn-ea"/>
              </a:defRPr>
            </a:lvl1pPr>
          </a:lstStyle>
          <a:p>
            <a:pPr>
              <a:defRPr/>
            </a:pPr>
            <a:fld id="{E4D6874F-DBC8-4F6A-9177-58AE405DCEB7}" type="slidenum">
              <a:rPr lang="zh-CN" altLang="en-US"/>
              <a:pPr>
                <a:defRPr/>
              </a:pPr>
              <a:t>‹#›</a:t>
            </a:fld>
            <a:endParaRPr lang="en-US" altLang="zh-CN"/>
          </a:p>
        </p:txBody>
      </p:sp>
    </p:spTree>
    <p:extLst>
      <p:ext uri="{BB962C8B-B14F-4D97-AF65-F5344CB8AC3E}">
        <p14:creationId xmlns:p14="http://schemas.microsoft.com/office/powerpoint/2010/main" val="4072823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486" cy="497572"/>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algn="l" defTabSz="955830">
              <a:defRPr sz="1300">
                <a:solidFill>
                  <a:schemeClr val="tx1"/>
                </a:solidFill>
                <a:ea typeface="+mn-ea"/>
              </a:defRPr>
            </a:lvl1pPr>
          </a:lstStyle>
          <a:p>
            <a:pPr>
              <a:defRPr/>
            </a:pPr>
            <a:endParaRPr lang="en-US" altLang="zh-CN"/>
          </a:p>
        </p:txBody>
      </p:sp>
      <p:sp>
        <p:nvSpPr>
          <p:cNvPr id="4099" name="Rectangle 3"/>
          <p:cNvSpPr>
            <a:spLocks noGrp="1" noChangeArrowheads="1"/>
          </p:cNvSpPr>
          <p:nvPr>
            <p:ph type="dt" idx="1"/>
          </p:nvPr>
        </p:nvSpPr>
        <p:spPr bwMode="auto">
          <a:xfrm>
            <a:off x="3850015" y="0"/>
            <a:ext cx="2944486" cy="497572"/>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algn="r" defTabSz="955830">
              <a:defRPr sz="1300">
                <a:solidFill>
                  <a:schemeClr val="tx1"/>
                </a:solidFill>
                <a:ea typeface="+mn-ea"/>
              </a:defRPr>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05528" y="4718456"/>
            <a:ext cx="4983444" cy="4468898"/>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9433829"/>
            <a:ext cx="2944486" cy="497572"/>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l" defTabSz="955830">
              <a:defRPr sz="1300">
                <a:solidFill>
                  <a:schemeClr val="tx1"/>
                </a:solidFill>
                <a:ea typeface="+mn-ea"/>
              </a:defRPr>
            </a:lvl1pPr>
          </a:lstStyle>
          <a:p>
            <a:pPr>
              <a:defRPr/>
            </a:pPr>
            <a:endParaRPr lang="en-US" altLang="zh-CN"/>
          </a:p>
        </p:txBody>
      </p:sp>
      <p:sp>
        <p:nvSpPr>
          <p:cNvPr id="4103" name="Rectangle 7"/>
          <p:cNvSpPr>
            <a:spLocks noGrp="1" noChangeArrowheads="1"/>
          </p:cNvSpPr>
          <p:nvPr>
            <p:ph type="sldNum" sz="quarter" idx="5"/>
          </p:nvPr>
        </p:nvSpPr>
        <p:spPr bwMode="auto">
          <a:xfrm>
            <a:off x="3850015" y="9433829"/>
            <a:ext cx="2944486" cy="497572"/>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r" defTabSz="955830">
              <a:defRPr sz="1300">
                <a:solidFill>
                  <a:schemeClr val="tx1"/>
                </a:solidFill>
                <a:ea typeface="+mn-ea"/>
              </a:defRPr>
            </a:lvl1pPr>
          </a:lstStyle>
          <a:p>
            <a:pPr>
              <a:defRPr/>
            </a:pPr>
            <a:fld id="{8189C4EB-75F3-44DC-9A45-BC29833AF603}" type="slidenum">
              <a:rPr lang="zh-CN" altLang="en-US"/>
              <a:pPr>
                <a:defRPr/>
              </a:pPr>
              <a:t>‹#›</a:t>
            </a:fld>
            <a:endParaRPr lang="en-US" altLang="zh-CN"/>
          </a:p>
        </p:txBody>
      </p:sp>
    </p:spTree>
    <p:extLst>
      <p:ext uri="{BB962C8B-B14F-4D97-AF65-F5344CB8AC3E}">
        <p14:creationId xmlns:p14="http://schemas.microsoft.com/office/powerpoint/2010/main" val="771515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F0C6F35E-5D95-4287-B3B4-90241481910D}" type="slidenum">
              <a:rPr lang="zh-CN" altLang="en-US" smtClean="0"/>
              <a:pPr>
                <a:defRPr/>
              </a:pPr>
              <a:t>1</a:t>
            </a:fld>
            <a:endParaRPr lang="en-US" altLang="zh-CN" smtClean="0"/>
          </a:p>
        </p:txBody>
      </p:sp>
      <p:sp>
        <p:nvSpPr>
          <p:cNvPr id="12291" name="Rectangle 2"/>
          <p:cNvSpPr>
            <a:spLocks noGrp="1" noRot="1" noChangeAspect="1" noChangeArrowheads="1" noTextEdit="1"/>
          </p:cNvSpPr>
          <p:nvPr>
            <p:ph type="sldImg"/>
          </p:nvPr>
        </p:nvSpPr>
        <p:spPr>
          <a:solidFill>
            <a:srgbClr val="FFFFFF"/>
          </a:solidFill>
          <a:ln/>
        </p:spPr>
      </p:sp>
      <p:sp>
        <p:nvSpPr>
          <p:cNvPr id="12292" name="Rectangle 3"/>
          <p:cNvSpPr>
            <a:spLocks noGrp="1" noChangeArrowheads="1"/>
          </p:cNvSpPr>
          <p:nvPr>
            <p:ph type="body" idx="1"/>
          </p:nvPr>
        </p:nvSpPr>
        <p:spPr>
          <a:solidFill>
            <a:srgbClr val="FFFFFF"/>
          </a:solidFill>
          <a:ln>
            <a:solidFill>
              <a:srgbClr val="000000"/>
            </a:solidFill>
          </a:ln>
        </p:spPr>
        <p:txBody>
          <a:bodyPr/>
          <a:lstStyle/>
          <a:p>
            <a:pPr marL="220576" indent="-220576" eaLnBrk="1" hangingPunct="1"/>
            <a:endParaRPr lang="zh-CN" altLang="en-US" smtClean="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11</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94813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12</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3334779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13</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31295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2</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489656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3</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366794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4</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66736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6</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351854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7</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115357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8</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3784614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9</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114471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10</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60353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753055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26505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20137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21410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37121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71600"/>
            <a:ext cx="4419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419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739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3426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9611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654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23856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95403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7010400" y="5386388"/>
          <a:ext cx="2133600" cy="1471612"/>
        </p:xfrm>
        <a:graphic>
          <a:graphicData uri="http://schemas.openxmlformats.org/presentationml/2006/ole">
            <mc:AlternateContent xmlns:mc="http://schemas.openxmlformats.org/markup-compatibility/2006">
              <mc:Choice xmlns:v="urn:schemas-microsoft-com:vml" Requires="v">
                <p:oleObj spid="_x0000_s1121" name="Photo Editor Photo" r:id="rId14" imgW="4210638" imgH="2905531" progId="">
                  <p:embed/>
                </p:oleObj>
              </mc:Choice>
              <mc:Fallback>
                <p:oleObj name="Photo Editor Photo" r:id="rId14" imgW="4210638" imgH="2905531" progId="">
                  <p:embed/>
                  <p:pic>
                    <p:nvPicPr>
                      <p:cNvPr id="0"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386388"/>
                        <a:ext cx="2133600" cy="147161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pic>
                </p:oleObj>
              </mc:Fallback>
            </mc:AlternateContent>
          </a:graphicData>
        </a:graphic>
      </p:graphicFrame>
      <p:pic>
        <p:nvPicPr>
          <p:cNvPr id="1027" name="Picture 3" descr="DeptOfCo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441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4" name="Rectangle 4"/>
          <p:cNvSpPr>
            <a:spLocks noGrp="1" noChangeArrowheads="1"/>
          </p:cNvSpPr>
          <p:nvPr>
            <p:ph type="title"/>
          </p:nvPr>
        </p:nvSpPr>
        <p:spPr bwMode="auto">
          <a:xfrm>
            <a:off x="0" y="609600"/>
            <a:ext cx="8791575"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029" name="Rectangle 6"/>
          <p:cNvSpPr>
            <a:spLocks noGrp="1" noChangeArrowheads="1"/>
          </p:cNvSpPr>
          <p:nvPr>
            <p:ph type="body" idx="1"/>
          </p:nvPr>
        </p:nvSpPr>
        <p:spPr bwMode="auto">
          <a:xfrm>
            <a:off x="152400" y="1371600"/>
            <a:ext cx="8991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1030" name="Rectangle 7"/>
          <p:cNvSpPr>
            <a:spLocks noChangeArrowheads="1"/>
          </p:cNvSpPr>
          <p:nvPr/>
        </p:nvSpPr>
        <p:spPr bwMode="auto">
          <a:xfrm>
            <a:off x="2438400" y="304800"/>
            <a:ext cx="6705600" cy="76200"/>
          </a:xfrm>
          <a:prstGeom prst="rect">
            <a:avLst/>
          </a:prstGeom>
          <a:gradFill rotWithShape="1">
            <a:gsLst>
              <a:gs pos="0">
                <a:schemeClr val="bg1"/>
              </a:gs>
              <a:gs pos="100000">
                <a:srgbClr val="8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pitchFamily="18" charset="0"/>
                <a:ea typeface="新細明體" pitchFamily="18" charset="-120"/>
              </a:defRPr>
            </a:lvl1pPr>
            <a:lvl2pPr marL="742950" indent="-285750" eaLnBrk="0" hangingPunct="0">
              <a:defRPr sz="2400">
                <a:solidFill>
                  <a:schemeClr val="bg1"/>
                </a:solidFill>
                <a:latin typeface="Times New Roman" pitchFamily="18" charset="0"/>
                <a:ea typeface="新細明體" pitchFamily="18" charset="-120"/>
              </a:defRPr>
            </a:lvl2pPr>
            <a:lvl3pPr marL="1143000" indent="-228600" eaLnBrk="0" hangingPunct="0">
              <a:defRPr sz="2400">
                <a:solidFill>
                  <a:schemeClr val="bg1"/>
                </a:solidFill>
                <a:latin typeface="Times New Roman" pitchFamily="18" charset="0"/>
                <a:ea typeface="新細明體" pitchFamily="18" charset="-120"/>
              </a:defRPr>
            </a:lvl3pPr>
            <a:lvl4pPr marL="1600200" indent="-228600" eaLnBrk="0" hangingPunct="0">
              <a:defRPr sz="2400">
                <a:solidFill>
                  <a:schemeClr val="bg1"/>
                </a:solidFill>
                <a:latin typeface="Times New Roman" pitchFamily="18" charset="0"/>
                <a:ea typeface="新細明體" pitchFamily="18" charset="-120"/>
              </a:defRPr>
            </a:lvl4pPr>
            <a:lvl5pPr marL="2057400" indent="-228600" eaLnBrk="0" hangingPunct="0">
              <a:defRPr sz="2400">
                <a:solidFill>
                  <a:schemeClr val="bg1"/>
                </a:solidFill>
                <a:latin typeface="Times New Roman" pitchFamily="18" charset="0"/>
                <a:ea typeface="新細明體" pitchFamily="18" charset="-120"/>
              </a:defRPr>
            </a:lvl5pPr>
            <a:lvl6pPr marL="25146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6pPr>
            <a:lvl7pPr marL="29718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7pPr>
            <a:lvl8pPr marL="34290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8pPr>
            <a:lvl9pPr marL="38862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9pPr>
          </a:lstStyle>
          <a:p>
            <a:pPr algn="l" eaLnBrk="1" hangingPunct="1"/>
            <a:endParaRPr lang="zh-TW" altLang="en-US">
              <a:solidFill>
                <a:schemeClr val="tx1"/>
              </a:solidFill>
            </a:endParaRPr>
          </a:p>
        </p:txBody>
      </p:sp>
      <p:sp>
        <p:nvSpPr>
          <p:cNvPr id="1031" name="Rectangle 8"/>
          <p:cNvSpPr>
            <a:spLocks noChangeArrowheads="1"/>
          </p:cNvSpPr>
          <p:nvPr/>
        </p:nvSpPr>
        <p:spPr bwMode="auto">
          <a:xfrm>
            <a:off x="0" y="6477000"/>
            <a:ext cx="9144000" cy="76200"/>
          </a:xfrm>
          <a:prstGeom prst="rect">
            <a:avLst/>
          </a:prstGeom>
          <a:gradFill rotWithShape="1">
            <a:gsLst>
              <a:gs pos="0">
                <a:srgbClr val="80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pitchFamily="18" charset="0"/>
                <a:ea typeface="新細明體" pitchFamily="18" charset="-120"/>
              </a:defRPr>
            </a:lvl1pPr>
            <a:lvl2pPr marL="742950" indent="-285750" eaLnBrk="0" hangingPunct="0">
              <a:defRPr sz="2400">
                <a:solidFill>
                  <a:schemeClr val="bg1"/>
                </a:solidFill>
                <a:latin typeface="Times New Roman" pitchFamily="18" charset="0"/>
                <a:ea typeface="新細明體" pitchFamily="18" charset="-120"/>
              </a:defRPr>
            </a:lvl2pPr>
            <a:lvl3pPr marL="1143000" indent="-228600" eaLnBrk="0" hangingPunct="0">
              <a:defRPr sz="2400">
                <a:solidFill>
                  <a:schemeClr val="bg1"/>
                </a:solidFill>
                <a:latin typeface="Times New Roman" pitchFamily="18" charset="0"/>
                <a:ea typeface="新細明體" pitchFamily="18" charset="-120"/>
              </a:defRPr>
            </a:lvl3pPr>
            <a:lvl4pPr marL="1600200" indent="-228600" eaLnBrk="0" hangingPunct="0">
              <a:defRPr sz="2400">
                <a:solidFill>
                  <a:schemeClr val="bg1"/>
                </a:solidFill>
                <a:latin typeface="Times New Roman" pitchFamily="18" charset="0"/>
                <a:ea typeface="新細明體" pitchFamily="18" charset="-120"/>
              </a:defRPr>
            </a:lvl4pPr>
            <a:lvl5pPr marL="2057400" indent="-228600" eaLnBrk="0" hangingPunct="0">
              <a:defRPr sz="2400">
                <a:solidFill>
                  <a:schemeClr val="bg1"/>
                </a:solidFill>
                <a:latin typeface="Times New Roman" pitchFamily="18" charset="0"/>
                <a:ea typeface="新細明體" pitchFamily="18" charset="-120"/>
              </a:defRPr>
            </a:lvl5pPr>
            <a:lvl6pPr marL="25146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6pPr>
            <a:lvl7pPr marL="29718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7pPr>
            <a:lvl8pPr marL="34290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8pPr>
            <a:lvl9pPr marL="38862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9pPr>
          </a:lstStyle>
          <a:p>
            <a:pPr algn="l" eaLnBrk="1" hangingPunct="1"/>
            <a:endParaRPr lang="zh-TW"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iming>
    <p:tnLst>
      <p:par>
        <p:cTn id="1" dur="indefinite" restart="never" nodeType="tmRoot"/>
      </p:par>
    </p:tnLst>
  </p:timing>
  <p:txStyles>
    <p:titleStyle>
      <a:lvl1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2pPr>
      <a:lvl3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3pPr>
      <a:lvl4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4pPr>
      <a:lvl5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5pPr>
      <a:lvl6pPr marL="4572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6pPr>
      <a:lvl7pPr marL="9144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7pPr>
      <a:lvl8pPr marL="13716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8pPr>
      <a:lvl9pPr marL="18288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9pPr>
    </p:titleStyle>
    <p:bodyStyle>
      <a:lvl1pPr marL="342900" indent="-342900" algn="l" rtl="0" eaLnBrk="0" fontAlgn="base" hangingPunct="0">
        <a:lnSpc>
          <a:spcPct val="110000"/>
        </a:lnSpc>
        <a:spcBef>
          <a:spcPct val="20000"/>
        </a:spcBef>
        <a:spcAft>
          <a:spcPct val="0"/>
        </a:spcAft>
        <a:buClr>
          <a:schemeClr val="folHlink"/>
        </a:buClr>
        <a:buSzPct val="90000"/>
        <a:buFont typeface="Wingdings" pitchFamily="2" charset="2"/>
        <a:buBlip>
          <a:blip r:embed="rId17"/>
        </a:buBlip>
        <a:defRPr kumimoji="1"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hlink"/>
        </a:buClr>
        <a:buSzPct val="90000"/>
        <a:buFont typeface="Wingdings" pitchFamily="2" charset="2"/>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pitchFamily="2" charset="2"/>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560" y="980728"/>
            <a:ext cx="8064896" cy="3312368"/>
          </a:xfrm>
        </p:spPr>
        <p:txBody>
          <a:bodyPr/>
          <a:lstStyle/>
          <a:p>
            <a:pPr eaLnBrk="1" hangingPunct="1">
              <a:lnSpc>
                <a:spcPct val="125000"/>
              </a:lnSpc>
              <a:defRPr/>
            </a:pPr>
            <a:r>
              <a:rPr lang="en-US" altLang="zh-CN" dirty="0" smtClean="0">
                <a:latin typeface="Comic Sans MS" pitchFamily="66" charset="0"/>
                <a:ea typeface="MS Gothic" pitchFamily="49" charset="-128"/>
              </a:rPr>
              <a:t>COMP2322 </a:t>
            </a:r>
            <a:br>
              <a:rPr lang="en-US" altLang="zh-CN" dirty="0" smtClean="0">
                <a:latin typeface="Comic Sans MS" pitchFamily="66" charset="0"/>
                <a:ea typeface="MS Gothic" pitchFamily="49" charset="-128"/>
              </a:rPr>
            </a:br>
            <a:r>
              <a:rPr lang="en-US" altLang="zh-CN" dirty="0" smtClean="0">
                <a:latin typeface="Comic Sans MS" pitchFamily="66" charset="0"/>
                <a:ea typeface="MS Gothic" pitchFamily="49" charset="-128"/>
              </a:rPr>
              <a:t>Computer Networking  </a:t>
            </a:r>
            <a:br>
              <a:rPr lang="en-US" altLang="zh-CN" dirty="0" smtClean="0">
                <a:latin typeface="Comic Sans MS" pitchFamily="66" charset="0"/>
                <a:ea typeface="MS Gothic" pitchFamily="49" charset="-128"/>
              </a:rPr>
            </a:br>
            <a:r>
              <a:rPr lang="en-US" altLang="zh-CN" smtClean="0">
                <a:latin typeface="Comic Sans MS" pitchFamily="66" charset="0"/>
                <a:ea typeface="MS Gothic" pitchFamily="49" charset="-128"/>
              </a:rPr>
              <a:t>Tutorial Five</a:t>
            </a:r>
            <a:endParaRPr lang="en-US" altLang="zh-CN" dirty="0" smtClean="0">
              <a:latin typeface="Comic Sans MS" pitchFamily="66" charset="0"/>
              <a:ea typeface="MS Gothic" pitchFamily="49" charset="-128"/>
            </a:endParaRPr>
          </a:p>
        </p:txBody>
      </p:sp>
      <p:sp>
        <p:nvSpPr>
          <p:cNvPr id="2051" name="Text Box 5"/>
          <p:cNvSpPr txBox="1">
            <a:spLocks noChangeArrowheads="1"/>
          </p:cNvSpPr>
          <p:nvPr/>
        </p:nvSpPr>
        <p:spPr bwMode="auto">
          <a:xfrm>
            <a:off x="3810000" y="4800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eaLnBrk="1" hangingPunct="1">
              <a:lnSpc>
                <a:spcPct val="100000"/>
              </a:lnSpc>
              <a:spcBef>
                <a:spcPct val="0"/>
              </a:spcBef>
              <a:buClrTx/>
              <a:buSzTx/>
              <a:buFontTx/>
              <a:buNone/>
            </a:pPr>
            <a:endParaRPr kumimoji="0" lang="zh-CN" altLang="en-US" sz="2400" b="0">
              <a:latin typeface="Times New Roman" pitchFamily="18" charset="0"/>
              <a:ea typeface="SimSun" pitchFamily="2" charset="-122"/>
            </a:endParaRPr>
          </a:p>
        </p:txBody>
      </p:sp>
      <p:sp>
        <p:nvSpPr>
          <p:cNvPr id="2052" name="Rectangle 1035"/>
          <p:cNvSpPr>
            <a:spLocks noChangeArrowheads="1"/>
          </p:cNvSpPr>
          <p:nvPr/>
        </p:nvSpPr>
        <p:spPr bwMode="auto">
          <a:xfrm>
            <a:off x="1295400" y="44196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80000"/>
              </a:lnSpc>
              <a:buFont typeface="Wingdings" pitchFamily="2" charset="2"/>
              <a:buNone/>
            </a:pPr>
            <a:endParaRPr lang="en-US" altLang="zh-TW" sz="2400" b="0">
              <a:latin typeface="Comic Sans MS" pitchFamily="66"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p:cNvSpPr>
                <a:spLocks noGrp="1" noChangeArrowheads="1"/>
              </p:cNvSpPr>
              <p:nvPr>
                <p:ph type="body" idx="1"/>
              </p:nvPr>
            </p:nvSpPr>
            <p:spPr>
              <a:xfrm>
                <a:off x="467544" y="692696"/>
                <a:ext cx="8424936" cy="5832648"/>
              </a:xfrm>
            </p:spPr>
            <p:txBody>
              <a:bodyPr/>
              <a:lstStyle/>
              <a:p>
                <a:pPr marL="609600" indent="-609600" eaLnBrk="1" hangingPunct="1">
                  <a:lnSpc>
                    <a:spcPct val="90000"/>
                  </a:lnSpc>
                  <a:buFont typeface="Wingdings" pitchFamily="2" charset="2"/>
                  <a:buNone/>
                </a:pPr>
                <a:r>
                  <a:rPr lang="en-US" altLang="zh-CN" sz="2400" dirty="0" smtClean="0"/>
                  <a:t>Suggested solution for Q3:</a:t>
                </a:r>
                <a:endParaRPr lang="en-US" altLang="zh-CN" sz="2400" dirty="0"/>
              </a:p>
              <a:p>
                <a:pPr marL="0" lvl="0" indent="0">
                  <a:buClr>
                    <a:schemeClr val="tx1"/>
                  </a:buClr>
                  <a:buNone/>
                </a:pPr>
                <a:endParaRPr lang="en-US" sz="2000" dirty="0" smtClean="0"/>
              </a:p>
              <a:p>
                <a:pPr marL="0" indent="0">
                  <a:buNone/>
                </a:pPr>
                <a:r>
                  <a:rPr lang="en-US" sz="2000" b="0" dirty="0" smtClean="0">
                    <a:solidFill>
                      <a:schemeClr val="accent1">
                        <a:lumMod val="75000"/>
                      </a:schemeClr>
                    </a:solidFill>
                  </a:rPr>
                  <a:t>Because </a:t>
                </a:r>
                <a:r>
                  <a:rPr lang="en-US" sz="2000" b="0" dirty="0">
                    <a:solidFill>
                      <a:schemeClr val="accent1">
                        <a:lumMod val="75000"/>
                      </a:schemeClr>
                    </a:solidFill>
                  </a:rPr>
                  <a:t>there are 20 bytes IP </a:t>
                </a:r>
                <a:r>
                  <a:rPr lang="en-US" sz="2000" b="0" dirty="0" smtClean="0">
                    <a:solidFill>
                      <a:schemeClr val="accent1">
                        <a:lumMod val="75000"/>
                      </a:schemeClr>
                    </a:solidFill>
                  </a:rPr>
                  <a:t>header, the </a:t>
                </a:r>
                <a:r>
                  <a:rPr lang="en-US" sz="2000" b="0" dirty="0">
                    <a:solidFill>
                      <a:schemeClr val="accent1">
                        <a:lumMod val="75000"/>
                      </a:schemeClr>
                    </a:solidFill>
                  </a:rPr>
                  <a:t>maximum size of data field in each fragment = </a:t>
                </a:r>
                <a:r>
                  <a:rPr lang="en-US" sz="2000" b="0" dirty="0" smtClean="0">
                    <a:solidFill>
                      <a:schemeClr val="accent1">
                        <a:lumMod val="75000"/>
                      </a:schemeClr>
                    </a:solidFill>
                  </a:rPr>
                  <a:t>700-20=680. Thus </a:t>
                </a:r>
                <a:r>
                  <a:rPr lang="en-US" sz="2000" b="0" dirty="0">
                    <a:solidFill>
                      <a:schemeClr val="accent1">
                        <a:lumMod val="75000"/>
                      </a:schemeClr>
                    </a:solidFill>
                  </a:rPr>
                  <a:t>the number of required </a:t>
                </a:r>
                <a:r>
                  <a:rPr lang="en-US" sz="2000" b="0" dirty="0" smtClean="0">
                    <a:solidFill>
                      <a:schemeClr val="accent1">
                        <a:lumMod val="75000"/>
                      </a:schemeClr>
                    </a:solidFill>
                  </a:rPr>
                  <a:t>fragments= </a:t>
                </a:r>
                <a14:m>
                  <m:oMath xmlns:m="http://schemas.openxmlformats.org/officeDocument/2006/math">
                    <m:d>
                      <m:dPr>
                        <m:begChr m:val="⌈"/>
                        <m:endChr m:val="⌉"/>
                        <m:ctrlPr>
                          <a:rPr lang="en-US" sz="2000" b="0" i="1" smtClean="0">
                            <a:solidFill>
                              <a:schemeClr val="accent1">
                                <a:lumMod val="75000"/>
                              </a:schemeClr>
                            </a:solidFill>
                            <a:latin typeface="Cambria Math" panose="02040503050406030204" pitchFamily="18" charset="0"/>
                          </a:rPr>
                        </m:ctrlPr>
                      </m:dPr>
                      <m:e>
                        <m:r>
                          <m:rPr>
                            <m:nor/>
                          </m:rPr>
                          <a:rPr lang="en-US" sz="2000" b="0" i="0" smtClean="0">
                            <a:solidFill>
                              <a:schemeClr val="accent1">
                                <a:lumMod val="75000"/>
                              </a:schemeClr>
                            </a:solidFill>
                            <a:latin typeface="Cambria Math" panose="02040503050406030204" pitchFamily="18" charset="0"/>
                          </a:rPr>
                          <m:t>(</m:t>
                        </m:r>
                        <m:r>
                          <m:rPr>
                            <m:nor/>
                          </m:rPr>
                          <a:rPr lang="en-US" sz="2000" b="0" dirty="0">
                            <a:solidFill>
                              <a:schemeClr val="accent1">
                                <a:lumMod val="75000"/>
                              </a:schemeClr>
                            </a:solidFill>
                          </a:rPr>
                          <m:t>2400</m:t>
                        </m:r>
                        <m:r>
                          <m:rPr>
                            <m:nor/>
                          </m:rPr>
                          <a:rPr lang="en-US" sz="2000" b="0" i="0" dirty="0" smtClean="0">
                            <a:solidFill>
                              <a:schemeClr val="accent1">
                                <a:lumMod val="75000"/>
                              </a:schemeClr>
                            </a:solidFill>
                          </a:rPr>
                          <m:t>−20)</m:t>
                        </m:r>
                        <m:r>
                          <m:rPr>
                            <m:nor/>
                          </m:rPr>
                          <a:rPr lang="en-US" sz="2000" b="0" dirty="0">
                            <a:solidFill>
                              <a:schemeClr val="accent1">
                                <a:lumMod val="75000"/>
                              </a:schemeClr>
                            </a:solidFill>
                          </a:rPr>
                          <m:t>/680</m:t>
                        </m:r>
                      </m:e>
                    </m:d>
                  </m:oMath>
                </a14:m>
                <a:r>
                  <a:rPr lang="en-US" sz="2000" b="0" dirty="0" smtClean="0">
                    <a:solidFill>
                      <a:schemeClr val="accent1">
                        <a:lumMod val="75000"/>
                      </a:schemeClr>
                    </a:solidFill>
                  </a:rPr>
                  <a:t> = 4.</a:t>
                </a:r>
              </a:p>
              <a:p>
                <a:pPr marL="0" indent="0">
                  <a:buNone/>
                </a:pPr>
                <a:r>
                  <a:rPr lang="en-US" sz="2000" b="0" dirty="0" smtClean="0">
                    <a:solidFill>
                      <a:schemeClr val="accent1">
                        <a:lumMod val="75000"/>
                      </a:schemeClr>
                    </a:solidFill>
                  </a:rPr>
                  <a:t> </a:t>
                </a:r>
                <a:endParaRPr lang="en-US" sz="2000" b="0" dirty="0">
                  <a:solidFill>
                    <a:schemeClr val="accent1">
                      <a:lumMod val="75000"/>
                    </a:schemeClr>
                  </a:solidFill>
                </a:endParaRPr>
              </a:p>
              <a:p>
                <a:pPr marL="0" indent="0">
                  <a:buNone/>
                </a:pPr>
                <a:r>
                  <a:rPr lang="en-US" sz="2000" b="0" dirty="0">
                    <a:solidFill>
                      <a:schemeClr val="accent1">
                        <a:lumMod val="75000"/>
                      </a:schemeClr>
                    </a:solidFill>
                  </a:rPr>
                  <a:t>Each fragment will have Identification number 422. Each fragment except the last one will be of size 700 bytes (including </a:t>
                </a:r>
                <a:r>
                  <a:rPr lang="en-US" sz="2000" b="0" dirty="0" smtClean="0">
                    <a:solidFill>
                      <a:schemeClr val="accent1">
                        <a:lumMod val="75000"/>
                      </a:schemeClr>
                    </a:solidFill>
                  </a:rPr>
                  <a:t>20 bytes IP </a:t>
                </a:r>
                <a:r>
                  <a:rPr lang="en-US" sz="2000" b="0" dirty="0">
                    <a:solidFill>
                      <a:schemeClr val="accent1">
                        <a:lumMod val="75000"/>
                      </a:schemeClr>
                    </a:solidFill>
                  </a:rPr>
                  <a:t>header). The last datagram will be of size 360 bytes (including IP header). The offsets of the 4 fragments will be 0, 85, 170, 255. Each of the first 3 fragments will have flag=1; the last fragment will have flag=0. </a:t>
                </a:r>
                <a:endParaRPr lang="en-US" sz="2000" dirty="0" smtClean="0">
                  <a:solidFill>
                    <a:schemeClr val="accent1">
                      <a:lumMod val="75000"/>
                    </a:schemeClr>
                  </a:solidFill>
                </a:endParaRPr>
              </a:p>
              <a:p>
                <a:pPr marL="0" lvl="0" indent="0">
                  <a:buClr>
                    <a:schemeClr val="tx1"/>
                  </a:buClr>
                  <a:buNone/>
                </a:pPr>
                <a:endParaRPr lang="en-US" sz="1800" dirty="0" smtClean="0">
                  <a:solidFill>
                    <a:schemeClr val="accent1">
                      <a:lumMod val="75000"/>
                    </a:schemeClr>
                  </a:solidFill>
                </a:endParaRPr>
              </a:p>
            </p:txBody>
          </p:sp>
        </mc:Choice>
        <mc:Fallback xmlns="">
          <p:sp>
            <p:nvSpPr>
              <p:cNvPr id="4098" name="Rectangle 2"/>
              <p:cNvSpPr>
                <a:spLocks noGrp="1" noRot="1" noChangeAspect="1" noMove="1" noResize="1" noEditPoints="1" noAdjustHandles="1" noChangeArrowheads="1" noChangeShapeType="1" noTextEdit="1"/>
              </p:cNvSpPr>
              <p:nvPr>
                <p:ph type="body" idx="1"/>
              </p:nvPr>
            </p:nvSpPr>
            <p:spPr>
              <a:xfrm>
                <a:off x="467544" y="692696"/>
                <a:ext cx="8424936" cy="5832648"/>
              </a:xfrm>
              <a:blipFill>
                <a:blip r:embed="rId3"/>
                <a:stretch>
                  <a:fillRect l="-1158" t="-1360" r="-1302"/>
                </a:stretch>
              </a:blipFill>
            </p:spPr>
            <p:txBody>
              <a:bodyPr/>
              <a:lstStyle/>
              <a:p>
                <a:r>
                  <a:rPr lang="en-US">
                    <a:noFill/>
                  </a:rPr>
                  <a:t> </a:t>
                </a:r>
              </a:p>
            </p:txBody>
          </p:sp>
        </mc:Fallback>
      </mc:AlternateContent>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grpSp>
        <p:nvGrpSpPr>
          <p:cNvPr id="7" name="Group 70"/>
          <p:cNvGrpSpPr>
            <a:grpSpLocks/>
          </p:cNvGrpSpPr>
          <p:nvPr/>
        </p:nvGrpSpPr>
        <p:grpSpPr bwMode="auto">
          <a:xfrm>
            <a:off x="3849159" y="4984707"/>
            <a:ext cx="4162205" cy="1363808"/>
            <a:chOff x="2613" y="2066"/>
            <a:chExt cx="2676" cy="1411"/>
          </a:xfrm>
        </p:grpSpPr>
        <p:grpSp>
          <p:nvGrpSpPr>
            <p:cNvPr id="8" name="Group 17"/>
            <p:cNvGrpSpPr>
              <a:grpSpLocks/>
            </p:cNvGrpSpPr>
            <p:nvPr/>
          </p:nvGrpSpPr>
          <p:grpSpPr bwMode="auto">
            <a:xfrm>
              <a:off x="2613" y="2066"/>
              <a:ext cx="2676" cy="385"/>
              <a:chOff x="3006" y="1205"/>
              <a:chExt cx="2676" cy="385"/>
            </a:xfrm>
          </p:grpSpPr>
          <p:sp>
            <p:nvSpPr>
              <p:cNvPr id="39" name="Rectangle 18"/>
              <p:cNvSpPr>
                <a:spLocks noChangeArrowheads="1"/>
              </p:cNvSpPr>
              <p:nvPr/>
            </p:nvSpPr>
            <p:spPr bwMode="auto">
              <a:xfrm>
                <a:off x="3048" y="1212"/>
                <a:ext cx="2634" cy="26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40" name="Rectangle 19"/>
              <p:cNvSpPr>
                <a:spLocks noChangeArrowheads="1"/>
              </p:cNvSpPr>
              <p:nvPr/>
            </p:nvSpPr>
            <p:spPr bwMode="auto">
              <a:xfrm>
                <a:off x="3006" y="1242"/>
                <a:ext cx="2634" cy="26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41" name="Text Box 20"/>
              <p:cNvSpPr txBox="1">
                <a:spLocks noChangeArrowheads="1"/>
              </p:cNvSpPr>
              <p:nvPr/>
            </p:nvSpPr>
            <p:spPr bwMode="auto">
              <a:xfrm>
                <a:off x="3790" y="1205"/>
                <a:ext cx="28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422</a:t>
                </a:r>
                <a:endParaRPr lang="en-US" altLang="en-US" sz="1200" dirty="0"/>
              </a:p>
            </p:txBody>
          </p:sp>
          <p:sp>
            <p:nvSpPr>
              <p:cNvPr id="42" name="Text Box 21"/>
              <p:cNvSpPr txBox="1">
                <a:spLocks noChangeArrowheads="1"/>
              </p:cNvSpPr>
              <p:nvPr/>
            </p:nvSpPr>
            <p:spPr bwMode="auto">
              <a:xfrm>
                <a:off x="4795" y="1217"/>
                <a:ext cx="17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0</a:t>
                </a:r>
                <a:endParaRPr lang="en-US" altLang="en-US" sz="1200" dirty="0"/>
              </a:p>
            </p:txBody>
          </p:sp>
          <p:sp>
            <p:nvSpPr>
              <p:cNvPr id="43" name="Text Box 22"/>
              <p:cNvSpPr txBox="1">
                <a:spLocks noChangeArrowheads="1"/>
              </p:cNvSpPr>
              <p:nvPr/>
            </p:nvSpPr>
            <p:spPr bwMode="auto">
              <a:xfrm>
                <a:off x="4270" y="1217"/>
                <a:ext cx="17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1</a:t>
                </a:r>
                <a:endParaRPr lang="en-US" altLang="en-US" sz="1200" dirty="0"/>
              </a:p>
            </p:txBody>
          </p:sp>
          <p:sp>
            <p:nvSpPr>
              <p:cNvPr id="44" name="Text Box 23"/>
              <p:cNvSpPr txBox="1">
                <a:spLocks noChangeArrowheads="1"/>
              </p:cNvSpPr>
              <p:nvPr/>
            </p:nvSpPr>
            <p:spPr bwMode="auto">
              <a:xfrm>
                <a:off x="3349" y="1205"/>
                <a:ext cx="28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700</a:t>
                </a:r>
                <a:endParaRPr lang="en-US" altLang="en-US" sz="1200" dirty="0"/>
              </a:p>
            </p:txBody>
          </p:sp>
          <p:sp>
            <p:nvSpPr>
              <p:cNvPr id="45" name="Line 24"/>
              <p:cNvSpPr>
                <a:spLocks noChangeShapeType="1"/>
              </p:cNvSpPr>
              <p:nvPr/>
            </p:nvSpPr>
            <p:spPr bwMode="auto">
              <a:xfrm flipH="1">
                <a:off x="3240" y="1242"/>
                <a:ext cx="1" cy="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46" name="Line 25"/>
              <p:cNvSpPr>
                <a:spLocks noChangeShapeType="1"/>
              </p:cNvSpPr>
              <p:nvPr/>
            </p:nvSpPr>
            <p:spPr bwMode="auto">
              <a:xfrm>
                <a:off x="3749" y="1234"/>
                <a:ext cx="2" cy="2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47" name="Line 26"/>
              <p:cNvSpPr>
                <a:spLocks noChangeShapeType="1"/>
              </p:cNvSpPr>
              <p:nvPr/>
            </p:nvSpPr>
            <p:spPr bwMode="auto">
              <a:xfrm>
                <a:off x="4119" y="1237"/>
                <a:ext cx="0" cy="2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48" name="Line 27"/>
              <p:cNvSpPr>
                <a:spLocks noChangeShapeType="1"/>
              </p:cNvSpPr>
              <p:nvPr/>
            </p:nvSpPr>
            <p:spPr bwMode="auto">
              <a:xfrm flipH="1">
                <a:off x="4628" y="123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49" name="Line 28"/>
              <p:cNvSpPr>
                <a:spLocks noChangeShapeType="1"/>
              </p:cNvSpPr>
              <p:nvPr/>
            </p:nvSpPr>
            <p:spPr bwMode="auto">
              <a:xfrm flipH="1">
                <a:off x="5106" y="1234"/>
                <a:ext cx="0" cy="2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50"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grpSp>
        <p:sp>
          <p:nvSpPr>
            <p:cNvPr id="38" name="Rectangle 42"/>
            <p:cNvSpPr>
              <a:spLocks noChangeArrowheads="1"/>
            </p:cNvSpPr>
            <p:nvPr/>
          </p:nvSpPr>
          <p:spPr bwMode="auto">
            <a:xfrm>
              <a:off x="4839" y="2577"/>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26" name="Rectangle 55"/>
            <p:cNvSpPr>
              <a:spLocks noChangeArrowheads="1"/>
            </p:cNvSpPr>
            <p:nvPr/>
          </p:nvSpPr>
          <p:spPr bwMode="auto">
            <a:xfrm>
              <a:off x="4833" y="3099"/>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grpSp>
      <p:sp>
        <p:nvSpPr>
          <p:cNvPr id="51" name="Text Box 23"/>
          <p:cNvSpPr txBox="1">
            <a:spLocks noChangeArrowheads="1"/>
          </p:cNvSpPr>
          <p:nvPr/>
        </p:nvSpPr>
        <p:spPr bwMode="auto">
          <a:xfrm>
            <a:off x="4326903" y="4739722"/>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length</a:t>
            </a:r>
            <a:endParaRPr lang="en-US" altLang="en-US" sz="1200" dirty="0"/>
          </a:p>
        </p:txBody>
      </p:sp>
      <p:sp>
        <p:nvSpPr>
          <p:cNvPr id="52" name="Text Box 20"/>
          <p:cNvSpPr txBox="1">
            <a:spLocks noChangeArrowheads="1"/>
          </p:cNvSpPr>
          <p:nvPr/>
        </p:nvSpPr>
        <p:spPr bwMode="auto">
          <a:xfrm>
            <a:off x="5004048" y="473617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ID</a:t>
            </a:r>
            <a:endParaRPr lang="en-US" altLang="en-US" sz="1200" dirty="0"/>
          </a:p>
        </p:txBody>
      </p:sp>
      <p:sp>
        <p:nvSpPr>
          <p:cNvPr id="53" name="Text Box 22"/>
          <p:cNvSpPr txBox="1">
            <a:spLocks noChangeArrowheads="1"/>
          </p:cNvSpPr>
          <p:nvPr/>
        </p:nvSpPr>
        <p:spPr bwMode="auto">
          <a:xfrm>
            <a:off x="5574471" y="4736177"/>
            <a:ext cx="696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err="1" smtClean="0"/>
              <a:t>fragflag</a:t>
            </a:r>
            <a:endParaRPr lang="en-US" altLang="en-US" sz="1200" dirty="0"/>
          </a:p>
        </p:txBody>
      </p:sp>
      <p:sp>
        <p:nvSpPr>
          <p:cNvPr id="54" name="Text Box 21"/>
          <p:cNvSpPr txBox="1">
            <a:spLocks noChangeArrowheads="1"/>
          </p:cNvSpPr>
          <p:nvPr/>
        </p:nvSpPr>
        <p:spPr bwMode="auto">
          <a:xfrm>
            <a:off x="6575262" y="4736177"/>
            <a:ext cx="558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offset</a:t>
            </a:r>
            <a:endParaRPr lang="en-US" altLang="en-US" sz="1200" dirty="0"/>
          </a:p>
        </p:txBody>
      </p:sp>
      <p:sp>
        <p:nvSpPr>
          <p:cNvPr id="55" name="Rectangle 18"/>
          <p:cNvSpPr>
            <a:spLocks noChangeArrowheads="1"/>
          </p:cNvSpPr>
          <p:nvPr/>
        </p:nvSpPr>
        <p:spPr bwMode="auto">
          <a:xfrm>
            <a:off x="3917246" y="5451990"/>
            <a:ext cx="4096879" cy="25710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56" name="Rectangle 19"/>
          <p:cNvSpPr>
            <a:spLocks noChangeArrowheads="1"/>
          </p:cNvSpPr>
          <p:nvPr/>
        </p:nvSpPr>
        <p:spPr bwMode="auto">
          <a:xfrm>
            <a:off x="3851920" y="5480986"/>
            <a:ext cx="4096879" cy="25130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57" name="Text Box 20"/>
          <p:cNvSpPr txBox="1">
            <a:spLocks noChangeArrowheads="1"/>
          </p:cNvSpPr>
          <p:nvPr/>
        </p:nvSpPr>
        <p:spPr bwMode="auto">
          <a:xfrm>
            <a:off x="5071340" y="5445224"/>
            <a:ext cx="440173" cy="2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422</a:t>
            </a:r>
            <a:endParaRPr lang="en-US" altLang="en-US" sz="1200" dirty="0"/>
          </a:p>
        </p:txBody>
      </p:sp>
      <p:sp>
        <p:nvSpPr>
          <p:cNvPr id="58" name="Text Box 21"/>
          <p:cNvSpPr txBox="1">
            <a:spLocks noChangeArrowheads="1"/>
          </p:cNvSpPr>
          <p:nvPr/>
        </p:nvSpPr>
        <p:spPr bwMode="auto">
          <a:xfrm>
            <a:off x="6591749" y="5456823"/>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85</a:t>
            </a:r>
            <a:endParaRPr lang="en-US" altLang="en-US" sz="1200" dirty="0"/>
          </a:p>
        </p:txBody>
      </p:sp>
      <p:sp>
        <p:nvSpPr>
          <p:cNvPr id="59" name="Text Box 22"/>
          <p:cNvSpPr txBox="1">
            <a:spLocks noChangeArrowheads="1"/>
          </p:cNvSpPr>
          <p:nvPr/>
        </p:nvSpPr>
        <p:spPr bwMode="auto">
          <a:xfrm>
            <a:off x="5817924" y="5456823"/>
            <a:ext cx="269081" cy="2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1</a:t>
            </a:r>
            <a:endParaRPr lang="en-US" altLang="en-US" sz="1200" dirty="0"/>
          </a:p>
        </p:txBody>
      </p:sp>
      <p:sp>
        <p:nvSpPr>
          <p:cNvPr id="60" name="Text Box 23"/>
          <p:cNvSpPr txBox="1">
            <a:spLocks noChangeArrowheads="1"/>
          </p:cNvSpPr>
          <p:nvPr/>
        </p:nvSpPr>
        <p:spPr bwMode="auto">
          <a:xfrm>
            <a:off x="4385416" y="5445224"/>
            <a:ext cx="440173" cy="2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700</a:t>
            </a:r>
            <a:endParaRPr lang="en-US" altLang="en-US" sz="1200" dirty="0"/>
          </a:p>
        </p:txBody>
      </p:sp>
      <p:sp>
        <p:nvSpPr>
          <p:cNvPr id="61" name="Line 24"/>
          <p:cNvSpPr>
            <a:spLocks noChangeShapeType="1"/>
          </p:cNvSpPr>
          <p:nvPr/>
        </p:nvSpPr>
        <p:spPr bwMode="auto">
          <a:xfrm flipH="1">
            <a:off x="4215880" y="5480986"/>
            <a:ext cx="1555" cy="241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62" name="Line 25"/>
          <p:cNvSpPr>
            <a:spLocks noChangeShapeType="1"/>
          </p:cNvSpPr>
          <p:nvPr/>
        </p:nvSpPr>
        <p:spPr bwMode="auto">
          <a:xfrm>
            <a:off x="5007570" y="5473254"/>
            <a:ext cx="3111" cy="2493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63" name="Line 26"/>
          <p:cNvSpPr>
            <a:spLocks noChangeShapeType="1"/>
          </p:cNvSpPr>
          <p:nvPr/>
        </p:nvSpPr>
        <p:spPr bwMode="auto">
          <a:xfrm>
            <a:off x="5583061" y="5476154"/>
            <a:ext cx="0" cy="2464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64" name="Line 27"/>
          <p:cNvSpPr>
            <a:spLocks noChangeShapeType="1"/>
          </p:cNvSpPr>
          <p:nvPr/>
        </p:nvSpPr>
        <p:spPr bwMode="auto">
          <a:xfrm flipH="1">
            <a:off x="6374751" y="5473254"/>
            <a:ext cx="0" cy="2638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65" name="Line 28"/>
          <p:cNvSpPr>
            <a:spLocks noChangeShapeType="1"/>
          </p:cNvSpPr>
          <p:nvPr/>
        </p:nvSpPr>
        <p:spPr bwMode="auto">
          <a:xfrm flipH="1">
            <a:off x="7118224" y="5473254"/>
            <a:ext cx="0" cy="2464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66" name="Rectangle 18"/>
          <p:cNvSpPr>
            <a:spLocks noChangeArrowheads="1"/>
          </p:cNvSpPr>
          <p:nvPr/>
        </p:nvSpPr>
        <p:spPr bwMode="auto">
          <a:xfrm>
            <a:off x="3917246" y="5884038"/>
            <a:ext cx="4096879" cy="25710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67" name="Rectangle 19"/>
          <p:cNvSpPr>
            <a:spLocks noChangeArrowheads="1"/>
          </p:cNvSpPr>
          <p:nvPr/>
        </p:nvSpPr>
        <p:spPr bwMode="auto">
          <a:xfrm>
            <a:off x="3851920" y="5913034"/>
            <a:ext cx="4096879" cy="25130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68" name="Text Box 20"/>
          <p:cNvSpPr txBox="1">
            <a:spLocks noChangeArrowheads="1"/>
          </p:cNvSpPr>
          <p:nvPr/>
        </p:nvSpPr>
        <p:spPr bwMode="auto">
          <a:xfrm>
            <a:off x="5071340" y="5877272"/>
            <a:ext cx="440173" cy="2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422</a:t>
            </a:r>
            <a:endParaRPr lang="en-US" altLang="en-US" sz="1200" dirty="0"/>
          </a:p>
        </p:txBody>
      </p:sp>
      <p:sp>
        <p:nvSpPr>
          <p:cNvPr id="69" name="Text Box 21"/>
          <p:cNvSpPr txBox="1">
            <a:spLocks noChangeArrowheads="1"/>
          </p:cNvSpPr>
          <p:nvPr/>
        </p:nvSpPr>
        <p:spPr bwMode="auto">
          <a:xfrm>
            <a:off x="6549269" y="5888871"/>
            <a:ext cx="439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170</a:t>
            </a:r>
            <a:endParaRPr lang="en-US" altLang="en-US" sz="1200" dirty="0"/>
          </a:p>
        </p:txBody>
      </p:sp>
      <p:sp>
        <p:nvSpPr>
          <p:cNvPr id="70" name="Text Box 22"/>
          <p:cNvSpPr txBox="1">
            <a:spLocks noChangeArrowheads="1"/>
          </p:cNvSpPr>
          <p:nvPr/>
        </p:nvSpPr>
        <p:spPr bwMode="auto">
          <a:xfrm>
            <a:off x="5817924" y="5888871"/>
            <a:ext cx="269081" cy="2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1</a:t>
            </a:r>
            <a:endParaRPr lang="en-US" altLang="en-US" sz="1200" dirty="0"/>
          </a:p>
        </p:txBody>
      </p:sp>
      <p:sp>
        <p:nvSpPr>
          <p:cNvPr id="71" name="Text Box 23"/>
          <p:cNvSpPr txBox="1">
            <a:spLocks noChangeArrowheads="1"/>
          </p:cNvSpPr>
          <p:nvPr/>
        </p:nvSpPr>
        <p:spPr bwMode="auto">
          <a:xfrm>
            <a:off x="4385416" y="5877272"/>
            <a:ext cx="440173" cy="2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700</a:t>
            </a:r>
            <a:endParaRPr lang="en-US" altLang="en-US" sz="1200" dirty="0"/>
          </a:p>
        </p:txBody>
      </p:sp>
      <p:sp>
        <p:nvSpPr>
          <p:cNvPr id="72" name="Line 24"/>
          <p:cNvSpPr>
            <a:spLocks noChangeShapeType="1"/>
          </p:cNvSpPr>
          <p:nvPr/>
        </p:nvSpPr>
        <p:spPr bwMode="auto">
          <a:xfrm flipH="1">
            <a:off x="4215880" y="5913034"/>
            <a:ext cx="1555" cy="241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73" name="Line 25"/>
          <p:cNvSpPr>
            <a:spLocks noChangeShapeType="1"/>
          </p:cNvSpPr>
          <p:nvPr/>
        </p:nvSpPr>
        <p:spPr bwMode="auto">
          <a:xfrm>
            <a:off x="5007570" y="5905302"/>
            <a:ext cx="3111" cy="2493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74" name="Line 26"/>
          <p:cNvSpPr>
            <a:spLocks noChangeShapeType="1"/>
          </p:cNvSpPr>
          <p:nvPr/>
        </p:nvSpPr>
        <p:spPr bwMode="auto">
          <a:xfrm>
            <a:off x="5583061" y="5908202"/>
            <a:ext cx="0" cy="2464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75" name="Line 27"/>
          <p:cNvSpPr>
            <a:spLocks noChangeShapeType="1"/>
          </p:cNvSpPr>
          <p:nvPr/>
        </p:nvSpPr>
        <p:spPr bwMode="auto">
          <a:xfrm flipH="1">
            <a:off x="6374751" y="5905302"/>
            <a:ext cx="0" cy="2638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76" name="Line 28"/>
          <p:cNvSpPr>
            <a:spLocks noChangeShapeType="1"/>
          </p:cNvSpPr>
          <p:nvPr/>
        </p:nvSpPr>
        <p:spPr bwMode="auto">
          <a:xfrm flipH="1">
            <a:off x="7118224" y="5905302"/>
            <a:ext cx="0" cy="2464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77" name="Rectangle 18"/>
          <p:cNvSpPr>
            <a:spLocks noChangeArrowheads="1"/>
          </p:cNvSpPr>
          <p:nvPr/>
        </p:nvSpPr>
        <p:spPr bwMode="auto">
          <a:xfrm>
            <a:off x="3917246" y="6312219"/>
            <a:ext cx="4096879" cy="25710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78" name="Rectangle 19"/>
          <p:cNvSpPr>
            <a:spLocks noChangeArrowheads="1"/>
          </p:cNvSpPr>
          <p:nvPr/>
        </p:nvSpPr>
        <p:spPr bwMode="auto">
          <a:xfrm>
            <a:off x="3851920" y="6341215"/>
            <a:ext cx="4096879" cy="25130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79" name="Text Box 20"/>
          <p:cNvSpPr txBox="1">
            <a:spLocks noChangeArrowheads="1"/>
          </p:cNvSpPr>
          <p:nvPr/>
        </p:nvSpPr>
        <p:spPr bwMode="auto">
          <a:xfrm>
            <a:off x="5071340" y="6305453"/>
            <a:ext cx="440173" cy="2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422</a:t>
            </a:r>
            <a:endParaRPr lang="en-US" altLang="en-US" sz="1200" dirty="0"/>
          </a:p>
        </p:txBody>
      </p:sp>
      <p:sp>
        <p:nvSpPr>
          <p:cNvPr id="80" name="Text Box 21"/>
          <p:cNvSpPr txBox="1">
            <a:spLocks noChangeArrowheads="1"/>
          </p:cNvSpPr>
          <p:nvPr/>
        </p:nvSpPr>
        <p:spPr bwMode="auto">
          <a:xfrm>
            <a:off x="6549269" y="6317052"/>
            <a:ext cx="439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255</a:t>
            </a:r>
            <a:endParaRPr lang="en-US" altLang="en-US" sz="1200" dirty="0"/>
          </a:p>
        </p:txBody>
      </p:sp>
      <p:sp>
        <p:nvSpPr>
          <p:cNvPr id="81" name="Text Box 22"/>
          <p:cNvSpPr txBox="1">
            <a:spLocks noChangeArrowheads="1"/>
          </p:cNvSpPr>
          <p:nvPr/>
        </p:nvSpPr>
        <p:spPr bwMode="auto">
          <a:xfrm>
            <a:off x="5817924" y="6317052"/>
            <a:ext cx="269081" cy="2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smtClean="0"/>
              <a:t>0</a:t>
            </a:r>
            <a:endParaRPr lang="en-US" altLang="en-US" sz="1200" dirty="0"/>
          </a:p>
        </p:txBody>
      </p:sp>
      <p:sp>
        <p:nvSpPr>
          <p:cNvPr id="82" name="Text Box 23"/>
          <p:cNvSpPr txBox="1">
            <a:spLocks noChangeArrowheads="1"/>
          </p:cNvSpPr>
          <p:nvPr/>
        </p:nvSpPr>
        <p:spPr bwMode="auto">
          <a:xfrm>
            <a:off x="4385730" y="6305453"/>
            <a:ext cx="439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smtClean="0"/>
              <a:t>360</a:t>
            </a:r>
            <a:endParaRPr lang="en-US" altLang="en-US" sz="1200" dirty="0"/>
          </a:p>
        </p:txBody>
      </p:sp>
      <p:sp>
        <p:nvSpPr>
          <p:cNvPr id="83" name="Line 24"/>
          <p:cNvSpPr>
            <a:spLocks noChangeShapeType="1"/>
          </p:cNvSpPr>
          <p:nvPr/>
        </p:nvSpPr>
        <p:spPr bwMode="auto">
          <a:xfrm flipH="1">
            <a:off x="4215880" y="6341215"/>
            <a:ext cx="1555" cy="241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4" name="Line 25"/>
          <p:cNvSpPr>
            <a:spLocks noChangeShapeType="1"/>
          </p:cNvSpPr>
          <p:nvPr/>
        </p:nvSpPr>
        <p:spPr bwMode="auto">
          <a:xfrm>
            <a:off x="5007570" y="6333483"/>
            <a:ext cx="3111" cy="2493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5" name="Line 26"/>
          <p:cNvSpPr>
            <a:spLocks noChangeShapeType="1"/>
          </p:cNvSpPr>
          <p:nvPr/>
        </p:nvSpPr>
        <p:spPr bwMode="auto">
          <a:xfrm>
            <a:off x="5583061" y="6336383"/>
            <a:ext cx="0" cy="2464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6" name="Line 27"/>
          <p:cNvSpPr>
            <a:spLocks noChangeShapeType="1"/>
          </p:cNvSpPr>
          <p:nvPr/>
        </p:nvSpPr>
        <p:spPr bwMode="auto">
          <a:xfrm flipH="1">
            <a:off x="6374751" y="6333483"/>
            <a:ext cx="0" cy="2638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7" name="Line 28"/>
          <p:cNvSpPr>
            <a:spLocks noChangeShapeType="1"/>
          </p:cNvSpPr>
          <p:nvPr/>
        </p:nvSpPr>
        <p:spPr bwMode="auto">
          <a:xfrm flipH="1">
            <a:off x="7118224" y="6333483"/>
            <a:ext cx="0" cy="2464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8" name="Rectangle 29"/>
          <p:cNvSpPr>
            <a:spLocks noChangeArrowheads="1"/>
          </p:cNvSpPr>
          <p:nvPr/>
        </p:nvSpPr>
        <p:spPr bwMode="auto">
          <a:xfrm>
            <a:off x="7348420" y="5425937"/>
            <a:ext cx="214643" cy="365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89" name="Rectangle 29"/>
          <p:cNvSpPr>
            <a:spLocks noChangeArrowheads="1"/>
          </p:cNvSpPr>
          <p:nvPr/>
        </p:nvSpPr>
        <p:spPr bwMode="auto">
          <a:xfrm>
            <a:off x="7351531" y="5871955"/>
            <a:ext cx="214643" cy="365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90" name="Rectangle 29"/>
          <p:cNvSpPr>
            <a:spLocks noChangeArrowheads="1"/>
          </p:cNvSpPr>
          <p:nvPr/>
        </p:nvSpPr>
        <p:spPr bwMode="auto">
          <a:xfrm>
            <a:off x="7351530" y="6240648"/>
            <a:ext cx="214643" cy="365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Tree>
    <p:extLst>
      <p:ext uri="{BB962C8B-B14F-4D97-AF65-F5344CB8AC3E}">
        <p14:creationId xmlns:p14="http://schemas.microsoft.com/office/powerpoint/2010/main" val="26140007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424936" cy="5760640"/>
          </a:xfrm>
        </p:spPr>
        <p:txBody>
          <a:bodyPr/>
          <a:lstStyle/>
          <a:p>
            <a:pPr marL="609600" indent="-609600" eaLnBrk="1" hangingPunct="1">
              <a:lnSpc>
                <a:spcPct val="90000"/>
              </a:lnSpc>
              <a:buFont typeface="Wingdings" pitchFamily="2" charset="2"/>
              <a:buNone/>
            </a:pPr>
            <a:r>
              <a:rPr lang="en-US" altLang="zh-CN" sz="2400" dirty="0"/>
              <a:t>Question </a:t>
            </a:r>
            <a:r>
              <a:rPr lang="en-US" altLang="zh-CN" sz="2400" dirty="0" smtClean="0"/>
              <a:t>4:</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lvl="0" indent="0">
              <a:buNone/>
            </a:pPr>
            <a:r>
              <a:rPr lang="en-US" sz="2000" b="0" dirty="0" smtClean="0"/>
              <a:t>Consider </a:t>
            </a:r>
            <a:r>
              <a:rPr lang="en-US" sz="2000" b="0" dirty="0"/>
              <a:t>the seven-node network (with nodes labeled t to z) below. With the indicated link cost, use </a:t>
            </a:r>
            <a:r>
              <a:rPr lang="en-US" sz="2000" b="0" dirty="0" err="1"/>
              <a:t>Dijkstra’s</a:t>
            </a:r>
            <a:r>
              <a:rPr lang="en-US" sz="2000" b="0" dirty="0"/>
              <a:t> shortest-path algorithm to compute the shortest path from node z to all network nodes. Show the routing table for node z.</a:t>
            </a:r>
          </a:p>
          <a:p>
            <a:pPr marL="0" indent="0">
              <a:buClrTx/>
              <a:buNone/>
            </a:pPr>
            <a:endParaRPr lang="en-US" sz="20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996952"/>
            <a:ext cx="3004795" cy="2659231"/>
          </a:xfrm>
          <a:prstGeom prst="rect">
            <a:avLst/>
          </a:prstGeom>
          <a:noFill/>
          <a:ln>
            <a:noFill/>
          </a:ln>
        </p:spPr>
      </p:pic>
    </p:spTree>
    <p:extLst>
      <p:ext uri="{BB962C8B-B14F-4D97-AF65-F5344CB8AC3E}">
        <p14:creationId xmlns:p14="http://schemas.microsoft.com/office/powerpoint/2010/main" val="28671407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92696"/>
            <a:ext cx="8424936" cy="5832648"/>
          </a:xfrm>
        </p:spPr>
        <p:txBody>
          <a:bodyPr/>
          <a:lstStyle/>
          <a:p>
            <a:pPr marL="609600" indent="-609600" eaLnBrk="1" hangingPunct="1">
              <a:lnSpc>
                <a:spcPct val="90000"/>
              </a:lnSpc>
              <a:buFont typeface="Wingdings" pitchFamily="2" charset="2"/>
              <a:buNone/>
            </a:pPr>
            <a:r>
              <a:rPr lang="en-US" altLang="zh-CN" sz="2400" dirty="0" smtClean="0"/>
              <a:t>Suggested solution for Q4:</a:t>
            </a:r>
            <a:endParaRPr lang="en-US" altLang="zh-CN" sz="2400" dirty="0"/>
          </a:p>
          <a:p>
            <a:pPr marL="0" lvl="0" indent="0">
              <a:buClr>
                <a:schemeClr val="tx1"/>
              </a:buClr>
              <a:buNone/>
            </a:pPr>
            <a:r>
              <a:rPr lang="en-US" sz="2000" b="0" dirty="0" smtClean="0">
                <a:solidFill>
                  <a:schemeClr val="accent1">
                    <a:lumMod val="75000"/>
                  </a:schemeClr>
                </a:solidFill>
              </a:rPr>
              <a:t>Using </a:t>
            </a:r>
            <a:r>
              <a:rPr lang="en-US" sz="2000" b="0" dirty="0" err="1" smtClean="0">
                <a:solidFill>
                  <a:schemeClr val="accent1">
                    <a:lumMod val="75000"/>
                  </a:schemeClr>
                </a:solidFill>
              </a:rPr>
              <a:t>Dijkstra’s</a:t>
            </a:r>
            <a:r>
              <a:rPr lang="en-US" sz="2000" b="0" dirty="0" smtClean="0">
                <a:solidFill>
                  <a:schemeClr val="accent1">
                    <a:lumMod val="75000"/>
                  </a:schemeClr>
                </a:solidFill>
              </a:rPr>
              <a:t> algorithm to build the shortest path tree from z to all other nodes.</a:t>
            </a:r>
          </a:p>
          <a:p>
            <a:pPr marL="0" indent="0">
              <a:buNone/>
            </a:pPr>
            <a:endParaRPr lang="en-US" sz="2000" b="0" dirty="0" smtClean="0">
              <a:solidFill>
                <a:schemeClr val="accent1">
                  <a:lumMod val="75000"/>
                </a:schemeClr>
              </a:solidFill>
            </a:endParaRPr>
          </a:p>
          <a:p>
            <a:pPr marL="0" indent="0">
              <a:buNone/>
            </a:pPr>
            <a:endParaRPr lang="en-US" sz="2000" b="0" dirty="0">
              <a:solidFill>
                <a:schemeClr val="accent1">
                  <a:lumMod val="75000"/>
                </a:schemeClr>
              </a:solidFill>
            </a:endParaRPr>
          </a:p>
          <a:p>
            <a:pPr marL="0" indent="0">
              <a:buNone/>
            </a:pPr>
            <a:endParaRPr lang="en-US" sz="2000" b="0" dirty="0" smtClean="0">
              <a:solidFill>
                <a:schemeClr val="accent1">
                  <a:lumMod val="75000"/>
                </a:schemeClr>
              </a:solidFill>
            </a:endParaRPr>
          </a:p>
          <a:p>
            <a:pPr marL="0" indent="0">
              <a:buNone/>
            </a:pPr>
            <a:endParaRPr lang="en-US" sz="2000" b="0" dirty="0">
              <a:solidFill>
                <a:schemeClr val="accent1">
                  <a:lumMod val="75000"/>
                </a:schemeClr>
              </a:solidFill>
            </a:endParaRPr>
          </a:p>
          <a:p>
            <a:pPr marL="0" indent="0">
              <a:buNone/>
            </a:pPr>
            <a:endParaRPr lang="en-US" sz="2000" b="0" dirty="0" smtClean="0">
              <a:solidFill>
                <a:schemeClr val="accent1">
                  <a:lumMod val="75000"/>
                </a:schemeClr>
              </a:solidFill>
            </a:endParaRPr>
          </a:p>
          <a:p>
            <a:pPr marL="0" indent="0">
              <a:buNone/>
            </a:pPr>
            <a:endParaRPr lang="en-US" sz="2000" b="0" dirty="0">
              <a:solidFill>
                <a:schemeClr val="accent1">
                  <a:lumMod val="75000"/>
                </a:schemeClr>
              </a:solidFill>
            </a:endParaRPr>
          </a:p>
          <a:p>
            <a:pPr marL="0" indent="0">
              <a:buNone/>
            </a:pPr>
            <a:endParaRPr lang="en-US" sz="2000" dirty="0" smtClean="0">
              <a:solidFill>
                <a:schemeClr val="accent1">
                  <a:lumMod val="75000"/>
                </a:schemeClr>
              </a:solidFill>
            </a:endParaRPr>
          </a:p>
          <a:p>
            <a:pPr marL="0" indent="0">
              <a:buNone/>
            </a:pPr>
            <a:r>
              <a:rPr lang="en-US" sz="2000" b="0" dirty="0" smtClean="0">
                <a:solidFill>
                  <a:schemeClr val="accent1">
                    <a:lumMod val="75000"/>
                  </a:schemeClr>
                </a:solidFill>
              </a:rPr>
              <a:t>The shortest path tree rooted at z is</a:t>
            </a:r>
          </a:p>
          <a:p>
            <a:pPr marL="0" lvl="0" indent="0">
              <a:buClr>
                <a:schemeClr val="tx1"/>
              </a:buClr>
              <a:buNone/>
            </a:pPr>
            <a:endParaRPr lang="en-US" sz="2000" b="0" dirty="0" smtClean="0">
              <a:solidFill>
                <a:schemeClr val="accent1">
                  <a:lumMod val="75000"/>
                </a:schemeClr>
              </a:solidFill>
            </a:endParaRP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332430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339574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9" name="Text Box 3"/>
          <p:cNvSpPr txBox="1">
            <a:spLocks noChangeArrowheads="1"/>
          </p:cNvSpPr>
          <p:nvPr/>
        </p:nvSpPr>
        <p:spPr bwMode="auto">
          <a:xfrm>
            <a:off x="84398" y="1857944"/>
            <a:ext cx="712118"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dirty="0"/>
              <a:t>Step</a:t>
            </a:r>
          </a:p>
          <a:p>
            <a:pPr algn="r"/>
            <a:r>
              <a:rPr lang="en-US" sz="2000" dirty="0">
                <a:solidFill>
                  <a:schemeClr val="bg2">
                    <a:lumMod val="60000"/>
                    <a:lumOff val="40000"/>
                  </a:schemeClr>
                </a:solidFill>
              </a:rPr>
              <a:t>0</a:t>
            </a:r>
          </a:p>
          <a:p>
            <a:pPr algn="r"/>
            <a:r>
              <a:rPr lang="en-US" sz="2000" dirty="0">
                <a:solidFill>
                  <a:schemeClr val="bg2">
                    <a:lumMod val="60000"/>
                    <a:lumOff val="40000"/>
                  </a:schemeClr>
                </a:solidFill>
              </a:rPr>
              <a:t>1</a:t>
            </a:r>
          </a:p>
          <a:p>
            <a:pPr algn="r"/>
            <a:r>
              <a:rPr lang="en-US" sz="2000" dirty="0">
                <a:solidFill>
                  <a:schemeClr val="bg2">
                    <a:lumMod val="60000"/>
                    <a:lumOff val="40000"/>
                  </a:schemeClr>
                </a:solidFill>
              </a:rPr>
              <a:t>2</a:t>
            </a:r>
          </a:p>
          <a:p>
            <a:pPr algn="r"/>
            <a:r>
              <a:rPr lang="en-US" sz="2000" dirty="0">
                <a:solidFill>
                  <a:schemeClr val="bg2">
                    <a:lumMod val="60000"/>
                    <a:lumOff val="40000"/>
                  </a:schemeClr>
                </a:solidFill>
              </a:rPr>
              <a:t>3</a:t>
            </a:r>
          </a:p>
          <a:p>
            <a:pPr algn="r"/>
            <a:r>
              <a:rPr lang="en-US" sz="2000" dirty="0">
                <a:solidFill>
                  <a:schemeClr val="bg2">
                    <a:lumMod val="60000"/>
                    <a:lumOff val="40000"/>
                  </a:schemeClr>
                </a:solidFill>
              </a:rPr>
              <a:t>4</a:t>
            </a:r>
          </a:p>
          <a:p>
            <a:pPr algn="r"/>
            <a:r>
              <a:rPr lang="en-US" sz="2000" dirty="0" smtClean="0">
                <a:solidFill>
                  <a:schemeClr val="bg2">
                    <a:lumMod val="60000"/>
                    <a:lumOff val="40000"/>
                  </a:schemeClr>
                </a:solidFill>
              </a:rPr>
              <a:t>5</a:t>
            </a:r>
          </a:p>
          <a:p>
            <a:pPr algn="r"/>
            <a:r>
              <a:rPr lang="en-US" sz="2000" dirty="0">
                <a:solidFill>
                  <a:schemeClr val="bg2">
                    <a:lumMod val="60000"/>
                    <a:lumOff val="40000"/>
                  </a:schemeClr>
                </a:solidFill>
              </a:rPr>
              <a:t>6</a:t>
            </a:r>
          </a:p>
        </p:txBody>
      </p:sp>
      <p:sp>
        <p:nvSpPr>
          <p:cNvPr id="10" name="Text Box 4"/>
          <p:cNvSpPr txBox="1">
            <a:spLocks noChangeArrowheads="1"/>
          </p:cNvSpPr>
          <p:nvPr/>
        </p:nvSpPr>
        <p:spPr bwMode="auto">
          <a:xfrm>
            <a:off x="886185" y="1862822"/>
            <a:ext cx="1096839"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dirty="0"/>
              <a:t>N</a:t>
            </a:r>
            <a:r>
              <a:rPr lang="en-US" sz="2000" dirty="0">
                <a:cs typeface="Arial" charset="0"/>
              </a:rPr>
              <a:t>'</a:t>
            </a:r>
          </a:p>
          <a:p>
            <a:pPr algn="r"/>
            <a:r>
              <a:rPr lang="en-US" sz="2000" dirty="0" smtClean="0">
                <a:solidFill>
                  <a:srgbClr val="FF0000"/>
                </a:solidFill>
              </a:rPr>
              <a:t>z</a:t>
            </a:r>
            <a:endParaRPr lang="en-US" sz="2000" dirty="0">
              <a:solidFill>
                <a:srgbClr val="FF0000"/>
              </a:solidFill>
            </a:endParaRPr>
          </a:p>
          <a:p>
            <a:pPr algn="r"/>
            <a:r>
              <a:rPr lang="en-US" sz="2000" dirty="0" err="1" smtClean="0"/>
              <a:t>z</a:t>
            </a:r>
            <a:r>
              <a:rPr lang="en-US" sz="2000" dirty="0" err="1" smtClean="0">
                <a:solidFill>
                  <a:srgbClr val="FF0000"/>
                </a:solidFill>
              </a:rPr>
              <a:t>x</a:t>
            </a:r>
            <a:endParaRPr lang="en-US" sz="2000" dirty="0">
              <a:solidFill>
                <a:srgbClr val="FF0000"/>
              </a:solidFill>
            </a:endParaRPr>
          </a:p>
          <a:p>
            <a:pPr algn="r"/>
            <a:r>
              <a:rPr lang="en-US" sz="2000" dirty="0" err="1" smtClean="0"/>
              <a:t>zx</a:t>
            </a:r>
            <a:r>
              <a:rPr lang="en-US" sz="2000" dirty="0" err="1" smtClean="0">
                <a:solidFill>
                  <a:srgbClr val="FF0000"/>
                </a:solidFill>
              </a:rPr>
              <a:t>v</a:t>
            </a:r>
            <a:endParaRPr lang="en-US" sz="2000" dirty="0">
              <a:solidFill>
                <a:srgbClr val="FF0000"/>
              </a:solidFill>
            </a:endParaRPr>
          </a:p>
          <a:p>
            <a:pPr algn="r"/>
            <a:r>
              <a:rPr lang="en-US" sz="2000" dirty="0" err="1" smtClean="0"/>
              <a:t>zxv</a:t>
            </a:r>
            <a:r>
              <a:rPr lang="en-US" sz="2000" dirty="0" err="1" smtClean="0">
                <a:solidFill>
                  <a:srgbClr val="FF0000"/>
                </a:solidFill>
              </a:rPr>
              <a:t>y</a:t>
            </a:r>
            <a:endParaRPr lang="en-US" sz="2000" dirty="0">
              <a:solidFill>
                <a:srgbClr val="FF0000"/>
              </a:solidFill>
            </a:endParaRPr>
          </a:p>
          <a:p>
            <a:pPr algn="r"/>
            <a:r>
              <a:rPr lang="en-US" sz="2000" dirty="0" err="1" smtClean="0"/>
              <a:t>zxvy</a:t>
            </a:r>
            <a:r>
              <a:rPr lang="en-US" sz="2000" dirty="0" err="1" smtClean="0">
                <a:solidFill>
                  <a:srgbClr val="FF0000"/>
                </a:solidFill>
              </a:rPr>
              <a:t>u</a:t>
            </a:r>
            <a:endParaRPr lang="en-US" sz="2000" dirty="0">
              <a:solidFill>
                <a:srgbClr val="FF0000"/>
              </a:solidFill>
            </a:endParaRPr>
          </a:p>
          <a:p>
            <a:pPr algn="r"/>
            <a:r>
              <a:rPr lang="en-US" sz="2000" dirty="0" err="1" smtClean="0"/>
              <a:t>zxvyu</a:t>
            </a:r>
            <a:r>
              <a:rPr lang="en-US" sz="2000" dirty="0" err="1" smtClean="0">
                <a:solidFill>
                  <a:srgbClr val="FF0000"/>
                </a:solidFill>
              </a:rPr>
              <a:t>w</a:t>
            </a:r>
            <a:endParaRPr lang="en-US" sz="2000" dirty="0" smtClean="0">
              <a:solidFill>
                <a:srgbClr val="FF0000"/>
              </a:solidFill>
            </a:endParaRPr>
          </a:p>
          <a:p>
            <a:pPr algn="r"/>
            <a:r>
              <a:rPr lang="en-US" sz="2000" dirty="0" err="1" smtClean="0"/>
              <a:t>zxvyuw</a:t>
            </a:r>
            <a:r>
              <a:rPr lang="en-US" sz="2000" dirty="0" err="1" smtClean="0">
                <a:solidFill>
                  <a:srgbClr val="FF0000"/>
                </a:solidFill>
              </a:rPr>
              <a:t>t</a:t>
            </a:r>
            <a:endParaRPr lang="en-US" sz="2000" dirty="0">
              <a:solidFill>
                <a:srgbClr val="FF0000"/>
              </a:solidFill>
            </a:endParaRPr>
          </a:p>
          <a:p>
            <a:pPr algn="r"/>
            <a:endParaRPr lang="en-US" sz="2000" dirty="0"/>
          </a:p>
        </p:txBody>
      </p:sp>
      <p:sp>
        <p:nvSpPr>
          <p:cNvPr id="11" name="Text Box 5"/>
          <p:cNvSpPr txBox="1">
            <a:spLocks noChangeArrowheads="1"/>
          </p:cNvSpPr>
          <p:nvPr/>
        </p:nvSpPr>
        <p:spPr bwMode="auto">
          <a:xfrm>
            <a:off x="1999691" y="1857944"/>
            <a:ext cx="118013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dirty="0" smtClean="0"/>
              <a:t>D(x),p(x)</a:t>
            </a:r>
            <a:endParaRPr lang="en-US" sz="2000" dirty="0"/>
          </a:p>
          <a:p>
            <a:r>
              <a:rPr lang="en-US" sz="2000" dirty="0" smtClean="0">
                <a:solidFill>
                  <a:schemeClr val="bg2">
                    <a:lumMod val="60000"/>
                    <a:lumOff val="40000"/>
                  </a:schemeClr>
                </a:solidFill>
              </a:rPr>
              <a:t>8,z</a:t>
            </a:r>
            <a:endParaRPr lang="en-US" sz="2000" dirty="0">
              <a:solidFill>
                <a:schemeClr val="bg2">
                  <a:lumMod val="60000"/>
                  <a:lumOff val="40000"/>
                </a:schemeClr>
              </a:solidFill>
            </a:endParaRPr>
          </a:p>
          <a:p>
            <a:r>
              <a:rPr lang="en-US" sz="2000" dirty="0">
                <a:solidFill>
                  <a:srgbClr val="FF0000"/>
                </a:solidFill>
              </a:rPr>
              <a:t>8,z</a:t>
            </a:r>
          </a:p>
          <a:p>
            <a:r>
              <a:rPr lang="en-US" sz="2000" dirty="0" smtClean="0"/>
              <a:t>8,z</a:t>
            </a:r>
          </a:p>
          <a:p>
            <a:r>
              <a:rPr lang="en-US" sz="2000" dirty="0" smtClean="0"/>
              <a:t>8,z</a:t>
            </a:r>
          </a:p>
          <a:p>
            <a:r>
              <a:rPr lang="en-US" sz="2000" dirty="0" smtClean="0"/>
              <a:t>8,z</a:t>
            </a:r>
          </a:p>
          <a:p>
            <a:r>
              <a:rPr lang="en-US" sz="2000" dirty="0" smtClean="0"/>
              <a:t>8,z</a:t>
            </a:r>
          </a:p>
          <a:p>
            <a:r>
              <a:rPr lang="en-US" sz="2000" dirty="0"/>
              <a:t>8,z</a:t>
            </a:r>
          </a:p>
        </p:txBody>
      </p:sp>
      <p:sp>
        <p:nvSpPr>
          <p:cNvPr id="12" name="Text Box 6"/>
          <p:cNvSpPr txBox="1">
            <a:spLocks noChangeArrowheads="1"/>
          </p:cNvSpPr>
          <p:nvPr/>
        </p:nvSpPr>
        <p:spPr bwMode="auto">
          <a:xfrm>
            <a:off x="3179822" y="1827821"/>
            <a:ext cx="1208984"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dirty="0" smtClean="0"/>
              <a:t>D(u),p(u)</a:t>
            </a:r>
            <a:endParaRPr lang="en-US" sz="2000" dirty="0"/>
          </a:p>
          <a:p>
            <a:r>
              <a:rPr lang="en-US" sz="2000" dirty="0">
                <a:latin typeface="Comic Sans MS" charset="0"/>
              </a:rPr>
              <a:t>∞</a:t>
            </a:r>
            <a:endParaRPr lang="en-US" sz="2000" dirty="0"/>
          </a:p>
          <a:p>
            <a:r>
              <a:rPr lang="en-US" sz="2000" dirty="0">
                <a:latin typeface="Comic Sans MS" charset="0"/>
              </a:rPr>
              <a:t>∞ </a:t>
            </a:r>
            <a:endParaRPr lang="en-US" sz="2000" dirty="0" smtClean="0">
              <a:latin typeface="Comic Sans MS" charset="0"/>
            </a:endParaRPr>
          </a:p>
          <a:p>
            <a:r>
              <a:rPr lang="en-US" sz="2000" dirty="0" smtClean="0">
                <a:solidFill>
                  <a:schemeClr val="bg2">
                    <a:lumMod val="60000"/>
                    <a:lumOff val="40000"/>
                  </a:schemeClr>
                </a:solidFill>
              </a:rPr>
              <a:t>14,v</a:t>
            </a:r>
            <a:endParaRPr lang="en-US" sz="2000" dirty="0">
              <a:solidFill>
                <a:schemeClr val="bg2">
                  <a:lumMod val="60000"/>
                  <a:lumOff val="40000"/>
                </a:schemeClr>
              </a:solidFill>
            </a:endParaRPr>
          </a:p>
          <a:p>
            <a:r>
              <a:rPr lang="en-US" sz="2000" dirty="0" smtClean="0"/>
              <a:t>14,v</a:t>
            </a:r>
          </a:p>
          <a:p>
            <a:r>
              <a:rPr lang="en-US" sz="2000" dirty="0" smtClean="0">
                <a:solidFill>
                  <a:srgbClr val="FF0000"/>
                </a:solidFill>
              </a:rPr>
              <a:t>14,v</a:t>
            </a:r>
          </a:p>
          <a:p>
            <a:r>
              <a:rPr lang="en-US" sz="2000" dirty="0" smtClean="0"/>
              <a:t>14,v</a:t>
            </a:r>
          </a:p>
          <a:p>
            <a:r>
              <a:rPr lang="en-US" sz="2000" dirty="0"/>
              <a:t>14,v</a:t>
            </a:r>
          </a:p>
        </p:txBody>
      </p:sp>
      <p:sp>
        <p:nvSpPr>
          <p:cNvPr id="13" name="Text Box 7"/>
          <p:cNvSpPr txBox="1">
            <a:spLocks noChangeArrowheads="1"/>
          </p:cNvSpPr>
          <p:nvPr/>
        </p:nvSpPr>
        <p:spPr bwMode="auto">
          <a:xfrm>
            <a:off x="4382996" y="1827613"/>
            <a:ext cx="118013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dirty="0" smtClean="0"/>
              <a:t>D(v),p(v)</a:t>
            </a:r>
            <a:endParaRPr lang="en-US" sz="2000" dirty="0"/>
          </a:p>
          <a:p>
            <a:r>
              <a:rPr lang="en-US" sz="2000" dirty="0" smtClean="0">
                <a:latin typeface="Comic Sans MS" charset="0"/>
              </a:rPr>
              <a:t>∞</a:t>
            </a:r>
          </a:p>
          <a:p>
            <a:r>
              <a:rPr lang="en-US" sz="2000" dirty="0" smtClean="0">
                <a:solidFill>
                  <a:schemeClr val="bg2">
                    <a:lumMod val="60000"/>
                    <a:lumOff val="40000"/>
                  </a:schemeClr>
                </a:solidFill>
              </a:rPr>
              <a:t>11,x</a:t>
            </a:r>
          </a:p>
          <a:p>
            <a:r>
              <a:rPr lang="en-US" sz="2000" dirty="0" smtClean="0">
                <a:solidFill>
                  <a:srgbClr val="FF0000"/>
                </a:solidFill>
              </a:rPr>
              <a:t>11,x</a:t>
            </a:r>
          </a:p>
          <a:p>
            <a:r>
              <a:rPr lang="en-US" sz="2000" dirty="0" smtClean="0"/>
              <a:t>11,x</a:t>
            </a:r>
          </a:p>
          <a:p>
            <a:r>
              <a:rPr lang="en-US" sz="2000" dirty="0" smtClean="0"/>
              <a:t>11,x</a:t>
            </a:r>
          </a:p>
          <a:p>
            <a:r>
              <a:rPr lang="en-US" sz="2000" dirty="0" smtClean="0"/>
              <a:t>11,x</a:t>
            </a:r>
          </a:p>
          <a:p>
            <a:r>
              <a:rPr lang="en-US" sz="2000" dirty="0"/>
              <a:t>11,x</a:t>
            </a:r>
          </a:p>
        </p:txBody>
      </p:sp>
      <p:sp>
        <p:nvSpPr>
          <p:cNvPr id="14" name="Text Box 8"/>
          <p:cNvSpPr txBox="1">
            <a:spLocks noChangeArrowheads="1"/>
          </p:cNvSpPr>
          <p:nvPr/>
        </p:nvSpPr>
        <p:spPr bwMode="auto">
          <a:xfrm>
            <a:off x="5412183" y="1850310"/>
            <a:ext cx="1295546"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dirty="0" smtClean="0"/>
              <a:t>D(w),p(w)</a:t>
            </a:r>
            <a:endParaRPr lang="en-US" sz="2000" dirty="0"/>
          </a:p>
          <a:p>
            <a:r>
              <a:rPr lang="en-US" sz="2000" dirty="0">
                <a:latin typeface="Comic Sans MS" charset="0"/>
                <a:cs typeface="Arial" charset="0"/>
              </a:rPr>
              <a:t>∞</a:t>
            </a:r>
          </a:p>
          <a:p>
            <a:r>
              <a:rPr lang="en-US" sz="2000" dirty="0" smtClean="0">
                <a:solidFill>
                  <a:schemeClr val="bg2">
                    <a:lumMod val="60000"/>
                    <a:lumOff val="40000"/>
                  </a:schemeClr>
                </a:solidFill>
              </a:rPr>
              <a:t>14,x</a:t>
            </a:r>
          </a:p>
          <a:p>
            <a:r>
              <a:rPr lang="en-US" sz="2000" dirty="0" smtClean="0"/>
              <a:t>14,x</a:t>
            </a:r>
          </a:p>
          <a:p>
            <a:r>
              <a:rPr lang="en-US" sz="2000" dirty="0" smtClean="0"/>
              <a:t>14,x</a:t>
            </a:r>
          </a:p>
          <a:p>
            <a:r>
              <a:rPr lang="en-US" sz="2000" dirty="0" smtClean="0"/>
              <a:t>14,x</a:t>
            </a:r>
          </a:p>
          <a:p>
            <a:r>
              <a:rPr lang="en-US" sz="2000" dirty="0" smtClean="0">
                <a:solidFill>
                  <a:srgbClr val="FF0000"/>
                </a:solidFill>
              </a:rPr>
              <a:t>14,x</a:t>
            </a:r>
          </a:p>
          <a:p>
            <a:r>
              <a:rPr lang="en-US" sz="2000" dirty="0"/>
              <a:t>14,x</a:t>
            </a:r>
          </a:p>
        </p:txBody>
      </p:sp>
      <p:sp>
        <p:nvSpPr>
          <p:cNvPr id="15" name="Text Box 9"/>
          <p:cNvSpPr txBox="1">
            <a:spLocks noChangeArrowheads="1"/>
          </p:cNvSpPr>
          <p:nvPr/>
        </p:nvSpPr>
        <p:spPr bwMode="auto">
          <a:xfrm>
            <a:off x="6697586" y="1857034"/>
            <a:ext cx="118013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dirty="0" smtClean="0"/>
              <a:t>D(y),p(y)</a:t>
            </a:r>
            <a:endParaRPr lang="en-US" sz="2000" dirty="0"/>
          </a:p>
          <a:p>
            <a:r>
              <a:rPr lang="en-US" sz="2000" dirty="0" smtClean="0">
                <a:solidFill>
                  <a:schemeClr val="bg2">
                    <a:lumMod val="60000"/>
                    <a:lumOff val="40000"/>
                  </a:schemeClr>
                </a:solidFill>
                <a:latin typeface="Comic Sans MS" charset="0"/>
              </a:rPr>
              <a:t>12,z</a:t>
            </a:r>
            <a:r>
              <a:rPr lang="en-US" sz="2000" dirty="0" smtClean="0">
                <a:latin typeface="Comic Sans MS" charset="0"/>
              </a:rPr>
              <a:t> </a:t>
            </a:r>
            <a:endParaRPr lang="en-US" sz="2000" dirty="0"/>
          </a:p>
          <a:p>
            <a:r>
              <a:rPr lang="en-US" sz="2000" dirty="0">
                <a:latin typeface="Comic Sans MS" charset="0"/>
              </a:rPr>
              <a:t>12,z </a:t>
            </a:r>
            <a:endParaRPr lang="en-US" sz="2000" dirty="0" smtClean="0">
              <a:latin typeface="Comic Sans MS" charset="0"/>
            </a:endParaRPr>
          </a:p>
          <a:p>
            <a:r>
              <a:rPr lang="en-US" sz="2000" dirty="0">
                <a:latin typeface="Comic Sans MS" charset="0"/>
              </a:rPr>
              <a:t>12,z</a:t>
            </a:r>
            <a:endParaRPr lang="en-US" sz="2000" dirty="0"/>
          </a:p>
          <a:p>
            <a:r>
              <a:rPr lang="en-US" sz="2000" dirty="0">
                <a:solidFill>
                  <a:srgbClr val="FF0000"/>
                </a:solidFill>
                <a:latin typeface="Comic Sans MS" charset="0"/>
              </a:rPr>
              <a:t>12,z</a:t>
            </a:r>
            <a:endParaRPr lang="en-US" sz="2000" dirty="0">
              <a:solidFill>
                <a:srgbClr val="FF0000"/>
              </a:solidFill>
            </a:endParaRPr>
          </a:p>
          <a:p>
            <a:r>
              <a:rPr lang="en-US" sz="2000" dirty="0" smtClean="0">
                <a:latin typeface="Comic Sans MS" charset="0"/>
              </a:rPr>
              <a:t>12,z</a:t>
            </a:r>
          </a:p>
          <a:p>
            <a:r>
              <a:rPr lang="en-US" sz="2000" dirty="0" smtClean="0">
                <a:latin typeface="Comic Sans MS" charset="0"/>
              </a:rPr>
              <a:t>12,z</a:t>
            </a:r>
          </a:p>
          <a:p>
            <a:r>
              <a:rPr lang="en-US" sz="2000" dirty="0">
                <a:latin typeface="Comic Sans MS" charset="0"/>
              </a:rPr>
              <a:t>12,z</a:t>
            </a:r>
            <a:endParaRPr lang="en-US" sz="2000" dirty="0"/>
          </a:p>
        </p:txBody>
      </p:sp>
      <p:sp>
        <p:nvSpPr>
          <p:cNvPr id="16" name="Line 10"/>
          <p:cNvSpPr>
            <a:spLocks noChangeShapeType="1"/>
          </p:cNvSpPr>
          <p:nvPr/>
        </p:nvSpPr>
        <p:spPr bwMode="auto">
          <a:xfrm>
            <a:off x="361950" y="2205115"/>
            <a:ext cx="8505825" cy="9525"/>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11"/>
          <p:cNvSpPr>
            <a:spLocks noChangeShapeType="1"/>
          </p:cNvSpPr>
          <p:nvPr/>
        </p:nvSpPr>
        <p:spPr bwMode="auto">
          <a:xfrm>
            <a:off x="519113" y="2509915"/>
            <a:ext cx="8296275" cy="0"/>
          </a:xfrm>
          <a:prstGeom prst="line">
            <a:avLst/>
          </a:prstGeom>
          <a:noFill/>
          <a:ln w="1905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12"/>
          <p:cNvSpPr>
            <a:spLocks noChangeShapeType="1"/>
          </p:cNvSpPr>
          <p:nvPr/>
        </p:nvSpPr>
        <p:spPr bwMode="auto">
          <a:xfrm>
            <a:off x="538163" y="2805190"/>
            <a:ext cx="8267700" cy="4763"/>
          </a:xfrm>
          <a:prstGeom prst="line">
            <a:avLst/>
          </a:prstGeom>
          <a:noFill/>
          <a:ln w="1905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13"/>
          <p:cNvSpPr>
            <a:spLocks noChangeShapeType="1"/>
          </p:cNvSpPr>
          <p:nvPr/>
        </p:nvSpPr>
        <p:spPr bwMode="auto">
          <a:xfrm>
            <a:off x="547688" y="3114753"/>
            <a:ext cx="8253412" cy="9525"/>
          </a:xfrm>
          <a:prstGeom prst="line">
            <a:avLst/>
          </a:prstGeom>
          <a:noFill/>
          <a:ln w="1905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14"/>
          <p:cNvSpPr>
            <a:spLocks noChangeShapeType="1"/>
          </p:cNvSpPr>
          <p:nvPr/>
        </p:nvSpPr>
        <p:spPr bwMode="auto">
          <a:xfrm>
            <a:off x="557213" y="3419553"/>
            <a:ext cx="8267700" cy="9525"/>
          </a:xfrm>
          <a:prstGeom prst="line">
            <a:avLst/>
          </a:prstGeom>
          <a:noFill/>
          <a:ln w="1905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15"/>
          <p:cNvSpPr>
            <a:spLocks noChangeShapeType="1"/>
          </p:cNvSpPr>
          <p:nvPr/>
        </p:nvSpPr>
        <p:spPr bwMode="auto">
          <a:xfrm>
            <a:off x="557534" y="3733878"/>
            <a:ext cx="8262938" cy="4762"/>
          </a:xfrm>
          <a:prstGeom prst="line">
            <a:avLst/>
          </a:prstGeom>
          <a:noFill/>
          <a:ln w="1905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15"/>
          <p:cNvSpPr>
            <a:spLocks noChangeShapeType="1"/>
          </p:cNvSpPr>
          <p:nvPr/>
        </p:nvSpPr>
        <p:spPr bwMode="auto">
          <a:xfrm>
            <a:off x="557534" y="4072586"/>
            <a:ext cx="8262938" cy="4762"/>
          </a:xfrm>
          <a:prstGeom prst="line">
            <a:avLst/>
          </a:prstGeom>
          <a:noFill/>
          <a:ln w="1905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15"/>
          <p:cNvSpPr>
            <a:spLocks noChangeShapeType="1"/>
          </p:cNvSpPr>
          <p:nvPr/>
        </p:nvSpPr>
        <p:spPr bwMode="auto">
          <a:xfrm>
            <a:off x="557534" y="4365380"/>
            <a:ext cx="8262938" cy="4762"/>
          </a:xfrm>
          <a:prstGeom prst="line">
            <a:avLst/>
          </a:prstGeom>
          <a:noFill/>
          <a:ln w="1905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Text Box 9"/>
          <p:cNvSpPr txBox="1">
            <a:spLocks noChangeArrowheads="1"/>
          </p:cNvSpPr>
          <p:nvPr/>
        </p:nvSpPr>
        <p:spPr bwMode="auto">
          <a:xfrm>
            <a:off x="7981176" y="1881253"/>
            <a:ext cx="1064715" cy="249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dirty="0" smtClean="0"/>
              <a:t>D(t),p(t)</a:t>
            </a:r>
            <a:endParaRPr lang="en-US" sz="2000" dirty="0"/>
          </a:p>
          <a:p>
            <a:r>
              <a:rPr lang="en-US" sz="1800" dirty="0">
                <a:latin typeface="Comic Sans MS" charset="0"/>
              </a:rPr>
              <a:t>∞ </a:t>
            </a:r>
            <a:endParaRPr lang="en-US" sz="2000" dirty="0"/>
          </a:p>
          <a:p>
            <a:r>
              <a:rPr lang="en-US" sz="1800" dirty="0">
                <a:latin typeface="Comic Sans MS" charset="0"/>
              </a:rPr>
              <a:t>∞ </a:t>
            </a:r>
            <a:endParaRPr lang="en-US" sz="2000" dirty="0"/>
          </a:p>
          <a:p>
            <a:r>
              <a:rPr lang="en-US" sz="2000" dirty="0" smtClean="0">
                <a:solidFill>
                  <a:schemeClr val="bg2">
                    <a:lumMod val="60000"/>
                    <a:lumOff val="40000"/>
                  </a:schemeClr>
                </a:solidFill>
              </a:rPr>
              <a:t>15,v</a:t>
            </a:r>
            <a:endParaRPr lang="en-US" sz="2000" dirty="0">
              <a:solidFill>
                <a:schemeClr val="bg2">
                  <a:lumMod val="60000"/>
                  <a:lumOff val="40000"/>
                </a:schemeClr>
              </a:solidFill>
            </a:endParaRPr>
          </a:p>
          <a:p>
            <a:r>
              <a:rPr lang="en-US" sz="2000" dirty="0"/>
              <a:t>15,v </a:t>
            </a:r>
            <a:endParaRPr lang="en-US" sz="2000" dirty="0" smtClean="0"/>
          </a:p>
          <a:p>
            <a:r>
              <a:rPr lang="en-US" sz="2000" dirty="0" smtClean="0"/>
              <a:t>15,v</a:t>
            </a:r>
          </a:p>
          <a:p>
            <a:r>
              <a:rPr lang="en-US" sz="2000" dirty="0" smtClean="0"/>
              <a:t>15,v</a:t>
            </a:r>
          </a:p>
          <a:p>
            <a:r>
              <a:rPr lang="en-US" sz="2000" dirty="0">
                <a:solidFill>
                  <a:srgbClr val="FF0000"/>
                </a:solidFill>
              </a:rPr>
              <a:t>15,v</a:t>
            </a:r>
          </a:p>
        </p:txBody>
      </p:sp>
      <p:grpSp>
        <p:nvGrpSpPr>
          <p:cNvPr id="4" name="Group 3"/>
          <p:cNvGrpSpPr/>
          <p:nvPr/>
        </p:nvGrpSpPr>
        <p:grpSpPr>
          <a:xfrm>
            <a:off x="2763348" y="5040656"/>
            <a:ext cx="2906047" cy="1196656"/>
            <a:chOff x="2763348" y="4824624"/>
            <a:chExt cx="2906047" cy="1196656"/>
          </a:xfrm>
        </p:grpSpPr>
        <p:sp>
          <p:nvSpPr>
            <p:cNvPr id="31" name="Freeform 4"/>
            <p:cNvSpPr>
              <a:spLocks/>
            </p:cNvSpPr>
            <p:nvPr/>
          </p:nvSpPr>
          <p:spPr bwMode="auto">
            <a:xfrm>
              <a:off x="3123670" y="5105787"/>
              <a:ext cx="468556" cy="2125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 name="Oval 5"/>
            <p:cNvSpPr>
              <a:spLocks noChangeArrowheads="1"/>
            </p:cNvSpPr>
            <p:nvPr/>
          </p:nvSpPr>
          <p:spPr bwMode="auto">
            <a:xfrm>
              <a:off x="2767458" y="5382378"/>
              <a:ext cx="428825" cy="92578"/>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3" name="Line 6"/>
            <p:cNvSpPr>
              <a:spLocks noChangeShapeType="1"/>
            </p:cNvSpPr>
            <p:nvPr/>
          </p:nvSpPr>
          <p:spPr bwMode="auto">
            <a:xfrm>
              <a:off x="2767458" y="5374377"/>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7"/>
            <p:cNvSpPr>
              <a:spLocks noChangeShapeType="1"/>
            </p:cNvSpPr>
            <p:nvPr/>
          </p:nvSpPr>
          <p:spPr bwMode="auto">
            <a:xfrm>
              <a:off x="3196283" y="5374377"/>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Rectangle 8"/>
            <p:cNvSpPr>
              <a:spLocks noChangeArrowheads="1"/>
            </p:cNvSpPr>
            <p:nvPr/>
          </p:nvSpPr>
          <p:spPr bwMode="auto">
            <a:xfrm>
              <a:off x="2767458" y="5374377"/>
              <a:ext cx="424715" cy="5600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36" name="Oval 9"/>
            <p:cNvSpPr>
              <a:spLocks noChangeArrowheads="1"/>
            </p:cNvSpPr>
            <p:nvPr/>
          </p:nvSpPr>
          <p:spPr bwMode="auto">
            <a:xfrm>
              <a:off x="2763348" y="5306944"/>
              <a:ext cx="428825" cy="10857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7" name="Oval 10"/>
            <p:cNvSpPr>
              <a:spLocks noChangeArrowheads="1"/>
            </p:cNvSpPr>
            <p:nvPr/>
          </p:nvSpPr>
          <p:spPr bwMode="auto">
            <a:xfrm>
              <a:off x="3416860" y="5824695"/>
              <a:ext cx="428825" cy="92578"/>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8" name="Line 11"/>
            <p:cNvSpPr>
              <a:spLocks noChangeShapeType="1"/>
            </p:cNvSpPr>
            <p:nvPr/>
          </p:nvSpPr>
          <p:spPr bwMode="auto">
            <a:xfrm>
              <a:off x="3416860" y="5816694"/>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9" name="Line 12"/>
            <p:cNvSpPr>
              <a:spLocks noChangeShapeType="1"/>
            </p:cNvSpPr>
            <p:nvPr/>
          </p:nvSpPr>
          <p:spPr bwMode="auto">
            <a:xfrm>
              <a:off x="3845685" y="5816694"/>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0" name="Rectangle 13"/>
            <p:cNvSpPr>
              <a:spLocks noChangeArrowheads="1"/>
            </p:cNvSpPr>
            <p:nvPr/>
          </p:nvSpPr>
          <p:spPr bwMode="auto">
            <a:xfrm>
              <a:off x="3416860" y="5816694"/>
              <a:ext cx="424715" cy="5600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41" name="Oval 14"/>
            <p:cNvSpPr>
              <a:spLocks noChangeArrowheads="1"/>
            </p:cNvSpPr>
            <p:nvPr/>
          </p:nvSpPr>
          <p:spPr bwMode="auto">
            <a:xfrm>
              <a:off x="3412750" y="5749261"/>
              <a:ext cx="428825" cy="10857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2" name="Oval 15"/>
            <p:cNvSpPr>
              <a:spLocks noChangeArrowheads="1"/>
            </p:cNvSpPr>
            <p:nvPr/>
          </p:nvSpPr>
          <p:spPr bwMode="auto">
            <a:xfrm>
              <a:off x="3411380" y="5036068"/>
              <a:ext cx="428825" cy="92578"/>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3" name="Line 16"/>
            <p:cNvSpPr>
              <a:spLocks noChangeShapeType="1"/>
            </p:cNvSpPr>
            <p:nvPr/>
          </p:nvSpPr>
          <p:spPr bwMode="auto">
            <a:xfrm>
              <a:off x="3411380" y="5028067"/>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Line 17"/>
            <p:cNvSpPr>
              <a:spLocks noChangeShapeType="1"/>
            </p:cNvSpPr>
            <p:nvPr/>
          </p:nvSpPr>
          <p:spPr bwMode="auto">
            <a:xfrm>
              <a:off x="3840205" y="5028067"/>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Rectangle 18"/>
            <p:cNvSpPr>
              <a:spLocks noChangeArrowheads="1"/>
            </p:cNvSpPr>
            <p:nvPr/>
          </p:nvSpPr>
          <p:spPr bwMode="auto">
            <a:xfrm>
              <a:off x="3411380" y="5028067"/>
              <a:ext cx="424715" cy="5600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46" name="Oval 19"/>
            <p:cNvSpPr>
              <a:spLocks noChangeArrowheads="1"/>
            </p:cNvSpPr>
            <p:nvPr/>
          </p:nvSpPr>
          <p:spPr bwMode="auto">
            <a:xfrm>
              <a:off x="3407270" y="4960634"/>
              <a:ext cx="428825" cy="10857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7" name="Oval 20"/>
            <p:cNvSpPr>
              <a:spLocks noChangeArrowheads="1"/>
            </p:cNvSpPr>
            <p:nvPr/>
          </p:nvSpPr>
          <p:spPr bwMode="auto">
            <a:xfrm>
              <a:off x="4347122" y="5031496"/>
              <a:ext cx="427455" cy="92578"/>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8" name="Line 21"/>
            <p:cNvSpPr>
              <a:spLocks noChangeShapeType="1"/>
            </p:cNvSpPr>
            <p:nvPr/>
          </p:nvSpPr>
          <p:spPr bwMode="auto">
            <a:xfrm>
              <a:off x="4347122" y="5023495"/>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9" name="Line 22"/>
            <p:cNvSpPr>
              <a:spLocks noChangeShapeType="1"/>
            </p:cNvSpPr>
            <p:nvPr/>
          </p:nvSpPr>
          <p:spPr bwMode="auto">
            <a:xfrm>
              <a:off x="4774577" y="5028029"/>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0" name="Rectangle 23"/>
            <p:cNvSpPr>
              <a:spLocks noChangeArrowheads="1"/>
            </p:cNvSpPr>
            <p:nvPr/>
          </p:nvSpPr>
          <p:spPr bwMode="auto">
            <a:xfrm>
              <a:off x="4347122" y="5023495"/>
              <a:ext cx="423345" cy="5600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51" name="Oval 24"/>
            <p:cNvSpPr>
              <a:spLocks noChangeArrowheads="1"/>
            </p:cNvSpPr>
            <p:nvPr/>
          </p:nvSpPr>
          <p:spPr bwMode="auto">
            <a:xfrm>
              <a:off x="4351232" y="4959491"/>
              <a:ext cx="427455" cy="10857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2" name="Oval 25"/>
            <p:cNvSpPr>
              <a:spLocks noChangeArrowheads="1"/>
            </p:cNvSpPr>
            <p:nvPr/>
          </p:nvSpPr>
          <p:spPr bwMode="auto">
            <a:xfrm>
              <a:off x="4360823" y="5821266"/>
              <a:ext cx="428825" cy="92578"/>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3" name="Line 26"/>
            <p:cNvSpPr>
              <a:spLocks noChangeShapeType="1"/>
            </p:cNvSpPr>
            <p:nvPr/>
          </p:nvSpPr>
          <p:spPr bwMode="auto">
            <a:xfrm>
              <a:off x="4360823" y="5813265"/>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 name="Line 27"/>
            <p:cNvSpPr>
              <a:spLocks noChangeShapeType="1"/>
            </p:cNvSpPr>
            <p:nvPr/>
          </p:nvSpPr>
          <p:spPr bwMode="auto">
            <a:xfrm>
              <a:off x="4789647" y="5813265"/>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5" name="Rectangle 28"/>
            <p:cNvSpPr>
              <a:spLocks noChangeArrowheads="1"/>
            </p:cNvSpPr>
            <p:nvPr/>
          </p:nvSpPr>
          <p:spPr bwMode="auto">
            <a:xfrm>
              <a:off x="4360823" y="5813265"/>
              <a:ext cx="424715" cy="5600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56" name="Oval 29"/>
            <p:cNvSpPr>
              <a:spLocks noChangeArrowheads="1"/>
            </p:cNvSpPr>
            <p:nvPr/>
          </p:nvSpPr>
          <p:spPr bwMode="auto">
            <a:xfrm>
              <a:off x="4356713" y="5745832"/>
              <a:ext cx="428825" cy="10857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7" name="Oval 30"/>
            <p:cNvSpPr>
              <a:spLocks noChangeArrowheads="1"/>
            </p:cNvSpPr>
            <p:nvPr/>
          </p:nvSpPr>
          <p:spPr bwMode="auto">
            <a:xfrm>
              <a:off x="5240570" y="5537814"/>
              <a:ext cx="428825" cy="92578"/>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8" name="Line 31"/>
            <p:cNvSpPr>
              <a:spLocks noChangeShapeType="1"/>
            </p:cNvSpPr>
            <p:nvPr/>
          </p:nvSpPr>
          <p:spPr bwMode="auto">
            <a:xfrm>
              <a:off x="5240570" y="5529813"/>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 name="Line 32"/>
            <p:cNvSpPr>
              <a:spLocks noChangeShapeType="1"/>
            </p:cNvSpPr>
            <p:nvPr/>
          </p:nvSpPr>
          <p:spPr bwMode="auto">
            <a:xfrm>
              <a:off x="5669395" y="5529813"/>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0" name="Rectangle 33"/>
            <p:cNvSpPr>
              <a:spLocks noChangeArrowheads="1"/>
            </p:cNvSpPr>
            <p:nvPr/>
          </p:nvSpPr>
          <p:spPr bwMode="auto">
            <a:xfrm>
              <a:off x="5240570" y="5529813"/>
              <a:ext cx="424715" cy="5600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61" name="Oval 34"/>
            <p:cNvSpPr>
              <a:spLocks noChangeArrowheads="1"/>
            </p:cNvSpPr>
            <p:nvPr/>
          </p:nvSpPr>
          <p:spPr bwMode="auto">
            <a:xfrm>
              <a:off x="5236460" y="5462380"/>
              <a:ext cx="428825" cy="10857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3" name="Freeform 36"/>
            <p:cNvSpPr>
              <a:spLocks/>
            </p:cNvSpPr>
            <p:nvPr/>
          </p:nvSpPr>
          <p:spPr bwMode="auto">
            <a:xfrm flipV="1">
              <a:off x="4699225" y="5100070"/>
              <a:ext cx="541344" cy="448056"/>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4" name="Freeform 37"/>
            <p:cNvSpPr>
              <a:spLocks/>
            </p:cNvSpPr>
            <p:nvPr/>
          </p:nvSpPr>
          <p:spPr bwMode="auto">
            <a:xfrm>
              <a:off x="3859386" y="5846410"/>
              <a:ext cx="501437" cy="1143"/>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5" name="Freeform 38"/>
            <p:cNvSpPr>
              <a:spLocks/>
            </p:cNvSpPr>
            <p:nvPr/>
          </p:nvSpPr>
          <p:spPr bwMode="auto">
            <a:xfrm>
              <a:off x="3049688" y="5476099"/>
              <a:ext cx="378133" cy="301736"/>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66" name="Group 39"/>
            <p:cNvGrpSpPr>
              <a:grpSpLocks/>
            </p:cNvGrpSpPr>
            <p:nvPr/>
          </p:nvGrpSpPr>
          <p:grpSpPr bwMode="auto">
            <a:xfrm>
              <a:off x="2825000" y="5201794"/>
              <a:ext cx="313741" cy="400028"/>
              <a:chOff x="2942" y="2385"/>
              <a:chExt cx="232" cy="350"/>
            </a:xfrm>
          </p:grpSpPr>
          <p:sp>
            <p:nvSpPr>
              <p:cNvPr id="82" name="Rectangle 4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3" name="Text Box 41"/>
              <p:cNvSpPr txBox="1">
                <a:spLocks noChangeArrowheads="1"/>
              </p:cNvSpPr>
              <p:nvPr/>
            </p:nvSpPr>
            <p:spPr bwMode="auto">
              <a:xfrm>
                <a:off x="2942" y="2385"/>
                <a:ext cx="232"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z</a:t>
                </a:r>
                <a:endParaRPr lang="en-US" dirty="0"/>
              </a:p>
            </p:txBody>
          </p:sp>
        </p:grpSp>
        <p:grpSp>
          <p:nvGrpSpPr>
            <p:cNvPr id="67" name="Group 42"/>
            <p:cNvGrpSpPr>
              <a:grpSpLocks/>
            </p:cNvGrpSpPr>
            <p:nvPr/>
          </p:nvGrpSpPr>
          <p:grpSpPr bwMode="auto">
            <a:xfrm>
              <a:off x="4395074" y="5621252"/>
              <a:ext cx="369913" cy="400028"/>
              <a:chOff x="2921" y="2368"/>
              <a:chExt cx="274" cy="350"/>
            </a:xfrm>
          </p:grpSpPr>
          <p:sp>
            <p:nvSpPr>
              <p:cNvPr id="80" name="Rectangle 4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1" name="Text Box 44"/>
              <p:cNvSpPr txBox="1">
                <a:spLocks noChangeArrowheads="1"/>
              </p:cNvSpPr>
              <p:nvPr/>
            </p:nvSpPr>
            <p:spPr bwMode="auto">
              <a:xfrm>
                <a:off x="2921" y="2368"/>
                <a:ext cx="274"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w</a:t>
                </a:r>
                <a:endParaRPr lang="en-US" dirty="0"/>
              </a:p>
            </p:txBody>
          </p:sp>
        </p:grpSp>
        <p:grpSp>
          <p:nvGrpSpPr>
            <p:cNvPr id="68" name="Group 45"/>
            <p:cNvGrpSpPr>
              <a:grpSpLocks/>
            </p:cNvGrpSpPr>
            <p:nvPr/>
          </p:nvGrpSpPr>
          <p:grpSpPr bwMode="auto">
            <a:xfrm>
              <a:off x="3488156" y="5550392"/>
              <a:ext cx="312268" cy="400029"/>
              <a:chOff x="2943" y="2309"/>
              <a:chExt cx="229" cy="350"/>
            </a:xfrm>
          </p:grpSpPr>
          <p:sp>
            <p:nvSpPr>
              <p:cNvPr id="78"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79" name="Text Box 47"/>
              <p:cNvSpPr txBox="1">
                <a:spLocks noChangeArrowheads="1"/>
              </p:cNvSpPr>
              <p:nvPr/>
            </p:nvSpPr>
            <p:spPr bwMode="auto">
              <a:xfrm>
                <a:off x="2943" y="2309"/>
                <a:ext cx="229"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t>x</a:t>
                </a:r>
              </a:p>
            </p:txBody>
          </p:sp>
        </p:grpSp>
        <p:grpSp>
          <p:nvGrpSpPr>
            <p:cNvPr id="69" name="Group 48"/>
            <p:cNvGrpSpPr>
              <a:grpSpLocks/>
            </p:cNvGrpSpPr>
            <p:nvPr/>
          </p:nvGrpSpPr>
          <p:grpSpPr bwMode="auto">
            <a:xfrm>
              <a:off x="4412885" y="4824624"/>
              <a:ext cx="312371" cy="400028"/>
              <a:chOff x="2943" y="2361"/>
              <a:chExt cx="231" cy="350"/>
            </a:xfrm>
          </p:grpSpPr>
          <p:sp>
            <p:nvSpPr>
              <p:cNvPr id="76" name="Rectangle 49"/>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77" name="Text Box 50"/>
              <p:cNvSpPr txBox="1">
                <a:spLocks noChangeArrowheads="1"/>
              </p:cNvSpPr>
              <p:nvPr/>
            </p:nvSpPr>
            <p:spPr bwMode="auto">
              <a:xfrm>
                <a:off x="2943" y="2361"/>
                <a:ext cx="231"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v</a:t>
                </a:r>
                <a:endParaRPr lang="en-US" dirty="0"/>
              </a:p>
            </p:txBody>
          </p:sp>
        </p:grpSp>
        <p:grpSp>
          <p:nvGrpSpPr>
            <p:cNvPr id="70" name="Group 51"/>
            <p:cNvGrpSpPr>
              <a:grpSpLocks/>
            </p:cNvGrpSpPr>
            <p:nvPr/>
          </p:nvGrpSpPr>
          <p:grpSpPr bwMode="auto">
            <a:xfrm>
              <a:off x="3485363" y="4833768"/>
              <a:ext cx="313741" cy="400028"/>
              <a:chOff x="2942" y="2369"/>
              <a:chExt cx="232" cy="350"/>
            </a:xfrm>
          </p:grpSpPr>
          <p:sp>
            <p:nvSpPr>
              <p:cNvPr id="74" name="Rectangle 52"/>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75" name="Text Box 53"/>
              <p:cNvSpPr txBox="1">
                <a:spLocks noChangeArrowheads="1"/>
              </p:cNvSpPr>
              <p:nvPr/>
            </p:nvSpPr>
            <p:spPr bwMode="auto">
              <a:xfrm>
                <a:off x="2942" y="2369"/>
                <a:ext cx="232"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y</a:t>
                </a:r>
                <a:endParaRPr lang="en-US" dirty="0"/>
              </a:p>
            </p:txBody>
          </p:sp>
        </p:grpSp>
        <p:grpSp>
          <p:nvGrpSpPr>
            <p:cNvPr id="71" name="Group 54"/>
            <p:cNvGrpSpPr>
              <a:grpSpLocks/>
            </p:cNvGrpSpPr>
            <p:nvPr/>
          </p:nvGrpSpPr>
          <p:grpSpPr bwMode="auto">
            <a:xfrm>
              <a:off x="5310332" y="5333226"/>
              <a:ext cx="327661" cy="400028"/>
              <a:chOff x="2936" y="2365"/>
              <a:chExt cx="241" cy="350"/>
            </a:xfrm>
          </p:grpSpPr>
          <p:sp>
            <p:nvSpPr>
              <p:cNvPr id="72" name="Rectangle 55"/>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73" name="Text Box 56"/>
              <p:cNvSpPr txBox="1">
                <a:spLocks noChangeArrowheads="1"/>
              </p:cNvSpPr>
              <p:nvPr/>
            </p:nvSpPr>
            <p:spPr bwMode="auto">
              <a:xfrm>
                <a:off x="2936" y="2365"/>
                <a:ext cx="241"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u</a:t>
                </a:r>
                <a:endParaRPr lang="en-US" sz="2000" dirty="0"/>
              </a:p>
            </p:txBody>
          </p:sp>
        </p:grpSp>
        <p:sp>
          <p:nvSpPr>
            <p:cNvPr id="85" name="Freeform 4"/>
            <p:cNvSpPr>
              <a:spLocks/>
            </p:cNvSpPr>
            <p:nvPr/>
          </p:nvSpPr>
          <p:spPr bwMode="auto">
            <a:xfrm>
              <a:off x="3796362" y="5130931"/>
              <a:ext cx="730235" cy="633129"/>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6" name="Oval 30"/>
            <p:cNvSpPr>
              <a:spLocks noChangeArrowheads="1"/>
            </p:cNvSpPr>
            <p:nvPr/>
          </p:nvSpPr>
          <p:spPr bwMode="auto">
            <a:xfrm>
              <a:off x="5224182" y="5033760"/>
              <a:ext cx="428825" cy="92578"/>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7" name="Line 31"/>
            <p:cNvSpPr>
              <a:spLocks noChangeShapeType="1"/>
            </p:cNvSpPr>
            <p:nvPr/>
          </p:nvSpPr>
          <p:spPr bwMode="auto">
            <a:xfrm>
              <a:off x="5224182" y="5025759"/>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8" name="Line 32"/>
            <p:cNvSpPr>
              <a:spLocks noChangeShapeType="1"/>
            </p:cNvSpPr>
            <p:nvPr/>
          </p:nvSpPr>
          <p:spPr bwMode="auto">
            <a:xfrm>
              <a:off x="5653007" y="5025759"/>
              <a:ext cx="0" cy="571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 name="Rectangle 33"/>
            <p:cNvSpPr>
              <a:spLocks noChangeArrowheads="1"/>
            </p:cNvSpPr>
            <p:nvPr/>
          </p:nvSpPr>
          <p:spPr bwMode="auto">
            <a:xfrm>
              <a:off x="5224182" y="5025759"/>
              <a:ext cx="424715" cy="5600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90" name="Oval 34"/>
            <p:cNvSpPr>
              <a:spLocks noChangeArrowheads="1"/>
            </p:cNvSpPr>
            <p:nvPr/>
          </p:nvSpPr>
          <p:spPr bwMode="auto">
            <a:xfrm>
              <a:off x="5220072" y="4958326"/>
              <a:ext cx="428825" cy="108579"/>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1" name="Group 54"/>
            <p:cNvGrpSpPr>
              <a:grpSpLocks/>
            </p:cNvGrpSpPr>
            <p:nvPr/>
          </p:nvGrpSpPr>
          <p:grpSpPr bwMode="auto">
            <a:xfrm>
              <a:off x="5329281" y="4829172"/>
              <a:ext cx="255602" cy="400028"/>
              <a:chOff x="2962" y="2365"/>
              <a:chExt cx="188" cy="350"/>
            </a:xfrm>
          </p:grpSpPr>
          <p:sp>
            <p:nvSpPr>
              <p:cNvPr id="92" name="Rectangle 55"/>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93" name="Text Box 56"/>
              <p:cNvSpPr txBox="1">
                <a:spLocks noChangeArrowheads="1"/>
              </p:cNvSpPr>
              <p:nvPr/>
            </p:nvSpPr>
            <p:spPr bwMode="auto">
              <a:xfrm>
                <a:off x="2962" y="2365"/>
                <a:ext cx="188"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t</a:t>
                </a:r>
                <a:endParaRPr lang="en-US" sz="2000" dirty="0"/>
              </a:p>
            </p:txBody>
          </p:sp>
        </p:grpSp>
        <p:sp>
          <p:nvSpPr>
            <p:cNvPr id="94" name="Freeform 37"/>
            <p:cNvSpPr>
              <a:spLocks/>
            </p:cNvSpPr>
            <p:nvPr/>
          </p:nvSpPr>
          <p:spPr bwMode="auto">
            <a:xfrm>
              <a:off x="4782997" y="5031928"/>
              <a:ext cx="501437" cy="1143"/>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2" name="TextBox 1"/>
          <p:cNvSpPr txBox="1"/>
          <p:nvPr/>
        </p:nvSpPr>
        <p:spPr>
          <a:xfrm>
            <a:off x="2946820" y="5145932"/>
            <a:ext cx="581890" cy="338554"/>
          </a:xfrm>
          <a:prstGeom prst="rect">
            <a:avLst/>
          </a:prstGeom>
          <a:noFill/>
        </p:spPr>
        <p:txBody>
          <a:bodyPr wrap="square" rtlCol="0">
            <a:spAutoFit/>
          </a:bodyPr>
          <a:lstStyle/>
          <a:p>
            <a:r>
              <a:rPr lang="en-US" sz="1600" dirty="0" smtClean="0">
                <a:solidFill>
                  <a:schemeClr val="tx1"/>
                </a:solidFill>
              </a:rPr>
              <a:t>12</a:t>
            </a:r>
            <a:endParaRPr lang="en-US" sz="2000" dirty="0">
              <a:solidFill>
                <a:schemeClr val="tx1"/>
              </a:solidFill>
            </a:endParaRPr>
          </a:p>
        </p:txBody>
      </p:sp>
      <p:sp>
        <p:nvSpPr>
          <p:cNvPr id="95" name="TextBox 94"/>
          <p:cNvSpPr txBox="1"/>
          <p:nvPr/>
        </p:nvSpPr>
        <p:spPr>
          <a:xfrm>
            <a:off x="2811680" y="5764158"/>
            <a:ext cx="581890" cy="338554"/>
          </a:xfrm>
          <a:prstGeom prst="rect">
            <a:avLst/>
          </a:prstGeom>
          <a:noFill/>
        </p:spPr>
        <p:txBody>
          <a:bodyPr wrap="square" rtlCol="0">
            <a:spAutoFit/>
          </a:bodyPr>
          <a:lstStyle/>
          <a:p>
            <a:r>
              <a:rPr lang="en-US" sz="1600" dirty="0" smtClean="0">
                <a:solidFill>
                  <a:schemeClr val="tx1"/>
                </a:solidFill>
              </a:rPr>
              <a:t>8</a:t>
            </a:r>
            <a:endParaRPr lang="en-US" sz="2000" dirty="0">
              <a:solidFill>
                <a:schemeClr val="tx1"/>
              </a:solidFill>
            </a:endParaRPr>
          </a:p>
        </p:txBody>
      </p:sp>
      <p:sp>
        <p:nvSpPr>
          <p:cNvPr id="96" name="TextBox 95"/>
          <p:cNvSpPr txBox="1"/>
          <p:nvPr/>
        </p:nvSpPr>
        <p:spPr>
          <a:xfrm>
            <a:off x="3835277" y="5360545"/>
            <a:ext cx="581890" cy="338554"/>
          </a:xfrm>
          <a:prstGeom prst="rect">
            <a:avLst/>
          </a:prstGeom>
          <a:noFill/>
        </p:spPr>
        <p:txBody>
          <a:bodyPr wrap="square" rtlCol="0">
            <a:spAutoFit/>
          </a:bodyPr>
          <a:lstStyle/>
          <a:p>
            <a:r>
              <a:rPr lang="en-US" sz="1600" dirty="0" smtClean="0">
                <a:solidFill>
                  <a:schemeClr val="tx1"/>
                </a:solidFill>
              </a:rPr>
              <a:t>3</a:t>
            </a:r>
            <a:endParaRPr lang="en-US" sz="2000" dirty="0">
              <a:solidFill>
                <a:schemeClr val="tx1"/>
              </a:solidFill>
            </a:endParaRPr>
          </a:p>
        </p:txBody>
      </p:sp>
      <p:sp>
        <p:nvSpPr>
          <p:cNvPr id="97" name="TextBox 96"/>
          <p:cNvSpPr txBox="1"/>
          <p:nvPr/>
        </p:nvSpPr>
        <p:spPr>
          <a:xfrm>
            <a:off x="4769477" y="4875572"/>
            <a:ext cx="581890" cy="338554"/>
          </a:xfrm>
          <a:prstGeom prst="rect">
            <a:avLst/>
          </a:prstGeom>
          <a:noFill/>
        </p:spPr>
        <p:txBody>
          <a:bodyPr wrap="square" rtlCol="0">
            <a:spAutoFit/>
          </a:bodyPr>
          <a:lstStyle/>
          <a:p>
            <a:r>
              <a:rPr lang="en-US" sz="1600" dirty="0" smtClean="0">
                <a:solidFill>
                  <a:schemeClr val="tx1"/>
                </a:solidFill>
              </a:rPr>
              <a:t>4</a:t>
            </a:r>
            <a:endParaRPr lang="en-US" sz="2000" dirty="0">
              <a:solidFill>
                <a:schemeClr val="tx1"/>
              </a:solidFill>
            </a:endParaRPr>
          </a:p>
        </p:txBody>
      </p:sp>
      <p:sp>
        <p:nvSpPr>
          <p:cNvPr id="98" name="TextBox 97"/>
          <p:cNvSpPr txBox="1"/>
          <p:nvPr/>
        </p:nvSpPr>
        <p:spPr>
          <a:xfrm>
            <a:off x="4792856" y="5316102"/>
            <a:ext cx="581890" cy="338554"/>
          </a:xfrm>
          <a:prstGeom prst="rect">
            <a:avLst/>
          </a:prstGeom>
          <a:noFill/>
        </p:spPr>
        <p:txBody>
          <a:bodyPr wrap="square" rtlCol="0">
            <a:spAutoFit/>
          </a:bodyPr>
          <a:lstStyle/>
          <a:p>
            <a:r>
              <a:rPr lang="en-US" sz="1600" dirty="0" smtClean="0">
                <a:solidFill>
                  <a:schemeClr val="tx1"/>
                </a:solidFill>
              </a:rPr>
              <a:t>3</a:t>
            </a:r>
            <a:endParaRPr lang="en-US" sz="2000" dirty="0">
              <a:solidFill>
                <a:schemeClr val="tx1"/>
              </a:solidFill>
            </a:endParaRPr>
          </a:p>
        </p:txBody>
      </p:sp>
      <p:sp>
        <p:nvSpPr>
          <p:cNvPr id="99" name="TextBox 98"/>
          <p:cNvSpPr txBox="1"/>
          <p:nvPr/>
        </p:nvSpPr>
        <p:spPr>
          <a:xfrm>
            <a:off x="3850406" y="6016153"/>
            <a:ext cx="581890" cy="338554"/>
          </a:xfrm>
          <a:prstGeom prst="rect">
            <a:avLst/>
          </a:prstGeom>
          <a:noFill/>
        </p:spPr>
        <p:txBody>
          <a:bodyPr wrap="square" rtlCol="0">
            <a:spAutoFit/>
          </a:bodyPr>
          <a:lstStyle/>
          <a:p>
            <a:r>
              <a:rPr lang="en-US" sz="1600" dirty="0" smtClean="0">
                <a:solidFill>
                  <a:schemeClr val="tx1"/>
                </a:solidFill>
              </a:rPr>
              <a:t>6</a:t>
            </a:r>
            <a:endParaRPr lang="en-US" sz="2000" dirty="0">
              <a:solidFill>
                <a:schemeClr val="tx1"/>
              </a:solidFill>
            </a:endParaRPr>
          </a:p>
        </p:txBody>
      </p:sp>
    </p:spTree>
    <p:extLst>
      <p:ext uri="{BB962C8B-B14F-4D97-AF65-F5344CB8AC3E}">
        <p14:creationId xmlns:p14="http://schemas.microsoft.com/office/powerpoint/2010/main" val="227476248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92696"/>
            <a:ext cx="8424936" cy="5832648"/>
          </a:xfrm>
        </p:spPr>
        <p:txBody>
          <a:bodyPr/>
          <a:lstStyle/>
          <a:p>
            <a:pPr marL="609600" indent="-609600" eaLnBrk="1" hangingPunct="1">
              <a:lnSpc>
                <a:spcPct val="90000"/>
              </a:lnSpc>
              <a:buFont typeface="Wingdings" pitchFamily="2" charset="2"/>
              <a:buNone/>
            </a:pPr>
            <a:r>
              <a:rPr lang="en-US" altLang="zh-CN" sz="2400" dirty="0" smtClean="0"/>
              <a:t>Suggested solution for Q4:</a:t>
            </a:r>
            <a:endParaRPr lang="en-US" altLang="zh-CN" sz="2400" dirty="0"/>
          </a:p>
          <a:p>
            <a:pPr marL="0" lvl="0" indent="0">
              <a:buClr>
                <a:schemeClr val="tx1"/>
              </a:buClr>
              <a:buNone/>
            </a:pPr>
            <a:r>
              <a:rPr lang="en-US" sz="2000" b="0" dirty="0" smtClean="0">
                <a:solidFill>
                  <a:schemeClr val="accent1">
                    <a:lumMod val="75000"/>
                  </a:schemeClr>
                </a:solidFill>
              </a:rPr>
              <a:t>The routing table from z to all other nodes:</a:t>
            </a:r>
          </a:p>
          <a:p>
            <a:pPr marL="0" lvl="0" indent="0">
              <a:buClr>
                <a:schemeClr val="tx1"/>
              </a:buClr>
              <a:buNone/>
            </a:pPr>
            <a:endParaRPr lang="en-US" sz="2000" b="0" dirty="0">
              <a:solidFill>
                <a:schemeClr val="accent1">
                  <a:lumMod val="75000"/>
                </a:schemeClr>
              </a:solidFill>
            </a:endParaRPr>
          </a:p>
          <a:p>
            <a:pPr marL="0" lvl="0" indent="0">
              <a:buClr>
                <a:schemeClr val="tx1"/>
              </a:buClr>
              <a:buNone/>
            </a:pPr>
            <a:endParaRPr lang="en-US" sz="2000" b="0" dirty="0" smtClean="0">
              <a:solidFill>
                <a:schemeClr val="accent1">
                  <a:lumMod val="75000"/>
                </a:schemeClr>
              </a:solidFill>
            </a:endParaRP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66855964"/>
              </p:ext>
            </p:extLst>
          </p:nvPr>
        </p:nvGraphicFramePr>
        <p:xfrm>
          <a:off x="1524000" y="1628800"/>
          <a:ext cx="6096000" cy="2621280"/>
        </p:xfrm>
        <a:graphic>
          <a:graphicData uri="http://schemas.openxmlformats.org/drawingml/2006/table">
            <a:tbl>
              <a:tblPr firstRow="1" bandRow="1">
                <a:tableStyleId>{5C22544A-7EE6-4342-B048-85BDC9FD1C3A}</a:tableStyleId>
              </a:tblPr>
              <a:tblGrid>
                <a:gridCol w="1679848">
                  <a:extLst>
                    <a:ext uri="{9D8B030D-6E8A-4147-A177-3AD203B41FA5}">
                      <a16:colId xmlns:a16="http://schemas.microsoft.com/office/drawing/2014/main" val="697827146"/>
                    </a:ext>
                  </a:extLst>
                </a:gridCol>
                <a:gridCol w="1872208">
                  <a:extLst>
                    <a:ext uri="{9D8B030D-6E8A-4147-A177-3AD203B41FA5}">
                      <a16:colId xmlns:a16="http://schemas.microsoft.com/office/drawing/2014/main" val="3837938191"/>
                    </a:ext>
                  </a:extLst>
                </a:gridCol>
                <a:gridCol w="2543944">
                  <a:extLst>
                    <a:ext uri="{9D8B030D-6E8A-4147-A177-3AD203B41FA5}">
                      <a16:colId xmlns:a16="http://schemas.microsoft.com/office/drawing/2014/main" val="1761685667"/>
                    </a:ext>
                  </a:extLst>
                </a:gridCol>
              </a:tblGrid>
              <a:tr h="370840">
                <a:tc>
                  <a:txBody>
                    <a:bodyPr/>
                    <a:lstStyle/>
                    <a:p>
                      <a:pPr algn="ctr"/>
                      <a:r>
                        <a:rPr lang="en-US" sz="2000" dirty="0" smtClean="0">
                          <a:solidFill>
                            <a:schemeClr val="tx1"/>
                          </a:solidFill>
                        </a:rPr>
                        <a:t>Destination </a:t>
                      </a:r>
                      <a:endParaRPr lang="en-US" sz="2000" dirty="0">
                        <a:solidFill>
                          <a:schemeClr val="tx1"/>
                        </a:solidFill>
                      </a:endParaRPr>
                    </a:p>
                  </a:txBody>
                  <a:tcPr/>
                </a:tc>
                <a:tc>
                  <a:txBody>
                    <a:bodyPr/>
                    <a:lstStyle/>
                    <a:p>
                      <a:pPr algn="ctr"/>
                      <a:r>
                        <a:rPr lang="en-US" sz="2000" dirty="0" smtClean="0">
                          <a:solidFill>
                            <a:schemeClr val="tx1"/>
                          </a:solidFill>
                        </a:rPr>
                        <a:t>Next Hop</a:t>
                      </a:r>
                      <a:endParaRPr lang="en-US" sz="2000" dirty="0">
                        <a:solidFill>
                          <a:schemeClr val="tx1"/>
                        </a:solidFill>
                      </a:endParaRPr>
                    </a:p>
                  </a:txBody>
                  <a:tcPr/>
                </a:tc>
                <a:tc>
                  <a:txBody>
                    <a:bodyPr/>
                    <a:lstStyle/>
                    <a:p>
                      <a:pPr algn="ctr"/>
                      <a:r>
                        <a:rPr lang="en-US" sz="2000" dirty="0" smtClean="0">
                          <a:solidFill>
                            <a:schemeClr val="tx1"/>
                          </a:solidFill>
                        </a:rPr>
                        <a:t>Cost</a:t>
                      </a:r>
                      <a:endParaRPr lang="en-US" sz="2000" dirty="0">
                        <a:solidFill>
                          <a:schemeClr val="tx1"/>
                        </a:solidFill>
                      </a:endParaRPr>
                    </a:p>
                  </a:txBody>
                  <a:tcPr/>
                </a:tc>
                <a:extLst>
                  <a:ext uri="{0D108BD9-81ED-4DB2-BD59-A6C34878D82A}">
                    <a16:rowId xmlns:a16="http://schemas.microsoft.com/office/drawing/2014/main" val="2119849096"/>
                  </a:ext>
                </a:extLst>
              </a:tr>
              <a:tr h="370840">
                <a:tc>
                  <a:txBody>
                    <a:bodyPr/>
                    <a:lstStyle/>
                    <a:p>
                      <a:pPr algn="ctr"/>
                      <a:r>
                        <a:rPr lang="en-US" dirty="0" smtClean="0">
                          <a:solidFill>
                            <a:schemeClr val="bg2">
                              <a:lumMod val="60000"/>
                              <a:lumOff val="40000"/>
                            </a:schemeClr>
                          </a:solidFill>
                        </a:rPr>
                        <a:t>t</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x</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15</a:t>
                      </a:r>
                      <a:endParaRPr lang="en-US" dirty="0">
                        <a:solidFill>
                          <a:schemeClr val="bg2">
                            <a:lumMod val="60000"/>
                            <a:lumOff val="40000"/>
                          </a:schemeClr>
                        </a:solidFill>
                      </a:endParaRPr>
                    </a:p>
                  </a:txBody>
                  <a:tcPr/>
                </a:tc>
                <a:extLst>
                  <a:ext uri="{0D108BD9-81ED-4DB2-BD59-A6C34878D82A}">
                    <a16:rowId xmlns:a16="http://schemas.microsoft.com/office/drawing/2014/main" val="897874461"/>
                  </a:ext>
                </a:extLst>
              </a:tr>
              <a:tr h="370840">
                <a:tc>
                  <a:txBody>
                    <a:bodyPr/>
                    <a:lstStyle/>
                    <a:p>
                      <a:pPr algn="ctr"/>
                      <a:r>
                        <a:rPr lang="en-US" dirty="0" smtClean="0">
                          <a:solidFill>
                            <a:schemeClr val="bg2">
                              <a:lumMod val="60000"/>
                              <a:lumOff val="40000"/>
                            </a:schemeClr>
                          </a:solidFill>
                        </a:rPr>
                        <a:t>u</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x</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14</a:t>
                      </a:r>
                      <a:endParaRPr lang="en-US" dirty="0">
                        <a:solidFill>
                          <a:schemeClr val="bg2">
                            <a:lumMod val="60000"/>
                            <a:lumOff val="40000"/>
                          </a:schemeClr>
                        </a:solidFill>
                      </a:endParaRPr>
                    </a:p>
                  </a:txBody>
                  <a:tcPr/>
                </a:tc>
                <a:extLst>
                  <a:ext uri="{0D108BD9-81ED-4DB2-BD59-A6C34878D82A}">
                    <a16:rowId xmlns:a16="http://schemas.microsoft.com/office/drawing/2014/main" val="3235029057"/>
                  </a:ext>
                </a:extLst>
              </a:tr>
              <a:tr h="370840">
                <a:tc>
                  <a:txBody>
                    <a:bodyPr/>
                    <a:lstStyle/>
                    <a:p>
                      <a:pPr algn="ctr"/>
                      <a:r>
                        <a:rPr lang="en-US" dirty="0" smtClean="0">
                          <a:solidFill>
                            <a:schemeClr val="bg2">
                              <a:lumMod val="60000"/>
                              <a:lumOff val="40000"/>
                            </a:schemeClr>
                          </a:solidFill>
                        </a:rPr>
                        <a:t>v</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x</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11</a:t>
                      </a:r>
                      <a:endParaRPr lang="en-US" dirty="0">
                        <a:solidFill>
                          <a:schemeClr val="bg2">
                            <a:lumMod val="60000"/>
                            <a:lumOff val="40000"/>
                          </a:schemeClr>
                        </a:solidFill>
                      </a:endParaRPr>
                    </a:p>
                  </a:txBody>
                  <a:tcPr/>
                </a:tc>
                <a:extLst>
                  <a:ext uri="{0D108BD9-81ED-4DB2-BD59-A6C34878D82A}">
                    <a16:rowId xmlns:a16="http://schemas.microsoft.com/office/drawing/2014/main" val="264284132"/>
                  </a:ext>
                </a:extLst>
              </a:tr>
              <a:tr h="370840">
                <a:tc>
                  <a:txBody>
                    <a:bodyPr/>
                    <a:lstStyle/>
                    <a:p>
                      <a:pPr algn="ctr"/>
                      <a:r>
                        <a:rPr lang="en-US" dirty="0" smtClean="0">
                          <a:solidFill>
                            <a:schemeClr val="bg2">
                              <a:lumMod val="60000"/>
                              <a:lumOff val="40000"/>
                            </a:schemeClr>
                          </a:solidFill>
                        </a:rPr>
                        <a:t>w</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x</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14</a:t>
                      </a:r>
                      <a:endParaRPr lang="en-US" dirty="0">
                        <a:solidFill>
                          <a:schemeClr val="bg2">
                            <a:lumMod val="60000"/>
                            <a:lumOff val="40000"/>
                          </a:schemeClr>
                        </a:solidFill>
                      </a:endParaRPr>
                    </a:p>
                  </a:txBody>
                  <a:tcPr/>
                </a:tc>
                <a:extLst>
                  <a:ext uri="{0D108BD9-81ED-4DB2-BD59-A6C34878D82A}">
                    <a16:rowId xmlns:a16="http://schemas.microsoft.com/office/drawing/2014/main" val="3116279653"/>
                  </a:ext>
                </a:extLst>
              </a:tr>
              <a:tr h="370840">
                <a:tc>
                  <a:txBody>
                    <a:bodyPr/>
                    <a:lstStyle/>
                    <a:p>
                      <a:pPr algn="ctr"/>
                      <a:r>
                        <a:rPr lang="en-US" dirty="0" smtClean="0">
                          <a:solidFill>
                            <a:schemeClr val="bg2">
                              <a:lumMod val="60000"/>
                              <a:lumOff val="40000"/>
                            </a:schemeClr>
                          </a:solidFill>
                        </a:rPr>
                        <a:t>x</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x</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8</a:t>
                      </a:r>
                      <a:endParaRPr lang="en-US" dirty="0">
                        <a:solidFill>
                          <a:schemeClr val="bg2">
                            <a:lumMod val="60000"/>
                            <a:lumOff val="40000"/>
                          </a:schemeClr>
                        </a:solidFill>
                      </a:endParaRPr>
                    </a:p>
                  </a:txBody>
                  <a:tcPr/>
                </a:tc>
                <a:extLst>
                  <a:ext uri="{0D108BD9-81ED-4DB2-BD59-A6C34878D82A}">
                    <a16:rowId xmlns:a16="http://schemas.microsoft.com/office/drawing/2014/main" val="3491127444"/>
                  </a:ext>
                </a:extLst>
              </a:tr>
              <a:tr h="370840">
                <a:tc>
                  <a:txBody>
                    <a:bodyPr/>
                    <a:lstStyle/>
                    <a:p>
                      <a:pPr algn="ctr"/>
                      <a:r>
                        <a:rPr lang="en-US" dirty="0" smtClean="0">
                          <a:solidFill>
                            <a:schemeClr val="bg2">
                              <a:lumMod val="60000"/>
                              <a:lumOff val="40000"/>
                            </a:schemeClr>
                          </a:solidFill>
                        </a:rPr>
                        <a:t>y</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y</a:t>
                      </a:r>
                      <a:endParaRPr lang="en-US" dirty="0">
                        <a:solidFill>
                          <a:schemeClr val="bg2">
                            <a:lumMod val="60000"/>
                            <a:lumOff val="40000"/>
                          </a:schemeClr>
                        </a:solidFill>
                      </a:endParaRPr>
                    </a:p>
                  </a:txBody>
                  <a:tcPr/>
                </a:tc>
                <a:tc>
                  <a:txBody>
                    <a:bodyPr/>
                    <a:lstStyle/>
                    <a:p>
                      <a:pPr algn="ctr"/>
                      <a:r>
                        <a:rPr lang="en-US" dirty="0" smtClean="0">
                          <a:solidFill>
                            <a:schemeClr val="bg2">
                              <a:lumMod val="60000"/>
                              <a:lumOff val="40000"/>
                            </a:schemeClr>
                          </a:solidFill>
                        </a:rPr>
                        <a:t>12</a:t>
                      </a:r>
                      <a:endParaRPr lang="en-US" dirty="0">
                        <a:solidFill>
                          <a:schemeClr val="bg2">
                            <a:lumMod val="60000"/>
                            <a:lumOff val="40000"/>
                          </a:schemeClr>
                        </a:solidFill>
                      </a:endParaRPr>
                    </a:p>
                  </a:txBody>
                  <a:tcPr/>
                </a:tc>
                <a:extLst>
                  <a:ext uri="{0D108BD9-81ED-4DB2-BD59-A6C34878D82A}">
                    <a16:rowId xmlns:a16="http://schemas.microsoft.com/office/drawing/2014/main" val="562831596"/>
                  </a:ext>
                </a:extLst>
              </a:tr>
            </a:tbl>
          </a:graphicData>
        </a:graphic>
      </p:graphicFrame>
    </p:spTree>
    <p:extLst>
      <p:ext uri="{BB962C8B-B14F-4D97-AF65-F5344CB8AC3E}">
        <p14:creationId xmlns:p14="http://schemas.microsoft.com/office/powerpoint/2010/main" val="32259481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496944" cy="5760640"/>
          </a:xfrm>
        </p:spPr>
        <p:txBody>
          <a:bodyPr/>
          <a:lstStyle/>
          <a:p>
            <a:pPr marL="609600" indent="-609600" eaLnBrk="1" hangingPunct="1">
              <a:lnSpc>
                <a:spcPct val="90000"/>
              </a:lnSpc>
              <a:buFont typeface="Wingdings" pitchFamily="2" charset="2"/>
              <a:buNone/>
            </a:pPr>
            <a:r>
              <a:rPr lang="en-US" altLang="zh-CN" sz="2400" dirty="0"/>
              <a:t>Question </a:t>
            </a:r>
            <a:r>
              <a:rPr lang="en-US" altLang="zh-CN" sz="2400" dirty="0" smtClean="0"/>
              <a:t>1:</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lvl="0" indent="0">
              <a:buNone/>
            </a:pPr>
            <a:r>
              <a:rPr lang="en-US" sz="2000" b="0" dirty="0"/>
              <a:t>Consider the </a:t>
            </a:r>
            <a:r>
              <a:rPr lang="en-US" sz="2000" b="0" dirty="0" smtClean="0"/>
              <a:t>network below</a:t>
            </a:r>
            <a:r>
              <a:rPr lang="en-US" sz="2000" b="0" dirty="0"/>
              <a:t>. </a:t>
            </a:r>
          </a:p>
          <a:p>
            <a:pPr marL="0" indent="0">
              <a:buClrTx/>
              <a:buNone/>
            </a:pPr>
            <a:endParaRPr lang="en-US" sz="2000" dirty="0" smtClean="0"/>
          </a:p>
          <a:p>
            <a:pPr marL="0" indent="0">
              <a:buClrTx/>
              <a:buNone/>
            </a:pPr>
            <a:endParaRPr lang="en-US" sz="2000" dirty="0"/>
          </a:p>
          <a:p>
            <a:pPr marL="0" indent="0">
              <a:buClrTx/>
              <a:buNone/>
            </a:pPr>
            <a:endParaRPr lang="en-US" sz="2000" dirty="0" smtClean="0"/>
          </a:p>
          <a:p>
            <a:pPr marL="0" indent="0">
              <a:buClrTx/>
              <a:buNone/>
            </a:pPr>
            <a:endParaRPr lang="en-US" sz="2000" dirty="0"/>
          </a:p>
          <a:p>
            <a:pPr marL="0" indent="0">
              <a:buClrTx/>
              <a:buNone/>
            </a:pPr>
            <a:endParaRPr lang="en-US" sz="2000" dirty="0" smtClean="0"/>
          </a:p>
          <a:p>
            <a:pPr marL="457200" lvl="0" indent="-457200">
              <a:buClrTx/>
              <a:buFont typeface="+mj-lt"/>
              <a:buAutoNum type="alphaLcParenR"/>
            </a:pPr>
            <a:r>
              <a:rPr lang="en-US" sz="2000" b="0" dirty="0" smtClean="0"/>
              <a:t>Show </a:t>
            </a:r>
            <a:r>
              <a:rPr lang="en-US" sz="2000" b="0" dirty="0"/>
              <a:t>the forwarding table in router A, such that all traffic destined to host H3 is forwarded through interface 3.</a:t>
            </a:r>
          </a:p>
          <a:p>
            <a:pPr marL="457200" lvl="0" indent="-457200">
              <a:buClrTx/>
              <a:buFont typeface="+mj-lt"/>
              <a:buAutoNum type="alphaLcParenR"/>
            </a:pPr>
            <a:r>
              <a:rPr lang="en-US" sz="2000" b="0" dirty="0" smtClean="0"/>
              <a:t>Can </a:t>
            </a:r>
            <a:r>
              <a:rPr lang="en-US" sz="2000" b="0" dirty="0"/>
              <a:t>you write down a forwarding table in router A, such that all traffic from H1 destined to host H3 is forwarded through interface 3, while all traffic from H2 destined to host H3 is forwarded through interface 4?</a:t>
            </a:r>
          </a:p>
          <a:p>
            <a:pPr marL="0" indent="0">
              <a:buClrTx/>
              <a:buNone/>
            </a:pPr>
            <a:endParaRPr lang="en-US" sz="2000" dirty="0"/>
          </a:p>
          <a:p>
            <a:pPr marL="0" indent="0">
              <a:buClrTx/>
              <a:buNone/>
            </a:pPr>
            <a:endParaRPr lang="en-US" sz="20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979712" y="1772816"/>
            <a:ext cx="4295775" cy="1788795"/>
          </a:xfrm>
          <a:prstGeom prst="rect">
            <a:avLst/>
          </a:prstGeom>
        </p:spPr>
      </p:pic>
    </p:spTree>
    <p:extLst>
      <p:ext uri="{BB962C8B-B14F-4D97-AF65-F5344CB8AC3E}">
        <p14:creationId xmlns:p14="http://schemas.microsoft.com/office/powerpoint/2010/main" val="170133891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92696"/>
            <a:ext cx="8424936" cy="5832648"/>
          </a:xfrm>
        </p:spPr>
        <p:txBody>
          <a:bodyPr/>
          <a:lstStyle/>
          <a:p>
            <a:pPr marL="609600" indent="-609600" eaLnBrk="1" hangingPunct="1">
              <a:lnSpc>
                <a:spcPct val="90000"/>
              </a:lnSpc>
              <a:buFont typeface="Wingdings" pitchFamily="2" charset="2"/>
              <a:buNone/>
            </a:pPr>
            <a:r>
              <a:rPr lang="en-US" altLang="zh-CN" sz="2400" dirty="0" smtClean="0"/>
              <a:t>Suggested solution for Q1:</a:t>
            </a:r>
            <a:endParaRPr lang="en-US" altLang="zh-CN" sz="2400" dirty="0"/>
          </a:p>
          <a:p>
            <a:pPr marL="457200" lvl="0" indent="-457200">
              <a:buClr>
                <a:schemeClr val="tx1"/>
              </a:buClr>
              <a:buFont typeface="+mj-lt"/>
              <a:buAutoNum type="alphaLcParenR"/>
            </a:pPr>
            <a:r>
              <a:rPr lang="en-US" sz="2000" b="0" dirty="0" smtClean="0"/>
              <a:t>Show </a:t>
            </a:r>
            <a:r>
              <a:rPr lang="en-US" sz="2000" b="0" dirty="0"/>
              <a:t>the forwarding table in router A, such that all traffic destined to host H3 is forwarded through interface 3</a:t>
            </a:r>
            <a:r>
              <a:rPr lang="en-US" sz="2000" b="0" dirty="0" smtClean="0"/>
              <a:t>.</a:t>
            </a:r>
          </a:p>
          <a:p>
            <a:pPr marL="457200" lvl="0" indent="-457200">
              <a:buClr>
                <a:schemeClr val="tx1"/>
              </a:buClr>
              <a:buFont typeface="+mj-lt"/>
              <a:buAutoNum type="alphaLcParenR"/>
            </a:pPr>
            <a:endParaRPr lang="en-US" sz="2000" dirty="0" smtClean="0"/>
          </a:p>
          <a:p>
            <a:pPr marL="457200" lvl="0" indent="-457200">
              <a:buClr>
                <a:schemeClr val="tx1"/>
              </a:buClr>
              <a:buFont typeface="+mj-lt"/>
              <a:buAutoNum type="alphaLcParenR"/>
            </a:pPr>
            <a:endParaRPr lang="en-US" sz="2000" dirty="0"/>
          </a:p>
          <a:p>
            <a:pPr marL="457200" lvl="0" indent="-457200">
              <a:buClr>
                <a:schemeClr val="tx1"/>
              </a:buClr>
              <a:buFont typeface="+mj-lt"/>
              <a:buAutoNum type="alphaLcParenR"/>
            </a:pPr>
            <a:endParaRPr lang="en-US" sz="2000" dirty="0" smtClean="0"/>
          </a:p>
          <a:p>
            <a:pPr marL="0" lvl="0" indent="0">
              <a:buClr>
                <a:schemeClr val="tx1"/>
              </a:buClr>
              <a:buNone/>
            </a:pPr>
            <a:endParaRPr lang="en-US" sz="2000" dirty="0" smtClean="0"/>
          </a:p>
          <a:p>
            <a:pPr marL="457200" lvl="0" indent="-457200">
              <a:buClr>
                <a:schemeClr val="tx1"/>
              </a:buClr>
              <a:buFont typeface="+mj-lt"/>
              <a:buAutoNum type="alphaLcParenR" startAt="2"/>
            </a:pPr>
            <a:r>
              <a:rPr lang="en-US" sz="2000" b="0" dirty="0" smtClean="0"/>
              <a:t>Can </a:t>
            </a:r>
            <a:r>
              <a:rPr lang="en-US" sz="2000" b="0" dirty="0"/>
              <a:t>you write down a forwarding table in router A, such that all traffic from H1 destined to host H3 is forwarded through interface 3, while all traffic from H2 destined to host H3 is forwarded through interface </a:t>
            </a:r>
            <a:r>
              <a:rPr lang="en-US" sz="2000" b="0" dirty="0" smtClean="0"/>
              <a:t>4?</a:t>
            </a:r>
          </a:p>
          <a:p>
            <a:pPr marL="800100" lvl="2" indent="0">
              <a:buNone/>
            </a:pPr>
            <a:endParaRPr lang="en-US" b="0" dirty="0" smtClean="0">
              <a:solidFill>
                <a:schemeClr val="bg2">
                  <a:lumMod val="60000"/>
                  <a:lumOff val="40000"/>
                </a:schemeClr>
              </a:solidFill>
            </a:endParaRPr>
          </a:p>
          <a:p>
            <a:pPr marL="400050" lvl="1" indent="0">
              <a:buNone/>
            </a:pPr>
            <a:r>
              <a:rPr lang="en-US" sz="2000" b="0" dirty="0" smtClean="0">
                <a:solidFill>
                  <a:schemeClr val="bg2">
                    <a:lumMod val="60000"/>
                    <a:lumOff val="40000"/>
                  </a:schemeClr>
                </a:solidFill>
              </a:rPr>
              <a:t>No, because forwarding rule is only based on destination address. </a:t>
            </a:r>
          </a:p>
          <a:p>
            <a:pPr marL="0" lvl="0" indent="0">
              <a:buClr>
                <a:schemeClr val="tx1"/>
              </a:buClr>
              <a:buNone/>
            </a:pPr>
            <a:endParaRPr lang="en-US" sz="2000" dirty="0"/>
          </a:p>
          <a:p>
            <a:pPr marL="457200" lvl="0" indent="-457200">
              <a:buClr>
                <a:schemeClr val="tx1"/>
              </a:buClr>
              <a:buFont typeface="+mj-lt"/>
              <a:buAutoNum type="alphaLcParenR"/>
            </a:pPr>
            <a:endParaRPr lang="en-US" sz="2000" dirty="0" smtClean="0"/>
          </a:p>
          <a:p>
            <a:pPr marL="457200" lvl="0" indent="-457200">
              <a:buClr>
                <a:schemeClr val="tx1"/>
              </a:buClr>
              <a:buFont typeface="+mj-lt"/>
              <a:buAutoNum type="alphaLcParenR"/>
            </a:pPr>
            <a:endParaRPr lang="en-US" sz="2000" dirty="0"/>
          </a:p>
          <a:p>
            <a:pPr marL="457200" lvl="0" indent="-457200">
              <a:buClr>
                <a:schemeClr val="tx1"/>
              </a:buClr>
              <a:buFont typeface="+mj-lt"/>
              <a:buAutoNum type="alphaLcParenR"/>
            </a:pPr>
            <a:endParaRPr lang="en-US" sz="2000" dirty="0" smtClean="0"/>
          </a:p>
          <a:p>
            <a:pPr marL="457200" lvl="0" indent="-457200">
              <a:buClr>
                <a:schemeClr val="tx1"/>
              </a:buClr>
              <a:buFont typeface="+mj-lt"/>
              <a:buAutoNum type="alphaLcParenR"/>
            </a:pPr>
            <a:endParaRPr lang="en-US" sz="2000" dirty="0" smtClean="0"/>
          </a:p>
          <a:p>
            <a:pPr marL="457200" lvl="1" indent="0">
              <a:buClrTx/>
              <a:buNone/>
            </a:pPr>
            <a:endParaRPr lang="en-US" sz="2000" dirty="0" smtClean="0">
              <a:solidFill>
                <a:schemeClr val="bg2">
                  <a:lumMod val="60000"/>
                  <a:lumOff val="40000"/>
                </a:schemeClr>
              </a:solidFill>
            </a:endParaRPr>
          </a:p>
          <a:p>
            <a:pPr marL="457200" lvl="1" indent="0">
              <a:buClrTx/>
              <a:buNone/>
            </a:pPr>
            <a:endParaRPr lang="en-US" sz="2000" dirty="0"/>
          </a:p>
          <a:p>
            <a:pPr marL="457200" lvl="1" indent="0">
              <a:buClrTx/>
              <a:buNone/>
            </a:pPr>
            <a:endParaRPr lang="en-US" sz="2000" dirty="0"/>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46741658"/>
              </p:ext>
            </p:extLst>
          </p:nvPr>
        </p:nvGraphicFramePr>
        <p:xfrm>
          <a:off x="1187624" y="2060848"/>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698476516"/>
                    </a:ext>
                  </a:extLst>
                </a:gridCol>
                <a:gridCol w="3048000">
                  <a:extLst>
                    <a:ext uri="{9D8B030D-6E8A-4147-A177-3AD203B41FA5}">
                      <a16:colId xmlns:a16="http://schemas.microsoft.com/office/drawing/2014/main" val="420397756"/>
                    </a:ext>
                  </a:extLst>
                </a:gridCol>
              </a:tblGrid>
              <a:tr h="370840">
                <a:tc>
                  <a:txBody>
                    <a:bodyPr/>
                    <a:lstStyle/>
                    <a:p>
                      <a:r>
                        <a:rPr lang="en-US" b="0" dirty="0" smtClean="0">
                          <a:solidFill>
                            <a:schemeClr val="tx1"/>
                          </a:solidFill>
                        </a:rPr>
                        <a:t>Destination Address</a:t>
                      </a:r>
                      <a:endParaRPr lang="en-US" b="0" dirty="0">
                        <a:solidFill>
                          <a:schemeClr val="tx1"/>
                        </a:solidFill>
                      </a:endParaRPr>
                    </a:p>
                  </a:txBody>
                  <a:tcPr/>
                </a:tc>
                <a:tc>
                  <a:txBody>
                    <a:bodyPr/>
                    <a:lstStyle/>
                    <a:p>
                      <a:r>
                        <a:rPr lang="en-US" b="0" dirty="0" smtClean="0">
                          <a:solidFill>
                            <a:schemeClr val="tx1"/>
                          </a:solidFill>
                        </a:rPr>
                        <a:t>Link</a:t>
                      </a:r>
                      <a:r>
                        <a:rPr lang="en-US" b="0" baseline="0" dirty="0" smtClean="0">
                          <a:solidFill>
                            <a:schemeClr val="tx1"/>
                          </a:solidFill>
                        </a:rPr>
                        <a:t> Interface</a:t>
                      </a:r>
                      <a:endParaRPr lang="en-US" b="0" dirty="0">
                        <a:solidFill>
                          <a:schemeClr val="tx1"/>
                        </a:solidFill>
                      </a:endParaRPr>
                    </a:p>
                  </a:txBody>
                  <a:tcPr/>
                </a:tc>
                <a:extLst>
                  <a:ext uri="{0D108BD9-81ED-4DB2-BD59-A6C34878D82A}">
                    <a16:rowId xmlns:a16="http://schemas.microsoft.com/office/drawing/2014/main" val="1425990279"/>
                  </a:ext>
                </a:extLst>
              </a:tr>
              <a:tr h="370840">
                <a:tc>
                  <a:txBody>
                    <a:bodyPr/>
                    <a:lstStyle/>
                    <a:p>
                      <a:r>
                        <a:rPr lang="en-US" dirty="0" smtClean="0">
                          <a:solidFill>
                            <a:schemeClr val="bg2">
                              <a:lumMod val="60000"/>
                              <a:lumOff val="40000"/>
                            </a:schemeClr>
                          </a:solidFill>
                        </a:rPr>
                        <a:t>H3</a:t>
                      </a:r>
                      <a:endParaRPr lang="en-US" dirty="0">
                        <a:solidFill>
                          <a:schemeClr val="bg2">
                            <a:lumMod val="60000"/>
                            <a:lumOff val="40000"/>
                          </a:schemeClr>
                        </a:solidFill>
                      </a:endParaRPr>
                    </a:p>
                  </a:txBody>
                  <a:tcPr/>
                </a:tc>
                <a:tc>
                  <a:txBody>
                    <a:bodyPr/>
                    <a:lstStyle/>
                    <a:p>
                      <a:r>
                        <a:rPr lang="en-US" dirty="0" smtClean="0">
                          <a:solidFill>
                            <a:schemeClr val="bg2">
                              <a:lumMod val="60000"/>
                              <a:lumOff val="40000"/>
                            </a:schemeClr>
                          </a:solidFill>
                        </a:rPr>
                        <a:t>3</a:t>
                      </a:r>
                      <a:endParaRPr lang="en-US" dirty="0">
                        <a:solidFill>
                          <a:schemeClr val="bg2">
                            <a:lumMod val="60000"/>
                            <a:lumOff val="40000"/>
                          </a:schemeClr>
                        </a:solidFill>
                      </a:endParaRPr>
                    </a:p>
                  </a:txBody>
                  <a:tcPr/>
                </a:tc>
                <a:extLst>
                  <a:ext uri="{0D108BD9-81ED-4DB2-BD59-A6C34878D82A}">
                    <a16:rowId xmlns:a16="http://schemas.microsoft.com/office/drawing/2014/main" val="2178032126"/>
                  </a:ext>
                </a:extLst>
              </a:tr>
            </a:tbl>
          </a:graphicData>
        </a:graphic>
      </p:graphicFrame>
    </p:spTree>
    <p:extLst>
      <p:ext uri="{BB962C8B-B14F-4D97-AF65-F5344CB8AC3E}">
        <p14:creationId xmlns:p14="http://schemas.microsoft.com/office/powerpoint/2010/main" val="403741692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424936" cy="5760640"/>
          </a:xfrm>
        </p:spPr>
        <p:txBody>
          <a:bodyPr/>
          <a:lstStyle/>
          <a:p>
            <a:pPr marL="609600" indent="-609600" eaLnBrk="1" hangingPunct="1">
              <a:lnSpc>
                <a:spcPct val="90000"/>
              </a:lnSpc>
              <a:buFont typeface="Wingdings" pitchFamily="2" charset="2"/>
              <a:buNone/>
            </a:pPr>
            <a:r>
              <a:rPr lang="en-US" altLang="zh-CN" sz="2400" dirty="0"/>
              <a:t>Question 2</a:t>
            </a:r>
            <a:r>
              <a:rPr lang="en-US" altLang="zh-CN" sz="2400" dirty="0" smtClean="0"/>
              <a:t>:</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indent="0">
              <a:buNone/>
            </a:pPr>
            <a:r>
              <a:rPr lang="en-US" altLang="zh-CN" sz="2000" b="0" dirty="0"/>
              <a:t>Consider a datagram network using 32-bit host addresses. Suppose a router has four links, numbered 0 through 3, and packets are to be forwarded to the link interfaces as follows:</a:t>
            </a:r>
          </a:p>
          <a:p>
            <a:pPr marL="0" lvl="0" indent="0">
              <a:buNone/>
            </a:pPr>
            <a:endParaRPr lang="en-US" sz="2000" dirty="0"/>
          </a:p>
          <a:p>
            <a:pPr marL="0" indent="0">
              <a:buClrTx/>
              <a:buNone/>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4055742461"/>
              </p:ext>
            </p:extLst>
          </p:nvPr>
        </p:nvGraphicFramePr>
        <p:xfrm>
          <a:off x="1259632" y="2852936"/>
          <a:ext cx="6096000" cy="2509170"/>
        </p:xfrm>
        <a:graphic>
          <a:graphicData uri="http://schemas.openxmlformats.org/drawingml/2006/table">
            <a:tbl>
              <a:tblPr firstRow="1" bandRow="1">
                <a:tableStyleId>{5C22544A-7EE6-4342-B048-85BDC9FD1C3A}</a:tableStyleId>
              </a:tblPr>
              <a:tblGrid>
                <a:gridCol w="4488160">
                  <a:extLst>
                    <a:ext uri="{9D8B030D-6E8A-4147-A177-3AD203B41FA5}">
                      <a16:colId xmlns:a16="http://schemas.microsoft.com/office/drawing/2014/main" val="3022458902"/>
                    </a:ext>
                  </a:extLst>
                </a:gridCol>
                <a:gridCol w="1607840">
                  <a:extLst>
                    <a:ext uri="{9D8B030D-6E8A-4147-A177-3AD203B41FA5}">
                      <a16:colId xmlns:a16="http://schemas.microsoft.com/office/drawing/2014/main" val="4189943664"/>
                    </a:ext>
                  </a:extLst>
                </a:gridCol>
              </a:tblGrid>
              <a:tr h="325778">
                <a:tc>
                  <a:txBody>
                    <a:bodyPr/>
                    <a:lstStyle/>
                    <a:p>
                      <a:r>
                        <a:rPr lang="en-US" sz="1600" kern="100" dirty="0" smtClean="0">
                          <a:solidFill>
                            <a:schemeClr val="tx1"/>
                          </a:solidFill>
                          <a:effectLst/>
                        </a:rPr>
                        <a:t>Destination Address Range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smtClean="0">
                          <a:solidFill>
                            <a:schemeClr val="tx1"/>
                          </a:solidFill>
                          <a:effectLst/>
                        </a:rPr>
                        <a:t>Link Interface</a:t>
                      </a:r>
                      <a:endParaRPr lang="en-US" sz="1100" kern="100" dirty="0" smtClean="0">
                        <a:solidFill>
                          <a:schemeClr val="tx1"/>
                        </a:solidFill>
                        <a:effectLst/>
                        <a:latin typeface="Times New Roman" panose="02020603050405020304" pitchFamily="18" charset="0"/>
                        <a:ea typeface="PMingLiU" panose="02020500000000000000" pitchFamily="18"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657320"/>
                  </a:ext>
                </a:extLst>
              </a:tr>
              <a:tr h="636748">
                <a:tc>
                  <a:txBody>
                    <a:bodyPr/>
                    <a:lstStyle/>
                    <a:p>
                      <a:pPr lvl="0" algn="l">
                        <a:spcBef>
                          <a:spcPts val="600"/>
                        </a:spcBef>
                        <a:spcAft>
                          <a:spcPts val="0"/>
                        </a:spcAft>
                        <a:tabLst>
                          <a:tab pos="628650" algn="l"/>
                        </a:tabLst>
                      </a:pPr>
                      <a:r>
                        <a:rPr lang="en-US" sz="1600" kern="100" dirty="0" smtClean="0">
                          <a:solidFill>
                            <a:schemeClr val="tx1"/>
                          </a:solidFill>
                          <a:effectLst/>
                        </a:rPr>
                        <a:t>From 11100000 00000000 00000000 00000000 </a:t>
                      </a:r>
                    </a:p>
                    <a:p>
                      <a:pPr lvl="0" algn="l">
                        <a:spcBef>
                          <a:spcPts val="600"/>
                        </a:spcBef>
                        <a:spcAft>
                          <a:spcPts val="0"/>
                        </a:spcAft>
                        <a:tabLst>
                          <a:tab pos="628650" algn="l"/>
                        </a:tabLst>
                      </a:pPr>
                      <a:r>
                        <a:rPr lang="en-US" sz="1600" kern="100" dirty="0" smtClean="0">
                          <a:solidFill>
                            <a:schemeClr val="tx1"/>
                          </a:solidFill>
                          <a:effectLst/>
                        </a:rPr>
                        <a:t>To      11100000 00111111  11111111   11111111</a:t>
                      </a:r>
                      <a:endParaRPr lang="en-US" sz="1600" kern="100" dirty="0" smtClean="0">
                        <a:solidFill>
                          <a:schemeClr val="tx1"/>
                        </a:solidFill>
                        <a:effectLst/>
                        <a:latin typeface="Times New Roman" panose="02020603050405020304" pitchFamily="18" charset="0"/>
                        <a:ea typeface="PMingLiU" panose="02020500000000000000" pitchFamily="18"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739488"/>
                  </a:ext>
                </a:extLst>
              </a:tr>
              <a:tr h="521568">
                <a:tc>
                  <a:txBody>
                    <a:bodyPr/>
                    <a:lstStyle/>
                    <a:p>
                      <a:r>
                        <a:rPr lang="en-US" sz="1600" dirty="0" smtClean="0"/>
                        <a:t>From 11100000 01000000 00000000 00000000</a:t>
                      </a:r>
                    </a:p>
                    <a:p>
                      <a:r>
                        <a:rPr lang="en-US" sz="1600" dirty="0" smtClean="0"/>
                        <a:t>To      11100000 01000000 11111111  11111111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207883"/>
                  </a:ext>
                </a:extLst>
              </a:tr>
              <a:tr h="518512">
                <a:tc>
                  <a:txBody>
                    <a:bodyPr/>
                    <a:lstStyle/>
                    <a:p>
                      <a:r>
                        <a:rPr lang="en-US" sz="1600" dirty="0" smtClean="0"/>
                        <a:t>From 11100000 01000001 00000000 00000000</a:t>
                      </a:r>
                    </a:p>
                    <a:p>
                      <a:r>
                        <a:rPr lang="en-US" sz="1600" dirty="0" smtClean="0"/>
                        <a:t>To      11100001 01111111  11111111   11111111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317"/>
                  </a:ext>
                </a:extLst>
              </a:tr>
              <a:tr h="360330">
                <a:tc>
                  <a:txBody>
                    <a:bodyPr/>
                    <a:lstStyle/>
                    <a:p>
                      <a:r>
                        <a:rPr lang="en-US" sz="1600" dirty="0" smtClean="0"/>
                        <a:t>Otherwise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386921"/>
                  </a:ext>
                </a:extLst>
              </a:tr>
            </a:tbl>
          </a:graphicData>
        </a:graphic>
      </p:graphicFrame>
    </p:spTree>
    <p:extLst>
      <p:ext uri="{BB962C8B-B14F-4D97-AF65-F5344CB8AC3E}">
        <p14:creationId xmlns:p14="http://schemas.microsoft.com/office/powerpoint/2010/main" val="82672223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4" y="620688"/>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ct val="0"/>
              </a:spcAft>
              <a:buClr>
                <a:schemeClr val="folHlink"/>
              </a:buClr>
              <a:buSzPct val="90000"/>
              <a:buFont typeface="Wingdings" pitchFamily="2" charset="2"/>
              <a:buBlip>
                <a:blip r:embed="rId2"/>
              </a:buBlip>
              <a:defRPr kumimoji="1"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hlink"/>
              </a:buClr>
              <a:buSzPct val="90000"/>
              <a:buFont typeface="Wingdings" pitchFamily="2" charset="2"/>
              <a:buBlip>
                <a:blip r:embed="rId3"/>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609600" indent="-609600" eaLnBrk="1" hangingPunct="1">
              <a:lnSpc>
                <a:spcPct val="90000"/>
              </a:lnSpc>
              <a:buFont typeface="Wingdings" pitchFamily="2" charset="2"/>
              <a:buNone/>
            </a:pPr>
            <a:r>
              <a:rPr lang="en-US" altLang="zh-CN" sz="2400" kern="0" dirty="0" smtClean="0"/>
              <a:t>Question 2:</a:t>
            </a:r>
          </a:p>
          <a:p>
            <a:pPr marL="609600" indent="-609600" eaLnBrk="1" hangingPunct="1">
              <a:lnSpc>
                <a:spcPct val="90000"/>
              </a:lnSpc>
              <a:buFont typeface="Wingdings" pitchFamily="2" charset="2"/>
              <a:buNone/>
            </a:pPr>
            <a:endParaRPr lang="en-US" altLang="zh-CN" sz="1400" kern="0" dirty="0" smtClean="0">
              <a:latin typeface="Times New Roman" pitchFamily="18" charset="0"/>
              <a:ea typeface="SimSun" pitchFamily="2" charset="-122"/>
            </a:endParaRPr>
          </a:p>
          <a:p>
            <a:pPr marL="457200" indent="-457200">
              <a:buClr>
                <a:schemeClr val="tx1"/>
              </a:buClr>
              <a:buFont typeface="+mj-lt"/>
              <a:buAutoNum type="alphaLcParenR"/>
            </a:pPr>
            <a:r>
              <a:rPr lang="en-US" sz="2000" b="0" dirty="0" smtClean="0"/>
              <a:t>Provide </a:t>
            </a:r>
            <a:r>
              <a:rPr lang="en-US" sz="2000" b="0" dirty="0"/>
              <a:t>a forwarding table that has five entries, uses longest prefix matching, and forwards packets to the correct link </a:t>
            </a:r>
            <a:r>
              <a:rPr lang="en-US" sz="2000" b="0" dirty="0" smtClean="0"/>
              <a:t>interfaces.</a:t>
            </a:r>
          </a:p>
          <a:p>
            <a:pPr marL="0" indent="0">
              <a:buClr>
                <a:schemeClr val="tx1"/>
              </a:buClr>
              <a:buNone/>
            </a:pPr>
            <a:endParaRPr kumimoji="0" lang="en-US" sz="500" b="0" kern="0" dirty="0"/>
          </a:p>
          <a:p>
            <a:pPr marL="457200" indent="-457200">
              <a:buClr>
                <a:schemeClr val="tx1"/>
              </a:buClr>
              <a:buFont typeface="+mj-lt"/>
              <a:buAutoNum type="alphaLcParenR" startAt="2"/>
            </a:pPr>
            <a:r>
              <a:rPr lang="en-US" sz="2000" b="0" dirty="0" smtClean="0"/>
              <a:t>Describe </a:t>
            </a:r>
            <a:r>
              <a:rPr lang="en-US" sz="2000" b="0" dirty="0"/>
              <a:t>how your forwarding table determines the appropriate link interface for datagrams with destination addresses: </a:t>
            </a:r>
          </a:p>
          <a:p>
            <a:pPr marL="914400" lvl="1" indent="-457200">
              <a:buClrTx/>
              <a:buFont typeface="+mj-lt"/>
              <a:buAutoNum type="alphaLcPeriod"/>
            </a:pPr>
            <a:r>
              <a:rPr lang="en-US" sz="2000" dirty="0"/>
              <a:t>11001000 10010001 01010001 </a:t>
            </a:r>
            <a:r>
              <a:rPr lang="en-US" sz="2000" dirty="0" smtClean="0"/>
              <a:t>01010101</a:t>
            </a:r>
            <a:r>
              <a:rPr lang="en-US" sz="2000" dirty="0"/>
              <a:t> </a:t>
            </a:r>
          </a:p>
          <a:p>
            <a:pPr marL="914400" lvl="1" indent="-457200">
              <a:buClrTx/>
              <a:buFont typeface="+mj-lt"/>
              <a:buAutoNum type="alphaLcPeriod"/>
            </a:pPr>
            <a:r>
              <a:rPr lang="en-US" sz="2000" dirty="0"/>
              <a:t>11100001 01000000 11000011 </a:t>
            </a:r>
            <a:r>
              <a:rPr lang="en-US" sz="2000" dirty="0" smtClean="0"/>
              <a:t>00111100</a:t>
            </a:r>
            <a:endParaRPr lang="en-US" sz="2000" dirty="0"/>
          </a:p>
          <a:p>
            <a:pPr marL="914400" lvl="1" indent="-457200">
              <a:buClrTx/>
              <a:buFont typeface="+mj-lt"/>
              <a:buAutoNum type="alphaLcPeriod"/>
            </a:pPr>
            <a:r>
              <a:rPr lang="en-US" sz="2000" dirty="0"/>
              <a:t>11100001 10000000 00010001 </a:t>
            </a:r>
            <a:r>
              <a:rPr lang="en-US" sz="2000" dirty="0" smtClean="0"/>
              <a:t>01110111</a:t>
            </a:r>
          </a:p>
          <a:p>
            <a:pPr marL="514350" indent="-457200">
              <a:buClrTx/>
              <a:buFont typeface="+mj-lt"/>
              <a:buAutoNum type="alphaLcParenR" startAt="2"/>
            </a:pPr>
            <a:r>
              <a:rPr lang="en-US" sz="2000" b="0" dirty="0"/>
              <a:t>Rewrite this forwarding table using the </a:t>
            </a:r>
            <a:r>
              <a:rPr lang="en-US" sz="2000" b="0" dirty="0" err="1"/>
              <a:t>a.b.c.d</a:t>
            </a:r>
            <a:r>
              <a:rPr lang="en-US" sz="2000" b="0" dirty="0"/>
              <a:t>/x notation instead of the binary string notation.</a:t>
            </a:r>
          </a:p>
          <a:p>
            <a:pPr marL="457200" indent="-457200">
              <a:buClrTx/>
              <a:buFont typeface="+mj-lt"/>
              <a:buAutoNum type="alphaLcPeriod"/>
            </a:pPr>
            <a:endParaRPr lang="en-US" sz="2000" kern="0" dirty="0" smtClean="0"/>
          </a:p>
          <a:p>
            <a:pPr marL="0" indent="0">
              <a:buClrTx/>
              <a:buFont typeface="Wingdings" pitchFamily="2" charset="2"/>
              <a:buNone/>
            </a:pPr>
            <a:endParaRPr lang="en-US" sz="2000" kern="0" dirty="0"/>
          </a:p>
        </p:txBody>
      </p:sp>
    </p:spTree>
    <p:extLst>
      <p:ext uri="{BB962C8B-B14F-4D97-AF65-F5344CB8AC3E}">
        <p14:creationId xmlns:p14="http://schemas.microsoft.com/office/powerpoint/2010/main" val="28092994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92696"/>
            <a:ext cx="8424936" cy="5832648"/>
          </a:xfrm>
        </p:spPr>
        <p:txBody>
          <a:bodyPr/>
          <a:lstStyle/>
          <a:p>
            <a:pPr marL="609600" indent="-609600" eaLnBrk="1" hangingPunct="1">
              <a:lnSpc>
                <a:spcPct val="90000"/>
              </a:lnSpc>
              <a:buFont typeface="Wingdings" pitchFamily="2" charset="2"/>
              <a:buNone/>
            </a:pPr>
            <a:r>
              <a:rPr lang="en-US" altLang="zh-CN" sz="2400" dirty="0" smtClean="0"/>
              <a:t>Suggested solution for Q2:</a:t>
            </a:r>
            <a:endParaRPr lang="en-US" altLang="zh-CN" sz="2400" dirty="0"/>
          </a:p>
          <a:p>
            <a:pPr lvl="0">
              <a:buClr>
                <a:schemeClr val="tx1"/>
              </a:buClr>
              <a:buFont typeface="+mj-lt"/>
              <a:buAutoNum type="alphaLcParenR"/>
            </a:pPr>
            <a:r>
              <a:rPr lang="en-US" sz="2000" b="0" dirty="0"/>
              <a:t>Provide a forwarding table that has five entries, uses longest prefix matching, and forwards packets to the correct link interfaces.</a:t>
            </a:r>
            <a:endParaRPr lang="en-US" sz="2000" b="0" dirty="0" smtClean="0"/>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69814033"/>
              </p:ext>
            </p:extLst>
          </p:nvPr>
        </p:nvGraphicFramePr>
        <p:xfrm>
          <a:off x="1979712" y="2420888"/>
          <a:ext cx="3960440" cy="2088812"/>
        </p:xfrm>
        <a:graphic>
          <a:graphicData uri="http://schemas.openxmlformats.org/drawingml/2006/table">
            <a:tbl>
              <a:tblPr firstRow="1" bandRow="1">
                <a:tableStyleId>{5C22544A-7EE6-4342-B048-85BDC9FD1C3A}</a:tableStyleId>
              </a:tblPr>
              <a:tblGrid>
                <a:gridCol w="2232247">
                  <a:extLst>
                    <a:ext uri="{9D8B030D-6E8A-4147-A177-3AD203B41FA5}">
                      <a16:colId xmlns:a16="http://schemas.microsoft.com/office/drawing/2014/main" val="3022458902"/>
                    </a:ext>
                  </a:extLst>
                </a:gridCol>
                <a:gridCol w="1728193">
                  <a:extLst>
                    <a:ext uri="{9D8B030D-6E8A-4147-A177-3AD203B41FA5}">
                      <a16:colId xmlns:a16="http://schemas.microsoft.com/office/drawing/2014/main" val="4189943664"/>
                    </a:ext>
                  </a:extLst>
                </a:gridCol>
              </a:tblGrid>
              <a:tr h="325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00" dirty="0" smtClean="0">
                          <a:solidFill>
                            <a:schemeClr val="tx1"/>
                          </a:solidFill>
                          <a:effectLst/>
                          <a:latin typeface="+mn-lt"/>
                          <a:ea typeface="+mn-ea"/>
                          <a:cs typeface="+mn-cs"/>
                        </a:rPr>
                        <a:t>Prefix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smtClean="0">
                          <a:solidFill>
                            <a:schemeClr val="tx1"/>
                          </a:solidFill>
                          <a:effectLst/>
                        </a:rPr>
                        <a:t>Link Interface</a:t>
                      </a:r>
                      <a:endParaRPr lang="en-US" sz="1100" kern="100" dirty="0" smtClean="0">
                        <a:solidFill>
                          <a:schemeClr val="tx1"/>
                        </a:solidFill>
                        <a:effectLst/>
                        <a:latin typeface="Times New Roman" panose="02020603050405020304" pitchFamily="18" charset="0"/>
                        <a:ea typeface="PMingLiU" panose="02020500000000000000" pitchFamily="18"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657320"/>
                  </a:ext>
                </a:extLst>
              </a:tr>
              <a:tr h="312792">
                <a:tc>
                  <a:txBody>
                    <a:bodyPr/>
                    <a:lstStyle/>
                    <a:p>
                      <a:pPr algn="l"/>
                      <a:r>
                        <a:rPr lang="en-US" sz="1600" dirty="0" smtClean="0">
                          <a:solidFill>
                            <a:schemeClr val="bg2">
                              <a:lumMod val="60000"/>
                              <a:lumOff val="40000"/>
                            </a:schemeClr>
                          </a:solidFill>
                        </a:rPr>
                        <a:t>11100000 00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739488"/>
                  </a:ext>
                </a:extLst>
              </a:tr>
              <a:tr h="337552">
                <a:tc>
                  <a:txBody>
                    <a:bodyPr/>
                    <a:lstStyle/>
                    <a:p>
                      <a:pPr algn="l"/>
                      <a:r>
                        <a:rPr lang="en-US" sz="1600" dirty="0" smtClean="0">
                          <a:solidFill>
                            <a:schemeClr val="bg2">
                              <a:lumMod val="60000"/>
                              <a:lumOff val="40000"/>
                            </a:schemeClr>
                          </a:solidFill>
                        </a:rPr>
                        <a:t>11100000 01000000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1</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207883"/>
                  </a:ext>
                </a:extLst>
              </a:tr>
              <a:tr h="360040">
                <a:tc>
                  <a:txBody>
                    <a:bodyPr/>
                    <a:lstStyle/>
                    <a:p>
                      <a:pPr algn="l"/>
                      <a:r>
                        <a:rPr lang="en-US" sz="1600" dirty="0" smtClean="0">
                          <a:solidFill>
                            <a:schemeClr val="bg2">
                              <a:lumMod val="60000"/>
                              <a:lumOff val="40000"/>
                            </a:schemeClr>
                          </a:solidFill>
                        </a:rPr>
                        <a:t>1110000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2</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317"/>
                  </a:ext>
                </a:extLst>
              </a:tr>
              <a:tr h="360330">
                <a:tc>
                  <a:txBody>
                    <a:bodyPr/>
                    <a:lstStyle/>
                    <a:p>
                      <a:pPr algn="l"/>
                      <a:r>
                        <a:rPr lang="en-US" sz="1600" dirty="0" smtClean="0">
                          <a:solidFill>
                            <a:schemeClr val="bg2">
                              <a:lumMod val="60000"/>
                              <a:lumOff val="40000"/>
                            </a:schemeClr>
                          </a:solidFill>
                        </a:rPr>
                        <a:t>11100001 1</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3</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386921"/>
                  </a:ext>
                </a:extLst>
              </a:tr>
              <a:tr h="360330">
                <a:tc>
                  <a:txBody>
                    <a:bodyPr/>
                    <a:lstStyle/>
                    <a:p>
                      <a:pPr algn="l"/>
                      <a:r>
                        <a:rPr lang="en-US" sz="1600" dirty="0" smtClean="0">
                          <a:solidFill>
                            <a:schemeClr val="bg2">
                              <a:lumMod val="60000"/>
                              <a:lumOff val="40000"/>
                            </a:schemeClr>
                          </a:solidFill>
                        </a:rPr>
                        <a:t>Otherwise</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3</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761508"/>
                  </a:ext>
                </a:extLst>
              </a:tr>
            </a:tbl>
          </a:graphicData>
        </a:graphic>
      </p:graphicFrame>
    </p:spTree>
    <p:extLst>
      <p:ext uri="{BB962C8B-B14F-4D97-AF65-F5344CB8AC3E}">
        <p14:creationId xmlns:p14="http://schemas.microsoft.com/office/powerpoint/2010/main" val="4881090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92696"/>
            <a:ext cx="8424936" cy="5832648"/>
          </a:xfrm>
        </p:spPr>
        <p:txBody>
          <a:bodyPr/>
          <a:lstStyle/>
          <a:p>
            <a:pPr marL="609600" indent="-609600" eaLnBrk="1" hangingPunct="1">
              <a:lnSpc>
                <a:spcPct val="90000"/>
              </a:lnSpc>
              <a:buFont typeface="Wingdings" pitchFamily="2" charset="2"/>
              <a:buNone/>
            </a:pPr>
            <a:r>
              <a:rPr lang="en-US" altLang="zh-CN" sz="2400" dirty="0" smtClean="0"/>
              <a:t>Suggested solution for Q2:</a:t>
            </a:r>
            <a:endParaRPr lang="en-US" altLang="zh-CN" sz="2400" dirty="0"/>
          </a:p>
          <a:p>
            <a:pPr marL="457200" lvl="0" indent="-457200">
              <a:buClr>
                <a:schemeClr val="tx1"/>
              </a:buClr>
              <a:buFont typeface="+mj-lt"/>
              <a:buAutoNum type="alphaLcParenR" startAt="2"/>
            </a:pPr>
            <a:r>
              <a:rPr lang="en-US" sz="2000" b="0" dirty="0"/>
              <a:t>Describe how your forwarding table determines the appropriate link interface for datagrams with destination addresses</a:t>
            </a:r>
            <a:r>
              <a:rPr lang="en-US" sz="2000" b="0" dirty="0" smtClean="0"/>
              <a:t>:</a:t>
            </a:r>
          </a:p>
          <a:p>
            <a:pPr marL="914400" lvl="1" indent="-457200">
              <a:buClrTx/>
              <a:buFont typeface="+mj-lt"/>
              <a:buAutoNum type="alphaLcPeriod"/>
            </a:pPr>
            <a:r>
              <a:rPr lang="en-US" sz="2000" dirty="0" smtClean="0"/>
              <a:t>11001000 </a:t>
            </a:r>
            <a:r>
              <a:rPr lang="en-US" sz="2000" dirty="0"/>
              <a:t>10010001 01010001 01010101 </a:t>
            </a:r>
            <a:endParaRPr lang="en-US" sz="2000" dirty="0" smtClean="0"/>
          </a:p>
          <a:p>
            <a:pPr marL="457200" lvl="1" indent="0">
              <a:buClrTx/>
              <a:buNone/>
            </a:pPr>
            <a:r>
              <a:rPr lang="en-US" sz="2000" dirty="0">
                <a:solidFill>
                  <a:schemeClr val="bg2">
                    <a:lumMod val="60000"/>
                    <a:lumOff val="40000"/>
                  </a:schemeClr>
                </a:solidFill>
              </a:rPr>
              <a:t>Prefix match for </a:t>
            </a:r>
            <a:r>
              <a:rPr lang="en-US" sz="2000" dirty="0" smtClean="0">
                <a:solidFill>
                  <a:schemeClr val="bg2">
                    <a:lumMod val="60000"/>
                    <a:lumOff val="40000"/>
                  </a:schemeClr>
                </a:solidFill>
              </a:rPr>
              <a:t>this </a:t>
            </a:r>
            <a:r>
              <a:rPr lang="en-US" sz="2000" dirty="0">
                <a:solidFill>
                  <a:schemeClr val="bg2">
                    <a:lumMod val="60000"/>
                    <a:lumOff val="40000"/>
                  </a:schemeClr>
                </a:solidFill>
              </a:rPr>
              <a:t>address is 5th </a:t>
            </a:r>
            <a:r>
              <a:rPr lang="en-US" sz="2000" dirty="0" smtClean="0">
                <a:solidFill>
                  <a:schemeClr val="bg2">
                    <a:lumMod val="60000"/>
                    <a:lumOff val="40000"/>
                  </a:schemeClr>
                </a:solidFill>
              </a:rPr>
              <a:t>entry =&gt; </a:t>
            </a:r>
            <a:r>
              <a:rPr lang="en-US" sz="2000" dirty="0">
                <a:solidFill>
                  <a:schemeClr val="bg2">
                    <a:lumMod val="60000"/>
                    <a:lumOff val="40000"/>
                  </a:schemeClr>
                </a:solidFill>
              </a:rPr>
              <a:t>link interface </a:t>
            </a:r>
            <a:r>
              <a:rPr lang="en-US" sz="2000" dirty="0" smtClean="0">
                <a:solidFill>
                  <a:schemeClr val="bg2">
                    <a:lumMod val="60000"/>
                    <a:lumOff val="40000"/>
                  </a:schemeClr>
                </a:solidFill>
              </a:rPr>
              <a:t>3</a:t>
            </a:r>
            <a:endParaRPr lang="en-US" sz="2000" dirty="0"/>
          </a:p>
          <a:p>
            <a:pPr marL="457200" lvl="1" indent="0">
              <a:buClrTx/>
              <a:buNone/>
            </a:pPr>
            <a:endParaRPr lang="en-US" sz="2000" dirty="0"/>
          </a:p>
          <a:p>
            <a:pPr marL="914400" lvl="1" indent="-457200">
              <a:buClrTx/>
              <a:buFont typeface="+mj-lt"/>
              <a:buAutoNum type="alphaLcPeriod" startAt="2"/>
            </a:pPr>
            <a:r>
              <a:rPr lang="en-US" sz="2000" dirty="0"/>
              <a:t>11100001 01000000 11000011 </a:t>
            </a:r>
            <a:r>
              <a:rPr lang="en-US" sz="2000" dirty="0" smtClean="0"/>
              <a:t>00111100</a:t>
            </a:r>
          </a:p>
          <a:p>
            <a:pPr marL="457200" lvl="1" indent="0">
              <a:buClrTx/>
              <a:buNone/>
            </a:pPr>
            <a:r>
              <a:rPr lang="en-US" sz="2000" dirty="0">
                <a:solidFill>
                  <a:schemeClr val="bg2">
                    <a:lumMod val="60000"/>
                    <a:lumOff val="40000"/>
                  </a:schemeClr>
                </a:solidFill>
              </a:rPr>
              <a:t>Prefix match for </a:t>
            </a:r>
            <a:r>
              <a:rPr lang="en-US" sz="2000" dirty="0" smtClean="0">
                <a:solidFill>
                  <a:schemeClr val="bg2">
                    <a:lumMod val="60000"/>
                    <a:lumOff val="40000"/>
                  </a:schemeClr>
                </a:solidFill>
              </a:rPr>
              <a:t>this </a:t>
            </a:r>
            <a:r>
              <a:rPr lang="en-US" sz="2000" dirty="0">
                <a:solidFill>
                  <a:schemeClr val="bg2">
                    <a:lumMod val="60000"/>
                    <a:lumOff val="40000"/>
                  </a:schemeClr>
                </a:solidFill>
              </a:rPr>
              <a:t>address is 3nd </a:t>
            </a:r>
            <a:r>
              <a:rPr lang="en-US" sz="2000" dirty="0" smtClean="0">
                <a:solidFill>
                  <a:schemeClr val="bg2">
                    <a:lumMod val="60000"/>
                    <a:lumOff val="40000"/>
                  </a:schemeClr>
                </a:solidFill>
              </a:rPr>
              <a:t>entry =&gt; </a:t>
            </a:r>
            <a:r>
              <a:rPr lang="en-US" sz="2000" dirty="0">
                <a:solidFill>
                  <a:schemeClr val="bg2">
                    <a:lumMod val="60000"/>
                    <a:lumOff val="40000"/>
                  </a:schemeClr>
                </a:solidFill>
              </a:rPr>
              <a:t>link interface 2</a:t>
            </a:r>
          </a:p>
          <a:p>
            <a:pPr marL="914400" lvl="1" indent="-457200">
              <a:buClrTx/>
              <a:buFont typeface="+mj-lt"/>
              <a:buAutoNum type="alphaLcPeriod" startAt="2"/>
            </a:pPr>
            <a:endParaRPr lang="en-US" sz="2000" dirty="0"/>
          </a:p>
          <a:p>
            <a:pPr marL="914400" lvl="1" indent="-457200">
              <a:buClrTx/>
              <a:buFont typeface="+mj-lt"/>
              <a:buAutoNum type="alphaLcPeriod" startAt="3"/>
            </a:pPr>
            <a:r>
              <a:rPr lang="en-US" sz="2000" dirty="0"/>
              <a:t>11100001 10000000 00010001 </a:t>
            </a:r>
            <a:r>
              <a:rPr lang="en-US" sz="2000" dirty="0" smtClean="0"/>
              <a:t>01110111</a:t>
            </a:r>
          </a:p>
          <a:p>
            <a:pPr marL="457200" lvl="1" indent="0">
              <a:buClrTx/>
              <a:buNone/>
            </a:pPr>
            <a:r>
              <a:rPr lang="en-US" sz="2000" dirty="0">
                <a:solidFill>
                  <a:schemeClr val="bg2">
                    <a:lumMod val="60000"/>
                    <a:lumOff val="40000"/>
                  </a:schemeClr>
                </a:solidFill>
              </a:rPr>
              <a:t>Prefix match for </a:t>
            </a:r>
            <a:r>
              <a:rPr lang="en-US" sz="2000" dirty="0" smtClean="0">
                <a:solidFill>
                  <a:schemeClr val="bg2">
                    <a:lumMod val="60000"/>
                    <a:lumOff val="40000"/>
                  </a:schemeClr>
                </a:solidFill>
              </a:rPr>
              <a:t>this </a:t>
            </a:r>
            <a:r>
              <a:rPr lang="en-US" sz="2000" dirty="0">
                <a:solidFill>
                  <a:schemeClr val="bg2">
                    <a:lumMod val="60000"/>
                    <a:lumOff val="40000"/>
                  </a:schemeClr>
                </a:solidFill>
              </a:rPr>
              <a:t>address is 4th </a:t>
            </a:r>
            <a:r>
              <a:rPr lang="en-US" sz="2000" dirty="0" smtClean="0">
                <a:solidFill>
                  <a:schemeClr val="bg2">
                    <a:lumMod val="60000"/>
                    <a:lumOff val="40000"/>
                  </a:schemeClr>
                </a:solidFill>
              </a:rPr>
              <a:t>entry =&gt; </a:t>
            </a:r>
            <a:r>
              <a:rPr lang="en-US" sz="2000" dirty="0">
                <a:solidFill>
                  <a:schemeClr val="bg2">
                    <a:lumMod val="60000"/>
                    <a:lumOff val="40000"/>
                  </a:schemeClr>
                </a:solidFill>
              </a:rPr>
              <a:t>link interface 3</a:t>
            </a:r>
          </a:p>
          <a:p>
            <a:pPr marL="0" lvl="0" indent="0">
              <a:buClr>
                <a:schemeClr val="tx1"/>
              </a:buClr>
              <a:buNone/>
            </a:pPr>
            <a:endParaRPr lang="en-US" sz="2000" dirty="0" smtClean="0"/>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22473819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92696"/>
            <a:ext cx="8424936" cy="5832648"/>
          </a:xfrm>
        </p:spPr>
        <p:txBody>
          <a:bodyPr/>
          <a:lstStyle/>
          <a:p>
            <a:pPr marL="609600" indent="-609600" eaLnBrk="1" hangingPunct="1">
              <a:lnSpc>
                <a:spcPct val="90000"/>
              </a:lnSpc>
              <a:buFont typeface="Wingdings" pitchFamily="2" charset="2"/>
              <a:buNone/>
            </a:pPr>
            <a:r>
              <a:rPr lang="en-US" altLang="zh-CN" sz="2400" dirty="0" smtClean="0"/>
              <a:t>Suggested solution for Q2:</a:t>
            </a:r>
            <a:endParaRPr lang="en-US" altLang="zh-CN" sz="2400" dirty="0"/>
          </a:p>
          <a:p>
            <a:pPr marL="457200" lvl="0" indent="-457200">
              <a:buClr>
                <a:schemeClr val="tx1"/>
              </a:buClr>
              <a:buFont typeface="+mj-lt"/>
              <a:buAutoNum type="alphaLcParenR" startAt="3"/>
            </a:pPr>
            <a:r>
              <a:rPr lang="en-US" sz="2000" b="0" dirty="0"/>
              <a:t>Rewrite this forwarding table using the </a:t>
            </a:r>
            <a:r>
              <a:rPr lang="en-US" sz="2000" b="0" dirty="0" err="1"/>
              <a:t>a.b.c.d</a:t>
            </a:r>
            <a:r>
              <a:rPr lang="en-US" sz="2000" b="0" dirty="0"/>
              <a:t>/x notation instead of the binary string notation.</a:t>
            </a:r>
            <a:endParaRPr lang="en-US" sz="2000" b="0" dirty="0" smtClean="0"/>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42174009"/>
              </p:ext>
            </p:extLst>
          </p:nvPr>
        </p:nvGraphicFramePr>
        <p:xfrm>
          <a:off x="1979712" y="2420888"/>
          <a:ext cx="6048672" cy="2088812"/>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3022458902"/>
                    </a:ext>
                  </a:extLst>
                </a:gridCol>
                <a:gridCol w="2122868">
                  <a:extLst>
                    <a:ext uri="{9D8B030D-6E8A-4147-A177-3AD203B41FA5}">
                      <a16:colId xmlns:a16="http://schemas.microsoft.com/office/drawing/2014/main" val="3814334252"/>
                    </a:ext>
                  </a:extLst>
                </a:gridCol>
                <a:gridCol w="1837572">
                  <a:extLst>
                    <a:ext uri="{9D8B030D-6E8A-4147-A177-3AD203B41FA5}">
                      <a16:colId xmlns:a16="http://schemas.microsoft.com/office/drawing/2014/main" val="4189943664"/>
                    </a:ext>
                  </a:extLst>
                </a:gridCol>
              </a:tblGrid>
              <a:tr h="325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00" dirty="0" smtClean="0">
                          <a:solidFill>
                            <a:schemeClr val="tx1"/>
                          </a:solidFill>
                          <a:effectLst/>
                          <a:latin typeface="+mn-lt"/>
                          <a:ea typeface="+mn-ea"/>
                          <a:cs typeface="+mn-cs"/>
                        </a:rPr>
                        <a:t>Prefix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a.b.c.d</a:t>
                      </a:r>
                      <a:r>
                        <a:rPr lang="en-US" sz="1600" dirty="0" smtClean="0">
                          <a:solidFill>
                            <a:schemeClr val="tx1"/>
                          </a:solidFill>
                        </a:rPr>
                        <a:t>/x Notation</a:t>
                      </a:r>
                      <a:endParaRPr lang="en-US" sz="1600" kern="100" dirty="0" smtClean="0">
                        <a:solidFill>
                          <a:schemeClr val="tx1"/>
                        </a:solidFill>
                        <a:effectLst/>
                        <a:latin typeface="Times New Roman" panose="02020603050405020304" pitchFamily="18" charset="0"/>
                        <a:ea typeface="PMingLiU" panose="02020500000000000000" pitchFamily="18"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smtClean="0">
                          <a:solidFill>
                            <a:schemeClr val="tx1"/>
                          </a:solidFill>
                          <a:effectLst/>
                        </a:rPr>
                        <a:t>Link Interface</a:t>
                      </a:r>
                      <a:endParaRPr lang="en-US" sz="1100" kern="100" dirty="0" smtClean="0">
                        <a:solidFill>
                          <a:schemeClr val="tx1"/>
                        </a:solidFill>
                        <a:effectLst/>
                        <a:latin typeface="Times New Roman" panose="02020603050405020304" pitchFamily="18" charset="0"/>
                        <a:ea typeface="PMingLiU" panose="02020500000000000000" pitchFamily="18"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657320"/>
                  </a:ext>
                </a:extLst>
              </a:tr>
              <a:tr h="312792">
                <a:tc>
                  <a:txBody>
                    <a:bodyPr/>
                    <a:lstStyle/>
                    <a:p>
                      <a:pPr algn="l"/>
                      <a:r>
                        <a:rPr lang="en-US" sz="1600" dirty="0" smtClean="0">
                          <a:solidFill>
                            <a:schemeClr val="bg2">
                              <a:lumMod val="60000"/>
                              <a:lumOff val="40000"/>
                            </a:schemeClr>
                          </a:solidFill>
                        </a:rPr>
                        <a:t>11100000 00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smtClean="0">
                          <a:solidFill>
                            <a:schemeClr val="bg2">
                              <a:lumMod val="60000"/>
                              <a:lumOff val="40000"/>
                            </a:schemeClr>
                          </a:solidFill>
                        </a:rPr>
                        <a:t>224.0.0.0/10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739488"/>
                  </a:ext>
                </a:extLst>
              </a:tr>
              <a:tr h="337552">
                <a:tc>
                  <a:txBody>
                    <a:bodyPr/>
                    <a:lstStyle/>
                    <a:p>
                      <a:pPr algn="l"/>
                      <a:r>
                        <a:rPr lang="en-US" sz="1600" dirty="0" smtClean="0">
                          <a:solidFill>
                            <a:schemeClr val="bg2">
                              <a:lumMod val="60000"/>
                              <a:lumOff val="40000"/>
                            </a:schemeClr>
                          </a:solidFill>
                        </a:rPr>
                        <a:t>11100000 01000000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smtClean="0">
                          <a:solidFill>
                            <a:schemeClr val="bg2">
                              <a:lumMod val="60000"/>
                              <a:lumOff val="40000"/>
                            </a:schemeClr>
                          </a:solidFill>
                        </a:rPr>
                        <a:t>224.64.0.0/16</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1</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207883"/>
                  </a:ext>
                </a:extLst>
              </a:tr>
              <a:tr h="360040">
                <a:tc>
                  <a:txBody>
                    <a:bodyPr/>
                    <a:lstStyle/>
                    <a:p>
                      <a:pPr algn="l"/>
                      <a:r>
                        <a:rPr lang="en-US" sz="1600" dirty="0" smtClean="0">
                          <a:solidFill>
                            <a:schemeClr val="bg2">
                              <a:lumMod val="60000"/>
                              <a:lumOff val="40000"/>
                            </a:schemeClr>
                          </a:solidFill>
                        </a:rPr>
                        <a:t>1110000</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i="0" u="none" strike="noStrike" kern="1200" baseline="0" dirty="0" smtClean="0">
                          <a:solidFill>
                            <a:schemeClr val="bg2">
                              <a:lumMod val="60000"/>
                              <a:lumOff val="40000"/>
                            </a:schemeClr>
                          </a:solidFill>
                          <a:latin typeface="+mn-lt"/>
                          <a:ea typeface="+mn-ea"/>
                          <a:cs typeface="+mn-cs"/>
                        </a:rPr>
                        <a:t>224.0.0.0/8 </a:t>
                      </a:r>
                      <a:endParaRPr lang="en-US" sz="14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2</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317"/>
                  </a:ext>
                </a:extLst>
              </a:tr>
              <a:tr h="360330">
                <a:tc>
                  <a:txBody>
                    <a:bodyPr/>
                    <a:lstStyle/>
                    <a:p>
                      <a:pPr algn="l"/>
                      <a:r>
                        <a:rPr lang="en-US" sz="1600" dirty="0" smtClean="0">
                          <a:solidFill>
                            <a:schemeClr val="bg2">
                              <a:lumMod val="60000"/>
                              <a:lumOff val="40000"/>
                            </a:schemeClr>
                          </a:solidFill>
                        </a:rPr>
                        <a:t>11100001 1</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i="0" u="none" strike="noStrike" kern="1200" baseline="0" dirty="0" smtClean="0">
                          <a:solidFill>
                            <a:schemeClr val="bg2">
                              <a:lumMod val="60000"/>
                              <a:lumOff val="40000"/>
                            </a:schemeClr>
                          </a:solidFill>
                          <a:latin typeface="+mn-lt"/>
                          <a:ea typeface="+mn-ea"/>
                          <a:cs typeface="+mn-cs"/>
                        </a:rPr>
                        <a:t>225.128.0.0/9 </a:t>
                      </a:r>
                      <a:endParaRPr lang="en-US" sz="14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3</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386921"/>
                  </a:ext>
                </a:extLst>
              </a:tr>
              <a:tr h="360330">
                <a:tc>
                  <a:txBody>
                    <a:bodyPr/>
                    <a:lstStyle/>
                    <a:p>
                      <a:pPr algn="l"/>
                      <a:r>
                        <a:rPr lang="en-US" sz="1600" dirty="0" smtClean="0">
                          <a:solidFill>
                            <a:schemeClr val="bg2">
                              <a:lumMod val="60000"/>
                              <a:lumOff val="40000"/>
                            </a:schemeClr>
                          </a:solidFill>
                        </a:rPr>
                        <a:t>Otherwise</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smtClean="0">
                          <a:solidFill>
                            <a:schemeClr val="bg2">
                              <a:lumMod val="60000"/>
                              <a:lumOff val="40000"/>
                            </a:schemeClr>
                          </a:solidFill>
                        </a:rPr>
                        <a:t>-</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2">
                              <a:lumMod val="60000"/>
                              <a:lumOff val="40000"/>
                            </a:schemeClr>
                          </a:solidFill>
                        </a:rPr>
                        <a:t>3</a:t>
                      </a:r>
                      <a:endParaRPr lang="en-US" sz="16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761508"/>
                  </a:ext>
                </a:extLst>
              </a:tr>
            </a:tbl>
          </a:graphicData>
        </a:graphic>
      </p:graphicFrame>
    </p:spTree>
    <p:extLst>
      <p:ext uri="{BB962C8B-B14F-4D97-AF65-F5344CB8AC3E}">
        <p14:creationId xmlns:p14="http://schemas.microsoft.com/office/powerpoint/2010/main" val="34141474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496944" cy="5760640"/>
          </a:xfrm>
        </p:spPr>
        <p:txBody>
          <a:bodyPr/>
          <a:lstStyle/>
          <a:p>
            <a:pPr marL="609600" indent="-609600" eaLnBrk="1" hangingPunct="1">
              <a:lnSpc>
                <a:spcPct val="90000"/>
              </a:lnSpc>
              <a:buFont typeface="Wingdings" pitchFamily="2" charset="2"/>
              <a:buNone/>
            </a:pPr>
            <a:r>
              <a:rPr lang="en-US" altLang="zh-CN" sz="2400" dirty="0"/>
              <a:t>Question 3</a:t>
            </a:r>
            <a:r>
              <a:rPr lang="en-US" altLang="zh-CN" sz="2400" dirty="0" smtClean="0"/>
              <a:t>:</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lvl="0" indent="0">
              <a:buNone/>
            </a:pPr>
            <a:r>
              <a:rPr lang="en-US" sz="2000" b="0" dirty="0"/>
              <a:t>Consider sending a 2400-byte datagram into a link that has an MTU of 700 bytes. Suppose the original datagram is filled with the identification number 422. How many fragments are generated? What are the values in the various fields in the IP datagram(s) generated related to fragmentation?</a:t>
            </a:r>
            <a:endParaRPr lang="en-US" sz="1600" b="0" dirty="0"/>
          </a:p>
        </p:txBody>
      </p:sp>
    </p:spTree>
    <p:extLst>
      <p:ext uri="{BB962C8B-B14F-4D97-AF65-F5344CB8AC3E}">
        <p14:creationId xmlns:p14="http://schemas.microsoft.com/office/powerpoint/2010/main" val="181081597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Rounded MT Bol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20197</TotalTime>
  <Words>888</Words>
  <Application>Microsoft Office PowerPoint</Application>
  <PresentationFormat>On-screen Show (4:3)</PresentationFormat>
  <Paragraphs>252</Paragraphs>
  <Slides>13</Slides>
  <Notes>12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8" baseType="lpstr">
      <vt:lpstr>MS Gothic</vt:lpstr>
      <vt:lpstr>ＭＳ Ｐゴシック</vt:lpstr>
      <vt:lpstr>ＭＳ Ｐゴシック</vt:lpstr>
      <vt:lpstr>新細明體</vt:lpstr>
      <vt:lpstr>新細明體</vt:lpstr>
      <vt:lpstr>宋体</vt:lpstr>
      <vt:lpstr>宋体</vt:lpstr>
      <vt:lpstr>Arial</vt:lpstr>
      <vt:lpstr>Arial Rounded MT Bold</vt:lpstr>
      <vt:lpstr>Cambria Math</vt:lpstr>
      <vt:lpstr>Comic Sans MS</vt:lpstr>
      <vt:lpstr>Times New Roman</vt:lpstr>
      <vt:lpstr>Wingdings</vt:lpstr>
      <vt:lpstr>Pixel</vt:lpstr>
      <vt:lpstr>Photo Editor Photo</vt:lpstr>
      <vt:lpstr>COMP2322  Computer Networking   Tutorial Five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UCLA External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apautler</dc:creator>
  <cp:lastModifiedBy>Lou, Wei [COMP]</cp:lastModifiedBy>
  <cp:revision>1628</cp:revision>
  <cp:lastPrinted>2017-11-27T17:08:37Z</cp:lastPrinted>
  <dcterms:created xsi:type="dcterms:W3CDTF">2004-07-02T19:36:35Z</dcterms:created>
  <dcterms:modified xsi:type="dcterms:W3CDTF">2023-01-17T14:30:53Z</dcterms:modified>
</cp:coreProperties>
</file>