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4"/>
  </p:notesMasterIdLst>
  <p:handoutMasterIdLst>
    <p:handoutMasterId r:id="rId145"/>
  </p:handoutMasterIdLst>
  <p:sldIdLst>
    <p:sldId id="256" r:id="rId2"/>
    <p:sldId id="755" r:id="rId3"/>
    <p:sldId id="309" r:id="rId4"/>
    <p:sldId id="257" r:id="rId5"/>
    <p:sldId id="834" r:id="rId6"/>
    <p:sldId id="739" r:id="rId7"/>
    <p:sldId id="756" r:id="rId8"/>
    <p:sldId id="824" r:id="rId9"/>
    <p:sldId id="956" r:id="rId10"/>
    <p:sldId id="957" r:id="rId11"/>
    <p:sldId id="302" r:id="rId12"/>
    <p:sldId id="958" r:id="rId13"/>
    <p:sldId id="303" r:id="rId14"/>
    <p:sldId id="835" r:id="rId15"/>
    <p:sldId id="836" r:id="rId16"/>
    <p:sldId id="838" r:id="rId17"/>
    <p:sldId id="643" r:id="rId18"/>
    <p:sldId id="839" r:id="rId19"/>
    <p:sldId id="840" r:id="rId20"/>
    <p:sldId id="841" r:id="rId21"/>
    <p:sldId id="842" r:id="rId22"/>
    <p:sldId id="843" r:id="rId23"/>
    <p:sldId id="851" r:id="rId24"/>
    <p:sldId id="845" r:id="rId25"/>
    <p:sldId id="846" r:id="rId26"/>
    <p:sldId id="847" r:id="rId27"/>
    <p:sldId id="848" r:id="rId28"/>
    <p:sldId id="852" r:id="rId29"/>
    <p:sldId id="849" r:id="rId30"/>
    <p:sldId id="850" r:id="rId31"/>
    <p:sldId id="889" r:id="rId32"/>
    <p:sldId id="853" r:id="rId33"/>
    <p:sldId id="854" r:id="rId34"/>
    <p:sldId id="855" r:id="rId35"/>
    <p:sldId id="856" r:id="rId36"/>
    <p:sldId id="857" r:id="rId37"/>
    <p:sldId id="858" r:id="rId38"/>
    <p:sldId id="859" r:id="rId39"/>
    <p:sldId id="860" r:id="rId40"/>
    <p:sldId id="861" r:id="rId41"/>
    <p:sldId id="862" r:id="rId42"/>
    <p:sldId id="863" r:id="rId43"/>
    <p:sldId id="864" r:id="rId44"/>
    <p:sldId id="865" r:id="rId45"/>
    <p:sldId id="866" r:id="rId46"/>
    <p:sldId id="867" r:id="rId47"/>
    <p:sldId id="868" r:id="rId48"/>
    <p:sldId id="869" r:id="rId49"/>
    <p:sldId id="871" r:id="rId50"/>
    <p:sldId id="870" r:id="rId51"/>
    <p:sldId id="872" r:id="rId52"/>
    <p:sldId id="873" r:id="rId53"/>
    <p:sldId id="874" r:id="rId54"/>
    <p:sldId id="875" r:id="rId55"/>
    <p:sldId id="876" r:id="rId56"/>
    <p:sldId id="877" r:id="rId57"/>
    <p:sldId id="878" r:id="rId58"/>
    <p:sldId id="879" r:id="rId59"/>
    <p:sldId id="880" r:id="rId60"/>
    <p:sldId id="881" r:id="rId61"/>
    <p:sldId id="882" r:id="rId62"/>
    <p:sldId id="883" r:id="rId63"/>
    <p:sldId id="884" r:id="rId64"/>
    <p:sldId id="885" r:id="rId65"/>
    <p:sldId id="886" r:id="rId66"/>
    <p:sldId id="887" r:id="rId67"/>
    <p:sldId id="888" r:id="rId68"/>
    <p:sldId id="890" r:id="rId69"/>
    <p:sldId id="891" r:id="rId70"/>
    <p:sldId id="892" r:id="rId71"/>
    <p:sldId id="893" r:id="rId72"/>
    <p:sldId id="894" r:id="rId73"/>
    <p:sldId id="895" r:id="rId74"/>
    <p:sldId id="896" r:id="rId75"/>
    <p:sldId id="897" r:id="rId76"/>
    <p:sldId id="898" r:id="rId77"/>
    <p:sldId id="899" r:id="rId78"/>
    <p:sldId id="900" r:id="rId79"/>
    <p:sldId id="901" r:id="rId80"/>
    <p:sldId id="902" r:id="rId81"/>
    <p:sldId id="903" r:id="rId82"/>
    <p:sldId id="783" r:id="rId83"/>
    <p:sldId id="959" r:id="rId84"/>
    <p:sldId id="904" r:id="rId85"/>
    <p:sldId id="905" r:id="rId86"/>
    <p:sldId id="907" r:id="rId87"/>
    <p:sldId id="908" r:id="rId88"/>
    <p:sldId id="909" r:id="rId89"/>
    <p:sldId id="910" r:id="rId90"/>
    <p:sldId id="911" r:id="rId91"/>
    <p:sldId id="912" r:id="rId92"/>
    <p:sldId id="913" r:id="rId93"/>
    <p:sldId id="916" r:id="rId94"/>
    <p:sldId id="917" r:id="rId95"/>
    <p:sldId id="915" r:id="rId96"/>
    <p:sldId id="914" r:id="rId97"/>
    <p:sldId id="918" r:id="rId98"/>
    <p:sldId id="919" r:id="rId99"/>
    <p:sldId id="920" r:id="rId100"/>
    <p:sldId id="921" r:id="rId101"/>
    <p:sldId id="922" r:id="rId102"/>
    <p:sldId id="810" r:id="rId103"/>
    <p:sldId id="963" r:id="rId104"/>
    <p:sldId id="786" r:id="rId105"/>
    <p:sldId id="784" r:id="rId106"/>
    <p:sldId id="787" r:id="rId107"/>
    <p:sldId id="923" r:id="rId108"/>
    <p:sldId id="924" r:id="rId109"/>
    <p:sldId id="925" r:id="rId110"/>
    <p:sldId id="926" r:id="rId111"/>
    <p:sldId id="927" r:id="rId112"/>
    <p:sldId id="928" r:id="rId113"/>
    <p:sldId id="929" r:id="rId114"/>
    <p:sldId id="930" r:id="rId115"/>
    <p:sldId id="931" r:id="rId116"/>
    <p:sldId id="932" r:id="rId117"/>
    <p:sldId id="961" r:id="rId118"/>
    <p:sldId id="934" r:id="rId119"/>
    <p:sldId id="933" r:id="rId120"/>
    <p:sldId id="935" r:id="rId121"/>
    <p:sldId id="936" r:id="rId122"/>
    <p:sldId id="937" r:id="rId123"/>
    <p:sldId id="938" r:id="rId124"/>
    <p:sldId id="939" r:id="rId125"/>
    <p:sldId id="940" r:id="rId126"/>
    <p:sldId id="941" r:id="rId127"/>
    <p:sldId id="942" r:id="rId128"/>
    <p:sldId id="943" r:id="rId129"/>
    <p:sldId id="944" r:id="rId130"/>
    <p:sldId id="945" r:id="rId131"/>
    <p:sldId id="946" r:id="rId132"/>
    <p:sldId id="962" r:id="rId133"/>
    <p:sldId id="948" r:id="rId134"/>
    <p:sldId id="949" r:id="rId135"/>
    <p:sldId id="947" r:id="rId136"/>
    <p:sldId id="950" r:id="rId137"/>
    <p:sldId id="951" r:id="rId138"/>
    <p:sldId id="952" r:id="rId139"/>
    <p:sldId id="954" r:id="rId140"/>
    <p:sldId id="955" r:id="rId141"/>
    <p:sldId id="953" r:id="rId142"/>
    <p:sldId id="765" r:id="rId14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AEB0B14-0980-4F68-8491-2D4BFD81F855}">
          <p14:sldIdLst>
            <p14:sldId id="256"/>
            <p14:sldId id="755"/>
          </p14:sldIdLst>
        </p14:section>
        <p14:section name="Overview" id="{9DFF276F-F2B0-4C6F-9AEC-8BCED62161EA}">
          <p14:sldIdLst>
            <p14:sldId id="309"/>
            <p14:sldId id="257"/>
            <p14:sldId id="834"/>
            <p14:sldId id="739"/>
            <p14:sldId id="756"/>
            <p14:sldId id="824"/>
            <p14:sldId id="956"/>
            <p14:sldId id="957"/>
          </p14:sldIdLst>
        </p14:section>
        <p14:section name="Introduction" id="{F1541F12-4901-4BE9-A900-7A0C9D1A4899}">
          <p14:sldIdLst>
            <p14:sldId id="302"/>
            <p14:sldId id="958"/>
            <p14:sldId id="303"/>
            <p14:sldId id="835"/>
            <p14:sldId id="836"/>
            <p14:sldId id="838"/>
            <p14:sldId id="643"/>
            <p14:sldId id="839"/>
            <p14:sldId id="840"/>
            <p14:sldId id="841"/>
            <p14:sldId id="842"/>
            <p14:sldId id="843"/>
            <p14:sldId id="851"/>
            <p14:sldId id="845"/>
            <p14:sldId id="846"/>
            <p14:sldId id="847"/>
            <p14:sldId id="848"/>
            <p14:sldId id="852"/>
            <p14:sldId id="849"/>
            <p14:sldId id="850"/>
            <p14:sldId id="889"/>
            <p14:sldId id="853"/>
            <p14:sldId id="854"/>
            <p14:sldId id="855"/>
            <p14:sldId id="856"/>
            <p14:sldId id="857"/>
            <p14:sldId id="858"/>
            <p14:sldId id="859"/>
            <p14:sldId id="860"/>
            <p14:sldId id="861"/>
            <p14:sldId id="862"/>
            <p14:sldId id="863"/>
            <p14:sldId id="864"/>
            <p14:sldId id="865"/>
            <p14:sldId id="866"/>
            <p14:sldId id="867"/>
            <p14:sldId id="868"/>
            <p14:sldId id="869"/>
            <p14:sldId id="871"/>
            <p14:sldId id="870"/>
            <p14:sldId id="872"/>
            <p14:sldId id="873"/>
            <p14:sldId id="874"/>
            <p14:sldId id="875"/>
            <p14:sldId id="876"/>
            <p14:sldId id="877"/>
            <p14:sldId id="878"/>
            <p14:sldId id="879"/>
            <p14:sldId id="880"/>
            <p14:sldId id="881"/>
            <p14:sldId id="882"/>
            <p14:sldId id="883"/>
            <p14:sldId id="884"/>
            <p14:sldId id="885"/>
            <p14:sldId id="886"/>
            <p14:sldId id="887"/>
            <p14:sldId id="888"/>
            <p14:sldId id="890"/>
            <p14:sldId id="891"/>
            <p14:sldId id="892"/>
            <p14:sldId id="893"/>
            <p14:sldId id="894"/>
            <p14:sldId id="895"/>
            <p14:sldId id="896"/>
            <p14:sldId id="897"/>
            <p14:sldId id="898"/>
            <p14:sldId id="899"/>
            <p14:sldId id="900"/>
            <p14:sldId id="901"/>
            <p14:sldId id="902"/>
            <p14:sldId id="903"/>
            <p14:sldId id="783"/>
            <p14:sldId id="959"/>
            <p14:sldId id="904"/>
            <p14:sldId id="905"/>
            <p14:sldId id="907"/>
            <p14:sldId id="908"/>
            <p14:sldId id="909"/>
            <p14:sldId id="910"/>
            <p14:sldId id="911"/>
            <p14:sldId id="912"/>
            <p14:sldId id="913"/>
            <p14:sldId id="916"/>
            <p14:sldId id="917"/>
            <p14:sldId id="915"/>
            <p14:sldId id="914"/>
            <p14:sldId id="918"/>
            <p14:sldId id="919"/>
            <p14:sldId id="920"/>
            <p14:sldId id="921"/>
            <p14:sldId id="922"/>
            <p14:sldId id="810"/>
            <p14:sldId id="963"/>
            <p14:sldId id="786"/>
            <p14:sldId id="784"/>
            <p14:sldId id="787"/>
            <p14:sldId id="923"/>
            <p14:sldId id="924"/>
            <p14:sldId id="925"/>
            <p14:sldId id="926"/>
            <p14:sldId id="927"/>
            <p14:sldId id="928"/>
            <p14:sldId id="929"/>
            <p14:sldId id="930"/>
            <p14:sldId id="931"/>
            <p14:sldId id="932"/>
            <p14:sldId id="961"/>
            <p14:sldId id="934"/>
            <p14:sldId id="933"/>
            <p14:sldId id="935"/>
            <p14:sldId id="936"/>
            <p14:sldId id="937"/>
            <p14:sldId id="938"/>
            <p14:sldId id="939"/>
            <p14:sldId id="940"/>
            <p14:sldId id="941"/>
            <p14:sldId id="942"/>
            <p14:sldId id="943"/>
            <p14:sldId id="944"/>
            <p14:sldId id="945"/>
            <p14:sldId id="946"/>
            <p14:sldId id="962"/>
            <p14:sldId id="948"/>
            <p14:sldId id="949"/>
            <p14:sldId id="947"/>
            <p14:sldId id="950"/>
            <p14:sldId id="951"/>
            <p14:sldId id="952"/>
            <p14:sldId id="954"/>
            <p14:sldId id="955"/>
            <p14:sldId id="953"/>
          </p14:sldIdLst>
        </p14:section>
        <p14:section name="Codelab - chapter 1 title" id="{4ACA850F-A925-4958-9716-F6516B32842A}">
          <p14:sldIdLst/>
        </p14:section>
        <p14:section name="End of presentation" id="{8FE7EF11-8016-4FAD-93BE-D13903A2B72D}">
          <p14:sldIdLst>
            <p14:sldId id="7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838"/>
    <a:srgbClr val="F3900D"/>
    <a:srgbClr val="363636"/>
    <a:srgbClr val="7D7D7D"/>
    <a:srgbClr val="72A71F"/>
    <a:srgbClr val="BFBFBF"/>
    <a:srgbClr val="000000"/>
    <a:srgbClr val="F2F2F2"/>
    <a:srgbClr val="949494"/>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80317" autoAdjust="0"/>
  </p:normalViewPr>
  <p:slideViewPr>
    <p:cSldViewPr snapToGrid="0">
      <p:cViewPr varScale="1">
        <p:scale>
          <a:sx n="73" d="100"/>
          <a:sy n="73" d="100"/>
        </p:scale>
        <p:origin x="894" y="54"/>
      </p:cViewPr>
      <p:guideLst>
        <p:guide orient="horz" pos="2160"/>
        <p:guide pos="3840"/>
      </p:guideLst>
    </p:cSldViewPr>
  </p:slideViewPr>
  <p:notesTextViewPr>
    <p:cViewPr>
      <p:scale>
        <a:sx n="3" d="2"/>
        <a:sy n="3" d="2"/>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C864C9-4BC7-469B-ADAB-92A16EC9F1F9}" type="datetimeFigureOut">
              <a:rPr lang="nl-BE" smtClean="0"/>
              <a:t>15/04/2018</a:t>
            </a:fld>
            <a:endParaRPr lang="nl-B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2607DC-2EB8-4DCE-A08E-008DF0591C2E}" type="slidenum">
              <a:rPr lang="nl-BE" smtClean="0"/>
              <a:t>‹#›</a:t>
            </a:fld>
            <a:endParaRPr lang="nl-BE"/>
          </a:p>
        </p:txBody>
      </p:sp>
    </p:spTree>
    <p:extLst>
      <p:ext uri="{BB962C8B-B14F-4D97-AF65-F5344CB8AC3E}">
        <p14:creationId xmlns:p14="http://schemas.microsoft.com/office/powerpoint/2010/main" val="1933977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61031-4007-453C-97E9-CDDAC085A045}" type="datetimeFigureOut">
              <a:rPr lang="nl-BE" smtClean="0"/>
              <a:t>15/04/2018</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0037D-CBB1-42BF-8943-02CEC1CD5CB5}" type="slidenum">
              <a:rPr lang="nl-BE" smtClean="0"/>
              <a:t>‹#›</a:t>
            </a:fld>
            <a:endParaRPr lang="nl-BE"/>
          </a:p>
        </p:txBody>
      </p:sp>
    </p:spTree>
    <p:extLst>
      <p:ext uri="{BB962C8B-B14F-4D97-AF65-F5344CB8AC3E}">
        <p14:creationId xmlns:p14="http://schemas.microsoft.com/office/powerpoint/2010/main" val="81820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Disclaimer: I </a:t>
            </a:r>
            <a:r>
              <a:rPr lang="nl-BE" dirty="0" err="1" smtClean="0"/>
              <a:t>am</a:t>
            </a:r>
            <a:r>
              <a:rPr lang="nl-BE" dirty="0" smtClean="0"/>
              <a:t> </a:t>
            </a:r>
            <a:r>
              <a:rPr lang="nl-BE" dirty="0" err="1" smtClean="0"/>
              <a:t>not</a:t>
            </a:r>
            <a:r>
              <a:rPr lang="nl-BE" dirty="0" smtClean="0"/>
              <a:t> </a:t>
            </a:r>
            <a:r>
              <a:rPr lang="nl-BE" dirty="0" err="1" smtClean="0"/>
              <a:t>an</a:t>
            </a:r>
            <a:r>
              <a:rPr lang="nl-BE" dirty="0" smtClean="0"/>
              <a:t> expert,</a:t>
            </a:r>
            <a:r>
              <a:rPr lang="nl-BE" baseline="0" dirty="0" smtClean="0"/>
              <a:t> </a:t>
            </a:r>
            <a:r>
              <a:rPr lang="nl-BE" baseline="0" dirty="0" err="1" smtClean="0"/>
              <a:t>neither</a:t>
            </a:r>
            <a:r>
              <a:rPr lang="nl-BE" baseline="0" dirty="0" smtClean="0"/>
              <a:t> </a:t>
            </a:r>
            <a:r>
              <a:rPr lang="nl-BE" baseline="0" dirty="0" err="1" smtClean="0"/>
              <a:t>should</a:t>
            </a:r>
            <a:r>
              <a:rPr lang="nl-BE" baseline="0" dirty="0" smtClean="0"/>
              <a:t> </a:t>
            </a:r>
            <a:r>
              <a:rPr lang="nl-BE" baseline="0" dirty="0" err="1" smtClean="0"/>
              <a:t>you</a:t>
            </a:r>
            <a:r>
              <a:rPr lang="nl-BE" baseline="0" dirty="0" smtClean="0"/>
              <a:t> </a:t>
            </a:r>
            <a:r>
              <a:rPr lang="nl-BE" baseline="0" dirty="0" err="1" smtClean="0"/>
              <a:t>be</a:t>
            </a:r>
            <a:r>
              <a:rPr lang="nl-BE" baseline="0" dirty="0" smtClean="0"/>
              <a:t>. </a:t>
            </a:r>
            <a:r>
              <a:rPr lang="nl-BE" baseline="0" dirty="0" err="1" smtClean="0"/>
              <a:t>You</a:t>
            </a:r>
            <a:r>
              <a:rPr lang="nl-BE" baseline="0" dirty="0" smtClean="0"/>
              <a:t> </a:t>
            </a:r>
            <a:r>
              <a:rPr lang="nl-BE" baseline="0" dirty="0" err="1" smtClean="0"/>
              <a:t>should</a:t>
            </a:r>
            <a:r>
              <a:rPr lang="nl-BE" baseline="0" dirty="0" smtClean="0"/>
              <a:t> have a basic </a:t>
            </a:r>
            <a:r>
              <a:rPr lang="nl-BE" baseline="0" dirty="0" err="1" smtClean="0"/>
              <a:t>understanding</a:t>
            </a:r>
            <a:r>
              <a:rPr lang="nl-BE" baseline="0" dirty="0" smtClean="0"/>
              <a:t> of </a:t>
            </a:r>
            <a:r>
              <a:rPr lang="nl-BE" baseline="0" dirty="0" err="1" smtClean="0"/>
              <a:t>the</a:t>
            </a:r>
            <a:r>
              <a:rPr lang="nl-BE" baseline="0" dirty="0" smtClean="0"/>
              <a:t> security </a:t>
            </a:r>
            <a:r>
              <a:rPr lang="nl-BE" baseline="0" dirty="0" err="1" smtClean="0"/>
              <a:t>principles</a:t>
            </a:r>
            <a:r>
              <a:rPr lang="nl-BE" baseline="0" dirty="0" smtClean="0"/>
              <a:t> </a:t>
            </a:r>
            <a:r>
              <a:rPr lang="nl-BE" baseline="0" dirty="0" err="1" smtClean="0"/>
              <a:t>and</a:t>
            </a:r>
            <a:r>
              <a:rPr lang="nl-BE" baseline="0" dirty="0" smtClean="0"/>
              <a:t> </a:t>
            </a:r>
            <a:r>
              <a:rPr lang="nl-BE" baseline="0" dirty="0" err="1" smtClean="0"/>
              <a:t>be</a:t>
            </a:r>
            <a:r>
              <a:rPr lang="nl-BE" baseline="0" dirty="0" smtClean="0"/>
              <a:t> </a:t>
            </a:r>
            <a:r>
              <a:rPr lang="nl-BE" baseline="0" dirty="0" err="1" smtClean="0"/>
              <a:t>able</a:t>
            </a:r>
            <a:r>
              <a:rPr lang="nl-BE" baseline="0" dirty="0" smtClean="0"/>
              <a:t> </a:t>
            </a:r>
            <a:r>
              <a:rPr lang="nl-BE" baseline="0" dirty="0" err="1" smtClean="0"/>
              <a:t>to</a:t>
            </a:r>
            <a:r>
              <a:rPr lang="nl-BE" baseline="0" dirty="0" smtClean="0"/>
              <a:t> secure </a:t>
            </a:r>
            <a:r>
              <a:rPr lang="nl-BE" baseline="0" dirty="0" err="1" smtClean="0"/>
              <a:t>your</a:t>
            </a:r>
            <a:r>
              <a:rPr lang="nl-BE" baseline="0" dirty="0" smtClean="0"/>
              <a:t> code.</a:t>
            </a:r>
          </a:p>
          <a:p>
            <a:endParaRPr lang="nl-BE" dirty="0" smtClean="0"/>
          </a:p>
          <a:p>
            <a:r>
              <a:rPr lang="nl-BE" dirty="0" smtClean="0"/>
              <a:t>Slides</a:t>
            </a:r>
            <a:r>
              <a:rPr lang="nl-BE" baseline="0" dirty="0" smtClean="0"/>
              <a:t> </a:t>
            </a:r>
            <a:r>
              <a:rPr lang="nl-BE" baseline="0" dirty="0" err="1" smtClean="0"/>
              <a:t>won’t</a:t>
            </a:r>
            <a:r>
              <a:rPr lang="nl-BE" baseline="0" dirty="0" smtClean="0"/>
              <a:t> have </a:t>
            </a:r>
            <a:r>
              <a:rPr lang="nl-BE" baseline="0" dirty="0" err="1" smtClean="0"/>
              <a:t>much</a:t>
            </a:r>
            <a:r>
              <a:rPr lang="nl-BE" baseline="0" dirty="0" smtClean="0"/>
              <a:t> info, most </a:t>
            </a:r>
            <a:r>
              <a:rPr lang="nl-BE" baseline="0" dirty="0" err="1" smtClean="0"/>
              <a:t>things</a:t>
            </a:r>
            <a:r>
              <a:rPr lang="nl-BE" baseline="0" dirty="0" smtClean="0"/>
              <a:t> I say </a:t>
            </a:r>
            <a:r>
              <a:rPr lang="nl-BE" baseline="0" dirty="0" err="1" smtClean="0"/>
              <a:t>will</a:t>
            </a:r>
            <a:r>
              <a:rPr lang="nl-BE" baseline="0" dirty="0" smtClean="0"/>
              <a:t> </a:t>
            </a:r>
            <a:r>
              <a:rPr lang="nl-BE" baseline="0" dirty="0" err="1" smtClean="0"/>
              <a:t>be</a:t>
            </a:r>
            <a:r>
              <a:rPr lang="nl-BE" baseline="0" dirty="0" smtClean="0"/>
              <a:t> </a:t>
            </a:r>
            <a:r>
              <a:rPr lang="nl-BE" baseline="0" dirty="0" err="1" smtClean="0"/>
              <a:t>explained</a:t>
            </a:r>
            <a:r>
              <a:rPr lang="nl-BE" baseline="0" dirty="0" smtClean="0"/>
              <a:t> in </a:t>
            </a:r>
            <a:r>
              <a:rPr lang="nl-BE" baseline="0" dirty="0" err="1" smtClean="0"/>
              <a:t>the</a:t>
            </a:r>
            <a:r>
              <a:rPr lang="nl-BE" baseline="0" dirty="0" smtClean="0"/>
              <a:t> </a:t>
            </a:r>
            <a:r>
              <a:rPr lang="nl-BE" baseline="0" dirty="0" err="1" smtClean="0"/>
              <a:t>comments</a:t>
            </a:r>
            <a:r>
              <a:rPr lang="nl-BE" baseline="0" dirty="0" smtClean="0"/>
              <a:t> of </a:t>
            </a:r>
            <a:r>
              <a:rPr lang="nl-BE" baseline="0" dirty="0" err="1" smtClean="0"/>
              <a:t>the</a:t>
            </a:r>
            <a:r>
              <a:rPr lang="nl-BE" baseline="0" dirty="0" smtClean="0"/>
              <a:t> slides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a:t>
            </a:fld>
            <a:endParaRPr lang="nl-BE"/>
          </a:p>
        </p:txBody>
      </p:sp>
    </p:spTree>
    <p:extLst>
      <p:ext uri="{BB962C8B-B14F-4D97-AF65-F5344CB8AC3E}">
        <p14:creationId xmlns:p14="http://schemas.microsoft.com/office/powerpoint/2010/main" val="1220440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https://passwordsgenerator.net/sha512-hash-generator/</a:t>
            </a:r>
          </a:p>
          <a:p>
            <a:r>
              <a:rPr lang="nl-BE" dirty="0" smtClean="0"/>
              <a:t>http://md5decrypt.net/en/Sha512</a:t>
            </a:r>
          </a:p>
          <a:p>
            <a:endParaRPr lang="nl-BE" dirty="0" smtClean="0"/>
          </a:p>
          <a:p>
            <a:r>
              <a:rPr lang="nl-BE" dirty="0" smtClean="0"/>
              <a:t>https://en.wikipedia.org/wiki/SHA-2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115</a:t>
            </a:fld>
            <a:endParaRPr lang="nl-BE"/>
          </a:p>
        </p:txBody>
      </p:sp>
    </p:spTree>
    <p:extLst>
      <p:ext uri="{BB962C8B-B14F-4D97-AF65-F5344CB8AC3E}">
        <p14:creationId xmlns:p14="http://schemas.microsoft.com/office/powerpoint/2010/main" val="360484454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118</a:t>
            </a:fld>
            <a:endParaRPr lang="nl-BE"/>
          </a:p>
        </p:txBody>
      </p:sp>
    </p:spTree>
    <p:extLst>
      <p:ext uri="{BB962C8B-B14F-4D97-AF65-F5344CB8AC3E}">
        <p14:creationId xmlns:p14="http://schemas.microsoft.com/office/powerpoint/2010/main" val="278800093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119</a:t>
            </a:fld>
            <a:endParaRPr lang="nl-BE"/>
          </a:p>
        </p:txBody>
      </p:sp>
    </p:spTree>
    <p:extLst>
      <p:ext uri="{BB962C8B-B14F-4D97-AF65-F5344CB8AC3E}">
        <p14:creationId xmlns:p14="http://schemas.microsoft.com/office/powerpoint/2010/main" val="151306192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120</a:t>
            </a:fld>
            <a:endParaRPr lang="nl-BE"/>
          </a:p>
        </p:txBody>
      </p:sp>
    </p:spTree>
    <p:extLst>
      <p:ext uri="{BB962C8B-B14F-4D97-AF65-F5344CB8AC3E}">
        <p14:creationId xmlns:p14="http://schemas.microsoft.com/office/powerpoint/2010/main" val="220963593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121</a:t>
            </a:fld>
            <a:endParaRPr lang="nl-BE"/>
          </a:p>
        </p:txBody>
      </p:sp>
    </p:spTree>
    <p:extLst>
      <p:ext uri="{BB962C8B-B14F-4D97-AF65-F5344CB8AC3E}">
        <p14:creationId xmlns:p14="http://schemas.microsoft.com/office/powerpoint/2010/main" val="265222709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122</a:t>
            </a:fld>
            <a:endParaRPr lang="nl-BE"/>
          </a:p>
        </p:txBody>
      </p:sp>
    </p:spTree>
    <p:extLst>
      <p:ext uri="{BB962C8B-B14F-4D97-AF65-F5344CB8AC3E}">
        <p14:creationId xmlns:p14="http://schemas.microsoft.com/office/powerpoint/2010/main" val="71188959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123</a:t>
            </a:fld>
            <a:endParaRPr lang="nl-BE"/>
          </a:p>
        </p:txBody>
      </p:sp>
    </p:spTree>
    <p:extLst>
      <p:ext uri="{BB962C8B-B14F-4D97-AF65-F5344CB8AC3E}">
        <p14:creationId xmlns:p14="http://schemas.microsoft.com/office/powerpoint/2010/main" val="243325342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124</a:t>
            </a:fld>
            <a:endParaRPr lang="nl-BE"/>
          </a:p>
        </p:txBody>
      </p:sp>
    </p:spTree>
    <p:extLst>
      <p:ext uri="{BB962C8B-B14F-4D97-AF65-F5344CB8AC3E}">
        <p14:creationId xmlns:p14="http://schemas.microsoft.com/office/powerpoint/2010/main" val="392789624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125</a:t>
            </a:fld>
            <a:endParaRPr lang="nl-BE"/>
          </a:p>
        </p:txBody>
      </p:sp>
    </p:spTree>
    <p:extLst>
      <p:ext uri="{BB962C8B-B14F-4D97-AF65-F5344CB8AC3E}">
        <p14:creationId xmlns:p14="http://schemas.microsoft.com/office/powerpoint/2010/main" val="368306662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126</a:t>
            </a:fld>
            <a:endParaRPr lang="nl-BE"/>
          </a:p>
        </p:txBody>
      </p:sp>
    </p:spTree>
    <p:extLst>
      <p:ext uri="{BB962C8B-B14F-4D97-AF65-F5344CB8AC3E}">
        <p14:creationId xmlns:p14="http://schemas.microsoft.com/office/powerpoint/2010/main" val="725674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dirty="0" smtClean="0"/>
              <a:t>Deterministic -&gt; A</a:t>
            </a:r>
            <a:r>
              <a:rPr lang="en-US" sz="1200" baseline="0" dirty="0" smtClean="0"/>
              <a:t> given input always results in the same output</a:t>
            </a:r>
          </a:p>
          <a:p>
            <a:endParaRPr lang="en-US" sz="1200" baseline="0" dirty="0" smtClean="0"/>
          </a:p>
          <a:p>
            <a:r>
              <a:rPr lang="nl-BE" dirty="0" smtClean="0"/>
              <a:t>https://en.wikipedia.org/wiki/Cryptographic_hash_function</a:t>
            </a:r>
          </a:p>
          <a:p>
            <a:endParaRPr lang="nl-BE" dirty="0" smtClean="0"/>
          </a:p>
          <a:p>
            <a:r>
              <a:rPr lang="nl-BE" dirty="0" smtClean="0"/>
              <a:t>https://stackoverflow.com/questions/6776050/how-long-to-brute-force-a-salted-sha-512-hash-salt-provided</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127</a:t>
            </a:fld>
            <a:endParaRPr lang="nl-BE"/>
          </a:p>
        </p:txBody>
      </p:sp>
    </p:spTree>
    <p:extLst>
      <p:ext uri="{BB962C8B-B14F-4D97-AF65-F5344CB8AC3E}">
        <p14:creationId xmlns:p14="http://schemas.microsoft.com/office/powerpoint/2010/main" val="176854387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128</a:t>
            </a:fld>
            <a:endParaRPr lang="nl-BE"/>
          </a:p>
        </p:txBody>
      </p:sp>
    </p:spTree>
    <p:extLst>
      <p:ext uri="{BB962C8B-B14F-4D97-AF65-F5344CB8AC3E}">
        <p14:creationId xmlns:p14="http://schemas.microsoft.com/office/powerpoint/2010/main" val="9911980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129</a:t>
            </a:fld>
            <a:endParaRPr lang="nl-BE"/>
          </a:p>
        </p:txBody>
      </p:sp>
    </p:spTree>
    <p:extLst>
      <p:ext uri="{BB962C8B-B14F-4D97-AF65-F5344CB8AC3E}">
        <p14:creationId xmlns:p14="http://schemas.microsoft.com/office/powerpoint/2010/main" val="130758787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130</a:t>
            </a:fld>
            <a:endParaRPr lang="nl-BE"/>
          </a:p>
        </p:txBody>
      </p:sp>
    </p:spTree>
    <p:extLst>
      <p:ext uri="{BB962C8B-B14F-4D97-AF65-F5344CB8AC3E}">
        <p14:creationId xmlns:p14="http://schemas.microsoft.com/office/powerpoint/2010/main" val="376321497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133</a:t>
            </a:fld>
            <a:endParaRPr lang="nl-BE"/>
          </a:p>
        </p:txBody>
      </p:sp>
    </p:spTree>
    <p:extLst>
      <p:ext uri="{BB962C8B-B14F-4D97-AF65-F5344CB8AC3E}">
        <p14:creationId xmlns:p14="http://schemas.microsoft.com/office/powerpoint/2010/main" val="106699056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134</a:t>
            </a:fld>
            <a:endParaRPr lang="nl-BE"/>
          </a:p>
        </p:txBody>
      </p:sp>
    </p:spTree>
    <p:extLst>
      <p:ext uri="{BB962C8B-B14F-4D97-AF65-F5344CB8AC3E}">
        <p14:creationId xmlns:p14="http://schemas.microsoft.com/office/powerpoint/2010/main" val="324910426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135</a:t>
            </a:fld>
            <a:endParaRPr lang="nl-BE"/>
          </a:p>
        </p:txBody>
      </p:sp>
    </p:spTree>
    <p:extLst>
      <p:ext uri="{BB962C8B-B14F-4D97-AF65-F5344CB8AC3E}">
        <p14:creationId xmlns:p14="http://schemas.microsoft.com/office/powerpoint/2010/main" val="60890031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136</a:t>
            </a:fld>
            <a:endParaRPr lang="nl-BE"/>
          </a:p>
        </p:txBody>
      </p:sp>
    </p:spTree>
    <p:extLst>
      <p:ext uri="{BB962C8B-B14F-4D97-AF65-F5344CB8AC3E}">
        <p14:creationId xmlns:p14="http://schemas.microsoft.com/office/powerpoint/2010/main" val="359449390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137</a:t>
            </a:fld>
            <a:endParaRPr lang="nl-BE"/>
          </a:p>
        </p:txBody>
      </p:sp>
    </p:spTree>
    <p:extLst>
      <p:ext uri="{BB962C8B-B14F-4D97-AF65-F5344CB8AC3E}">
        <p14:creationId xmlns:p14="http://schemas.microsoft.com/office/powerpoint/2010/main" val="335141504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138</a:t>
            </a:fld>
            <a:endParaRPr lang="nl-BE"/>
          </a:p>
        </p:txBody>
      </p:sp>
    </p:spTree>
    <p:extLst>
      <p:ext uri="{BB962C8B-B14F-4D97-AF65-F5344CB8AC3E}">
        <p14:creationId xmlns:p14="http://schemas.microsoft.com/office/powerpoint/2010/main" val="102988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21</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139</a:t>
            </a:fld>
            <a:endParaRPr lang="nl-BE"/>
          </a:p>
        </p:txBody>
      </p:sp>
    </p:spTree>
    <p:extLst>
      <p:ext uri="{BB962C8B-B14F-4D97-AF65-F5344CB8AC3E}">
        <p14:creationId xmlns:p14="http://schemas.microsoft.com/office/powerpoint/2010/main" val="210277312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140</a:t>
            </a:fld>
            <a:endParaRPr lang="nl-BE"/>
          </a:p>
        </p:txBody>
      </p:sp>
    </p:spTree>
    <p:extLst>
      <p:ext uri="{BB962C8B-B14F-4D97-AF65-F5344CB8AC3E}">
        <p14:creationId xmlns:p14="http://schemas.microsoft.com/office/powerpoint/2010/main" val="387718103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141</a:t>
            </a:fld>
            <a:endParaRPr lang="nl-BE"/>
          </a:p>
        </p:txBody>
      </p:sp>
    </p:spTree>
    <p:extLst>
      <p:ext uri="{BB962C8B-B14F-4D97-AF65-F5344CB8AC3E}">
        <p14:creationId xmlns:p14="http://schemas.microsoft.com/office/powerpoint/2010/main" val="3458802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https://en.wikipedia.org/wiki/Brute-force_attack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22</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Once</a:t>
            </a:r>
            <a:r>
              <a:rPr lang="nl-BE" baseline="0" dirty="0" smtClean="0"/>
              <a:t> </a:t>
            </a:r>
            <a:r>
              <a:rPr lang="nl-BE" baseline="0" dirty="0" err="1" smtClean="0"/>
              <a:t>you’ve</a:t>
            </a:r>
            <a:r>
              <a:rPr lang="nl-BE" baseline="0" dirty="0" smtClean="0"/>
              <a:t> found a </a:t>
            </a:r>
            <a:r>
              <a:rPr lang="nl-BE" baseline="0" dirty="0" err="1" smtClean="0"/>
              <a:t>victim’s</a:t>
            </a:r>
            <a:r>
              <a:rPr lang="nl-BE" baseline="0" dirty="0" smtClean="0"/>
              <a:t> username/password </a:t>
            </a:r>
            <a:r>
              <a:rPr lang="nl-BE" baseline="0" dirty="0" err="1" smtClean="0"/>
              <a:t>combination</a:t>
            </a:r>
            <a:r>
              <a:rPr lang="nl-BE" baseline="0" dirty="0" smtClean="0"/>
              <a:t> on </a:t>
            </a:r>
            <a:r>
              <a:rPr lang="nl-BE" baseline="0" dirty="0" err="1" smtClean="0"/>
              <a:t>one</a:t>
            </a:r>
            <a:r>
              <a:rPr lang="nl-BE" baseline="0" dirty="0" smtClean="0"/>
              <a:t> site, </a:t>
            </a:r>
            <a:r>
              <a:rPr lang="nl-BE" baseline="0" dirty="0" err="1" smtClean="0"/>
              <a:t>the</a:t>
            </a:r>
            <a:r>
              <a:rPr lang="nl-BE" baseline="0" dirty="0" smtClean="0"/>
              <a:t> </a:t>
            </a:r>
            <a:r>
              <a:rPr lang="nl-BE" baseline="0" dirty="0" err="1" smtClean="0"/>
              <a:t>odds</a:t>
            </a:r>
            <a:r>
              <a:rPr lang="nl-BE" baseline="0" dirty="0" smtClean="0"/>
              <a:t> are </a:t>
            </a:r>
            <a:r>
              <a:rPr lang="nl-BE" baseline="0" dirty="0" err="1" smtClean="0"/>
              <a:t>great</a:t>
            </a:r>
            <a:r>
              <a:rPr lang="nl-BE" baseline="0" dirty="0" smtClean="0"/>
              <a:t> </a:t>
            </a:r>
            <a:r>
              <a:rPr lang="nl-BE" baseline="0" dirty="0" err="1" smtClean="0"/>
              <a:t>that</a:t>
            </a:r>
            <a:r>
              <a:rPr lang="nl-BE" baseline="0" dirty="0" smtClean="0"/>
              <a:t> </a:t>
            </a:r>
            <a:r>
              <a:rPr lang="nl-BE" baseline="0" dirty="0" err="1" smtClean="0"/>
              <a:t>they’ve</a:t>
            </a:r>
            <a:r>
              <a:rPr lang="nl-BE" baseline="0" dirty="0" smtClean="0"/>
              <a:t> </a:t>
            </a:r>
            <a:r>
              <a:rPr lang="nl-BE" baseline="0" dirty="0" err="1" smtClean="0"/>
              <a:t>used</a:t>
            </a:r>
            <a:r>
              <a:rPr lang="nl-BE" baseline="0" dirty="0" smtClean="0"/>
              <a:t> </a:t>
            </a:r>
            <a:r>
              <a:rPr lang="nl-BE" baseline="0" dirty="0" err="1" smtClean="0"/>
              <a:t>that</a:t>
            </a:r>
            <a:r>
              <a:rPr lang="nl-BE" baseline="0" dirty="0" smtClean="0"/>
              <a:t> </a:t>
            </a:r>
            <a:r>
              <a:rPr lang="nl-BE" baseline="0" dirty="0" err="1" smtClean="0"/>
              <a:t>same</a:t>
            </a:r>
            <a:r>
              <a:rPr lang="nl-BE" baseline="0" dirty="0" smtClean="0"/>
              <a:t> </a:t>
            </a:r>
            <a:r>
              <a:rPr lang="nl-BE" baseline="0" dirty="0" err="1" smtClean="0"/>
              <a:t>combination</a:t>
            </a:r>
            <a:r>
              <a:rPr lang="nl-BE" baseline="0" dirty="0" smtClean="0"/>
              <a:t> on </a:t>
            </a:r>
            <a:r>
              <a:rPr lang="nl-BE" baseline="0" dirty="0" err="1" smtClean="0"/>
              <a:t>other</a:t>
            </a:r>
            <a:r>
              <a:rPr lang="nl-BE" baseline="0" dirty="0" smtClean="0"/>
              <a:t> sites. </a:t>
            </a:r>
          </a:p>
          <a:p>
            <a:r>
              <a:rPr lang="nl-BE" baseline="0" dirty="0" smtClean="0"/>
              <a:t>As </a:t>
            </a:r>
            <a:r>
              <a:rPr lang="nl-BE" baseline="0" dirty="0" err="1" smtClean="0"/>
              <a:t>soon</a:t>
            </a:r>
            <a:r>
              <a:rPr lang="nl-BE" baseline="0" dirty="0" smtClean="0"/>
              <a:t> as </a:t>
            </a:r>
            <a:r>
              <a:rPr lang="nl-BE" baseline="0" dirty="0" err="1" smtClean="0"/>
              <a:t>your</a:t>
            </a:r>
            <a:r>
              <a:rPr lang="nl-BE" baseline="0" dirty="0" smtClean="0"/>
              <a:t> </a:t>
            </a:r>
            <a:r>
              <a:rPr lang="nl-BE" baseline="0" dirty="0" err="1" smtClean="0"/>
              <a:t>credentials</a:t>
            </a:r>
            <a:r>
              <a:rPr lang="nl-BE" baseline="0" dirty="0" smtClean="0"/>
              <a:t> are </a:t>
            </a:r>
            <a:r>
              <a:rPr lang="nl-BE" baseline="0" dirty="0" err="1" smtClean="0"/>
              <a:t>hacked</a:t>
            </a:r>
            <a:r>
              <a:rPr lang="nl-BE" baseline="0" dirty="0" smtClean="0"/>
              <a:t> on </a:t>
            </a:r>
            <a:r>
              <a:rPr lang="nl-BE" baseline="0" dirty="0" err="1" smtClean="0"/>
              <a:t>one</a:t>
            </a:r>
            <a:r>
              <a:rPr lang="nl-BE" baseline="0" dirty="0" smtClean="0"/>
              <a:t> site, </a:t>
            </a:r>
            <a:r>
              <a:rPr lang="nl-BE" baseline="0" dirty="0" err="1" smtClean="0"/>
              <a:t>they’re</a:t>
            </a:r>
            <a:r>
              <a:rPr lang="nl-BE" baseline="0" dirty="0" smtClean="0"/>
              <a:t> </a:t>
            </a:r>
            <a:r>
              <a:rPr lang="nl-BE" baseline="0" dirty="0" err="1" smtClean="0"/>
              <a:t>pretty</a:t>
            </a:r>
            <a:r>
              <a:rPr lang="nl-BE" baseline="0" dirty="0" smtClean="0"/>
              <a:t> </a:t>
            </a:r>
            <a:r>
              <a:rPr lang="nl-BE" baseline="0" dirty="0" err="1" smtClean="0"/>
              <a:t>much</a:t>
            </a:r>
            <a:r>
              <a:rPr lang="nl-BE" baseline="0" dirty="0" smtClean="0"/>
              <a:t> </a:t>
            </a:r>
            <a:r>
              <a:rPr lang="nl-BE" baseline="0" dirty="0" err="1" smtClean="0"/>
              <a:t>hacked</a:t>
            </a:r>
            <a:r>
              <a:rPr lang="nl-BE" baseline="0" dirty="0" smtClean="0"/>
              <a:t> on </a:t>
            </a:r>
            <a:r>
              <a:rPr lang="nl-BE" baseline="0" dirty="0" err="1" smtClean="0"/>
              <a:t>all</a:t>
            </a:r>
            <a:r>
              <a:rPr lang="nl-BE" baseline="0" dirty="0" smtClean="0"/>
              <a:t> sites </a:t>
            </a:r>
            <a:r>
              <a:rPr lang="nl-BE" baseline="0" dirty="0" err="1" smtClean="0"/>
              <a:t>you’ve</a:t>
            </a:r>
            <a:r>
              <a:rPr lang="nl-BE" baseline="0" dirty="0" smtClean="0"/>
              <a:t> ever </a:t>
            </a:r>
            <a:r>
              <a:rPr lang="nl-BE" baseline="0" dirty="0" err="1" smtClean="0"/>
              <a:t>created</a:t>
            </a:r>
            <a:r>
              <a:rPr lang="nl-BE" baseline="0" dirty="0" smtClean="0"/>
              <a:t> </a:t>
            </a:r>
            <a:r>
              <a:rPr lang="nl-BE" baseline="0" dirty="0" err="1" smtClean="0"/>
              <a:t>an</a:t>
            </a:r>
            <a:r>
              <a:rPr lang="nl-BE" baseline="0" dirty="0" smtClean="0"/>
              <a:t> account on.</a:t>
            </a:r>
          </a:p>
          <a:p>
            <a:r>
              <a:rPr lang="nl-BE" baseline="0" dirty="0" err="1" smtClean="0"/>
              <a:t>Thus</a:t>
            </a:r>
            <a:r>
              <a:rPr lang="nl-BE" baseline="0" dirty="0" smtClean="0"/>
              <a:t>, </a:t>
            </a:r>
            <a:r>
              <a:rPr lang="nl-BE" baseline="0" dirty="0" err="1" smtClean="0"/>
              <a:t>it</a:t>
            </a:r>
            <a:r>
              <a:rPr lang="nl-BE" baseline="0" dirty="0" smtClean="0"/>
              <a:t> </a:t>
            </a:r>
            <a:r>
              <a:rPr lang="nl-BE" baseline="0" dirty="0" err="1" smtClean="0"/>
              <a:t>only</a:t>
            </a:r>
            <a:r>
              <a:rPr lang="nl-BE" baseline="0" dirty="0" smtClean="0"/>
              <a:t> takes 1 </a:t>
            </a:r>
            <a:r>
              <a:rPr lang="nl-BE" baseline="0" dirty="0" err="1" smtClean="0"/>
              <a:t>insecure</a:t>
            </a:r>
            <a:r>
              <a:rPr lang="nl-BE" baseline="0" dirty="0" smtClean="0"/>
              <a:t> site </a:t>
            </a:r>
            <a:r>
              <a:rPr lang="nl-BE" baseline="0" dirty="0" err="1" smtClean="0"/>
              <a:t>to</a:t>
            </a:r>
            <a:r>
              <a:rPr lang="nl-BE" baseline="0" dirty="0" smtClean="0"/>
              <a:t> </a:t>
            </a:r>
            <a:r>
              <a:rPr lang="nl-BE" baseline="0" dirty="0" err="1" smtClean="0"/>
              <a:t>give</a:t>
            </a:r>
            <a:r>
              <a:rPr lang="nl-BE" baseline="0" dirty="0" smtClean="0"/>
              <a:t> a hacker </a:t>
            </a:r>
            <a:r>
              <a:rPr lang="nl-BE" baseline="0" dirty="0" err="1" smtClean="0"/>
              <a:t>the</a:t>
            </a:r>
            <a:r>
              <a:rPr lang="nl-BE" baseline="0" dirty="0" smtClean="0"/>
              <a:t> </a:t>
            </a:r>
            <a:r>
              <a:rPr lang="nl-BE" baseline="0" dirty="0" err="1" smtClean="0"/>
              <a:t>keys</a:t>
            </a:r>
            <a:r>
              <a:rPr lang="nl-BE" baseline="0" dirty="0" smtClean="0"/>
              <a:t> </a:t>
            </a:r>
            <a:r>
              <a:rPr lang="nl-BE" baseline="0" dirty="0" err="1" smtClean="0"/>
              <a:t>to</a:t>
            </a:r>
            <a:r>
              <a:rPr lang="nl-BE" baseline="0" dirty="0" smtClean="0"/>
              <a:t> </a:t>
            </a:r>
            <a:r>
              <a:rPr lang="nl-BE" baseline="0" dirty="0" err="1" smtClean="0"/>
              <a:t>all</a:t>
            </a:r>
            <a:r>
              <a:rPr lang="nl-BE" baseline="0" dirty="0" smtClean="0"/>
              <a:t> </a:t>
            </a:r>
            <a:r>
              <a:rPr lang="nl-BE" baseline="0" dirty="0" err="1" smtClean="0"/>
              <a:t>your</a:t>
            </a:r>
            <a:r>
              <a:rPr lang="nl-BE" baseline="0" dirty="0" smtClean="0"/>
              <a:t> accounts.  </a:t>
            </a:r>
          </a:p>
          <a:p>
            <a:endParaRPr lang="nl-BE" baseline="0" dirty="0" smtClean="0"/>
          </a:p>
          <a:p>
            <a:r>
              <a:rPr lang="nl-BE" baseline="0" dirty="0" smtClean="0"/>
              <a:t>https://en.wikipedia.org/wiki/Wikipedia:10,000_most_common_passwords</a:t>
            </a:r>
          </a:p>
          <a:p>
            <a:endParaRPr lang="nl-BE" baseline="0" dirty="0" smtClean="0"/>
          </a:p>
          <a:p>
            <a:r>
              <a:rPr lang="nl-BE" dirty="0" smtClean="0"/>
              <a:t>https://xkcd.com/792/</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23</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Use</a:t>
            </a:r>
            <a:r>
              <a:rPr lang="nl-BE" dirty="0" smtClean="0"/>
              <a:t> </a:t>
            </a:r>
            <a:r>
              <a:rPr lang="nl-BE" dirty="0" err="1" smtClean="0"/>
              <a:t>words</a:t>
            </a:r>
            <a:r>
              <a:rPr lang="nl-BE" dirty="0" smtClean="0"/>
              <a:t> </a:t>
            </a:r>
            <a:r>
              <a:rPr lang="nl-BE" dirty="0" err="1" smtClean="0"/>
              <a:t>from</a:t>
            </a:r>
            <a:r>
              <a:rPr lang="nl-BE" dirty="0" smtClean="0"/>
              <a:t> </a:t>
            </a:r>
            <a:r>
              <a:rPr lang="nl-BE" dirty="0" err="1" smtClean="0"/>
              <a:t>the</a:t>
            </a:r>
            <a:r>
              <a:rPr lang="nl-BE" dirty="0" smtClean="0"/>
              <a:t> </a:t>
            </a:r>
            <a:r>
              <a:rPr lang="nl-BE" dirty="0" err="1" smtClean="0"/>
              <a:t>dictionary</a:t>
            </a:r>
            <a:r>
              <a:rPr lang="nl-BE" dirty="0" smtClean="0"/>
              <a:t> </a:t>
            </a:r>
            <a:r>
              <a:rPr lang="nl-BE" dirty="0" err="1" smtClean="0"/>
              <a:t>to</a:t>
            </a:r>
            <a:r>
              <a:rPr lang="nl-BE" dirty="0" smtClean="0"/>
              <a:t> </a:t>
            </a:r>
            <a:r>
              <a:rPr lang="nl-BE" dirty="0" err="1" smtClean="0"/>
              <a:t>guess</a:t>
            </a:r>
            <a:r>
              <a:rPr lang="nl-BE" dirty="0" smtClean="0"/>
              <a:t> </a:t>
            </a:r>
            <a:r>
              <a:rPr lang="nl-BE" dirty="0" err="1" smtClean="0"/>
              <a:t>the</a:t>
            </a:r>
            <a:r>
              <a:rPr lang="nl-BE" dirty="0" smtClean="0"/>
              <a:t> </a:t>
            </a:r>
            <a:r>
              <a:rPr lang="nl-BE" dirty="0" err="1" smtClean="0"/>
              <a:t>victim’s</a:t>
            </a:r>
            <a:r>
              <a:rPr lang="nl-BE" dirty="0" smtClean="0"/>
              <a:t> password</a:t>
            </a:r>
          </a:p>
          <a:p>
            <a:r>
              <a:rPr lang="nl-BE" dirty="0" smtClean="0"/>
              <a:t>Modern </a:t>
            </a:r>
            <a:r>
              <a:rPr lang="nl-BE" dirty="0" err="1" smtClean="0"/>
              <a:t>dictionary</a:t>
            </a:r>
            <a:r>
              <a:rPr lang="nl-BE" dirty="0" smtClean="0"/>
              <a:t> attacks </a:t>
            </a:r>
            <a:r>
              <a:rPr lang="nl-BE" dirty="0" err="1" smtClean="0"/>
              <a:t>also</a:t>
            </a:r>
            <a:r>
              <a:rPr lang="nl-BE" dirty="0" smtClean="0"/>
              <a:t> </a:t>
            </a:r>
            <a:r>
              <a:rPr lang="nl-BE" dirty="0" err="1" smtClean="0"/>
              <a:t>implement</a:t>
            </a:r>
            <a:r>
              <a:rPr lang="nl-BE" dirty="0" smtClean="0"/>
              <a:t> </a:t>
            </a:r>
            <a:r>
              <a:rPr lang="nl-BE" dirty="0" err="1" smtClean="0"/>
              <a:t>leetspeak</a:t>
            </a:r>
            <a:r>
              <a:rPr lang="nl-BE" baseline="0" dirty="0" smtClean="0"/>
              <a:t>, </a:t>
            </a:r>
            <a:r>
              <a:rPr lang="nl-BE" baseline="0" dirty="0" err="1" smtClean="0"/>
              <a:t>so</a:t>
            </a:r>
            <a:r>
              <a:rPr lang="nl-BE" baseline="0" dirty="0" smtClean="0"/>
              <a:t> </a:t>
            </a:r>
            <a:r>
              <a:rPr lang="nl-BE" baseline="0" dirty="0" err="1" smtClean="0"/>
              <a:t>changing</a:t>
            </a:r>
            <a:r>
              <a:rPr lang="nl-BE" baseline="0" dirty="0" smtClean="0"/>
              <a:t> </a:t>
            </a:r>
            <a:r>
              <a:rPr lang="nl-BE" baseline="0" dirty="0" err="1" smtClean="0"/>
              <a:t>your</a:t>
            </a:r>
            <a:r>
              <a:rPr lang="nl-BE" baseline="0" dirty="0" smtClean="0"/>
              <a:t> password </a:t>
            </a:r>
            <a:r>
              <a:rPr lang="nl-BE" baseline="0" dirty="0" err="1" smtClean="0"/>
              <a:t>from</a:t>
            </a:r>
            <a:r>
              <a:rPr lang="nl-BE" baseline="0" dirty="0" smtClean="0"/>
              <a:t> ‘</a:t>
            </a:r>
            <a:r>
              <a:rPr lang="nl-BE" baseline="0" dirty="0" err="1" smtClean="0"/>
              <a:t>LovePuppies</a:t>
            </a:r>
            <a:r>
              <a:rPr lang="nl-BE" baseline="0" dirty="0" smtClean="0"/>
              <a:t>’ </a:t>
            </a:r>
            <a:r>
              <a:rPr lang="nl-BE" baseline="0" dirty="0" err="1" smtClean="0"/>
              <a:t>to</a:t>
            </a:r>
            <a:r>
              <a:rPr lang="nl-BE" baseline="0" dirty="0" smtClean="0"/>
              <a:t> ‘L0v3Pupp135’ </a:t>
            </a:r>
            <a:r>
              <a:rPr lang="nl-BE" baseline="0" dirty="0" err="1" smtClean="0"/>
              <a:t>won’t</a:t>
            </a:r>
            <a:r>
              <a:rPr lang="nl-BE" baseline="0" dirty="0" smtClean="0"/>
              <a:t> help </a:t>
            </a:r>
            <a:r>
              <a:rPr lang="nl-BE" baseline="0" dirty="0" err="1" smtClean="0"/>
              <a:t>that</a:t>
            </a:r>
            <a:r>
              <a:rPr lang="nl-BE" baseline="0" dirty="0" smtClean="0"/>
              <a:t> </a:t>
            </a:r>
            <a:r>
              <a:rPr lang="nl-BE" baseline="0" dirty="0" err="1" smtClean="0"/>
              <a:t>much</a:t>
            </a:r>
            <a:endParaRPr lang="nl-BE" baseline="0" dirty="0" smtClean="0"/>
          </a:p>
          <a:p>
            <a:r>
              <a:rPr lang="nl-BE" baseline="0" dirty="0" err="1" smtClean="0"/>
              <a:t>If</a:t>
            </a:r>
            <a:r>
              <a:rPr lang="nl-BE" baseline="0" dirty="0" smtClean="0"/>
              <a:t> hackers target a </a:t>
            </a:r>
            <a:r>
              <a:rPr lang="nl-BE" baseline="0" dirty="0" err="1" smtClean="0"/>
              <a:t>specific</a:t>
            </a:r>
            <a:r>
              <a:rPr lang="nl-BE" baseline="0" dirty="0" smtClean="0"/>
              <a:t> person, </a:t>
            </a:r>
            <a:r>
              <a:rPr lang="nl-BE" baseline="0" dirty="0" err="1" smtClean="0"/>
              <a:t>they</a:t>
            </a:r>
            <a:r>
              <a:rPr lang="nl-BE" baseline="0" dirty="0" smtClean="0"/>
              <a:t> </a:t>
            </a:r>
            <a:r>
              <a:rPr lang="nl-BE" baseline="0" dirty="0" err="1" smtClean="0"/>
              <a:t>also</a:t>
            </a:r>
            <a:r>
              <a:rPr lang="nl-BE" baseline="0" dirty="0" smtClean="0"/>
              <a:t> </a:t>
            </a:r>
            <a:r>
              <a:rPr lang="nl-BE" baseline="0" dirty="0" err="1" smtClean="0"/>
              <a:t>add</a:t>
            </a:r>
            <a:r>
              <a:rPr lang="nl-BE" baseline="0" dirty="0" smtClean="0"/>
              <a:t> </a:t>
            </a:r>
            <a:r>
              <a:rPr lang="nl-BE" baseline="0" dirty="0" err="1" smtClean="0"/>
              <a:t>words</a:t>
            </a:r>
            <a:r>
              <a:rPr lang="nl-BE" baseline="0" dirty="0" smtClean="0"/>
              <a:t> </a:t>
            </a:r>
            <a:r>
              <a:rPr lang="nl-BE" baseline="0" dirty="0" err="1" smtClean="0"/>
              <a:t>related</a:t>
            </a:r>
            <a:r>
              <a:rPr lang="nl-BE" baseline="0" dirty="0" smtClean="0"/>
              <a:t> </a:t>
            </a:r>
            <a:r>
              <a:rPr lang="nl-BE" baseline="0" dirty="0" err="1" smtClean="0"/>
              <a:t>to</a:t>
            </a:r>
            <a:r>
              <a:rPr lang="nl-BE" baseline="0" dirty="0" smtClean="0"/>
              <a:t> </a:t>
            </a:r>
            <a:r>
              <a:rPr lang="nl-BE" baseline="0" dirty="0" err="1" smtClean="0"/>
              <a:t>the</a:t>
            </a:r>
            <a:r>
              <a:rPr lang="nl-BE" baseline="0" dirty="0" smtClean="0"/>
              <a:t> person </a:t>
            </a:r>
            <a:r>
              <a:rPr lang="nl-BE" baseline="0" dirty="0" err="1" smtClean="0"/>
              <a:t>to</a:t>
            </a:r>
            <a:r>
              <a:rPr lang="nl-BE" baseline="0" dirty="0" smtClean="0"/>
              <a:t> </a:t>
            </a:r>
            <a:r>
              <a:rPr lang="nl-BE" baseline="0" dirty="0" err="1" smtClean="0"/>
              <a:t>the</a:t>
            </a:r>
            <a:r>
              <a:rPr lang="nl-BE" baseline="0" dirty="0" smtClean="0"/>
              <a:t> </a:t>
            </a:r>
            <a:r>
              <a:rPr lang="nl-BE" baseline="0" dirty="0" err="1" smtClean="0"/>
              <a:t>dictionary</a:t>
            </a:r>
            <a:r>
              <a:rPr lang="nl-BE" baseline="0" dirty="0" smtClean="0"/>
              <a:t> (eg name of </a:t>
            </a:r>
            <a:r>
              <a:rPr lang="nl-BE" baseline="0" dirty="0" err="1" smtClean="0"/>
              <a:t>their</a:t>
            </a:r>
            <a:r>
              <a:rPr lang="nl-BE" baseline="0" dirty="0" smtClean="0"/>
              <a:t> pet/</a:t>
            </a:r>
            <a:r>
              <a:rPr lang="nl-BE" baseline="0" dirty="0" err="1" smtClean="0"/>
              <a:t>friend</a:t>
            </a:r>
            <a:r>
              <a:rPr lang="nl-BE" baseline="0" dirty="0" smtClean="0"/>
              <a:t>/family/</a:t>
            </a:r>
            <a:r>
              <a:rPr lang="nl-BE" baseline="0" dirty="0" err="1" smtClean="0"/>
              <a:t>street</a:t>
            </a:r>
            <a:r>
              <a:rPr lang="nl-BE" baseline="0" dirty="0" smtClean="0"/>
              <a:t>, </a:t>
            </a:r>
            <a:r>
              <a:rPr lang="nl-BE" baseline="0" dirty="0" err="1" smtClean="0"/>
              <a:t>favorite</a:t>
            </a:r>
            <a:r>
              <a:rPr lang="nl-BE" baseline="0" dirty="0" smtClean="0"/>
              <a:t> </a:t>
            </a:r>
            <a:r>
              <a:rPr lang="nl-BE" baseline="0" dirty="0" err="1" smtClean="0"/>
              <a:t>author</a:t>
            </a:r>
            <a:r>
              <a:rPr lang="nl-BE" baseline="0" dirty="0" smtClean="0"/>
              <a:t>/movie, </a:t>
            </a:r>
            <a:r>
              <a:rPr lang="nl-BE" baseline="0" dirty="0" err="1" smtClean="0"/>
              <a:t>words</a:t>
            </a:r>
            <a:r>
              <a:rPr lang="nl-BE" baseline="0" dirty="0" smtClean="0"/>
              <a:t> </a:t>
            </a:r>
            <a:r>
              <a:rPr lang="nl-BE" baseline="0" dirty="0" err="1" smtClean="0"/>
              <a:t>regarding</a:t>
            </a:r>
            <a:r>
              <a:rPr lang="nl-BE" baseline="0" dirty="0" smtClean="0"/>
              <a:t> </a:t>
            </a:r>
            <a:r>
              <a:rPr lang="nl-BE" baseline="0" dirty="0" err="1" smtClean="0"/>
              <a:t>to</a:t>
            </a:r>
            <a:r>
              <a:rPr lang="nl-BE" baseline="0" dirty="0" smtClean="0"/>
              <a:t> </a:t>
            </a:r>
            <a:r>
              <a:rPr lang="nl-BE" baseline="0" dirty="0" err="1" smtClean="0"/>
              <a:t>their</a:t>
            </a:r>
            <a:r>
              <a:rPr lang="nl-BE" baseline="0" dirty="0" smtClean="0"/>
              <a:t> </a:t>
            </a:r>
            <a:r>
              <a:rPr lang="nl-BE" baseline="0" dirty="0" err="1" smtClean="0"/>
              <a:t>hobbies</a:t>
            </a:r>
            <a:r>
              <a:rPr lang="nl-BE" baseline="0" dirty="0" smtClean="0"/>
              <a:t>, </a:t>
            </a:r>
            <a:r>
              <a:rPr lang="nl-BE" baseline="0" dirty="0" err="1" smtClean="0"/>
              <a:t>idols</a:t>
            </a:r>
            <a:r>
              <a:rPr lang="nl-BE" baseline="0" dirty="0" smtClean="0"/>
              <a:t>, </a:t>
            </a:r>
            <a:r>
              <a:rPr lang="nl-BE" baseline="0" dirty="0" err="1" smtClean="0"/>
              <a:t>etc</a:t>
            </a:r>
            <a:r>
              <a:rPr lang="nl-BE" baseline="0" dirty="0" smtClean="0"/>
              <a:t>)</a:t>
            </a:r>
            <a:r>
              <a:rPr lang="nl-BE" dirty="0" smtClean="0"/>
              <a:t> </a:t>
            </a:r>
          </a:p>
          <a:p>
            <a:endParaRPr lang="nl-BE" dirty="0" smtClean="0"/>
          </a:p>
          <a:p>
            <a:r>
              <a:rPr lang="nl-BE" dirty="0" smtClean="0"/>
              <a:t>https://en.wikipedia.org/wiki/Dictionary_attack</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24</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https://en.wikipedia.org/wiki/Rainbow_table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25</a:t>
            </a:fld>
            <a:endParaRPr lang="nl-BE"/>
          </a:p>
        </p:txBody>
      </p:sp>
    </p:spTree>
    <p:extLst>
      <p:ext uri="{BB962C8B-B14F-4D97-AF65-F5344CB8AC3E}">
        <p14:creationId xmlns:p14="http://schemas.microsoft.com/office/powerpoint/2010/main" val="3456146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27</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https://en.wikipedia.org/wiki/Salt_(cryptography)</a:t>
            </a:r>
          </a:p>
          <a:p>
            <a:endParaRPr lang="nl-BE" dirty="0" smtClean="0"/>
          </a:p>
          <a:p>
            <a:r>
              <a:rPr lang="nl-BE" dirty="0" smtClean="0"/>
              <a:t>Salt has </a:t>
            </a:r>
            <a:r>
              <a:rPr lang="nl-BE" dirty="0" err="1" smtClean="0"/>
              <a:t>to</a:t>
            </a:r>
            <a:r>
              <a:rPr lang="nl-BE" dirty="0" smtClean="0"/>
              <a:t> </a:t>
            </a:r>
            <a:r>
              <a:rPr lang="nl-BE" dirty="0" err="1" smtClean="0"/>
              <a:t>be</a:t>
            </a:r>
            <a:r>
              <a:rPr lang="nl-BE" dirty="0" smtClean="0"/>
              <a:t> ‘long </a:t>
            </a:r>
            <a:r>
              <a:rPr lang="nl-BE" dirty="0" err="1" smtClean="0"/>
              <a:t>enough</a:t>
            </a:r>
            <a:r>
              <a:rPr lang="nl-BE" dirty="0" smtClean="0"/>
              <a:t>’.</a:t>
            </a:r>
            <a:r>
              <a:rPr lang="nl-BE" baseline="0" dirty="0" smtClean="0"/>
              <a:t> 256 bits </a:t>
            </a:r>
            <a:r>
              <a:rPr lang="nl-BE" baseline="0" dirty="0" err="1" smtClean="0"/>
              <a:t>should</a:t>
            </a:r>
            <a:r>
              <a:rPr lang="nl-BE" baseline="0" dirty="0" smtClean="0"/>
              <a:t> </a:t>
            </a:r>
            <a:r>
              <a:rPr lang="nl-BE" baseline="0" dirty="0" err="1" smtClean="0"/>
              <a:t>be</a:t>
            </a:r>
            <a:r>
              <a:rPr lang="nl-BE" baseline="0" dirty="0" smtClean="0"/>
              <a:t> long </a:t>
            </a:r>
            <a:r>
              <a:rPr lang="nl-BE" baseline="0" dirty="0" err="1" smtClean="0"/>
              <a:t>enough</a:t>
            </a:r>
            <a:r>
              <a:rPr lang="nl-BE" baseline="0" dirty="0" smtClean="0"/>
              <a:t>. </a:t>
            </a:r>
          </a:p>
          <a:p>
            <a:r>
              <a:rPr lang="nl-BE" dirty="0" smtClean="0"/>
              <a:t>https://stackoverflow.com/questions/9619727/how-long-should-a-salt-be-to-make-it-infeasible-to-attempt-dictionary-attacks</a:t>
            </a:r>
          </a:p>
          <a:p>
            <a:endParaRPr lang="nl-BE" dirty="0" smtClean="0"/>
          </a:p>
          <a:p>
            <a:r>
              <a:rPr lang="nl-BE" dirty="0" err="1" smtClean="0"/>
              <a:t>Don’t</a:t>
            </a:r>
            <a:r>
              <a:rPr lang="nl-BE" dirty="0" smtClean="0"/>
              <a:t> </a:t>
            </a:r>
            <a:r>
              <a:rPr lang="nl-BE" dirty="0" err="1" smtClean="0"/>
              <a:t>use</a:t>
            </a:r>
            <a:r>
              <a:rPr lang="nl-BE" dirty="0" smtClean="0"/>
              <a:t> </a:t>
            </a:r>
            <a:r>
              <a:rPr lang="nl-BE" dirty="0" err="1" smtClean="0"/>
              <a:t>the</a:t>
            </a:r>
            <a:r>
              <a:rPr lang="nl-BE" dirty="0" smtClean="0"/>
              <a:t> </a:t>
            </a:r>
            <a:r>
              <a:rPr lang="nl-BE" dirty="0" err="1" smtClean="0"/>
              <a:t>same</a:t>
            </a:r>
            <a:r>
              <a:rPr lang="nl-BE" dirty="0" smtClean="0"/>
              <a:t> </a:t>
            </a:r>
            <a:r>
              <a:rPr lang="nl-BE" dirty="0" err="1" smtClean="0"/>
              <a:t>salt</a:t>
            </a:r>
            <a:r>
              <a:rPr lang="nl-BE" dirty="0" smtClean="0"/>
              <a:t> </a:t>
            </a:r>
            <a:r>
              <a:rPr lang="nl-BE" dirty="0" err="1" smtClean="0"/>
              <a:t>for</a:t>
            </a:r>
            <a:r>
              <a:rPr lang="nl-BE" dirty="0" smtClean="0"/>
              <a:t> </a:t>
            </a:r>
            <a:r>
              <a:rPr lang="nl-BE" dirty="0" err="1" smtClean="0"/>
              <a:t>all</a:t>
            </a:r>
            <a:r>
              <a:rPr lang="nl-BE" dirty="0" smtClean="0"/>
              <a:t> records. </a:t>
            </a:r>
            <a:r>
              <a:rPr lang="nl-BE" dirty="0" err="1" smtClean="0"/>
              <a:t>Then</a:t>
            </a:r>
            <a:r>
              <a:rPr lang="nl-BE" dirty="0" smtClean="0"/>
              <a:t> hackers </a:t>
            </a:r>
            <a:r>
              <a:rPr lang="nl-BE" dirty="0" err="1" smtClean="0"/>
              <a:t>can</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a:t>
            </a:r>
            <a:r>
              <a:rPr lang="nl-BE" baseline="0" dirty="0" err="1" smtClean="0"/>
              <a:t>using</a:t>
            </a:r>
            <a:r>
              <a:rPr lang="nl-BE" baseline="0" dirty="0" smtClean="0"/>
              <a:t> </a:t>
            </a:r>
            <a:r>
              <a:rPr lang="nl-BE" baseline="0" dirty="0" err="1" smtClean="0"/>
              <a:t>that</a:t>
            </a:r>
            <a:r>
              <a:rPr lang="nl-BE" baseline="0" dirty="0" smtClean="0"/>
              <a:t> </a:t>
            </a:r>
            <a:r>
              <a:rPr lang="nl-BE" baseline="0" dirty="0" err="1" smtClean="0"/>
              <a:t>salt</a:t>
            </a:r>
            <a:r>
              <a:rPr lang="nl-BE" baseline="0" dirty="0" smtClean="0"/>
              <a:t>. </a:t>
            </a:r>
            <a:r>
              <a:rPr lang="nl-BE" baseline="0" dirty="0" err="1" smtClean="0"/>
              <a:t>With</a:t>
            </a:r>
            <a:r>
              <a:rPr lang="nl-BE" baseline="0" dirty="0" smtClean="0"/>
              <a:t> a different </a:t>
            </a:r>
            <a:r>
              <a:rPr lang="nl-BE" baseline="0" dirty="0" err="1" smtClean="0"/>
              <a:t>salt</a:t>
            </a:r>
            <a:r>
              <a:rPr lang="nl-BE" baseline="0" dirty="0" smtClean="0"/>
              <a:t> per record, he has </a:t>
            </a:r>
            <a:r>
              <a:rPr lang="nl-BE" baseline="0" dirty="0" err="1" smtClean="0"/>
              <a:t>to</a:t>
            </a:r>
            <a:r>
              <a:rPr lang="nl-BE" baseline="0" dirty="0" smtClean="0"/>
              <a:t> </a:t>
            </a:r>
            <a:r>
              <a:rPr lang="nl-BE" baseline="0" dirty="0" err="1" smtClean="0"/>
              <a:t>generate</a:t>
            </a:r>
            <a:r>
              <a:rPr lang="nl-BE" baseline="0" dirty="0" smtClean="0"/>
              <a:t> a new </a:t>
            </a:r>
            <a:r>
              <a:rPr lang="nl-BE" baseline="0" dirty="0" err="1" smtClean="0"/>
              <a:t>rainbow</a:t>
            </a:r>
            <a:r>
              <a:rPr lang="nl-BE" baseline="0" dirty="0" smtClean="0"/>
              <a:t> </a:t>
            </a:r>
            <a:r>
              <a:rPr lang="nl-BE" baseline="0" dirty="0" err="1" smtClean="0"/>
              <a:t>table</a:t>
            </a:r>
            <a:r>
              <a:rPr lang="nl-BE" baseline="0" dirty="0" smtClean="0"/>
              <a:t> per record, </a:t>
            </a:r>
            <a:r>
              <a:rPr lang="nl-BE" baseline="0" dirty="0" err="1" smtClean="0"/>
              <a:t>which</a:t>
            </a:r>
            <a:r>
              <a:rPr lang="nl-BE" baseline="0" dirty="0" smtClean="0"/>
              <a:t> </a:t>
            </a:r>
            <a:r>
              <a:rPr lang="nl-BE" baseline="0" dirty="0" err="1" smtClean="0"/>
              <a:t>increases</a:t>
            </a:r>
            <a:r>
              <a:rPr lang="nl-BE" baseline="0" dirty="0" smtClean="0"/>
              <a:t> </a:t>
            </a:r>
            <a:r>
              <a:rPr lang="nl-BE" baseline="0" dirty="0" err="1" smtClean="0"/>
              <a:t>the</a:t>
            </a:r>
            <a:r>
              <a:rPr lang="nl-BE" baseline="0" dirty="0" smtClean="0"/>
              <a:t> </a:t>
            </a:r>
            <a:r>
              <a:rPr lang="nl-BE" baseline="0" dirty="0" err="1" smtClean="0"/>
              <a:t>calculation</a:t>
            </a:r>
            <a:r>
              <a:rPr lang="nl-BE" baseline="0" dirty="0" smtClean="0"/>
              <a:t> </a:t>
            </a:r>
            <a:r>
              <a:rPr lang="nl-BE" baseline="0" dirty="0" err="1" smtClean="0"/>
              <a:t>times</a:t>
            </a:r>
            <a:r>
              <a:rPr lang="nl-BE" baseline="0" dirty="0" smtClean="0"/>
              <a:t> </a:t>
            </a:r>
            <a:r>
              <a:rPr lang="nl-BE" baseline="0" dirty="0" err="1" smtClean="0"/>
              <a:t>exponentially</a:t>
            </a:r>
            <a:r>
              <a:rPr lang="nl-BE" baseline="0" dirty="0" smtClean="0"/>
              <a:t>,</a:t>
            </a:r>
          </a:p>
          <a:p>
            <a:r>
              <a:rPr lang="nl-BE" baseline="0" dirty="0" err="1" smtClean="0"/>
              <a:t>Also</a:t>
            </a:r>
            <a:r>
              <a:rPr lang="nl-BE" baseline="0" dirty="0" smtClean="0"/>
              <a:t> </a:t>
            </a:r>
            <a:r>
              <a:rPr lang="nl-BE" baseline="0" dirty="0" err="1" smtClean="0"/>
              <a:t>it</a:t>
            </a:r>
            <a:r>
              <a:rPr lang="nl-BE" baseline="0" dirty="0" smtClean="0"/>
              <a:t> is </a:t>
            </a:r>
            <a:r>
              <a:rPr lang="nl-BE" baseline="0" dirty="0" err="1" smtClean="0"/>
              <a:t>not</a:t>
            </a:r>
            <a:r>
              <a:rPr lang="nl-BE" baseline="0" dirty="0" smtClean="0"/>
              <a:t> </a:t>
            </a:r>
            <a:r>
              <a:rPr lang="nl-BE" baseline="0" dirty="0" err="1" smtClean="0"/>
              <a:t>obvious</a:t>
            </a:r>
            <a:r>
              <a:rPr lang="nl-BE" baseline="0" dirty="0" smtClean="0"/>
              <a:t> </a:t>
            </a:r>
            <a:r>
              <a:rPr lang="nl-BE" baseline="0" dirty="0" err="1" smtClean="0"/>
              <a:t>when</a:t>
            </a:r>
            <a:r>
              <a:rPr lang="nl-BE" baseline="0" dirty="0" smtClean="0"/>
              <a:t> </a:t>
            </a:r>
            <a:r>
              <a:rPr lang="nl-BE" baseline="0" dirty="0" err="1" smtClean="0"/>
              <a:t>two</a:t>
            </a:r>
            <a:r>
              <a:rPr lang="nl-BE" baseline="0" dirty="0" smtClean="0"/>
              <a:t> users share </a:t>
            </a:r>
            <a:r>
              <a:rPr lang="nl-BE" baseline="0" dirty="0" err="1" smtClean="0"/>
              <a:t>the</a:t>
            </a:r>
            <a:r>
              <a:rPr lang="nl-BE" baseline="0" dirty="0" smtClean="0"/>
              <a:t> </a:t>
            </a:r>
            <a:r>
              <a:rPr lang="nl-BE" baseline="0" dirty="0" err="1" smtClean="0"/>
              <a:t>same</a:t>
            </a:r>
            <a:r>
              <a:rPr lang="nl-BE" baseline="0" dirty="0" smtClean="0"/>
              <a:t> password, </a:t>
            </a:r>
            <a:endParaRPr lang="nl-BE" dirty="0" smtClean="0"/>
          </a:p>
          <a:p>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https://en.wikipedia.org/wiki/Pepper_(cryptography)</a:t>
            </a:r>
          </a:p>
          <a:p>
            <a:endParaRPr lang="nl-BE" dirty="0" smtClean="0"/>
          </a:p>
          <a:p>
            <a:r>
              <a:rPr lang="nl-BE" dirty="0" err="1" smtClean="0"/>
              <a:t>Peppers</a:t>
            </a:r>
            <a:r>
              <a:rPr lang="nl-BE" dirty="0" smtClean="0"/>
              <a:t> </a:t>
            </a:r>
            <a:r>
              <a:rPr lang="nl-BE" dirty="0" err="1" smtClean="0"/>
              <a:t>protect</a:t>
            </a:r>
            <a:r>
              <a:rPr lang="nl-BE" dirty="0" smtClean="0"/>
              <a:t> </a:t>
            </a:r>
            <a:r>
              <a:rPr lang="nl-BE" dirty="0" err="1" smtClean="0"/>
              <a:t>against</a:t>
            </a:r>
            <a:r>
              <a:rPr lang="nl-BE" baseline="0" dirty="0" smtClean="0"/>
              <a:t> </a:t>
            </a:r>
            <a:r>
              <a:rPr lang="nl-BE" baseline="0" dirty="0" err="1" smtClean="0"/>
              <a:t>rainbow</a:t>
            </a:r>
            <a:r>
              <a:rPr lang="nl-BE" baseline="0" dirty="0" smtClean="0"/>
              <a:t> </a:t>
            </a:r>
            <a:r>
              <a:rPr lang="nl-BE" baseline="0" dirty="0" err="1" smtClean="0"/>
              <a:t>tables</a:t>
            </a:r>
            <a:r>
              <a:rPr lang="nl-BE" baseline="0" dirty="0" smtClean="0"/>
              <a:t>, </a:t>
            </a:r>
            <a:r>
              <a:rPr lang="nl-BE" baseline="0" dirty="0" err="1" smtClean="0"/>
              <a:t>because</a:t>
            </a:r>
            <a:r>
              <a:rPr lang="nl-BE" baseline="0" dirty="0" smtClean="0"/>
              <a:t> </a:t>
            </a:r>
            <a:r>
              <a:rPr lang="nl-BE" baseline="0" dirty="0" err="1" smtClean="0"/>
              <a:t>all</a:t>
            </a:r>
            <a:r>
              <a:rPr lang="nl-BE" baseline="0" dirty="0" smtClean="0"/>
              <a:t> </a:t>
            </a:r>
            <a:r>
              <a:rPr lang="nl-BE" baseline="0" dirty="0" err="1" smtClean="0"/>
              <a:t>hashes</a:t>
            </a:r>
            <a:r>
              <a:rPr lang="nl-BE" baseline="0" dirty="0" smtClean="0"/>
              <a:t> have been </a:t>
            </a:r>
            <a:r>
              <a:rPr lang="nl-BE" baseline="0" dirty="0" err="1" smtClean="0"/>
              <a:t>randomized</a:t>
            </a:r>
            <a:r>
              <a:rPr lang="nl-BE" baseline="0" dirty="0" smtClean="0"/>
              <a:t>. </a:t>
            </a:r>
            <a:r>
              <a:rPr lang="nl-BE" baseline="0" dirty="0" err="1" smtClean="0"/>
              <a:t>Also</a:t>
            </a:r>
            <a:r>
              <a:rPr lang="nl-BE" baseline="0" dirty="0" smtClean="0"/>
              <a:t> slows down hackers </a:t>
            </a:r>
            <a:r>
              <a:rPr lang="nl-BE" baseline="0" dirty="0" err="1" smtClean="0"/>
              <a:t>if</a:t>
            </a:r>
            <a:r>
              <a:rPr lang="nl-BE" baseline="0" dirty="0" smtClean="0"/>
              <a:t> </a:t>
            </a:r>
            <a:r>
              <a:rPr lang="nl-BE" baseline="0" dirty="0" err="1" smtClean="0"/>
              <a:t>they</a:t>
            </a:r>
            <a:r>
              <a:rPr lang="nl-BE" baseline="0" dirty="0" smtClean="0"/>
              <a:t> </a:t>
            </a:r>
            <a:r>
              <a:rPr lang="nl-BE" baseline="0" dirty="0" err="1" smtClean="0"/>
              <a:t>gain</a:t>
            </a:r>
            <a:r>
              <a:rPr lang="nl-BE" baseline="0" dirty="0" smtClean="0"/>
              <a:t> access </a:t>
            </a:r>
            <a:r>
              <a:rPr lang="nl-BE" baseline="0" dirty="0" err="1" smtClean="0"/>
              <a:t>to</a:t>
            </a:r>
            <a:r>
              <a:rPr lang="nl-BE" baseline="0" dirty="0" smtClean="0"/>
              <a:t> multiple databases </a:t>
            </a:r>
            <a:r>
              <a:rPr lang="nl-BE" baseline="0" dirty="0" err="1" smtClean="0"/>
              <a:t>from</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company, </a:t>
            </a:r>
            <a:r>
              <a:rPr lang="nl-BE" baseline="0" dirty="0" err="1" smtClean="0"/>
              <a:t>because</a:t>
            </a:r>
            <a:r>
              <a:rPr lang="nl-BE" baseline="0" dirty="0" smtClean="0"/>
              <a:t> </a:t>
            </a:r>
            <a:r>
              <a:rPr lang="nl-BE" baseline="0" dirty="0" err="1" smtClean="0"/>
              <a:t>they</a:t>
            </a:r>
            <a:r>
              <a:rPr lang="nl-BE" baseline="0" dirty="0" smtClean="0"/>
              <a:t> </a:t>
            </a:r>
            <a:r>
              <a:rPr lang="nl-BE" baseline="0" dirty="0" err="1" smtClean="0"/>
              <a:t>all</a:t>
            </a:r>
            <a:r>
              <a:rPr lang="nl-BE" baseline="0" dirty="0" smtClean="0"/>
              <a:t> have </a:t>
            </a:r>
            <a:r>
              <a:rPr lang="nl-BE" baseline="0" dirty="0" err="1" smtClean="0"/>
              <a:t>their</a:t>
            </a:r>
            <a:r>
              <a:rPr lang="nl-BE" baseline="0" dirty="0" smtClean="0"/>
              <a:t> </a:t>
            </a:r>
            <a:r>
              <a:rPr lang="nl-BE" baseline="0" dirty="0" err="1" smtClean="0"/>
              <a:t>own</a:t>
            </a:r>
            <a:r>
              <a:rPr lang="nl-BE" baseline="0" dirty="0" smtClean="0"/>
              <a:t> </a:t>
            </a:r>
            <a:r>
              <a:rPr lang="nl-BE" baseline="0" dirty="0" err="1" smtClean="0"/>
              <a:t>unique</a:t>
            </a:r>
            <a:r>
              <a:rPr lang="nl-BE" baseline="0" dirty="0" smtClean="0"/>
              <a:t> </a:t>
            </a:r>
            <a:r>
              <a:rPr lang="nl-BE" baseline="0" dirty="0" err="1" smtClean="0"/>
              <a:t>salts</a:t>
            </a:r>
            <a:r>
              <a:rPr lang="nl-BE" baseline="0" dirty="0" smtClean="0"/>
              <a:t>.</a:t>
            </a:r>
          </a:p>
          <a:p>
            <a:r>
              <a:rPr lang="nl-BE" baseline="0" dirty="0" err="1" smtClean="0"/>
              <a:t>If</a:t>
            </a:r>
            <a:r>
              <a:rPr lang="nl-BE" baseline="0" dirty="0" smtClean="0"/>
              <a:t> </a:t>
            </a:r>
            <a:r>
              <a:rPr lang="nl-BE" baseline="0" dirty="0" err="1" smtClean="0"/>
              <a:t>two</a:t>
            </a:r>
            <a:r>
              <a:rPr lang="nl-BE" baseline="0" dirty="0" smtClean="0"/>
              <a:t> </a:t>
            </a:r>
            <a:r>
              <a:rPr lang="nl-BE" baseline="0" dirty="0" err="1" smtClean="0"/>
              <a:t>passwords</a:t>
            </a:r>
            <a:r>
              <a:rPr lang="nl-BE" baseline="0" dirty="0" smtClean="0"/>
              <a:t> are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their</a:t>
            </a:r>
            <a:r>
              <a:rPr lang="nl-BE" baseline="0" dirty="0" smtClean="0"/>
              <a:t> </a:t>
            </a:r>
            <a:r>
              <a:rPr lang="nl-BE" baseline="0" dirty="0" err="1" smtClean="0"/>
              <a:t>hashes</a:t>
            </a:r>
            <a:r>
              <a:rPr lang="nl-BE" baseline="0" dirty="0" smtClean="0"/>
              <a:t> </a:t>
            </a:r>
            <a:r>
              <a:rPr lang="nl-BE" baseline="0" dirty="0" err="1" smtClean="0"/>
              <a:t>will</a:t>
            </a:r>
            <a:r>
              <a:rPr lang="nl-BE" baseline="0" dirty="0" smtClean="0"/>
              <a:t> </a:t>
            </a:r>
            <a:r>
              <a:rPr lang="nl-BE" baseline="0" dirty="0" err="1" smtClean="0"/>
              <a:t>still</a:t>
            </a:r>
            <a:r>
              <a:rPr lang="nl-BE" baseline="0" dirty="0" smtClean="0"/>
              <a:t> </a:t>
            </a:r>
            <a:r>
              <a:rPr lang="nl-BE" baseline="0" dirty="0" err="1" smtClean="0"/>
              <a:t>be</a:t>
            </a:r>
            <a:r>
              <a:rPr lang="nl-BE" baseline="0" dirty="0" smtClean="0"/>
              <a:t> </a:t>
            </a:r>
            <a:r>
              <a:rPr lang="nl-BE" baseline="0" dirty="0" err="1" smtClean="0"/>
              <a:t>the</a:t>
            </a:r>
            <a:r>
              <a:rPr lang="nl-BE" baseline="0" dirty="0" smtClean="0"/>
              <a:t> </a:t>
            </a:r>
            <a:r>
              <a:rPr lang="nl-BE" baseline="0" dirty="0" err="1" smtClean="0"/>
              <a:t>same</a:t>
            </a:r>
            <a:r>
              <a:rPr lang="nl-BE" baseline="0" dirty="0" smtClean="0"/>
              <a:t> </a:t>
            </a:r>
            <a:r>
              <a:rPr lang="nl-BE" baseline="0" dirty="0" err="1" smtClean="0"/>
              <a:t>after</a:t>
            </a:r>
            <a:r>
              <a:rPr lang="nl-BE" baseline="0" dirty="0" smtClean="0"/>
              <a:t> </a:t>
            </a:r>
            <a:r>
              <a:rPr lang="nl-BE" baseline="0" dirty="0" err="1" smtClean="0"/>
              <a:t>peppering</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29</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30</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31</a:t>
            </a:fld>
            <a:endParaRPr lang="nl-BE"/>
          </a:p>
        </p:txBody>
      </p:sp>
    </p:spTree>
    <p:extLst>
      <p:ext uri="{BB962C8B-B14F-4D97-AF65-F5344CB8AC3E}">
        <p14:creationId xmlns:p14="http://schemas.microsoft.com/office/powerpoint/2010/main" val="494566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32</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33</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34</a:t>
            </a:fld>
            <a:endParaRPr lang="nl-BE"/>
          </a:p>
        </p:txBody>
      </p:sp>
    </p:spTree>
    <p:extLst>
      <p:ext uri="{BB962C8B-B14F-4D97-AF65-F5344CB8AC3E}">
        <p14:creationId xmlns:p14="http://schemas.microsoft.com/office/powerpoint/2010/main" val="980116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35</a:t>
            </a:fld>
            <a:endParaRPr lang="nl-BE"/>
          </a:p>
        </p:txBody>
      </p:sp>
    </p:spTree>
    <p:extLst>
      <p:ext uri="{BB962C8B-B14F-4D97-AF65-F5344CB8AC3E}">
        <p14:creationId xmlns:p14="http://schemas.microsoft.com/office/powerpoint/2010/main" val="1733228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36</a:t>
            </a:fld>
            <a:endParaRPr lang="nl-BE"/>
          </a:p>
        </p:txBody>
      </p:sp>
    </p:spTree>
    <p:extLst>
      <p:ext uri="{BB962C8B-B14F-4D97-AF65-F5344CB8AC3E}">
        <p14:creationId xmlns:p14="http://schemas.microsoft.com/office/powerpoint/2010/main" val="273412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37</a:t>
            </a:fld>
            <a:endParaRPr lang="nl-BE"/>
          </a:p>
        </p:txBody>
      </p:sp>
    </p:spTree>
    <p:extLst>
      <p:ext uri="{BB962C8B-B14F-4D97-AF65-F5344CB8AC3E}">
        <p14:creationId xmlns:p14="http://schemas.microsoft.com/office/powerpoint/2010/main" val="169056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38</a:t>
            </a:fld>
            <a:endParaRPr lang="nl-BE"/>
          </a:p>
        </p:txBody>
      </p:sp>
    </p:spTree>
    <p:extLst>
      <p:ext uri="{BB962C8B-B14F-4D97-AF65-F5344CB8AC3E}">
        <p14:creationId xmlns:p14="http://schemas.microsoft.com/office/powerpoint/2010/main" val="93339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a:t>
            </a:fld>
            <a:endParaRPr lang="nl-BE"/>
          </a:p>
        </p:txBody>
      </p:sp>
    </p:spTree>
    <p:extLst>
      <p:ext uri="{BB962C8B-B14F-4D97-AF65-F5344CB8AC3E}">
        <p14:creationId xmlns:p14="http://schemas.microsoft.com/office/powerpoint/2010/main" val="11095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https://docs.spring.io/spring-security/site/docs/current/reference/html/csrf.html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39</a:t>
            </a:fld>
            <a:endParaRPr lang="nl-BE"/>
          </a:p>
        </p:txBody>
      </p:sp>
    </p:spTree>
    <p:extLst>
      <p:ext uri="{BB962C8B-B14F-4D97-AF65-F5344CB8AC3E}">
        <p14:creationId xmlns:p14="http://schemas.microsoft.com/office/powerpoint/2010/main" val="401159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40</a:t>
            </a:fld>
            <a:endParaRPr lang="nl-BE"/>
          </a:p>
        </p:txBody>
      </p:sp>
    </p:spTree>
    <p:extLst>
      <p:ext uri="{BB962C8B-B14F-4D97-AF65-F5344CB8AC3E}">
        <p14:creationId xmlns:p14="http://schemas.microsoft.com/office/powerpoint/2010/main" val="3113239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41</a:t>
            </a:fld>
            <a:endParaRPr lang="nl-BE"/>
          </a:p>
        </p:txBody>
      </p:sp>
    </p:spTree>
    <p:extLst>
      <p:ext uri="{BB962C8B-B14F-4D97-AF65-F5344CB8AC3E}">
        <p14:creationId xmlns:p14="http://schemas.microsoft.com/office/powerpoint/2010/main" val="2956456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42</a:t>
            </a:fld>
            <a:endParaRPr lang="nl-BE"/>
          </a:p>
        </p:txBody>
      </p:sp>
    </p:spTree>
    <p:extLst>
      <p:ext uri="{BB962C8B-B14F-4D97-AF65-F5344CB8AC3E}">
        <p14:creationId xmlns:p14="http://schemas.microsoft.com/office/powerpoint/2010/main" val="31995081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43</a:t>
            </a:fld>
            <a:endParaRPr lang="nl-BE"/>
          </a:p>
        </p:txBody>
      </p:sp>
    </p:spTree>
    <p:extLst>
      <p:ext uri="{BB962C8B-B14F-4D97-AF65-F5344CB8AC3E}">
        <p14:creationId xmlns:p14="http://schemas.microsoft.com/office/powerpoint/2010/main" val="1290019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44</a:t>
            </a:fld>
            <a:endParaRPr lang="nl-BE"/>
          </a:p>
        </p:txBody>
      </p:sp>
    </p:spTree>
    <p:extLst>
      <p:ext uri="{BB962C8B-B14F-4D97-AF65-F5344CB8AC3E}">
        <p14:creationId xmlns:p14="http://schemas.microsoft.com/office/powerpoint/2010/main" val="6851457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45</a:t>
            </a:fld>
            <a:endParaRPr lang="nl-BE"/>
          </a:p>
        </p:txBody>
      </p:sp>
    </p:spTree>
    <p:extLst>
      <p:ext uri="{BB962C8B-B14F-4D97-AF65-F5344CB8AC3E}">
        <p14:creationId xmlns:p14="http://schemas.microsoft.com/office/powerpoint/2010/main" val="1657425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More info on</a:t>
            </a:r>
            <a:r>
              <a:rPr lang="en-US" baseline="0" dirty="0" smtClean="0"/>
              <a:t> https in extra topics</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46</a:t>
            </a:fld>
            <a:endParaRPr lang="nl-BE"/>
          </a:p>
        </p:txBody>
      </p:sp>
    </p:spTree>
    <p:extLst>
      <p:ext uri="{BB962C8B-B14F-4D97-AF65-F5344CB8AC3E}">
        <p14:creationId xmlns:p14="http://schemas.microsoft.com/office/powerpoint/2010/main" val="3954124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47</a:t>
            </a:fld>
            <a:endParaRPr lang="nl-BE"/>
          </a:p>
        </p:txBody>
      </p:sp>
    </p:spTree>
    <p:extLst>
      <p:ext uri="{BB962C8B-B14F-4D97-AF65-F5344CB8AC3E}">
        <p14:creationId xmlns:p14="http://schemas.microsoft.com/office/powerpoint/2010/main" val="1118710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48</a:t>
            </a:fld>
            <a:endParaRPr lang="nl-BE"/>
          </a:p>
        </p:txBody>
      </p:sp>
    </p:spTree>
    <p:extLst>
      <p:ext uri="{BB962C8B-B14F-4D97-AF65-F5344CB8AC3E}">
        <p14:creationId xmlns:p14="http://schemas.microsoft.com/office/powerpoint/2010/main" val="174302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OWASP = </a:t>
            </a:r>
            <a:r>
              <a:rPr lang="en-US" sz="1200" b="0" i="0" kern="1200" dirty="0" smtClean="0">
                <a:solidFill>
                  <a:schemeClr val="tx1"/>
                </a:solidFill>
                <a:effectLst/>
                <a:latin typeface="+mn-lt"/>
                <a:ea typeface="+mn-ea"/>
                <a:cs typeface="+mn-cs"/>
              </a:rPr>
              <a:t>Open Web Application Security Project</a:t>
            </a:r>
          </a:p>
          <a:p>
            <a:r>
              <a:rPr lang="en-US" sz="1200" b="0" i="0" kern="1200" dirty="0" smtClean="0">
                <a:solidFill>
                  <a:schemeClr val="tx1"/>
                </a:solidFill>
                <a:effectLst/>
                <a:latin typeface="+mn-lt"/>
                <a:ea typeface="+mn-ea"/>
                <a:cs typeface="+mn-cs"/>
              </a:rPr>
              <a:t>Publishes top 10 of possible security vulnerabilities of </a:t>
            </a:r>
            <a:r>
              <a:rPr lang="en-US" sz="1200" b="0" i="0" kern="1200" baseline="0" dirty="0" smtClean="0">
                <a:solidFill>
                  <a:schemeClr val="tx1"/>
                </a:solidFill>
                <a:effectLst/>
                <a:latin typeface="+mn-lt"/>
                <a:ea typeface="+mn-ea"/>
                <a:cs typeface="+mn-cs"/>
              </a:rPr>
              <a:t>websites globally. They rank based on the number sites that are vulnerable, how easy it is to perform the attack and the severity of the consequences if the attack should happen.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Most recent top 10 is from 2017</a:t>
            </a:r>
          </a:p>
          <a:p>
            <a:r>
              <a:rPr lang="en-US" sz="1200" b="0" i="0" kern="1200" baseline="0" dirty="0" smtClean="0">
                <a:solidFill>
                  <a:schemeClr val="tx1"/>
                </a:solidFill>
                <a:effectLst/>
                <a:latin typeface="+mn-lt"/>
                <a:ea typeface="+mn-ea"/>
                <a:cs typeface="+mn-cs"/>
              </a:rPr>
              <a:t>PDF can be found here: https://www.owasp.org/images/7/72/OWASP_Top_10-2017_%28en%29.pdf.pdf</a:t>
            </a:r>
            <a:r>
              <a:rPr lang="en-US" sz="1200" b="0" i="0" kern="1200" dirty="0" smtClean="0">
                <a:solidFill>
                  <a:schemeClr val="tx1"/>
                </a:solidFill>
                <a:effectLst/>
                <a:latin typeface="+mn-lt"/>
                <a:ea typeface="+mn-ea"/>
                <a:cs typeface="+mn-cs"/>
              </a:rPr>
              <a:t> </a:t>
            </a:r>
            <a:endParaRPr lang="nl-BE" dirty="0" smtClean="0"/>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13</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49</a:t>
            </a:fld>
            <a:endParaRPr lang="nl-BE"/>
          </a:p>
        </p:txBody>
      </p:sp>
    </p:spTree>
    <p:extLst>
      <p:ext uri="{BB962C8B-B14F-4D97-AF65-F5344CB8AC3E}">
        <p14:creationId xmlns:p14="http://schemas.microsoft.com/office/powerpoint/2010/main" val="2427205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50</a:t>
            </a:fld>
            <a:endParaRPr lang="nl-BE"/>
          </a:p>
        </p:txBody>
      </p:sp>
    </p:spTree>
    <p:extLst>
      <p:ext uri="{BB962C8B-B14F-4D97-AF65-F5344CB8AC3E}">
        <p14:creationId xmlns:p14="http://schemas.microsoft.com/office/powerpoint/2010/main" val="1788388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51</a:t>
            </a:fld>
            <a:endParaRPr lang="nl-BE"/>
          </a:p>
        </p:txBody>
      </p:sp>
    </p:spTree>
    <p:extLst>
      <p:ext uri="{BB962C8B-B14F-4D97-AF65-F5344CB8AC3E}">
        <p14:creationId xmlns:p14="http://schemas.microsoft.com/office/powerpoint/2010/main" val="18772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52</a:t>
            </a:fld>
            <a:endParaRPr lang="nl-BE"/>
          </a:p>
        </p:txBody>
      </p:sp>
    </p:spTree>
    <p:extLst>
      <p:ext uri="{BB962C8B-B14F-4D97-AF65-F5344CB8AC3E}">
        <p14:creationId xmlns:p14="http://schemas.microsoft.com/office/powerpoint/2010/main" val="326928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53</a:t>
            </a:fld>
            <a:endParaRPr lang="nl-BE"/>
          </a:p>
        </p:txBody>
      </p:sp>
    </p:spTree>
    <p:extLst>
      <p:ext uri="{BB962C8B-B14F-4D97-AF65-F5344CB8AC3E}">
        <p14:creationId xmlns:p14="http://schemas.microsoft.com/office/powerpoint/2010/main" val="13852792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54</a:t>
            </a:fld>
            <a:endParaRPr lang="nl-BE"/>
          </a:p>
        </p:txBody>
      </p:sp>
    </p:spTree>
    <p:extLst>
      <p:ext uri="{BB962C8B-B14F-4D97-AF65-F5344CB8AC3E}">
        <p14:creationId xmlns:p14="http://schemas.microsoft.com/office/powerpoint/2010/main" val="38893498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55</a:t>
            </a:fld>
            <a:endParaRPr lang="nl-BE"/>
          </a:p>
        </p:txBody>
      </p:sp>
    </p:spTree>
    <p:extLst>
      <p:ext uri="{BB962C8B-B14F-4D97-AF65-F5344CB8AC3E}">
        <p14:creationId xmlns:p14="http://schemas.microsoft.com/office/powerpoint/2010/main" val="396266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56</a:t>
            </a:fld>
            <a:endParaRPr lang="nl-BE"/>
          </a:p>
        </p:txBody>
      </p:sp>
    </p:spTree>
    <p:extLst>
      <p:ext uri="{BB962C8B-B14F-4D97-AF65-F5344CB8AC3E}">
        <p14:creationId xmlns:p14="http://schemas.microsoft.com/office/powerpoint/2010/main" val="25554724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57</a:t>
            </a:fld>
            <a:endParaRPr lang="nl-BE"/>
          </a:p>
        </p:txBody>
      </p:sp>
    </p:spTree>
    <p:extLst>
      <p:ext uri="{BB962C8B-B14F-4D97-AF65-F5344CB8AC3E}">
        <p14:creationId xmlns:p14="http://schemas.microsoft.com/office/powerpoint/2010/main" val="3034097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58</a:t>
            </a:fld>
            <a:endParaRPr lang="nl-BE"/>
          </a:p>
        </p:txBody>
      </p:sp>
    </p:spTree>
    <p:extLst>
      <p:ext uri="{BB962C8B-B14F-4D97-AF65-F5344CB8AC3E}">
        <p14:creationId xmlns:p14="http://schemas.microsoft.com/office/powerpoint/2010/main" val="171089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We </a:t>
            </a:r>
            <a:r>
              <a:rPr lang="nl-BE" dirty="0" err="1" smtClean="0"/>
              <a:t>will</a:t>
            </a:r>
            <a:r>
              <a:rPr lang="nl-BE" dirty="0" smtClean="0"/>
              <a:t> </a:t>
            </a:r>
            <a:r>
              <a:rPr lang="nl-BE" dirty="0" err="1" smtClean="0"/>
              <a:t>be</a:t>
            </a:r>
            <a:r>
              <a:rPr lang="nl-BE" dirty="0" smtClean="0"/>
              <a:t> </a:t>
            </a:r>
            <a:r>
              <a:rPr lang="nl-BE" dirty="0" err="1" smtClean="0"/>
              <a:t>talking</a:t>
            </a:r>
            <a:r>
              <a:rPr lang="nl-BE" dirty="0" smtClean="0"/>
              <a:t> </a:t>
            </a:r>
            <a:r>
              <a:rPr lang="nl-BE" dirty="0" err="1" smtClean="0"/>
              <a:t>about</a:t>
            </a:r>
            <a:r>
              <a:rPr lang="nl-BE" dirty="0" smtClean="0"/>
              <a:t> </a:t>
            </a:r>
            <a:r>
              <a:rPr lang="nl-BE" dirty="0" err="1" smtClean="0"/>
              <a:t>each</a:t>
            </a:r>
            <a:r>
              <a:rPr lang="nl-BE" dirty="0" smtClean="0"/>
              <a:t> of </a:t>
            </a:r>
            <a:r>
              <a:rPr lang="nl-BE" dirty="0" err="1" smtClean="0"/>
              <a:t>the</a:t>
            </a:r>
            <a:r>
              <a:rPr lang="nl-BE" baseline="0" dirty="0" smtClean="0"/>
              <a:t> </a:t>
            </a:r>
            <a:r>
              <a:rPr lang="nl-BE" baseline="0" dirty="0" err="1" smtClean="0"/>
              <a:t>indicated</a:t>
            </a:r>
            <a:r>
              <a:rPr lang="nl-BE" dirty="0" smtClean="0"/>
              <a:t> </a:t>
            </a:r>
            <a:r>
              <a:rPr lang="nl-BE" dirty="0" err="1" smtClean="0"/>
              <a:t>risks</a:t>
            </a:r>
            <a:r>
              <a:rPr lang="nl-BE" baseline="0" dirty="0" smtClean="0"/>
              <a:t> </a:t>
            </a:r>
            <a:r>
              <a:rPr lang="nl-BE" baseline="0" dirty="0" err="1" smtClean="0"/>
              <a:t>during</a:t>
            </a:r>
            <a:r>
              <a:rPr lang="nl-BE" baseline="0" dirty="0" smtClean="0"/>
              <a:t> </a:t>
            </a:r>
            <a:r>
              <a:rPr lang="nl-BE" baseline="0" dirty="0" err="1" smtClean="0"/>
              <a:t>the</a:t>
            </a:r>
            <a:r>
              <a:rPr lang="nl-BE" baseline="0" dirty="0" smtClean="0"/>
              <a:t> course. </a:t>
            </a:r>
          </a:p>
          <a:p>
            <a:r>
              <a:rPr lang="nl-BE" baseline="0" dirty="0" err="1" smtClean="0"/>
              <a:t>Final</a:t>
            </a:r>
            <a:r>
              <a:rPr lang="nl-BE" baseline="0" dirty="0" smtClean="0"/>
              <a:t> topic </a:t>
            </a:r>
            <a:r>
              <a:rPr lang="nl-BE" baseline="0" dirty="0" err="1" smtClean="0"/>
              <a:t>can</a:t>
            </a:r>
            <a:r>
              <a:rPr lang="nl-BE" baseline="0" dirty="0" smtClean="0"/>
              <a:t> </a:t>
            </a:r>
            <a:r>
              <a:rPr lang="nl-BE" baseline="0" dirty="0" err="1" smtClean="0"/>
              <a:t>be</a:t>
            </a:r>
            <a:r>
              <a:rPr lang="nl-BE" baseline="0" dirty="0" smtClean="0"/>
              <a:t> found in </a:t>
            </a:r>
            <a:r>
              <a:rPr lang="nl-BE" baseline="0" dirty="0" err="1" smtClean="0"/>
              <a:t>the</a:t>
            </a:r>
            <a:r>
              <a:rPr lang="nl-BE" baseline="0" dirty="0" smtClean="0"/>
              <a:t> ‘extra topics’ </a:t>
            </a:r>
            <a:r>
              <a:rPr lang="nl-BE" baseline="0" dirty="0" err="1" smtClean="0"/>
              <a:t>powerpoint</a:t>
            </a:r>
            <a:r>
              <a:rPr lang="nl-BE" baseline="0" dirty="0" smtClean="0"/>
              <a:t>. </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14</a:t>
            </a:fld>
            <a:endParaRPr lang="nl-BE"/>
          </a:p>
        </p:txBody>
      </p:sp>
    </p:spTree>
    <p:extLst>
      <p:ext uri="{BB962C8B-B14F-4D97-AF65-F5344CB8AC3E}">
        <p14:creationId xmlns:p14="http://schemas.microsoft.com/office/powerpoint/2010/main" val="9434468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59</a:t>
            </a:fld>
            <a:endParaRPr lang="nl-BE"/>
          </a:p>
        </p:txBody>
      </p:sp>
    </p:spTree>
    <p:extLst>
      <p:ext uri="{BB962C8B-B14F-4D97-AF65-F5344CB8AC3E}">
        <p14:creationId xmlns:p14="http://schemas.microsoft.com/office/powerpoint/2010/main" val="3669821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60</a:t>
            </a:fld>
            <a:endParaRPr lang="nl-BE"/>
          </a:p>
        </p:txBody>
      </p:sp>
    </p:spTree>
    <p:extLst>
      <p:ext uri="{BB962C8B-B14F-4D97-AF65-F5344CB8AC3E}">
        <p14:creationId xmlns:p14="http://schemas.microsoft.com/office/powerpoint/2010/main" val="8016947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61</a:t>
            </a:fld>
            <a:endParaRPr lang="nl-BE"/>
          </a:p>
        </p:txBody>
      </p:sp>
    </p:spTree>
    <p:extLst>
      <p:ext uri="{BB962C8B-B14F-4D97-AF65-F5344CB8AC3E}">
        <p14:creationId xmlns:p14="http://schemas.microsoft.com/office/powerpoint/2010/main" val="2729937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62</a:t>
            </a:fld>
            <a:endParaRPr lang="nl-BE"/>
          </a:p>
        </p:txBody>
      </p:sp>
    </p:spTree>
    <p:extLst>
      <p:ext uri="{BB962C8B-B14F-4D97-AF65-F5344CB8AC3E}">
        <p14:creationId xmlns:p14="http://schemas.microsoft.com/office/powerpoint/2010/main" val="3259314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63</a:t>
            </a:fld>
            <a:endParaRPr lang="nl-BE"/>
          </a:p>
        </p:txBody>
      </p:sp>
    </p:spTree>
    <p:extLst>
      <p:ext uri="{BB962C8B-B14F-4D97-AF65-F5344CB8AC3E}">
        <p14:creationId xmlns:p14="http://schemas.microsoft.com/office/powerpoint/2010/main" val="32217742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64</a:t>
            </a:fld>
            <a:endParaRPr lang="nl-BE"/>
          </a:p>
        </p:txBody>
      </p:sp>
    </p:spTree>
    <p:extLst>
      <p:ext uri="{BB962C8B-B14F-4D97-AF65-F5344CB8AC3E}">
        <p14:creationId xmlns:p14="http://schemas.microsoft.com/office/powerpoint/2010/main" val="372998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Facebook</a:t>
            </a:r>
            <a:r>
              <a:rPr lang="en-US" baseline="0" dirty="0" smtClean="0"/>
              <a:t> does 309 requests when loading homepage</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65</a:t>
            </a:fld>
            <a:endParaRPr lang="nl-BE"/>
          </a:p>
        </p:txBody>
      </p:sp>
    </p:spTree>
    <p:extLst>
      <p:ext uri="{BB962C8B-B14F-4D97-AF65-F5344CB8AC3E}">
        <p14:creationId xmlns:p14="http://schemas.microsoft.com/office/powerpoint/2010/main" val="13647358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66</a:t>
            </a:fld>
            <a:endParaRPr lang="nl-BE"/>
          </a:p>
        </p:txBody>
      </p:sp>
    </p:spTree>
    <p:extLst>
      <p:ext uri="{BB962C8B-B14F-4D97-AF65-F5344CB8AC3E}">
        <p14:creationId xmlns:p14="http://schemas.microsoft.com/office/powerpoint/2010/main" val="21211539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67</a:t>
            </a:fld>
            <a:endParaRPr lang="nl-BE"/>
          </a:p>
        </p:txBody>
      </p:sp>
    </p:spTree>
    <p:extLst>
      <p:ext uri="{BB962C8B-B14F-4D97-AF65-F5344CB8AC3E}">
        <p14:creationId xmlns:p14="http://schemas.microsoft.com/office/powerpoint/2010/main" val="982752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https://www.owasp.org/index.php/Top_10-2017_A5-Broken_Access_Control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68</a:t>
            </a:fld>
            <a:endParaRPr lang="nl-BE"/>
          </a:p>
        </p:txBody>
      </p:sp>
    </p:spTree>
    <p:extLst>
      <p:ext uri="{BB962C8B-B14F-4D97-AF65-F5344CB8AC3E}">
        <p14:creationId xmlns:p14="http://schemas.microsoft.com/office/powerpoint/2010/main" val="4097397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15</a:t>
            </a:fld>
            <a:endParaRPr lang="nl-BE"/>
          </a:p>
        </p:txBody>
      </p:sp>
    </p:spTree>
    <p:extLst>
      <p:ext uri="{BB962C8B-B14F-4D97-AF65-F5344CB8AC3E}">
        <p14:creationId xmlns:p14="http://schemas.microsoft.com/office/powerpoint/2010/main" val="17793573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69</a:t>
            </a:fld>
            <a:endParaRPr lang="nl-BE"/>
          </a:p>
        </p:txBody>
      </p:sp>
    </p:spTree>
    <p:extLst>
      <p:ext uri="{BB962C8B-B14F-4D97-AF65-F5344CB8AC3E}">
        <p14:creationId xmlns:p14="http://schemas.microsoft.com/office/powerpoint/2010/main" val="22945298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https://cve.mitre.org/</a:t>
            </a:r>
          </a:p>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70</a:t>
            </a:fld>
            <a:endParaRPr lang="nl-BE"/>
          </a:p>
        </p:txBody>
      </p:sp>
    </p:spTree>
    <p:extLst>
      <p:ext uri="{BB962C8B-B14F-4D97-AF65-F5344CB8AC3E}">
        <p14:creationId xmlns:p14="http://schemas.microsoft.com/office/powerpoint/2010/main" val="32002446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71</a:t>
            </a:fld>
            <a:endParaRPr lang="nl-BE"/>
          </a:p>
        </p:txBody>
      </p:sp>
    </p:spTree>
    <p:extLst>
      <p:ext uri="{BB962C8B-B14F-4D97-AF65-F5344CB8AC3E}">
        <p14:creationId xmlns:p14="http://schemas.microsoft.com/office/powerpoint/2010/main" val="3416802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72</a:t>
            </a:fld>
            <a:endParaRPr lang="nl-BE"/>
          </a:p>
        </p:txBody>
      </p:sp>
    </p:spTree>
    <p:extLst>
      <p:ext uri="{BB962C8B-B14F-4D97-AF65-F5344CB8AC3E}">
        <p14:creationId xmlns:p14="http://schemas.microsoft.com/office/powerpoint/2010/main" val="22246575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73</a:t>
            </a:fld>
            <a:endParaRPr lang="nl-BE"/>
          </a:p>
        </p:txBody>
      </p:sp>
    </p:spTree>
    <p:extLst>
      <p:ext uri="{BB962C8B-B14F-4D97-AF65-F5344CB8AC3E}">
        <p14:creationId xmlns:p14="http://schemas.microsoft.com/office/powerpoint/2010/main" val="793891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74</a:t>
            </a:fld>
            <a:endParaRPr lang="nl-BE"/>
          </a:p>
        </p:txBody>
      </p:sp>
    </p:spTree>
    <p:extLst>
      <p:ext uri="{BB962C8B-B14F-4D97-AF65-F5344CB8AC3E}">
        <p14:creationId xmlns:p14="http://schemas.microsoft.com/office/powerpoint/2010/main" val="7871375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75</a:t>
            </a:fld>
            <a:endParaRPr lang="nl-BE"/>
          </a:p>
        </p:txBody>
      </p:sp>
    </p:spTree>
    <p:extLst>
      <p:ext uri="{BB962C8B-B14F-4D97-AF65-F5344CB8AC3E}">
        <p14:creationId xmlns:p14="http://schemas.microsoft.com/office/powerpoint/2010/main" val="9570080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76</a:t>
            </a:fld>
            <a:endParaRPr lang="nl-BE"/>
          </a:p>
        </p:txBody>
      </p:sp>
    </p:spTree>
    <p:extLst>
      <p:ext uri="{BB962C8B-B14F-4D97-AF65-F5344CB8AC3E}">
        <p14:creationId xmlns:p14="http://schemas.microsoft.com/office/powerpoint/2010/main" val="16863010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77</a:t>
            </a:fld>
            <a:endParaRPr lang="nl-BE"/>
          </a:p>
        </p:txBody>
      </p:sp>
    </p:spTree>
    <p:extLst>
      <p:ext uri="{BB962C8B-B14F-4D97-AF65-F5344CB8AC3E}">
        <p14:creationId xmlns:p14="http://schemas.microsoft.com/office/powerpoint/2010/main" val="14514519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78</a:t>
            </a:fld>
            <a:endParaRPr lang="nl-BE"/>
          </a:p>
        </p:txBody>
      </p:sp>
    </p:spTree>
    <p:extLst>
      <p:ext uri="{BB962C8B-B14F-4D97-AF65-F5344CB8AC3E}">
        <p14:creationId xmlns:p14="http://schemas.microsoft.com/office/powerpoint/2010/main" val="115837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Often</a:t>
            </a:r>
            <a:r>
              <a:rPr lang="nl-BE" baseline="0" dirty="0" smtClean="0"/>
              <a:t> </a:t>
            </a:r>
            <a:r>
              <a:rPr lang="nl-BE" baseline="0" dirty="0" err="1" smtClean="0"/>
              <a:t>when</a:t>
            </a:r>
            <a:r>
              <a:rPr lang="nl-BE" baseline="0" dirty="0" smtClean="0"/>
              <a:t> big companies get </a:t>
            </a:r>
            <a:r>
              <a:rPr lang="nl-BE" baseline="0" dirty="0" err="1" smtClean="0"/>
              <a:t>hacked</a:t>
            </a:r>
            <a:r>
              <a:rPr lang="nl-BE" baseline="0" dirty="0" smtClean="0"/>
              <a:t>, </a:t>
            </a:r>
            <a:r>
              <a:rPr lang="nl-BE" baseline="0" dirty="0" err="1" smtClean="0"/>
              <a:t>it</a:t>
            </a:r>
            <a:r>
              <a:rPr lang="nl-BE" baseline="0" dirty="0" smtClean="0"/>
              <a:t> </a:t>
            </a:r>
            <a:r>
              <a:rPr lang="nl-BE" baseline="0" dirty="0" err="1" smtClean="0"/>
              <a:t>turns</a:t>
            </a:r>
            <a:r>
              <a:rPr lang="nl-BE" baseline="0" dirty="0" smtClean="0"/>
              <a:t> out </a:t>
            </a:r>
            <a:r>
              <a:rPr lang="nl-BE" baseline="0" dirty="0" err="1" smtClean="0"/>
              <a:t>they</a:t>
            </a:r>
            <a:r>
              <a:rPr lang="nl-BE" baseline="0" dirty="0" smtClean="0"/>
              <a:t> </a:t>
            </a:r>
            <a:r>
              <a:rPr lang="nl-BE" baseline="0" dirty="0" err="1" smtClean="0"/>
              <a:t>saved</a:t>
            </a:r>
            <a:r>
              <a:rPr lang="nl-BE" baseline="0" dirty="0" smtClean="0"/>
              <a:t> </a:t>
            </a:r>
            <a:r>
              <a:rPr lang="nl-BE" baseline="0" dirty="0" err="1" smtClean="0"/>
              <a:t>the</a:t>
            </a:r>
            <a:r>
              <a:rPr lang="nl-BE" baseline="0" dirty="0" smtClean="0"/>
              <a:t> </a:t>
            </a:r>
            <a:r>
              <a:rPr lang="nl-BE" baseline="0" dirty="0" err="1" smtClean="0"/>
              <a:t>user’s</a:t>
            </a:r>
            <a:r>
              <a:rPr lang="nl-BE" baseline="0" dirty="0" smtClean="0"/>
              <a:t> </a:t>
            </a:r>
            <a:r>
              <a:rPr lang="nl-BE" baseline="0" dirty="0" err="1" smtClean="0"/>
              <a:t>passwords</a:t>
            </a:r>
            <a:r>
              <a:rPr lang="nl-BE" baseline="0" dirty="0" smtClean="0"/>
              <a:t> as </a:t>
            </a:r>
            <a:r>
              <a:rPr lang="nl-BE" baseline="0" dirty="0" err="1" smtClean="0"/>
              <a:t>plain</a:t>
            </a:r>
            <a:r>
              <a:rPr lang="nl-BE" baseline="0" dirty="0" smtClean="0"/>
              <a:t> tekst.</a:t>
            </a:r>
          </a:p>
          <a:p>
            <a:r>
              <a:rPr lang="nl-BE" baseline="0" dirty="0" smtClean="0"/>
              <a:t>https://arstechnica.com/tech-policy/2011/06/sony-hacked-yet-again-plaintext-passwords-posted/</a:t>
            </a:r>
          </a:p>
          <a:p>
            <a:endParaRPr lang="nl-BE" baseline="0" dirty="0" smtClean="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16</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79</a:t>
            </a:fld>
            <a:endParaRPr lang="nl-BE"/>
          </a:p>
        </p:txBody>
      </p:sp>
    </p:spTree>
    <p:extLst>
      <p:ext uri="{BB962C8B-B14F-4D97-AF65-F5344CB8AC3E}">
        <p14:creationId xmlns:p14="http://schemas.microsoft.com/office/powerpoint/2010/main" val="12196721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80</a:t>
            </a:fld>
            <a:endParaRPr lang="nl-BE"/>
          </a:p>
        </p:txBody>
      </p:sp>
    </p:spTree>
    <p:extLst>
      <p:ext uri="{BB962C8B-B14F-4D97-AF65-F5344CB8AC3E}">
        <p14:creationId xmlns:p14="http://schemas.microsoft.com/office/powerpoint/2010/main" val="2166282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81</a:t>
            </a:fld>
            <a:endParaRPr lang="nl-BE"/>
          </a:p>
        </p:txBody>
      </p:sp>
    </p:spTree>
    <p:extLst>
      <p:ext uri="{BB962C8B-B14F-4D97-AF65-F5344CB8AC3E}">
        <p14:creationId xmlns:p14="http://schemas.microsoft.com/office/powerpoint/2010/main" val="3576399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84</a:t>
            </a:fld>
            <a:endParaRPr lang="nl-BE"/>
          </a:p>
        </p:txBody>
      </p:sp>
    </p:spTree>
    <p:extLst>
      <p:ext uri="{BB962C8B-B14F-4D97-AF65-F5344CB8AC3E}">
        <p14:creationId xmlns:p14="http://schemas.microsoft.com/office/powerpoint/2010/main" val="12627528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85</a:t>
            </a:fld>
            <a:endParaRPr lang="nl-BE"/>
          </a:p>
        </p:txBody>
      </p:sp>
    </p:spTree>
    <p:extLst>
      <p:ext uri="{BB962C8B-B14F-4D97-AF65-F5344CB8AC3E}">
        <p14:creationId xmlns:p14="http://schemas.microsoft.com/office/powerpoint/2010/main" val="8724752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86</a:t>
            </a:fld>
            <a:endParaRPr lang="nl-BE"/>
          </a:p>
        </p:txBody>
      </p:sp>
    </p:spTree>
    <p:extLst>
      <p:ext uri="{BB962C8B-B14F-4D97-AF65-F5344CB8AC3E}">
        <p14:creationId xmlns:p14="http://schemas.microsoft.com/office/powerpoint/2010/main" val="39200203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87</a:t>
            </a:fld>
            <a:endParaRPr lang="nl-BE"/>
          </a:p>
        </p:txBody>
      </p:sp>
    </p:spTree>
    <p:extLst>
      <p:ext uri="{BB962C8B-B14F-4D97-AF65-F5344CB8AC3E}">
        <p14:creationId xmlns:p14="http://schemas.microsoft.com/office/powerpoint/2010/main" val="32225134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88</a:t>
            </a:fld>
            <a:endParaRPr lang="nl-BE"/>
          </a:p>
        </p:txBody>
      </p:sp>
    </p:spTree>
    <p:extLst>
      <p:ext uri="{BB962C8B-B14F-4D97-AF65-F5344CB8AC3E}">
        <p14:creationId xmlns:p14="http://schemas.microsoft.com/office/powerpoint/2010/main" val="11209826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89</a:t>
            </a:fld>
            <a:endParaRPr lang="nl-BE"/>
          </a:p>
        </p:txBody>
      </p:sp>
    </p:spTree>
    <p:extLst>
      <p:ext uri="{BB962C8B-B14F-4D97-AF65-F5344CB8AC3E}">
        <p14:creationId xmlns:p14="http://schemas.microsoft.com/office/powerpoint/2010/main" val="12772441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90</a:t>
            </a:fld>
            <a:endParaRPr lang="nl-BE"/>
          </a:p>
        </p:txBody>
      </p:sp>
    </p:spTree>
    <p:extLst>
      <p:ext uri="{BB962C8B-B14F-4D97-AF65-F5344CB8AC3E}">
        <p14:creationId xmlns:p14="http://schemas.microsoft.com/office/powerpoint/2010/main" val="365932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17</a:t>
            </a:fld>
            <a:endParaRPr lang="nl-BE"/>
          </a:p>
        </p:txBody>
      </p:sp>
    </p:spTree>
    <p:extLst>
      <p:ext uri="{BB962C8B-B14F-4D97-AF65-F5344CB8AC3E}">
        <p14:creationId xmlns:p14="http://schemas.microsoft.com/office/powerpoint/2010/main" val="15070878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https://stackoverflow.com/questions/3538021/why-do-we-use-base64</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91</a:t>
            </a:fld>
            <a:endParaRPr lang="nl-BE"/>
          </a:p>
        </p:txBody>
      </p:sp>
    </p:spTree>
    <p:extLst>
      <p:ext uri="{BB962C8B-B14F-4D97-AF65-F5344CB8AC3E}">
        <p14:creationId xmlns:p14="http://schemas.microsoft.com/office/powerpoint/2010/main" val="27427915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92</a:t>
            </a:fld>
            <a:endParaRPr lang="nl-BE"/>
          </a:p>
        </p:txBody>
      </p:sp>
    </p:spTree>
    <p:extLst>
      <p:ext uri="{BB962C8B-B14F-4D97-AF65-F5344CB8AC3E}">
        <p14:creationId xmlns:p14="http://schemas.microsoft.com/office/powerpoint/2010/main" val="6045682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93</a:t>
            </a:fld>
            <a:endParaRPr lang="nl-BE"/>
          </a:p>
        </p:txBody>
      </p:sp>
    </p:spTree>
    <p:extLst>
      <p:ext uri="{BB962C8B-B14F-4D97-AF65-F5344CB8AC3E}">
        <p14:creationId xmlns:p14="http://schemas.microsoft.com/office/powerpoint/2010/main" val="347675782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https://stackoverflow.com/questions/12701085/what-is-the-realm-in-basic-authentication</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94</a:t>
            </a:fld>
            <a:endParaRPr lang="nl-BE"/>
          </a:p>
        </p:txBody>
      </p:sp>
    </p:spTree>
    <p:extLst>
      <p:ext uri="{BB962C8B-B14F-4D97-AF65-F5344CB8AC3E}">
        <p14:creationId xmlns:p14="http://schemas.microsoft.com/office/powerpoint/2010/main" val="20928376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95</a:t>
            </a:fld>
            <a:endParaRPr lang="nl-BE"/>
          </a:p>
        </p:txBody>
      </p:sp>
    </p:spTree>
    <p:extLst>
      <p:ext uri="{BB962C8B-B14F-4D97-AF65-F5344CB8AC3E}">
        <p14:creationId xmlns:p14="http://schemas.microsoft.com/office/powerpoint/2010/main" val="15898620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https://projects.spring.io/spring-security/</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96</a:t>
            </a:fld>
            <a:endParaRPr lang="nl-BE"/>
          </a:p>
        </p:txBody>
      </p:sp>
    </p:spTree>
    <p:extLst>
      <p:ext uri="{BB962C8B-B14F-4D97-AF65-F5344CB8AC3E}">
        <p14:creationId xmlns:p14="http://schemas.microsoft.com/office/powerpoint/2010/main" val="36171166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done, debug in </a:t>
            </a:r>
            <a:r>
              <a:rPr lang="en-US" dirty="0" err="1" smtClean="0"/>
              <a:t>BasicAuthenticationFilter</a:t>
            </a:r>
            <a:r>
              <a:rPr lang="en-US" baseline="0" dirty="0" smtClean="0"/>
              <a:t> to show what happens</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97</a:t>
            </a:fld>
            <a:endParaRPr lang="nl-BE"/>
          </a:p>
        </p:txBody>
      </p:sp>
    </p:spTree>
    <p:extLst>
      <p:ext uri="{BB962C8B-B14F-4D97-AF65-F5344CB8AC3E}">
        <p14:creationId xmlns:p14="http://schemas.microsoft.com/office/powerpoint/2010/main" val="115987695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100</a:t>
            </a:fld>
            <a:endParaRPr lang="nl-BE"/>
          </a:p>
        </p:txBody>
      </p:sp>
    </p:spTree>
    <p:extLst>
      <p:ext uri="{BB962C8B-B14F-4D97-AF65-F5344CB8AC3E}">
        <p14:creationId xmlns:p14="http://schemas.microsoft.com/office/powerpoint/2010/main" val="20204198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101</a:t>
            </a:fld>
            <a:endParaRPr lang="nl-BE"/>
          </a:p>
        </p:txBody>
      </p:sp>
    </p:spTree>
    <p:extLst>
      <p:ext uri="{BB962C8B-B14F-4D97-AF65-F5344CB8AC3E}">
        <p14:creationId xmlns:p14="http://schemas.microsoft.com/office/powerpoint/2010/main" val="9516581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104</a:t>
            </a:fld>
            <a:endParaRPr lang="nl-BE"/>
          </a:p>
        </p:txBody>
      </p:sp>
    </p:spTree>
    <p:extLst>
      <p:ext uri="{BB962C8B-B14F-4D97-AF65-F5344CB8AC3E}">
        <p14:creationId xmlns:p14="http://schemas.microsoft.com/office/powerpoint/2010/main" val="547212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18</a:t>
            </a:fld>
            <a:endParaRPr lang="nl-BE"/>
          </a:p>
        </p:txBody>
      </p:sp>
    </p:spTree>
    <p:extLst>
      <p:ext uri="{BB962C8B-B14F-4D97-AF65-F5344CB8AC3E}">
        <p14:creationId xmlns:p14="http://schemas.microsoft.com/office/powerpoint/2010/main" val="7474989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baseline="0" dirty="0" smtClean="0"/>
              <a:t> </a:t>
            </a:r>
            <a:r>
              <a:rPr lang="nl-BE" baseline="0" dirty="0" err="1" smtClean="0"/>
              <a:t>provide</a:t>
            </a:r>
            <a:r>
              <a:rPr lang="nl-BE" baseline="0" dirty="0" smtClean="0"/>
              <a:t> a username/password </a:t>
            </a:r>
            <a:r>
              <a:rPr lang="nl-BE" baseline="0" dirty="0" err="1" smtClean="0"/>
              <a:t>combination</a:t>
            </a:r>
            <a:r>
              <a:rPr lang="nl-BE" baseline="0" dirty="0" smtClean="0"/>
              <a:t> </a:t>
            </a:r>
            <a:r>
              <a:rPr lang="nl-BE" baseline="0" dirty="0" err="1" smtClean="0"/>
              <a:t>that</a:t>
            </a:r>
            <a:r>
              <a:rPr lang="nl-BE" baseline="0" dirty="0" smtClean="0"/>
              <a:t> is </a:t>
            </a:r>
            <a:r>
              <a:rPr lang="nl-BE" baseline="0" dirty="0" err="1" smtClean="0"/>
              <a:t>known</a:t>
            </a:r>
            <a:r>
              <a:rPr lang="nl-BE" baseline="0" dirty="0" smtClean="0"/>
              <a:t> </a:t>
            </a:r>
            <a:r>
              <a:rPr lang="nl-BE" baseline="0" dirty="0" err="1" smtClean="0"/>
              <a:t>to</a:t>
            </a:r>
            <a:r>
              <a:rPr lang="nl-BE" baseline="0" dirty="0" smtClean="0"/>
              <a:t> </a:t>
            </a:r>
            <a:r>
              <a:rPr lang="nl-BE" baseline="0" dirty="0" err="1" smtClean="0"/>
              <a:t>the</a:t>
            </a:r>
            <a:r>
              <a:rPr lang="nl-BE" baseline="0" dirty="0" smtClean="0"/>
              <a:t> system?</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105</a:t>
            </a:fld>
            <a:endParaRPr lang="nl-BE"/>
          </a:p>
        </p:txBody>
      </p:sp>
    </p:spTree>
    <p:extLst>
      <p:ext uri="{BB962C8B-B14F-4D97-AF65-F5344CB8AC3E}">
        <p14:creationId xmlns:p14="http://schemas.microsoft.com/office/powerpoint/2010/main" val="17184310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Does </a:t>
            </a:r>
            <a:r>
              <a:rPr lang="nl-BE" dirty="0" err="1" smtClean="0"/>
              <a:t>the</a:t>
            </a:r>
            <a:r>
              <a:rPr lang="nl-BE" dirty="0" smtClean="0"/>
              <a:t> </a:t>
            </a:r>
            <a:r>
              <a:rPr lang="nl-BE" dirty="0" err="1" smtClean="0"/>
              <a:t>user’s</a:t>
            </a:r>
            <a:r>
              <a:rPr lang="nl-BE" dirty="0" smtClean="0"/>
              <a:t> account have </a:t>
            </a:r>
            <a:r>
              <a:rPr lang="nl-BE" dirty="0" err="1" smtClean="0"/>
              <a:t>sufficient</a:t>
            </a:r>
            <a:r>
              <a:rPr lang="nl-BE" dirty="0" smtClean="0"/>
              <a:t> </a:t>
            </a:r>
            <a:r>
              <a:rPr lang="nl-BE" dirty="0" err="1" smtClean="0"/>
              <a:t>permissions</a:t>
            </a:r>
            <a:r>
              <a:rPr lang="nl-BE" dirty="0" smtClean="0"/>
              <a:t> </a:t>
            </a:r>
            <a:r>
              <a:rPr lang="nl-BE" dirty="0" err="1" smtClean="0"/>
              <a:t>to</a:t>
            </a:r>
            <a:r>
              <a:rPr lang="nl-BE" dirty="0" smtClean="0"/>
              <a:t> access </a:t>
            </a:r>
            <a:r>
              <a:rPr lang="nl-BE" dirty="0" err="1" smtClean="0"/>
              <a:t>this</a:t>
            </a:r>
            <a:r>
              <a:rPr lang="nl-BE" dirty="0" smtClean="0"/>
              <a:t> feature</a:t>
            </a:r>
            <a:r>
              <a:rPr lang="nl-BE" baseline="0" dirty="0" smtClean="0"/>
              <a:t> (eg: web page, REST-call)?</a:t>
            </a:r>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106</a:t>
            </a:fld>
            <a:endParaRPr lang="nl-BE"/>
          </a:p>
        </p:txBody>
      </p:sp>
    </p:spTree>
    <p:extLst>
      <p:ext uri="{BB962C8B-B14F-4D97-AF65-F5344CB8AC3E}">
        <p14:creationId xmlns:p14="http://schemas.microsoft.com/office/powerpoint/2010/main" val="90928854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107</a:t>
            </a:fld>
            <a:endParaRPr lang="nl-BE"/>
          </a:p>
        </p:txBody>
      </p:sp>
    </p:spTree>
    <p:extLst>
      <p:ext uri="{BB962C8B-B14F-4D97-AF65-F5344CB8AC3E}">
        <p14:creationId xmlns:p14="http://schemas.microsoft.com/office/powerpoint/2010/main" val="22759583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108</a:t>
            </a:fld>
            <a:endParaRPr lang="nl-BE"/>
          </a:p>
        </p:txBody>
      </p:sp>
    </p:spTree>
    <p:extLst>
      <p:ext uri="{BB962C8B-B14F-4D97-AF65-F5344CB8AC3E}">
        <p14:creationId xmlns:p14="http://schemas.microsoft.com/office/powerpoint/2010/main" val="9031291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109</a:t>
            </a:fld>
            <a:endParaRPr lang="nl-BE"/>
          </a:p>
        </p:txBody>
      </p:sp>
    </p:spTree>
    <p:extLst>
      <p:ext uri="{BB962C8B-B14F-4D97-AF65-F5344CB8AC3E}">
        <p14:creationId xmlns:p14="http://schemas.microsoft.com/office/powerpoint/2010/main" val="137151466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110</a:t>
            </a:fld>
            <a:endParaRPr lang="nl-BE"/>
          </a:p>
        </p:txBody>
      </p:sp>
    </p:spTree>
    <p:extLst>
      <p:ext uri="{BB962C8B-B14F-4D97-AF65-F5344CB8AC3E}">
        <p14:creationId xmlns:p14="http://schemas.microsoft.com/office/powerpoint/2010/main" val="18655982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111</a:t>
            </a:fld>
            <a:endParaRPr lang="nl-BE"/>
          </a:p>
        </p:txBody>
      </p:sp>
    </p:spTree>
    <p:extLst>
      <p:ext uri="{BB962C8B-B14F-4D97-AF65-F5344CB8AC3E}">
        <p14:creationId xmlns:p14="http://schemas.microsoft.com/office/powerpoint/2010/main" val="9203877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560037D-CBB1-42BF-8943-02CEC1CD5CB5}" type="slidenum">
              <a:rPr lang="nl-BE" smtClean="0"/>
              <a:t>112</a:t>
            </a:fld>
            <a:endParaRPr lang="nl-BE"/>
          </a:p>
        </p:txBody>
      </p:sp>
    </p:spTree>
    <p:extLst>
      <p:ext uri="{BB962C8B-B14F-4D97-AF65-F5344CB8AC3E}">
        <p14:creationId xmlns:p14="http://schemas.microsoft.com/office/powerpoint/2010/main" val="25124324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Debug</a:t>
            </a:r>
            <a:r>
              <a:rPr lang="en-US" baseline="0" dirty="0" smtClean="0"/>
              <a:t> in </a:t>
            </a:r>
            <a:r>
              <a:rPr lang="en-US" baseline="0" dirty="0" err="1" smtClean="0"/>
              <a:t>BasicAuthenticationFilter</a:t>
            </a:r>
            <a:r>
              <a:rPr lang="en-US" baseline="0" dirty="0" smtClean="0"/>
              <a:t> + </a:t>
            </a:r>
            <a:r>
              <a:rPr lang="en-US" baseline="0" dirty="0" err="1" smtClean="0"/>
              <a:t>SecurityExpressionRoot</a:t>
            </a:r>
            <a:r>
              <a:rPr lang="en-US" baseline="0" dirty="0" smtClean="0"/>
              <a:t> (this is called with both </a:t>
            </a:r>
            <a:r>
              <a:rPr lang="en-US" baseline="0" dirty="0" err="1" smtClean="0"/>
              <a:t>PreAuthorise</a:t>
            </a:r>
            <a:r>
              <a:rPr lang="en-US" baseline="0" dirty="0" smtClean="0"/>
              <a:t> and with the </a:t>
            </a:r>
            <a:r>
              <a:rPr lang="en-US" baseline="0" dirty="0" err="1" smtClean="0"/>
              <a:t>antmatchers</a:t>
            </a:r>
            <a:r>
              <a:rPr lang="en-US" baseline="0" dirty="0" smtClean="0"/>
              <a:t> solution)</a:t>
            </a:r>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113</a:t>
            </a:fld>
            <a:endParaRPr lang="nl-BE"/>
          </a:p>
        </p:txBody>
      </p:sp>
    </p:spTree>
    <p:extLst>
      <p:ext uri="{BB962C8B-B14F-4D97-AF65-F5344CB8AC3E}">
        <p14:creationId xmlns:p14="http://schemas.microsoft.com/office/powerpoint/2010/main" val="22943555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3560037D-CBB1-42BF-8943-02CEC1CD5CB5}" type="slidenum">
              <a:rPr lang="nl-BE" smtClean="0"/>
              <a:t>114</a:t>
            </a:fld>
            <a:endParaRPr lang="nl-BE"/>
          </a:p>
        </p:txBody>
      </p:sp>
    </p:spTree>
    <p:extLst>
      <p:ext uri="{BB962C8B-B14F-4D97-AF65-F5344CB8AC3E}">
        <p14:creationId xmlns:p14="http://schemas.microsoft.com/office/powerpoint/2010/main" val="203151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hello@switchfully.com"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16"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7"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8" name="TextBox 17"/>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4814103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nl-BE"/>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037151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30335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77680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1106905"/>
            <a:ext cx="10515600" cy="507005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4304332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nl-BE"/>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578568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3809750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36095" y="5558589"/>
            <a:ext cx="12248148" cy="1407695"/>
          </a:xfrm>
          <a:custGeom>
            <a:avLst/>
            <a:gdLst>
              <a:gd name="connsiteX0" fmla="*/ 0 w 12248148"/>
              <a:gd name="connsiteY0" fmla="*/ 1311443 h 1311443"/>
              <a:gd name="connsiteX1" fmla="*/ 0 w 12248148"/>
              <a:gd name="connsiteY1" fmla="*/ 421106 h 1311443"/>
              <a:gd name="connsiteX2" fmla="*/ 12248148 w 12248148"/>
              <a:gd name="connsiteY2" fmla="*/ 0 h 1311443"/>
              <a:gd name="connsiteX3" fmla="*/ 12248148 w 12248148"/>
              <a:gd name="connsiteY3" fmla="*/ 1263316 h 1311443"/>
              <a:gd name="connsiteX4" fmla="*/ 0 w 12248148"/>
              <a:gd name="connsiteY4" fmla="*/ 1311443 h 131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8148" h="1311443">
                <a:moveTo>
                  <a:pt x="0" y="1311443"/>
                </a:moveTo>
                <a:lnTo>
                  <a:pt x="0" y="421106"/>
                </a:lnTo>
                <a:lnTo>
                  <a:pt x="12248148" y="0"/>
                </a:lnTo>
                <a:lnTo>
                  <a:pt x="12248148" y="1263316"/>
                </a:lnTo>
                <a:lnTo>
                  <a:pt x="0" y="1311443"/>
                </a:lnTo>
                <a:close/>
              </a:path>
            </a:pathLst>
          </a:custGeom>
          <a:solidFill>
            <a:srgbClr val="72A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13"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14" name="Title Placeholder 1"/>
          <p:cNvSpPr>
            <a:spLocks noGrp="1"/>
          </p:cNvSpPr>
          <p:nvPr>
            <p:ph type="title"/>
          </p:nvPr>
        </p:nvSpPr>
        <p:spPr>
          <a:xfrm>
            <a:off x="5295901" y="6176260"/>
            <a:ext cx="6311899" cy="479209"/>
          </a:xfrm>
          <a:prstGeom prst="rect">
            <a:avLst/>
          </a:prstGeom>
        </p:spPr>
        <p:txBody>
          <a:bodyPr vert="horz" lIns="91440" tIns="45720" rIns="91440" bIns="45720" rtlCol="0" anchor="ctr">
            <a:noAutofit/>
          </a:bodyPr>
          <a:lstStyle>
            <a:lvl1pPr algn="r">
              <a:defRPr sz="3200"/>
            </a:lvl1pPr>
          </a:lstStyle>
          <a:p>
            <a:r>
              <a:rPr lang="en-US" dirty="0" smtClean="0"/>
              <a:t>Click to edit Master title style</a:t>
            </a:r>
            <a:endParaRPr lang="nl-BE" dirty="0"/>
          </a:p>
        </p:txBody>
      </p:sp>
      <p:sp>
        <p:nvSpPr>
          <p:cNvPr id="20" name="Content Placeholder 2"/>
          <p:cNvSpPr>
            <a:spLocks noGrp="1"/>
          </p:cNvSpPr>
          <p:nvPr>
            <p:ph sz="half" idx="1"/>
          </p:nvPr>
        </p:nvSpPr>
        <p:spPr>
          <a:xfrm>
            <a:off x="838200" y="443726"/>
            <a:ext cx="10515600" cy="4766667"/>
          </a:xfrm>
          <a:prstGeom prst="rect">
            <a:avLst/>
          </a:prstGeom>
        </p:spPr>
        <p:txBody>
          <a:bodyPr/>
          <a:lstStyle>
            <a:lvl1pPr marL="228600" indent="-228600">
              <a:buFont typeface="Wingdings" panose="05000000000000000000" pitchFamily="2" charset="2"/>
              <a:buChar char="ü"/>
              <a:defRPr/>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6" name="TextBox 5"/>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
        <p:nvSpPr>
          <p:cNvPr id="16" name="Content Placeholder 2"/>
          <p:cNvSpPr>
            <a:spLocks noGrp="1"/>
          </p:cNvSpPr>
          <p:nvPr>
            <p:ph sz="half" idx="10" hasCustomPrompt="1"/>
          </p:nvPr>
        </p:nvSpPr>
        <p:spPr>
          <a:xfrm>
            <a:off x="6875624" y="5802222"/>
            <a:ext cx="4732176" cy="363893"/>
          </a:xfrm>
          <a:prstGeom prst="rect">
            <a:avLst/>
          </a:prstGeom>
        </p:spPr>
        <p:txBody>
          <a:bodyPr/>
          <a:lstStyle>
            <a:lvl1pPr marL="0" indent="0" algn="r">
              <a:buFont typeface="Wingdings" panose="05000000000000000000" pitchFamily="2" charset="2"/>
              <a:buNone/>
              <a:defRPr sz="1600"/>
            </a:lvl1pPr>
            <a:lvl2pPr marL="685800" indent="-228600">
              <a:buFont typeface="Wingdings" panose="05000000000000000000" pitchFamily="2" charset="2"/>
              <a:buChar char="ü"/>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ü"/>
              <a:defRPr/>
            </a:lvl4pPr>
            <a:lvl5pPr marL="2057400" indent="-228600">
              <a:buFont typeface="Wingdings" panose="05000000000000000000" pitchFamily="2" charset="2"/>
              <a:buChar char="ü"/>
              <a:defRPr/>
            </a:lvl5pPr>
          </a:lstStyle>
          <a:p>
            <a:pPr lvl="0"/>
            <a:r>
              <a:rPr lang="nl-BE" dirty="0" smtClean="0"/>
              <a:t>Parent-</a:t>
            </a:r>
            <a:r>
              <a:rPr lang="nl-BE" dirty="0" err="1" smtClean="0"/>
              <a:t>title</a:t>
            </a:r>
            <a:endParaRPr lang="nl-BE" dirty="0"/>
          </a:p>
        </p:txBody>
      </p:sp>
    </p:spTree>
    <p:extLst>
      <p:ext uri="{BB962C8B-B14F-4D97-AF65-F5344CB8AC3E}">
        <p14:creationId xmlns:p14="http://schemas.microsoft.com/office/powerpoint/2010/main" val="14867078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4064274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4"/>
          <p:cNvSpPr txBox="1">
            <a:spLocks/>
          </p:cNvSpPr>
          <p:nvPr userDrawn="1"/>
        </p:nvSpPr>
        <p:spPr>
          <a:xfrm>
            <a:off x="838200" y="443726"/>
            <a:ext cx="10515600" cy="4766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latin typeface="+mj-lt"/>
              </a:rPr>
              <a:t>Copyright</a:t>
            </a:r>
            <a:r>
              <a:rPr lang="en-US" dirty="0" smtClean="0">
                <a:latin typeface="+mj-lt"/>
              </a:rPr>
              <a:t> notice</a:t>
            </a: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dirty="0" smtClean="0">
                <a:latin typeface="+mj-lt"/>
              </a:rPr>
              <a:t>All copyright and intellectual property rights, without limitation, are retained by </a:t>
            </a:r>
            <a:r>
              <a:rPr lang="en-US" sz="1800" dirty="0" err="1" smtClean="0">
                <a:latin typeface="+mj-lt"/>
              </a:rPr>
              <a:t>Switch</a:t>
            </a:r>
            <a:r>
              <a:rPr lang="en-US" sz="1800" dirty="0" err="1" smtClean="0">
                <a:solidFill>
                  <a:srgbClr val="72A71F"/>
                </a:solidFill>
                <a:latin typeface="+mj-lt"/>
              </a:rPr>
              <a:t>fully</a:t>
            </a:r>
            <a:r>
              <a:rPr lang="en-US" sz="1800" dirty="0" smtClean="0">
                <a:latin typeface="+mj-lt"/>
              </a:rPr>
              <a:t> (</a:t>
            </a:r>
            <a:r>
              <a:rPr lang="en-US" sz="1800" dirty="0" err="1" smtClean="0">
                <a:latin typeface="+mj-lt"/>
              </a:rPr>
              <a:t>Cegeka</a:t>
            </a:r>
            <a:r>
              <a:rPr lang="en-US" sz="1800" dirty="0" smtClean="0">
                <a:latin typeface="+mj-lt"/>
              </a:rPr>
              <a:t>). </a:t>
            </a:r>
            <a:br>
              <a:rPr lang="en-US" sz="1800" dirty="0" smtClean="0">
                <a:latin typeface="+mj-lt"/>
              </a:rPr>
            </a:br>
            <a:r>
              <a:rPr lang="en-US" sz="1800" dirty="0" smtClean="0">
                <a:latin typeface="+mj-lt"/>
              </a:rPr>
              <a:t>By using this presentation, you agree to this statement.</a:t>
            </a:r>
          </a:p>
          <a:p>
            <a:pPr marL="0" indent="0">
              <a:buFont typeface="Arial" panose="020B0604020202020204" pitchFamily="34" charset="0"/>
              <a:buNone/>
            </a:pPr>
            <a:endParaRPr lang="en-US" sz="1800" dirty="0" smtClean="0">
              <a:latin typeface="+mj-lt"/>
            </a:endParaRPr>
          </a:p>
          <a:p>
            <a:pPr marL="0" indent="0">
              <a:buNone/>
            </a:pPr>
            <a:r>
              <a:rPr lang="en-US" sz="1800" b="1" dirty="0" smtClean="0">
                <a:latin typeface="+mj-lt"/>
              </a:rPr>
              <a:t>Do</a:t>
            </a:r>
            <a:r>
              <a:rPr lang="en-US" sz="1800" dirty="0" smtClean="0">
                <a:latin typeface="+mj-lt"/>
              </a:rPr>
              <a:t> use this presentation, as an enrolled student of a </a:t>
            </a:r>
            <a:r>
              <a:rPr lang="en-US" sz="1800" dirty="0" err="1"/>
              <a:t>Switch</a:t>
            </a:r>
            <a:r>
              <a:rPr lang="en-US" sz="1800" dirty="0" err="1">
                <a:solidFill>
                  <a:srgbClr val="72A71F"/>
                </a:solidFill>
              </a:rPr>
              <a:t>fully</a:t>
            </a:r>
            <a:r>
              <a:rPr lang="en-US" sz="1800" dirty="0" smtClean="0">
                <a:latin typeface="+mj-lt"/>
              </a:rPr>
              <a:t> organized training, whenever you want.</a:t>
            </a:r>
            <a:endParaRPr lang="en-US" sz="1800" dirty="0">
              <a:latin typeface="+mj-lt"/>
            </a:endParaRPr>
          </a:p>
          <a:p>
            <a:pPr marL="0" indent="0">
              <a:buFont typeface="Arial" panose="020B0604020202020204" pitchFamily="34" charset="0"/>
              <a:buNone/>
            </a:pPr>
            <a:endParaRPr lang="en-US" sz="1800" dirty="0" smtClean="0">
              <a:latin typeface="+mj-lt"/>
            </a:endParaRPr>
          </a:p>
          <a:p>
            <a:pPr marL="0" indent="0">
              <a:buFont typeface="Arial" panose="020B0604020202020204" pitchFamily="34" charset="0"/>
              <a:buNone/>
            </a:pPr>
            <a:r>
              <a:rPr lang="en-US" sz="1800" b="1" dirty="0" smtClean="0">
                <a:latin typeface="+mj-lt"/>
              </a:rPr>
              <a:t>Do not </a:t>
            </a:r>
            <a:r>
              <a:rPr lang="en-US" sz="1800" dirty="0" smtClean="0">
                <a:latin typeface="+mj-lt"/>
              </a:rPr>
              <a:t>sell or (re)distribute this presentation.</a:t>
            </a:r>
            <a:br>
              <a:rPr lang="en-US" sz="1800" dirty="0" smtClean="0">
                <a:latin typeface="+mj-lt"/>
              </a:rPr>
            </a:br>
            <a:r>
              <a:rPr lang="en-US" sz="1800" b="1" dirty="0" smtClean="0">
                <a:latin typeface="+mj-lt"/>
              </a:rPr>
              <a:t>Do not </a:t>
            </a:r>
            <a:r>
              <a:rPr lang="en-US" sz="1800" dirty="0" smtClean="0">
                <a:latin typeface="+mj-lt"/>
              </a:rPr>
              <a:t>make this presentation available on websites, internal or external networks, social- or other media.</a:t>
            </a:r>
            <a:br>
              <a:rPr lang="en-US" sz="1800" dirty="0" smtClean="0">
                <a:latin typeface="+mj-lt"/>
              </a:rPr>
            </a:br>
            <a:r>
              <a:rPr lang="en-US" sz="1800" b="1" dirty="0" smtClean="0">
                <a:latin typeface="+mj-lt"/>
              </a:rPr>
              <a:t>Do not </a:t>
            </a:r>
            <a:r>
              <a:rPr lang="en-US" sz="1800" dirty="0" smtClean="0">
                <a:latin typeface="+mj-lt"/>
              </a:rPr>
              <a:t>edit or modify this presentation.</a:t>
            </a:r>
            <a:br>
              <a:rPr lang="en-US" sz="1800" dirty="0" smtClean="0">
                <a:latin typeface="+mj-lt"/>
              </a:rPr>
            </a:br>
            <a:r>
              <a:rPr lang="en-US" sz="1800" b="1" dirty="0" smtClean="0">
                <a:latin typeface="+mj-lt"/>
              </a:rPr>
              <a:t>Do not </a:t>
            </a:r>
            <a:r>
              <a:rPr lang="en-US" sz="1800" dirty="0" smtClean="0">
                <a:latin typeface="+mj-lt"/>
              </a:rPr>
              <a:t>claim / pass off this presentation as your own.</a:t>
            </a:r>
            <a:endParaRPr lang="en-US" sz="1800" dirty="0">
              <a:latin typeface="+mj-lt"/>
            </a:endParaRPr>
          </a:p>
          <a:p>
            <a:pPr marL="0" indent="0">
              <a:buFont typeface="Arial" panose="020B0604020202020204" pitchFamily="34" charset="0"/>
              <a:buNone/>
            </a:pPr>
            <a:endParaRPr lang="en-US" sz="1800" dirty="0">
              <a:latin typeface="+mj-lt"/>
            </a:endParaRPr>
          </a:p>
          <a:p>
            <a:pPr marL="0" indent="0">
              <a:buFont typeface="Arial" panose="020B0604020202020204" pitchFamily="34" charset="0"/>
              <a:buNone/>
            </a:pPr>
            <a:r>
              <a:rPr lang="en-US" sz="1800" b="1" dirty="0" smtClean="0">
                <a:latin typeface="+mj-lt"/>
              </a:rPr>
              <a:t>Please contact us if you have any questions about usage: </a:t>
            </a:r>
            <a:br>
              <a:rPr lang="en-US" sz="1800" b="1" dirty="0" smtClean="0">
                <a:latin typeface="+mj-lt"/>
              </a:rPr>
            </a:br>
            <a:r>
              <a:rPr lang="en-US" sz="1800" dirty="0" smtClean="0">
                <a:latin typeface="+mj-lt"/>
                <a:hlinkClick r:id="rId3"/>
              </a:rPr>
              <a:t>hello@switchfully.com</a:t>
            </a:r>
            <a:endParaRPr lang="en-US" sz="1800" dirty="0" smtClean="0">
              <a:latin typeface="+mj-lt"/>
            </a:endParaRPr>
          </a:p>
          <a:p>
            <a:pPr marL="0" indent="0">
              <a:buFont typeface="Arial" panose="020B0604020202020204" pitchFamily="34" charset="0"/>
              <a:buNone/>
            </a:pPr>
            <a:endParaRPr lang="en-US" sz="1800" dirty="0">
              <a:latin typeface="+mj-lt"/>
            </a:endParaRPr>
          </a:p>
          <a:p>
            <a:pPr marL="0" indent="0">
              <a:buNone/>
            </a:pPr>
            <a:r>
              <a:rPr lang="nl-BE" sz="1800" dirty="0">
                <a:latin typeface="+mj-lt"/>
              </a:rPr>
              <a:t>© </a:t>
            </a:r>
            <a:r>
              <a:rPr lang="nl-BE" sz="1800" dirty="0" smtClean="0">
                <a:latin typeface="+mj-lt"/>
              </a:rPr>
              <a:t>2018 </a:t>
            </a:r>
            <a:r>
              <a:rPr lang="en-US" sz="1800" dirty="0" err="1"/>
              <a:t>Switch</a:t>
            </a:r>
            <a:r>
              <a:rPr lang="en-US" sz="1800" dirty="0" err="1">
                <a:solidFill>
                  <a:srgbClr val="72A71F"/>
                </a:solidFill>
              </a:rPr>
              <a:t>fully</a:t>
            </a:r>
            <a:r>
              <a:rPr lang="nl-BE" sz="1800" dirty="0" smtClean="0">
                <a:latin typeface="+mj-lt"/>
              </a:rPr>
              <a:t> (</a:t>
            </a:r>
            <a:r>
              <a:rPr lang="nl-BE" sz="1800" dirty="0" err="1" smtClean="0">
                <a:latin typeface="+mj-lt"/>
              </a:rPr>
              <a:t>Cegeka</a:t>
            </a:r>
            <a:r>
              <a:rPr lang="nl-BE" sz="1800" dirty="0" smtClean="0">
                <a:latin typeface="+mj-lt"/>
              </a:rPr>
              <a:t>)</a:t>
            </a:r>
            <a:endParaRPr lang="nl-BE" sz="1800" dirty="0">
              <a:latin typeface="+mj-lt"/>
            </a:endParaRPr>
          </a:p>
        </p:txBody>
      </p:sp>
    </p:spTree>
    <p:extLst>
      <p:ext uri="{BB962C8B-B14F-4D97-AF65-F5344CB8AC3E}">
        <p14:creationId xmlns:p14="http://schemas.microsoft.com/office/powerpoint/2010/main" val="28925098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3044795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a:prstGeom prst="rect">
            <a:avLst/>
          </a:prstGeom>
        </p:spPr>
        <p:txBody>
          <a:bodyPr anchor="b"/>
          <a:lstStyle>
            <a:lvl1pPr>
              <a:defRPr sz="6000">
                <a:solidFill>
                  <a:srgbClr val="FFC000"/>
                </a:solidFill>
              </a:defRPr>
            </a:lvl1pPr>
          </a:lstStyle>
          <a:p>
            <a:r>
              <a:rPr lang="en-US" dirty="0" smtClean="0"/>
              <a:t>Click to edit Master title style</a:t>
            </a:r>
            <a:endParaRPr lang="nl-BE" dirty="0"/>
          </a:p>
        </p:txBody>
      </p:sp>
      <p:sp>
        <p:nvSpPr>
          <p:cNvPr id="3" name="Text Placeholder 2"/>
          <p:cNvSpPr>
            <a:spLocks noGrp="1"/>
          </p:cNvSpPr>
          <p:nvPr>
            <p:ph type="body" idx="1"/>
          </p:nvPr>
        </p:nvSpPr>
        <p:spPr>
          <a:xfrm>
            <a:off x="838200" y="2396559"/>
            <a:ext cx="10515600" cy="1500187"/>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20" name="Footer Placeholder 4"/>
          <p:cNvSpPr>
            <a:spLocks noGrp="1"/>
          </p:cNvSpPr>
          <p:nvPr>
            <p:ph type="ftr" sz="quarter" idx="3"/>
          </p:nvPr>
        </p:nvSpPr>
        <p:spPr>
          <a:xfrm>
            <a:off x="1092201" y="6290344"/>
            <a:ext cx="4203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2018 Switchfully - Module group | Module title</a:t>
            </a:r>
            <a:endParaRPr lang="nl-BE" dirty="0"/>
          </a:p>
        </p:txBody>
      </p:sp>
      <p:sp>
        <p:nvSpPr>
          <p:cNvPr id="21" name="Slide Number Placeholder 5"/>
          <p:cNvSpPr>
            <a:spLocks noGrp="1"/>
          </p:cNvSpPr>
          <p:nvPr>
            <p:ph type="sldNum" sz="quarter" idx="4"/>
          </p:nvPr>
        </p:nvSpPr>
        <p:spPr>
          <a:xfrm>
            <a:off x="1447718" y="6024660"/>
            <a:ext cx="9424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F558A-EBF4-4622-B459-183D257C4280}" type="slidenum">
              <a:rPr lang="nl-BE" smtClean="0"/>
              <a:pPr/>
              <a:t>‹#›</a:t>
            </a:fld>
            <a:endParaRPr lang="nl-BE" dirty="0"/>
          </a:p>
        </p:txBody>
      </p:sp>
      <p:sp>
        <p:nvSpPr>
          <p:cNvPr id="22" name="TextBox 21"/>
          <p:cNvSpPr txBox="1"/>
          <p:nvPr userDrawn="1"/>
        </p:nvSpPr>
        <p:spPr>
          <a:xfrm>
            <a:off x="1092200" y="6067608"/>
            <a:ext cx="482824" cy="276999"/>
          </a:xfrm>
          <a:prstGeom prst="rect">
            <a:avLst/>
          </a:prstGeom>
          <a:noFill/>
        </p:spPr>
        <p:txBody>
          <a:bodyPr wrap="none" rtlCol="0">
            <a:spAutoFit/>
          </a:bodyPr>
          <a:lstStyle/>
          <a:p>
            <a:r>
              <a:rPr lang="nl-BE" sz="1200" dirty="0" smtClean="0"/>
              <a:t>Slide</a:t>
            </a:r>
            <a:endParaRPr lang="nl-BE" sz="1200" dirty="0"/>
          </a:p>
        </p:txBody>
      </p:sp>
    </p:spTree>
    <p:extLst>
      <p:ext uri="{BB962C8B-B14F-4D97-AF65-F5344CB8AC3E}">
        <p14:creationId xmlns:p14="http://schemas.microsoft.com/office/powerpoint/2010/main" val="25391054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98"/>
            <a:ext cx="10515600" cy="655153"/>
          </a:xfrm>
          <a:prstGeom prst="rect">
            <a:avLst/>
          </a:prstGeom>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nl-B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19417832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nl-BE"/>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smtClean="0"/>
              <a:t>© 2018 Switchfully - Module group | Module title</a:t>
            </a:r>
            <a:endParaRPr lang="nl-BE"/>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CF558A-EBF4-4622-B459-183D257C4280}" type="slidenum">
              <a:rPr lang="nl-BE" smtClean="0"/>
              <a:t>‹#›</a:t>
            </a:fld>
            <a:endParaRPr lang="nl-BE"/>
          </a:p>
        </p:txBody>
      </p:sp>
    </p:spTree>
    <p:extLst>
      <p:ext uri="{BB962C8B-B14F-4D97-AF65-F5344CB8AC3E}">
        <p14:creationId xmlns:p14="http://schemas.microsoft.com/office/powerpoint/2010/main" val="368929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1A7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8612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63" r:id="rId5"/>
    <p:sldLayoutId id="2147483660" r:id="rId6"/>
    <p:sldLayoutId id="2147483661" r:id="rId7"/>
    <p:sldLayoutId id="2147483652" r:id="rId8"/>
    <p:sldLayoutId id="2147483653" r:id="rId9"/>
    <p:sldLayoutId id="2147483655" r:id="rId10"/>
    <p:sldLayoutId id="2147483656" r:id="rId11"/>
    <p:sldLayoutId id="2147483657" r:id="rId12"/>
    <p:sldLayoutId id="2147483658" r:id="rId13"/>
    <p:sldLayoutId id="2147483659" r:id="rId14"/>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witchfull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hyperlink" Target="http://www.switchfully.com/"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arstechnica.com/tech-policy/2011/06/sony-hacked-yet-again-plaintext-passwords-posted/"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hyperlink" Target="https://en.wikipedia.org/wiki/Cryptographic_hash_function" TargetMode="External"/><Relationship Id="rId4" Type="http://schemas.openxmlformats.org/officeDocument/2006/relationships/hyperlink" Target="https://en.wikipedia.org/wiki/SHA-2"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owasp.org/index.php/Top_10_2013-A4-Insecure_Direct_Object_References"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owasp.org/index.php/Top_10-2017_A6-Security_Misconfiguration"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p>
          <a:p>
            <a:endParaRPr lang="en-US" dirty="0"/>
          </a:p>
          <a:p>
            <a:endParaRPr lang="en-US" dirty="0" smtClean="0"/>
          </a:p>
          <a:p>
            <a:endParaRPr lang="en-US" dirty="0" smtClean="0"/>
          </a:p>
          <a:p>
            <a:r>
              <a:rPr lang="en-US" sz="2000" dirty="0" smtClean="0">
                <a:solidFill>
                  <a:srgbClr val="72A71F"/>
                </a:solidFill>
                <a:hlinkClick r:id="rId4"/>
              </a:rPr>
              <a:t>www.switchfully.com</a:t>
            </a:r>
            <a:endParaRPr lang="nl-BE" sz="2000" dirty="0" smtClean="0">
              <a:solidFill>
                <a:srgbClr val="72A71F"/>
              </a:solidFill>
            </a:endParaRPr>
          </a:p>
        </p:txBody>
      </p:sp>
    </p:spTree>
    <p:extLst>
      <p:ext uri="{BB962C8B-B14F-4D97-AF65-F5344CB8AC3E}">
        <p14:creationId xmlns:p14="http://schemas.microsoft.com/office/powerpoint/2010/main" val="2903771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p>
          <a:p>
            <a:pPr marL="514350" indent="-514350">
              <a:buFont typeface="+mj-lt"/>
              <a:buAutoNum type="arabicPeriod"/>
            </a:pP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endParaRPr lang="nl-BE" dirty="0" smtClean="0"/>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a:t>
            </a:fld>
            <a:endParaRPr lang="nl-BE" dirty="0"/>
          </a:p>
        </p:txBody>
      </p:sp>
    </p:spTree>
    <p:extLst>
      <p:ext uri="{BB962C8B-B14F-4D97-AF65-F5344CB8AC3E}">
        <p14:creationId xmlns:p14="http://schemas.microsoft.com/office/powerpoint/2010/main" val="34037632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100</a:t>
            </a:fld>
            <a:endParaRPr lang="nl-BE" dirty="0"/>
          </a:p>
        </p:txBody>
      </p:sp>
    </p:spTree>
    <p:extLst>
      <p:ext uri="{BB962C8B-B14F-4D97-AF65-F5344CB8AC3E}">
        <p14:creationId xmlns:p14="http://schemas.microsoft.com/office/powerpoint/2010/main" val="34906424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101</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Authentication</a:t>
            </a:r>
            <a:endParaRPr lang="en-US" sz="3200" dirty="0" smtClean="0"/>
          </a:p>
          <a:p>
            <a:pPr>
              <a:buClr>
                <a:srgbClr val="72A71F"/>
              </a:buClr>
            </a:pPr>
            <a:r>
              <a:rPr lang="en-US" dirty="0"/>
              <a:t>Wikipedia: </a:t>
            </a:r>
            <a:r>
              <a:rPr lang="en-US" dirty="0"/>
              <a:t>https://en.wikipedia.org/wiki/Authentication</a:t>
            </a:r>
          </a:p>
          <a:p>
            <a:pPr>
              <a:buClr>
                <a:srgbClr val="72A71F"/>
              </a:buClr>
            </a:pPr>
            <a:r>
              <a:rPr lang="en-US" dirty="0"/>
              <a:t>Basic authentication: https://en.wikipedia.org/wiki/Basic_access_authentication</a:t>
            </a:r>
          </a:p>
          <a:p>
            <a:pPr>
              <a:buClr>
                <a:srgbClr val="72A71F"/>
              </a:buClr>
            </a:pPr>
            <a:r>
              <a:rPr lang="en-US" dirty="0"/>
              <a:t>Base64: https://en.wikipedia.org/wiki/Base64</a:t>
            </a:r>
          </a:p>
          <a:p>
            <a:pPr>
              <a:buClr>
                <a:srgbClr val="72A71F"/>
              </a:buClr>
            </a:pPr>
            <a:r>
              <a:rPr lang="en-US" dirty="0" smtClean="0"/>
              <a:t>Base64 </a:t>
            </a:r>
            <a:r>
              <a:rPr lang="en-US" dirty="0"/>
              <a:t>encode/decode online: https://www.base64decode.org/</a:t>
            </a:r>
          </a:p>
          <a:p>
            <a:pPr>
              <a:buClr>
                <a:srgbClr val="72A71F"/>
              </a:buClr>
            </a:pPr>
            <a:r>
              <a:rPr lang="en-US" dirty="0"/>
              <a:t>Why Base64: https://stackoverflow.com/questions/3538021/why-do-we-use-base64</a:t>
            </a:r>
          </a:p>
          <a:p>
            <a:pPr>
              <a:buClr>
                <a:srgbClr val="72A71F"/>
              </a:buClr>
            </a:pPr>
            <a:r>
              <a:rPr lang="en-US" dirty="0"/>
              <a:t>Realm: https://stackoverflow.com/questions/12701085/what-is-the-realm-in-basic-authentication</a:t>
            </a:r>
          </a:p>
          <a:p>
            <a:pPr>
              <a:buClr>
                <a:srgbClr val="72A71F"/>
              </a:buClr>
            </a:pPr>
            <a:r>
              <a:rPr lang="en-US" dirty="0"/>
              <a:t>Spring security: https://projects.spring.io/spring-security/</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74541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3</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102</a:t>
            </a:fld>
            <a:endParaRPr lang="nl-BE" dirty="0"/>
          </a:p>
        </p:txBody>
      </p:sp>
    </p:spTree>
    <p:extLst>
      <p:ext uri="{BB962C8B-B14F-4D97-AF65-F5344CB8AC3E}">
        <p14:creationId xmlns:p14="http://schemas.microsoft.com/office/powerpoint/2010/main" val="213123129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103</a:t>
            </a:fld>
            <a:endParaRPr lang="nl-BE" dirty="0"/>
          </a:p>
        </p:txBody>
      </p:sp>
    </p:spTree>
    <p:extLst>
      <p:ext uri="{BB962C8B-B14F-4D97-AF65-F5344CB8AC3E}">
        <p14:creationId xmlns:p14="http://schemas.microsoft.com/office/powerpoint/2010/main" val="22734084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104</a:t>
            </a:fld>
            <a:endParaRPr lang="nl-BE" dirty="0"/>
          </a:p>
        </p:txBody>
      </p:sp>
    </p:spTree>
    <p:extLst>
      <p:ext uri="{BB962C8B-B14F-4D97-AF65-F5344CB8AC3E}">
        <p14:creationId xmlns:p14="http://schemas.microsoft.com/office/powerpoint/2010/main" val="20650262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105</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is this user who is claims to be?</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050" y="1258888"/>
            <a:ext cx="40290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2171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106</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Authorization: can this user perform this action?</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592263"/>
            <a:ext cx="10936288"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3841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107</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957024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108</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924791"/>
            <a:ext cx="1917122" cy="314959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Log in form</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05645" y="1049482"/>
            <a:ext cx="2134943" cy="312370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21217" y="3368494"/>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Unlock phone using fingerprint</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9555" y="924791"/>
            <a:ext cx="4062845" cy="244173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Online banking using card + pin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19806166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109</a:t>
            </a:fld>
            <a:endParaRPr lang="nl-BE" dirty="0"/>
          </a:p>
        </p:txBody>
      </p:sp>
      <p:sp>
        <p:nvSpPr>
          <p:cNvPr id="4" name="Title 3"/>
          <p:cNvSpPr>
            <a:spLocks noGrp="1"/>
          </p:cNvSpPr>
          <p:nvPr>
            <p:ph type="title"/>
          </p:nvPr>
        </p:nvSpPr>
        <p:spPr/>
        <p:txBody>
          <a:bodyPr/>
          <a:lstStyle/>
          <a:p>
            <a:r>
              <a:rPr lang="nl-BE" dirty="0" err="1" smtClean="0"/>
              <a:t>Authentication</a:t>
            </a:r>
            <a:r>
              <a:rPr lang="nl-BE" dirty="0" smtClean="0"/>
              <a:t> </a:t>
            </a:r>
            <a:r>
              <a:rPr lang="nl-BE" dirty="0" err="1" smtClean="0"/>
              <a:t>vs</a:t>
            </a:r>
            <a:r>
              <a:rPr lang="nl-BE" dirty="0" smtClean="0"/>
              <a:t> </a:t>
            </a:r>
            <a:r>
              <a:rPr lang="nl-BE" dirty="0" err="1" smtClean="0"/>
              <a:t>Authorization</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Identity</a:t>
            </a:r>
          </a:p>
          <a:p>
            <a:pPr marL="0" indent="0">
              <a:buNone/>
            </a:pPr>
            <a:r>
              <a:rPr lang="en-US" sz="3200" dirty="0" smtClean="0"/>
              <a:t>Authorization: Permissions</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cxnSp>
        <p:nvCxnSpPr>
          <p:cNvPr id="8" name="Straight Arrow Connector 7"/>
          <p:cNvCxnSpPr/>
          <p:nvPr/>
        </p:nvCxnSpPr>
        <p:spPr>
          <a:xfrm flipH="1">
            <a:off x="1584614" y="1517073"/>
            <a:ext cx="1799710" cy="2557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76142" y="4139123"/>
            <a:ext cx="3045039"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Blocking off admin-only pages for regular users </a:t>
            </a:r>
            <a:endParaRPr lang="nl-BE" sz="2000" dirty="0">
              <a:solidFill>
                <a:srgbClr val="72A71F"/>
              </a:solidFill>
              <a:latin typeface="MV Boli" panose="02000500030200090000" pitchFamily="2" charset="0"/>
              <a:cs typeface="MV Boli" panose="02000500030200090000" pitchFamily="2" charset="0"/>
            </a:endParaRPr>
          </a:p>
        </p:txBody>
      </p:sp>
      <p:cxnSp>
        <p:nvCxnSpPr>
          <p:cNvPr id="11" name="Straight Arrow Connector 10"/>
          <p:cNvCxnSpPr/>
          <p:nvPr/>
        </p:nvCxnSpPr>
        <p:spPr>
          <a:xfrm>
            <a:off x="3636818" y="1517073"/>
            <a:ext cx="2103770" cy="26561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471063" y="2929532"/>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Show completely different page based on role</a:t>
            </a:r>
            <a:endParaRPr lang="nl-BE" sz="2000" dirty="0">
              <a:solidFill>
                <a:srgbClr val="72A71F"/>
              </a:solidFill>
              <a:latin typeface="MV Boli" panose="02000500030200090000" pitchFamily="2" charset="0"/>
              <a:cs typeface="MV Boli" panose="02000500030200090000" pitchFamily="2" charset="0"/>
            </a:endParaRPr>
          </a:p>
        </p:txBody>
      </p:sp>
      <p:cxnSp>
        <p:nvCxnSpPr>
          <p:cNvPr id="16" name="Straight Arrow Connector 15"/>
          <p:cNvCxnSpPr/>
          <p:nvPr/>
        </p:nvCxnSpPr>
        <p:spPr>
          <a:xfrm>
            <a:off x="3708777" y="1487534"/>
            <a:ext cx="3907759" cy="1377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23065" y="4287275"/>
            <a:ext cx="413523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Hiding patient records in search form for non treating doctors </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64336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Common attacks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1</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a:t>
            </a:fld>
            <a:endParaRPr lang="nl-BE" dirty="0"/>
          </a:p>
        </p:txBody>
      </p:sp>
    </p:spTree>
    <p:extLst>
      <p:ext uri="{BB962C8B-B14F-4D97-AF65-F5344CB8AC3E}">
        <p14:creationId xmlns:p14="http://schemas.microsoft.com/office/powerpoint/2010/main" val="21467882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Roles</a:t>
            </a:r>
            <a:endParaRPr lang="nl-BE" dirty="0"/>
          </a:p>
        </p:txBody>
      </p:sp>
      <p:sp>
        <p:nvSpPr>
          <p:cNvPr id="3" name="Text Placeholder 2"/>
          <p:cNvSpPr>
            <a:spLocks noGrp="1"/>
          </p:cNvSpPr>
          <p:nvPr>
            <p:ph type="body" idx="1"/>
          </p:nvPr>
        </p:nvSpPr>
        <p:spPr/>
        <p:txBody>
          <a:bodyPr/>
          <a:lstStyle/>
          <a:p>
            <a:r>
              <a:rPr lang="nl-BE" dirty="0" err="1" smtClean="0"/>
              <a:t>Authorization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110</a:t>
            </a:fld>
            <a:endParaRPr lang="nl-BE" dirty="0"/>
          </a:p>
        </p:txBody>
      </p:sp>
    </p:spTree>
    <p:extLst>
      <p:ext uri="{BB962C8B-B14F-4D97-AF65-F5344CB8AC3E}">
        <p14:creationId xmlns:p14="http://schemas.microsoft.com/office/powerpoint/2010/main" val="11106309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111</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Roles</a:t>
            </a:r>
            <a:endParaRPr lang="en-US" sz="3600" dirty="0"/>
          </a:p>
          <a:p>
            <a:pPr>
              <a:buClr>
                <a:srgbClr val="72A71F"/>
              </a:buClr>
            </a:pPr>
            <a:r>
              <a:rPr lang="en-US" sz="3200" dirty="0" smtClean="0"/>
              <a:t>Every user has username / password (authentication)</a:t>
            </a:r>
            <a:endParaRPr lang="en-US" sz="3200" dirty="0"/>
          </a:p>
          <a:p>
            <a:pPr>
              <a:buClr>
                <a:srgbClr val="72A71F"/>
              </a:buClr>
            </a:pPr>
            <a:r>
              <a:rPr lang="en-US" sz="3200" dirty="0" smtClean="0"/>
              <a:t>Most applications have the need to serve content to subset of users</a:t>
            </a:r>
          </a:p>
          <a:p>
            <a:pPr lvl="1">
              <a:buClr>
                <a:srgbClr val="72A71F"/>
              </a:buClr>
            </a:pPr>
            <a:r>
              <a:rPr lang="en-US" sz="2800" dirty="0" smtClean="0"/>
              <a:t>EG: Facebook groups: regular members can create posts, group admins can change group name, invite members, etc…</a:t>
            </a:r>
            <a:endParaRPr lang="en-US" sz="2800" dirty="0"/>
          </a:p>
          <a:p>
            <a:pPr>
              <a:buClr>
                <a:srgbClr val="72A71F"/>
              </a:buClr>
            </a:pPr>
            <a:r>
              <a:rPr lang="en-US" sz="3200" dirty="0" smtClean="0"/>
              <a:t>Every user also has one or more roles</a:t>
            </a:r>
          </a:p>
          <a:p>
            <a:pPr lvl="1">
              <a:buClr>
                <a:srgbClr val="72A71F"/>
              </a:buClr>
            </a:pPr>
            <a:r>
              <a:rPr lang="en-US" sz="2800" dirty="0" smtClean="0"/>
              <a:t>EG: Sales person needs to see both financial info (‘FINANCE’ role) and info on potential customers (‘CUSTOMERS’ role)</a:t>
            </a:r>
            <a:endParaRPr lang="en-US" sz="28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71791272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112</a:t>
            </a:fld>
            <a:endParaRPr lang="nl-BE" dirty="0"/>
          </a:p>
        </p:txBody>
      </p:sp>
      <p:sp>
        <p:nvSpPr>
          <p:cNvPr id="4" name="Title 3"/>
          <p:cNvSpPr>
            <a:spLocks noGrp="1"/>
          </p:cNvSpPr>
          <p:nvPr>
            <p:ph type="title"/>
          </p:nvPr>
        </p:nvSpPr>
        <p:spPr/>
        <p:txBody>
          <a:bodyPr/>
          <a:lstStyle/>
          <a:p>
            <a:r>
              <a:rPr lang="nl-BE" dirty="0" err="1" smtClean="0"/>
              <a:t>Roles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Rewind to Chapter 1: Insecure direct object reference</a:t>
            </a:r>
            <a:endParaRPr lang="en-US" sz="3600" dirty="0"/>
          </a:p>
          <a:p>
            <a:pPr>
              <a:buClr>
                <a:srgbClr val="72A71F"/>
              </a:buClr>
            </a:pPr>
            <a:r>
              <a:rPr lang="en-US" sz="3200" dirty="0" smtClean="0"/>
              <a:t>All your front-end content can be altered by users</a:t>
            </a:r>
          </a:p>
          <a:p>
            <a:pPr lvl="1">
              <a:buClr>
                <a:srgbClr val="72A71F"/>
              </a:buClr>
            </a:pPr>
            <a:r>
              <a:rPr lang="en-US" sz="2800" dirty="0" smtClean="0"/>
              <a:t>Hidden elements in HTML and CSS can be made visible</a:t>
            </a:r>
          </a:p>
          <a:p>
            <a:pPr lvl="1">
              <a:buClr>
                <a:srgbClr val="72A71F"/>
              </a:buClr>
            </a:pPr>
            <a:r>
              <a:rPr lang="en-US" sz="2800" dirty="0" smtClean="0"/>
              <a:t>Data sent over the network can be inspected before it hits the screen</a:t>
            </a:r>
          </a:p>
          <a:p>
            <a:pPr lvl="1">
              <a:buClr>
                <a:srgbClr val="72A71F"/>
              </a:buClr>
            </a:pPr>
            <a:r>
              <a:rPr lang="en-US" sz="2800" dirty="0" smtClean="0"/>
              <a:t>Rest endpoints can be called directly to retrieve data</a:t>
            </a:r>
          </a:p>
          <a:p>
            <a:pPr>
              <a:buClr>
                <a:srgbClr val="72A71F"/>
              </a:buClr>
            </a:pPr>
            <a:r>
              <a:rPr lang="en-US" sz="3200" dirty="0" smtClean="0"/>
              <a:t>Only adding authorization checks to UI is not enough</a:t>
            </a:r>
            <a:endParaRPr lang="en-US" sz="3200" dirty="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262656904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113</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BAOBAB-START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dirty="0" smtClean="0"/>
              <a:t>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BAOBAB</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8233235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114</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2: Operation Baobab: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37699" y="3102469"/>
            <a:ext cx="1916404" cy="51641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08187" y="3549950"/>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273800" y="2873613"/>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a:stCxn id="32" idx="3"/>
          </p:cNvCxnSpPr>
          <p:nvPr/>
        </p:nvCxnSpPr>
        <p:spPr>
          <a:xfrm>
            <a:off x="9588500"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725346"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588500" y="1580421"/>
            <a:ext cx="520700" cy="211119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852989"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29469579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115</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5092811"/>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a:solidFill>
                  <a:srgbClr val="FFC000"/>
                </a:solidFill>
              </a:rPr>
              <a:t>2</a:t>
            </a:r>
            <a:r>
              <a:rPr lang="en-US" sz="3600" b="1" dirty="0" smtClean="0">
                <a:solidFill>
                  <a:srgbClr val="FFC000"/>
                </a:solidFill>
              </a:rPr>
              <a:t>: Operation Baobab: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Two ways to tackle problem</a:t>
            </a:r>
          </a:p>
          <a:p>
            <a:pPr lvl="1">
              <a:buClr>
                <a:srgbClr val="72A71F"/>
              </a:buClr>
            </a:pPr>
            <a:r>
              <a:rPr lang="en-US" dirty="0" smtClean="0"/>
              <a:t>Both offer same functionalities</a:t>
            </a:r>
          </a:p>
          <a:p>
            <a:pPr>
              <a:buClr>
                <a:srgbClr val="72A71F"/>
              </a:buClr>
            </a:pPr>
            <a:r>
              <a:rPr lang="en-US" dirty="0" smtClean="0"/>
              <a:t>Using </a:t>
            </a:r>
            <a:r>
              <a:rPr lang="en-US" dirty="0" err="1" smtClean="0"/>
              <a:t>Antmatchers</a:t>
            </a:r>
            <a:r>
              <a:rPr lang="en-US" dirty="0" smtClean="0"/>
              <a:t> in </a:t>
            </a:r>
            <a:r>
              <a:rPr lang="en-US" dirty="0" err="1" smtClean="0"/>
              <a:t>SecurityConfig</a:t>
            </a:r>
            <a:endParaRPr lang="en-US" dirty="0" smtClean="0"/>
          </a:p>
          <a:p>
            <a:pPr lvl="1">
              <a:buClr>
                <a:srgbClr val="72A71F"/>
              </a:buClr>
            </a:pPr>
            <a:r>
              <a:rPr lang="en-US" dirty="0" smtClean="0"/>
              <a:t>Possible to group multiple URL’s under one regex</a:t>
            </a:r>
          </a:p>
          <a:p>
            <a:pPr lvl="1">
              <a:buClr>
                <a:srgbClr val="72A71F"/>
              </a:buClr>
            </a:pPr>
            <a:r>
              <a:rPr lang="en-US" dirty="0" smtClean="0"/>
              <a:t>Go from specific to less specific with regexes</a:t>
            </a:r>
          </a:p>
          <a:p>
            <a:pPr lvl="1">
              <a:buClr>
                <a:srgbClr val="72A71F"/>
              </a:buClr>
            </a:pPr>
            <a:r>
              <a:rPr lang="en-US" dirty="0" smtClean="0"/>
              <a:t>Possible to add </a:t>
            </a:r>
            <a:r>
              <a:rPr lang="en-US" dirty="0" err="1" smtClean="0"/>
              <a:t>HttpMethod</a:t>
            </a:r>
            <a:r>
              <a:rPr lang="en-US" dirty="0" smtClean="0"/>
              <a:t>. EG: </a:t>
            </a:r>
            <a:r>
              <a:rPr lang="en-US" dirty="0" err="1" smtClean="0"/>
              <a:t>antMatcher</a:t>
            </a:r>
            <a:r>
              <a:rPr lang="en-US" dirty="0" smtClean="0"/>
              <a:t>(GET, “some/</a:t>
            </a:r>
            <a:r>
              <a:rPr lang="en-US" dirty="0" err="1" smtClean="0"/>
              <a:t>url</a:t>
            </a:r>
            <a:r>
              <a:rPr lang="en-US" dirty="0" smtClean="0"/>
              <a:t>/**”)</a:t>
            </a:r>
          </a:p>
          <a:p>
            <a:pPr>
              <a:buClr>
                <a:srgbClr val="72A71F"/>
              </a:buClr>
            </a:pPr>
            <a:r>
              <a:rPr lang="en-US" dirty="0" smtClean="0"/>
              <a:t>Using </a:t>
            </a:r>
            <a:r>
              <a:rPr lang="en-US" dirty="0" err="1" smtClean="0"/>
              <a:t>PreAuthorize</a:t>
            </a:r>
            <a:endParaRPr lang="en-US" dirty="0" smtClean="0"/>
          </a:p>
          <a:p>
            <a:pPr lvl="1">
              <a:buClr>
                <a:srgbClr val="72A71F"/>
              </a:buClr>
            </a:pPr>
            <a:r>
              <a:rPr lang="en-US" dirty="0" smtClean="0"/>
              <a:t>@</a:t>
            </a:r>
            <a:r>
              <a:rPr lang="en-US" dirty="0" err="1" smtClean="0"/>
              <a:t>EnableGlobalMethodSecurity</a:t>
            </a:r>
            <a:r>
              <a:rPr lang="en-US" dirty="0" smtClean="0"/>
              <a:t>(</a:t>
            </a:r>
            <a:r>
              <a:rPr lang="en-US" dirty="0" err="1" smtClean="0"/>
              <a:t>prePostEnabled</a:t>
            </a:r>
            <a:r>
              <a:rPr lang="en-US" dirty="0" smtClean="0"/>
              <a:t> = true)</a:t>
            </a:r>
          </a:p>
          <a:p>
            <a:pPr lvl="1">
              <a:buClr>
                <a:srgbClr val="72A71F"/>
              </a:buClr>
            </a:pPr>
            <a:r>
              <a:rPr lang="en-US" dirty="0" smtClean="0"/>
              <a:t>Annotate every </a:t>
            </a:r>
            <a:r>
              <a:rPr lang="en-US" dirty="0" err="1" smtClean="0"/>
              <a:t>RestEndpoint</a:t>
            </a:r>
            <a:r>
              <a:rPr lang="en-US" dirty="0" smtClean="0"/>
              <a:t> (method or class)</a:t>
            </a:r>
          </a:p>
          <a:p>
            <a:pPr>
              <a:buClr>
                <a:srgbClr val="72A71F"/>
              </a:buClr>
            </a:pPr>
            <a:r>
              <a:rPr lang="en-US" dirty="0" smtClean="0"/>
              <a:t>Don’t mix the approaches in one application</a:t>
            </a:r>
          </a:p>
          <a:p>
            <a:pPr lvl="1">
              <a:buClr>
                <a:srgbClr val="72A71F"/>
              </a:buClr>
            </a:pPr>
            <a:r>
              <a:rPr lang="en-US" dirty="0" smtClean="0"/>
              <a:t>Might confuse your fellow developers (and future you)</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	</a:t>
            </a: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smtClean="0"/>
              <a:t>Authorization</a:t>
            </a:r>
            <a:endParaRPr lang="nl-BE" dirty="0"/>
          </a:p>
        </p:txBody>
      </p:sp>
    </p:spTree>
    <p:extLst>
      <p:ext uri="{BB962C8B-B14F-4D97-AF65-F5344CB8AC3E}">
        <p14:creationId xmlns:p14="http://schemas.microsoft.com/office/powerpoint/2010/main" val="327549653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Features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4</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116</a:t>
            </a:fld>
            <a:endParaRPr lang="nl-BE" dirty="0"/>
          </a:p>
        </p:txBody>
      </p:sp>
    </p:spTree>
    <p:extLst>
      <p:ext uri="{BB962C8B-B14F-4D97-AF65-F5344CB8AC3E}">
        <p14:creationId xmlns:p14="http://schemas.microsoft.com/office/powerpoint/2010/main" val="16982912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endParaRPr lang="nl-BE" dirty="0" smtClean="0"/>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117</a:t>
            </a:fld>
            <a:endParaRPr lang="nl-BE" dirty="0"/>
          </a:p>
        </p:txBody>
      </p:sp>
    </p:spTree>
    <p:extLst>
      <p:ext uri="{BB962C8B-B14F-4D97-AF65-F5344CB8AC3E}">
        <p14:creationId xmlns:p14="http://schemas.microsoft.com/office/powerpoint/2010/main" val="43974305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118</a:t>
            </a:fld>
            <a:endParaRPr lang="nl-BE" dirty="0"/>
          </a:p>
        </p:txBody>
      </p:sp>
      <p:sp>
        <p:nvSpPr>
          <p:cNvPr id="4" name="Title 3"/>
          <p:cNvSpPr>
            <a:spLocks noGrp="1"/>
          </p:cNvSpPr>
          <p:nvPr>
            <p:ph type="title"/>
          </p:nvPr>
        </p:nvSpPr>
        <p:spPr/>
        <p:txBody>
          <a:bodyPr/>
          <a:lstStyle/>
          <a:p>
            <a:r>
              <a:rPr lang="nl-BE" dirty="0" smtClean="0"/>
              <a:t>Features</a:t>
            </a:r>
            <a:endParaRPr lang="nl-BE" dirty="0"/>
          </a:p>
        </p:txBody>
      </p:sp>
      <p:sp>
        <p:nvSpPr>
          <p:cNvPr id="5" name="Content Placeholder 4"/>
          <p:cNvSpPr>
            <a:spLocks noGrp="1"/>
          </p:cNvSpPr>
          <p:nvPr>
            <p:ph sz="half" idx="1"/>
          </p:nvPr>
        </p:nvSpPr>
        <p:spPr/>
        <p:txBody>
          <a:bodyPr/>
          <a:lstStyle/>
          <a:p>
            <a:pPr marL="0" indent="0">
              <a:buNone/>
            </a:pPr>
            <a:r>
              <a:rPr lang="en-US" sz="3600" dirty="0" smtClean="0"/>
              <a:t>Time for another </a:t>
            </a:r>
            <a:r>
              <a:rPr lang="en-US" sz="3600" dirty="0" err="1" smtClean="0"/>
              <a:t>codelab</a:t>
            </a:r>
            <a:r>
              <a:rPr lang="en-US" sz="3600" dirty="0" smtClean="0"/>
              <a:t>!</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1026" name="Picture 2" descr="London New York Tokyo and Moscow C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48" y="1019168"/>
            <a:ext cx="6762503" cy="478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31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119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a:solidFill>
                  <a:srgbClr val="FFC000"/>
                </a:solidFill>
              </a:rPr>
              <a:t>3</a:t>
            </a:r>
            <a:r>
              <a:rPr lang="en-US" sz="3600" b="1" dirty="0" smtClean="0">
                <a:solidFill>
                  <a:srgbClr val="FFC000"/>
                </a:solidFill>
              </a:rPr>
              <a:t>: Operation Cedar</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CEDAR-START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dirty="0" smtClean="0"/>
              <a:t>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CEDAR</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400215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12</a:t>
            </a:fld>
            <a:endParaRPr lang="nl-BE" dirty="0"/>
          </a:p>
        </p:txBody>
      </p:sp>
    </p:spTree>
    <p:extLst>
      <p:ext uri="{BB962C8B-B14F-4D97-AF65-F5344CB8AC3E}">
        <p14:creationId xmlns:p14="http://schemas.microsoft.com/office/powerpoint/2010/main" val="139033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a:solidFill>
                  <a:srgbClr val="FFC000"/>
                </a:solidFill>
              </a:rPr>
              <a:t>3</a:t>
            </a:r>
            <a:r>
              <a:rPr lang="en-US" sz="3600" b="1" dirty="0" smtClean="0">
                <a:solidFill>
                  <a:srgbClr val="FFC000"/>
                </a:solidFill>
              </a:rPr>
              <a:t>: Operation Cedar: Debriefing</a:t>
            </a:r>
            <a:endParaRPr lang="en-US" sz="3600" b="1" dirty="0">
              <a:solidFill>
                <a:srgbClr val="FFC000"/>
              </a:solidFill>
            </a:endParaRPr>
          </a:p>
          <a:p>
            <a:pPr>
              <a:buClr>
                <a:srgbClr val="72A71F"/>
              </a:buClr>
            </a:pPr>
            <a:r>
              <a:rPr lang="en-US" dirty="0" smtClean="0"/>
              <a:t>Create class that extends </a:t>
            </a:r>
            <a:r>
              <a:rPr lang="en-US" dirty="0" err="1" smtClean="0"/>
              <a:t>AuthenticationProvider</a:t>
            </a:r>
            <a:endParaRPr lang="en-US" dirty="0"/>
          </a:p>
          <a:p>
            <a:pPr lvl="1">
              <a:buClr>
                <a:srgbClr val="72A71F"/>
              </a:buClr>
            </a:pPr>
            <a:r>
              <a:rPr lang="en-US" dirty="0" smtClean="0"/>
              <a:t>Supports: determines which type of token it will handle</a:t>
            </a:r>
          </a:p>
          <a:p>
            <a:pPr lvl="1">
              <a:buClr>
                <a:srgbClr val="72A71F"/>
              </a:buClr>
            </a:pPr>
            <a:r>
              <a:rPr lang="en-US" dirty="0" smtClean="0"/>
              <a:t>Authenticate</a:t>
            </a:r>
          </a:p>
          <a:p>
            <a:pPr lvl="2">
              <a:buClr>
                <a:srgbClr val="72A71F"/>
              </a:buClr>
            </a:pPr>
            <a:r>
              <a:rPr lang="en-US" dirty="0" smtClean="0"/>
              <a:t>Calls the service that hosts the user data (usually reached by doing a REST-call)</a:t>
            </a:r>
          </a:p>
          <a:p>
            <a:pPr lvl="2">
              <a:buClr>
                <a:srgbClr val="72A71F"/>
              </a:buClr>
            </a:pPr>
            <a:r>
              <a:rPr lang="en-US" dirty="0" smtClean="0"/>
              <a:t>Throws some kind of </a:t>
            </a:r>
            <a:r>
              <a:rPr lang="en-US" dirty="0" err="1" smtClean="0"/>
              <a:t>AuthenticationException</a:t>
            </a:r>
            <a:r>
              <a:rPr lang="en-US" dirty="0" smtClean="0"/>
              <a:t> if anything goes wrong</a:t>
            </a:r>
          </a:p>
          <a:p>
            <a:pPr lvl="2">
              <a:buClr>
                <a:srgbClr val="72A71F"/>
              </a:buClr>
            </a:pPr>
            <a:r>
              <a:rPr lang="en-US" dirty="0" smtClean="0"/>
              <a:t>Returns Authentication objects. These have a collection of </a:t>
            </a:r>
            <a:r>
              <a:rPr lang="en-US" dirty="0" err="1" smtClean="0"/>
              <a:t>GrantedAuthorities</a:t>
            </a:r>
            <a:r>
              <a:rPr lang="en-US" dirty="0" smtClean="0"/>
              <a:t>. To use our authority logic from Lab 2 on these, we have to change our ‘</a:t>
            </a:r>
            <a:r>
              <a:rPr lang="en-US" dirty="0" err="1" smtClean="0"/>
              <a:t>hasRole</a:t>
            </a:r>
            <a:r>
              <a:rPr lang="en-US" dirty="0" smtClean="0"/>
              <a:t>’ checks to ‘has Authority’</a:t>
            </a:r>
            <a:endParaRPr lang="en-US" dirty="0"/>
          </a:p>
          <a:p>
            <a:pPr>
              <a:buClr>
                <a:srgbClr val="72A71F"/>
              </a:buClr>
            </a:pPr>
            <a:r>
              <a:rPr lang="en-US" dirty="0" smtClean="0"/>
              <a:t>Use the </a:t>
            </a:r>
            <a:r>
              <a:rPr lang="en-US" dirty="0" err="1" smtClean="0"/>
              <a:t>AuthenticationProvider</a:t>
            </a:r>
            <a:r>
              <a:rPr lang="en-US" dirty="0" smtClean="0"/>
              <a:t> by adding it to the </a:t>
            </a:r>
            <a:r>
              <a:rPr lang="en-US" dirty="0" err="1" smtClean="0"/>
              <a:t>AuthenticationManagerBuilder</a:t>
            </a:r>
            <a:r>
              <a:rPr lang="en-US" dirty="0" smtClean="0"/>
              <a:t> in </a:t>
            </a:r>
            <a:r>
              <a:rPr lang="en-US" dirty="0" err="1" smtClean="0"/>
              <a:t>SecurityConfig</a:t>
            </a:r>
            <a:endParaRPr lang="en-US" dirty="0" smtClean="0"/>
          </a:p>
          <a:p>
            <a:pPr lvl="1">
              <a:buClr>
                <a:srgbClr val="72A71F"/>
              </a:buClr>
            </a:pPr>
            <a:r>
              <a:rPr lang="en-US" dirty="0" smtClean="0"/>
              <a:t>Builder also supports common authentication solutions like LDAP or JDBC</a:t>
            </a: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39951384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67541"/>
            <a:ext cx="10515600" cy="935491"/>
          </a:xfrm>
        </p:spPr>
        <p:txBody>
          <a:bodyPr/>
          <a:lstStyle/>
          <a:p>
            <a:r>
              <a:rPr lang="nl-BE" dirty="0" smtClean="0"/>
              <a:t>Feature </a:t>
            </a:r>
            <a:r>
              <a:rPr lang="nl-BE" dirty="0" err="1" smtClean="0"/>
              <a:t>based</a:t>
            </a:r>
            <a:r>
              <a:rPr lang="nl-BE" dirty="0" smtClean="0"/>
              <a:t> security</a:t>
            </a:r>
            <a:br>
              <a:rPr lang="nl-BE" dirty="0" smtClean="0"/>
            </a:br>
            <a:r>
              <a:rPr lang="nl-BE" dirty="0" err="1" smtClean="0"/>
              <a:t>aka</a:t>
            </a:r>
            <a:r>
              <a:rPr lang="nl-BE" dirty="0" smtClean="0"/>
              <a:t/>
            </a:r>
            <a:br>
              <a:rPr lang="nl-BE" dirty="0" smtClean="0"/>
            </a:br>
            <a:r>
              <a:rPr lang="nl-BE" dirty="0" err="1" smtClean="0"/>
              <a:t>Permission</a:t>
            </a:r>
            <a:r>
              <a:rPr lang="nl-BE" dirty="0" smtClean="0"/>
              <a:t> </a:t>
            </a:r>
            <a:r>
              <a:rPr lang="nl-BE" dirty="0" err="1" smtClean="0"/>
              <a:t>based</a:t>
            </a:r>
            <a:r>
              <a:rPr lang="nl-BE" dirty="0" smtClean="0"/>
              <a:t> security</a:t>
            </a:r>
            <a:endParaRPr lang="nl-BE" dirty="0"/>
          </a:p>
        </p:txBody>
      </p:sp>
      <p:sp>
        <p:nvSpPr>
          <p:cNvPr id="3" name="Text Placeholder 2"/>
          <p:cNvSpPr>
            <a:spLocks noGrp="1"/>
          </p:cNvSpPr>
          <p:nvPr>
            <p:ph type="body" idx="1"/>
          </p:nvPr>
        </p:nvSpPr>
        <p:spPr/>
        <p:txBody>
          <a:bodyPr/>
          <a:lstStyle/>
          <a:p>
            <a:r>
              <a:rPr lang="nl-BE" dirty="0" smtClean="0"/>
              <a:t>Features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121</a:t>
            </a:fld>
            <a:endParaRPr lang="nl-BE" dirty="0"/>
          </a:p>
        </p:txBody>
      </p:sp>
    </p:spTree>
    <p:extLst>
      <p:ext uri="{BB962C8B-B14F-4D97-AF65-F5344CB8AC3E}">
        <p14:creationId xmlns:p14="http://schemas.microsoft.com/office/powerpoint/2010/main" val="109551898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122</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Welcome to LookingForAJob.com and its many roles</a:t>
            </a:r>
            <a:endParaRPr lang="en-US" sz="3600" dirty="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Afgeschuind hoek zelfde zijde rechthoek 7"/>
          <p:cNvSpPr/>
          <p:nvPr/>
        </p:nvSpPr>
        <p:spPr>
          <a:xfrm>
            <a:off x="514089" y="1625032"/>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652790" y="110618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292367" y="2241482"/>
            <a:ext cx="1288239" cy="584775"/>
          </a:xfrm>
          <a:prstGeom prst="rect">
            <a:avLst/>
          </a:prstGeom>
          <a:solidFill>
            <a:schemeClr val="tx1"/>
          </a:solidFill>
        </p:spPr>
        <p:txBody>
          <a:bodyPr wrap="square">
            <a:spAutoFit/>
          </a:bodyPr>
          <a:lstStyle/>
          <a:p>
            <a:r>
              <a:rPr lang="en-US" sz="1600" dirty="0" smtClean="0">
                <a:solidFill>
                  <a:schemeClr val="bg1"/>
                </a:solidFill>
              </a:rPr>
              <a:t>Employer Job students</a:t>
            </a:r>
            <a:endParaRPr lang="nl-BE" sz="1600" dirty="0">
              <a:solidFill>
                <a:schemeClr val="bg1"/>
              </a:solidFill>
            </a:endParaRPr>
          </a:p>
        </p:txBody>
      </p:sp>
      <p:sp>
        <p:nvSpPr>
          <p:cNvPr id="10" name="Afgeschuind hoek zelfde zijde rechthoek 7"/>
          <p:cNvSpPr/>
          <p:nvPr/>
        </p:nvSpPr>
        <p:spPr>
          <a:xfrm>
            <a:off x="1840525" y="3281975"/>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979226" y="2763130"/>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480101" y="3898425"/>
            <a:ext cx="1419853" cy="584775"/>
          </a:xfrm>
          <a:prstGeom prst="rect">
            <a:avLst/>
          </a:prstGeom>
          <a:solidFill>
            <a:schemeClr val="tx1"/>
          </a:solidFill>
        </p:spPr>
        <p:txBody>
          <a:bodyPr wrap="square">
            <a:spAutoFit/>
          </a:bodyPr>
          <a:lstStyle/>
          <a:p>
            <a:r>
              <a:rPr lang="en-US" sz="1600" dirty="0" smtClean="0">
                <a:solidFill>
                  <a:schemeClr val="bg1"/>
                </a:solidFill>
              </a:rPr>
              <a:t>Employer Paid Internships</a:t>
            </a:r>
            <a:endParaRPr lang="nl-BE" sz="1600" dirty="0">
              <a:solidFill>
                <a:schemeClr val="bg1"/>
              </a:solidFill>
            </a:endParaRPr>
          </a:p>
        </p:txBody>
      </p:sp>
      <p:sp>
        <p:nvSpPr>
          <p:cNvPr id="13" name="Afgeschuind hoek zelfde zijde rechthoek 7"/>
          <p:cNvSpPr/>
          <p:nvPr/>
        </p:nvSpPr>
        <p:spPr>
          <a:xfrm>
            <a:off x="3396627" y="1626600"/>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3535328" y="1107755"/>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3174905" y="2243050"/>
            <a:ext cx="1288239" cy="584775"/>
          </a:xfrm>
          <a:prstGeom prst="rect">
            <a:avLst/>
          </a:prstGeom>
          <a:solidFill>
            <a:schemeClr val="tx1"/>
          </a:solidFill>
        </p:spPr>
        <p:txBody>
          <a:bodyPr wrap="square">
            <a:spAutoFit/>
          </a:bodyPr>
          <a:lstStyle/>
          <a:p>
            <a:r>
              <a:rPr lang="en-US" sz="1600" dirty="0" smtClean="0">
                <a:solidFill>
                  <a:schemeClr val="bg1"/>
                </a:solidFill>
              </a:rPr>
              <a:t>Employer Regular Jobs</a:t>
            </a:r>
            <a:endParaRPr lang="nl-BE" sz="1600" dirty="0">
              <a:solidFill>
                <a:schemeClr val="bg1"/>
              </a:solidFill>
            </a:endParaRPr>
          </a:p>
        </p:txBody>
      </p:sp>
      <p:sp>
        <p:nvSpPr>
          <p:cNvPr id="16" name="Afgeschuind hoek zelfde zijde rechthoek 7"/>
          <p:cNvSpPr/>
          <p:nvPr/>
        </p:nvSpPr>
        <p:spPr>
          <a:xfrm>
            <a:off x="5230710" y="3281975"/>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7" name="Ovaal 8"/>
          <p:cNvSpPr/>
          <p:nvPr/>
        </p:nvSpPr>
        <p:spPr>
          <a:xfrm>
            <a:off x="5369411" y="2763130"/>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8" name="Rechthoek 9"/>
          <p:cNvSpPr/>
          <p:nvPr/>
        </p:nvSpPr>
        <p:spPr>
          <a:xfrm>
            <a:off x="5008988" y="3898425"/>
            <a:ext cx="1288239" cy="830997"/>
          </a:xfrm>
          <a:prstGeom prst="rect">
            <a:avLst/>
          </a:prstGeom>
          <a:solidFill>
            <a:schemeClr val="tx1"/>
          </a:solidFill>
        </p:spPr>
        <p:txBody>
          <a:bodyPr wrap="square">
            <a:spAutoFit/>
          </a:bodyPr>
          <a:lstStyle/>
          <a:p>
            <a:r>
              <a:rPr lang="en-US" sz="1600" dirty="0" smtClean="0">
                <a:solidFill>
                  <a:schemeClr val="bg1"/>
                </a:solidFill>
              </a:rPr>
              <a:t>Employer Government jobs</a:t>
            </a:r>
            <a:endParaRPr lang="nl-BE" sz="1600" dirty="0">
              <a:solidFill>
                <a:schemeClr val="bg1"/>
              </a:solidFill>
            </a:endParaRPr>
          </a:p>
        </p:txBody>
      </p:sp>
      <p:sp>
        <p:nvSpPr>
          <p:cNvPr id="19" name="Afgeschuind hoek zelfde zijde rechthoek 7"/>
          <p:cNvSpPr/>
          <p:nvPr/>
        </p:nvSpPr>
        <p:spPr>
          <a:xfrm>
            <a:off x="7003846" y="1834528"/>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0" name="Ovaal 8"/>
          <p:cNvSpPr/>
          <p:nvPr/>
        </p:nvSpPr>
        <p:spPr>
          <a:xfrm>
            <a:off x="7142547" y="1315683"/>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1" name="Rechthoek 9"/>
          <p:cNvSpPr/>
          <p:nvPr/>
        </p:nvSpPr>
        <p:spPr>
          <a:xfrm>
            <a:off x="6782124" y="2450978"/>
            <a:ext cx="1288239" cy="338554"/>
          </a:xfrm>
          <a:prstGeom prst="rect">
            <a:avLst/>
          </a:prstGeom>
          <a:solidFill>
            <a:schemeClr val="tx1"/>
          </a:solidFill>
        </p:spPr>
        <p:txBody>
          <a:bodyPr wrap="square">
            <a:spAutoFit/>
          </a:bodyPr>
          <a:lstStyle/>
          <a:p>
            <a:r>
              <a:rPr lang="en-US" sz="1600" dirty="0" smtClean="0">
                <a:solidFill>
                  <a:schemeClr val="bg1"/>
                </a:solidFill>
              </a:rPr>
              <a:t>Admin</a:t>
            </a:r>
            <a:endParaRPr lang="nl-BE" sz="1600" dirty="0">
              <a:solidFill>
                <a:schemeClr val="bg1"/>
              </a:solidFill>
            </a:endParaRPr>
          </a:p>
        </p:txBody>
      </p:sp>
      <p:sp>
        <p:nvSpPr>
          <p:cNvPr id="22" name="Afgeschuind hoek zelfde zijde rechthoek 7"/>
          <p:cNvSpPr/>
          <p:nvPr/>
        </p:nvSpPr>
        <p:spPr>
          <a:xfrm>
            <a:off x="8071832" y="3697114"/>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8"/>
          <p:cNvSpPr/>
          <p:nvPr/>
        </p:nvSpPr>
        <p:spPr>
          <a:xfrm>
            <a:off x="8210533" y="3178269"/>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9"/>
          <p:cNvSpPr/>
          <p:nvPr/>
        </p:nvSpPr>
        <p:spPr>
          <a:xfrm>
            <a:off x="7745815" y="4323709"/>
            <a:ext cx="1288239" cy="338554"/>
          </a:xfrm>
          <a:prstGeom prst="rect">
            <a:avLst/>
          </a:prstGeom>
          <a:solidFill>
            <a:schemeClr val="tx1"/>
          </a:solidFill>
        </p:spPr>
        <p:txBody>
          <a:bodyPr wrap="square">
            <a:spAutoFit/>
          </a:bodyPr>
          <a:lstStyle/>
          <a:p>
            <a:r>
              <a:rPr lang="en-US" sz="1600" dirty="0" smtClean="0">
                <a:solidFill>
                  <a:schemeClr val="bg1"/>
                </a:solidFill>
              </a:rPr>
              <a:t>Employee</a:t>
            </a:r>
            <a:endParaRPr lang="nl-BE" sz="1600" dirty="0">
              <a:solidFill>
                <a:schemeClr val="bg1"/>
              </a:solidFill>
            </a:endParaRPr>
          </a:p>
        </p:txBody>
      </p:sp>
      <p:sp>
        <p:nvSpPr>
          <p:cNvPr id="25" name="Afgeschuind hoek zelfde zijde rechthoek 7"/>
          <p:cNvSpPr/>
          <p:nvPr/>
        </p:nvSpPr>
        <p:spPr>
          <a:xfrm>
            <a:off x="10266880" y="1722637"/>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6" name="Ovaal 8"/>
          <p:cNvSpPr/>
          <p:nvPr/>
        </p:nvSpPr>
        <p:spPr>
          <a:xfrm>
            <a:off x="10405581" y="1203792"/>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7" name="Rechthoek 9"/>
          <p:cNvSpPr/>
          <p:nvPr/>
        </p:nvSpPr>
        <p:spPr>
          <a:xfrm>
            <a:off x="9667010" y="2353373"/>
            <a:ext cx="1686790" cy="830997"/>
          </a:xfrm>
          <a:prstGeom prst="rect">
            <a:avLst/>
          </a:prstGeom>
          <a:solidFill>
            <a:schemeClr val="tx1"/>
          </a:solidFill>
        </p:spPr>
        <p:txBody>
          <a:bodyPr wrap="square">
            <a:spAutoFit/>
          </a:bodyPr>
          <a:lstStyle/>
          <a:p>
            <a:r>
              <a:rPr lang="en-US" sz="1600" dirty="0" smtClean="0">
                <a:solidFill>
                  <a:schemeClr val="bg1"/>
                </a:solidFill>
              </a:rPr>
              <a:t>Employer Mentally challenged jobs</a:t>
            </a:r>
            <a:endParaRPr lang="nl-BE" sz="1600" dirty="0">
              <a:solidFill>
                <a:schemeClr val="bg1"/>
              </a:solidFill>
            </a:endParaRPr>
          </a:p>
        </p:txBody>
      </p:sp>
      <p:sp>
        <p:nvSpPr>
          <p:cNvPr id="28" name="Afgeschuind hoek zelfde zijde rechthoek 7"/>
          <p:cNvSpPr/>
          <p:nvPr/>
        </p:nvSpPr>
        <p:spPr>
          <a:xfrm>
            <a:off x="10172812" y="3794719"/>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9" name="Ovaal 8"/>
          <p:cNvSpPr/>
          <p:nvPr/>
        </p:nvSpPr>
        <p:spPr>
          <a:xfrm>
            <a:off x="10311513" y="3275874"/>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30" name="Rechthoek 9"/>
          <p:cNvSpPr/>
          <p:nvPr/>
        </p:nvSpPr>
        <p:spPr>
          <a:xfrm>
            <a:off x="9951090" y="4411169"/>
            <a:ext cx="1288239" cy="830997"/>
          </a:xfrm>
          <a:prstGeom prst="rect">
            <a:avLst/>
          </a:prstGeom>
          <a:solidFill>
            <a:schemeClr val="tx1"/>
          </a:solidFill>
        </p:spPr>
        <p:txBody>
          <a:bodyPr wrap="square">
            <a:spAutoFit/>
          </a:bodyPr>
          <a:lstStyle/>
          <a:p>
            <a:r>
              <a:rPr lang="en-US" sz="1600" dirty="0" smtClean="0">
                <a:solidFill>
                  <a:schemeClr val="bg1"/>
                </a:solidFill>
              </a:rPr>
              <a:t>Mentally challenged Employee</a:t>
            </a:r>
            <a:endParaRPr lang="nl-BE" sz="1600" dirty="0">
              <a:solidFill>
                <a:schemeClr val="bg1"/>
              </a:solidFill>
            </a:endParaRPr>
          </a:p>
        </p:txBody>
      </p:sp>
    </p:spTree>
    <p:extLst>
      <p:ext uri="{BB962C8B-B14F-4D97-AF65-F5344CB8AC3E}">
        <p14:creationId xmlns:p14="http://schemas.microsoft.com/office/powerpoint/2010/main" val="12785031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123</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Welcome to </a:t>
            </a:r>
            <a:r>
              <a:rPr lang="en-US" sz="3600" dirty="0" err="1" smtClean="0"/>
              <a:t>LookingForAJob.com’s</a:t>
            </a:r>
            <a:r>
              <a:rPr lang="en-US" sz="3600" dirty="0" smtClean="0"/>
              <a:t> security </a:t>
            </a:r>
            <a:r>
              <a:rPr lang="en-US" sz="3600" dirty="0" err="1" smtClean="0"/>
              <a:t>config</a:t>
            </a:r>
            <a:r>
              <a:rPr lang="en-US" sz="3600" dirty="0" smtClean="0"/>
              <a:t> </a:t>
            </a:r>
            <a:r>
              <a:rPr lang="en-US" sz="2000" dirty="0" smtClean="0"/>
              <a:t>(aka hell)</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3200" dirty="0"/>
              <a:t>The more REST endpoints you have, the longer the list will become</a:t>
            </a:r>
            <a:endParaRPr lang="en-US" sz="48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31" name="Picture 30"/>
          <p:cNvPicPr>
            <a:picLocks noChangeAspect="1"/>
          </p:cNvPicPr>
          <p:nvPr/>
        </p:nvPicPr>
        <p:blipFill>
          <a:blip r:embed="rId3"/>
          <a:stretch>
            <a:fillRect/>
          </a:stretch>
        </p:blipFill>
        <p:spPr>
          <a:xfrm>
            <a:off x="-29430" y="1101661"/>
            <a:ext cx="12250860" cy="1571844"/>
          </a:xfrm>
          <a:prstGeom prst="rect">
            <a:avLst/>
          </a:prstGeom>
        </p:spPr>
      </p:pic>
    </p:spTree>
    <p:extLst>
      <p:ext uri="{BB962C8B-B14F-4D97-AF65-F5344CB8AC3E}">
        <p14:creationId xmlns:p14="http://schemas.microsoft.com/office/powerpoint/2010/main" val="167726730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124</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 request: add a new role</a:t>
            </a: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206385171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125</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 request: add a new role</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pic>
        <p:nvPicPr>
          <p:cNvPr id="2050" name="Picture 2" descr="Brown Monkey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65" y="1268981"/>
            <a:ext cx="6547470" cy="436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1406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126</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 Features! (aka Permissions)</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2016665" y="2242284"/>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769327" y="2462465"/>
            <a:ext cx="2526574"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26451" y="2005313"/>
            <a:ext cx="204268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Has 1 or more</a:t>
            </a:r>
            <a:endParaRPr lang="nl-BE" sz="2000" dirty="0">
              <a:solidFill>
                <a:srgbClr val="72A71F"/>
              </a:solidFill>
              <a:latin typeface="MV Boli" panose="02000500030200090000" pitchFamily="2" charset="0"/>
              <a:cs typeface="MV Boli" panose="02000500030200090000" pitchFamily="2" charset="0"/>
            </a:endParaRPr>
          </a:p>
        </p:txBody>
      </p:sp>
      <p:sp>
        <p:nvSpPr>
          <p:cNvPr id="12" name="Rechthoek 9"/>
          <p:cNvSpPr/>
          <p:nvPr/>
        </p:nvSpPr>
        <p:spPr>
          <a:xfrm>
            <a:off x="5322028" y="2262410"/>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Tree>
    <p:extLst>
      <p:ext uri="{BB962C8B-B14F-4D97-AF65-F5344CB8AC3E}">
        <p14:creationId xmlns:p14="http://schemas.microsoft.com/office/powerpoint/2010/main" val="126077014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127</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We need a new concept: Features! (aka Permissions)</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
        <p:nvSpPr>
          <p:cNvPr id="7" name="Rechthoek 9"/>
          <p:cNvSpPr/>
          <p:nvPr/>
        </p:nvSpPr>
        <p:spPr>
          <a:xfrm>
            <a:off x="2016665" y="2242284"/>
            <a:ext cx="752662" cy="400110"/>
          </a:xfrm>
          <a:prstGeom prst="rect">
            <a:avLst/>
          </a:prstGeom>
          <a:solidFill>
            <a:schemeClr val="tx1"/>
          </a:solidFill>
        </p:spPr>
        <p:txBody>
          <a:bodyPr wrap="square">
            <a:spAutoFit/>
          </a:bodyPr>
          <a:lstStyle/>
          <a:p>
            <a:r>
              <a:rPr lang="en-US" sz="2000" dirty="0" smtClean="0">
                <a:solidFill>
                  <a:schemeClr val="bg1"/>
                </a:solidFill>
              </a:rPr>
              <a:t>User</a:t>
            </a:r>
            <a:endParaRPr lang="nl-BE" sz="1600" dirty="0">
              <a:solidFill>
                <a:schemeClr val="bg1"/>
              </a:solidFill>
            </a:endParaRPr>
          </a:p>
        </p:txBody>
      </p:sp>
      <p:cxnSp>
        <p:nvCxnSpPr>
          <p:cNvPr id="8" name="Straight Arrow Connector 7"/>
          <p:cNvCxnSpPr/>
          <p:nvPr/>
        </p:nvCxnSpPr>
        <p:spPr>
          <a:xfrm>
            <a:off x="2769327" y="2462465"/>
            <a:ext cx="2526574"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26451" y="2005313"/>
            <a:ext cx="204268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Has 1 or more</a:t>
            </a:r>
            <a:endParaRPr lang="nl-BE" sz="2000" dirty="0">
              <a:solidFill>
                <a:srgbClr val="72A71F"/>
              </a:solidFill>
              <a:latin typeface="MV Boli" panose="02000500030200090000" pitchFamily="2" charset="0"/>
              <a:cs typeface="MV Boli" panose="02000500030200090000" pitchFamily="2" charset="0"/>
            </a:endParaRPr>
          </a:p>
        </p:txBody>
      </p:sp>
      <p:sp>
        <p:nvSpPr>
          <p:cNvPr id="12" name="Rechthoek 9"/>
          <p:cNvSpPr/>
          <p:nvPr/>
        </p:nvSpPr>
        <p:spPr>
          <a:xfrm>
            <a:off x="5322028" y="2262410"/>
            <a:ext cx="752662" cy="400110"/>
          </a:xfrm>
          <a:prstGeom prst="rect">
            <a:avLst/>
          </a:prstGeom>
          <a:solidFill>
            <a:schemeClr val="tx1"/>
          </a:solidFill>
        </p:spPr>
        <p:txBody>
          <a:bodyPr wrap="square">
            <a:spAutoFit/>
          </a:bodyPr>
          <a:lstStyle/>
          <a:p>
            <a:r>
              <a:rPr lang="en-US" sz="2000" dirty="0" smtClean="0">
                <a:solidFill>
                  <a:schemeClr val="bg1"/>
                </a:solidFill>
              </a:rPr>
              <a:t>Role</a:t>
            </a:r>
            <a:endParaRPr lang="nl-BE" sz="1600" dirty="0">
              <a:solidFill>
                <a:schemeClr val="bg1"/>
              </a:solidFill>
            </a:endParaRPr>
          </a:p>
        </p:txBody>
      </p:sp>
      <p:sp>
        <p:nvSpPr>
          <p:cNvPr id="11" name="Rechthoek 9"/>
          <p:cNvSpPr/>
          <p:nvPr/>
        </p:nvSpPr>
        <p:spPr>
          <a:xfrm>
            <a:off x="9076628" y="2257204"/>
            <a:ext cx="1164651" cy="400110"/>
          </a:xfrm>
          <a:prstGeom prst="rect">
            <a:avLst/>
          </a:prstGeom>
          <a:solidFill>
            <a:schemeClr val="tx1"/>
          </a:solidFill>
        </p:spPr>
        <p:txBody>
          <a:bodyPr wrap="square">
            <a:spAutoFit/>
          </a:bodyPr>
          <a:lstStyle/>
          <a:p>
            <a:r>
              <a:rPr lang="en-US" sz="2000" dirty="0" smtClean="0">
                <a:solidFill>
                  <a:schemeClr val="bg1"/>
                </a:solidFill>
              </a:rPr>
              <a:t>Feature</a:t>
            </a:r>
            <a:endParaRPr lang="nl-BE" sz="1600" dirty="0">
              <a:solidFill>
                <a:schemeClr val="bg1"/>
              </a:solidFill>
            </a:endParaRPr>
          </a:p>
        </p:txBody>
      </p:sp>
      <p:cxnSp>
        <p:nvCxnSpPr>
          <p:cNvPr id="13" name="Straight Arrow Connector 12"/>
          <p:cNvCxnSpPr>
            <a:stCxn id="11" idx="1"/>
          </p:cNvCxnSpPr>
          <p:nvPr/>
        </p:nvCxnSpPr>
        <p:spPr>
          <a:xfrm flipH="1">
            <a:off x="6074690" y="2457259"/>
            <a:ext cx="3001938" cy="520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500492" y="2005313"/>
            <a:ext cx="2042681" cy="400110"/>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Has 1 or more</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55358130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128</a:t>
            </a:fld>
            <a:endParaRPr lang="nl-BE" dirty="0"/>
          </a:p>
        </p:txBody>
      </p:sp>
      <p:sp>
        <p:nvSpPr>
          <p:cNvPr id="4" name="Title 3"/>
          <p:cNvSpPr>
            <a:spLocks noGrp="1"/>
          </p:cNvSpPr>
          <p:nvPr>
            <p:ph type="title"/>
          </p:nvPr>
        </p:nvSpPr>
        <p:spPr/>
        <p:txBody>
          <a:bodyPr/>
          <a:lstStyle/>
          <a:p>
            <a:r>
              <a:rPr lang="nl-BE" dirty="0" smtClean="0"/>
              <a:t>Feature </a:t>
            </a:r>
            <a:r>
              <a:rPr lang="nl-BE" dirty="0" err="1" smtClean="0"/>
              <a:t>based</a:t>
            </a:r>
            <a:r>
              <a:rPr lang="nl-BE" dirty="0" smtClean="0"/>
              <a:t> security</a:t>
            </a:r>
            <a:endParaRPr lang="nl-BE" dirty="0"/>
          </a:p>
        </p:txBody>
      </p:sp>
      <p:sp>
        <p:nvSpPr>
          <p:cNvPr id="5" name="Content Placeholder 4"/>
          <p:cNvSpPr>
            <a:spLocks noGrp="1"/>
          </p:cNvSpPr>
          <p:nvPr>
            <p:ph sz="half" idx="1"/>
          </p:nvPr>
        </p:nvSpPr>
        <p:spPr/>
        <p:txBody>
          <a:bodyPr/>
          <a:lstStyle/>
          <a:p>
            <a:pPr marL="0" indent="0">
              <a:buNone/>
            </a:pPr>
            <a:r>
              <a:rPr lang="en-US" sz="3600" dirty="0" smtClean="0"/>
              <a:t>Features recap</a:t>
            </a:r>
            <a:endParaRPr lang="en-US" sz="2000" dirty="0" smtClean="0"/>
          </a:p>
          <a:p>
            <a:pPr>
              <a:buClr>
                <a:srgbClr val="72A71F"/>
              </a:buClr>
            </a:pPr>
            <a:r>
              <a:rPr lang="en-US" dirty="0"/>
              <a:t>A user’s role is a set of actions he is allowed to perform</a:t>
            </a:r>
          </a:p>
          <a:p>
            <a:pPr lvl="1">
              <a:buClr>
                <a:srgbClr val="72A71F"/>
              </a:buClr>
            </a:pPr>
            <a:r>
              <a:rPr lang="en-US" dirty="0"/>
              <a:t>Features make </a:t>
            </a:r>
            <a:r>
              <a:rPr lang="en-US" dirty="0" smtClean="0"/>
              <a:t>these actions explicit</a:t>
            </a:r>
          </a:p>
          <a:p>
            <a:pPr lvl="1">
              <a:buClr>
                <a:srgbClr val="72A71F"/>
              </a:buClr>
            </a:pPr>
            <a:r>
              <a:rPr lang="en-US" dirty="0" smtClean="0"/>
              <a:t>EG: Feature ‘PUBLISH_NOVEL’ can be performed by anyone with any of the roles ‘INDEPENDANT_AUTHOR’ or ‘PUBLISHER’</a:t>
            </a:r>
          </a:p>
          <a:p>
            <a:pPr lvl="1">
              <a:buClr>
                <a:srgbClr val="72A71F"/>
              </a:buClr>
            </a:pPr>
            <a:r>
              <a:rPr lang="en-US" dirty="0" smtClean="0"/>
              <a:t>Dividing code based on functional properties &gt; Dividing code based on technical properties</a:t>
            </a:r>
          </a:p>
          <a:p>
            <a:pPr lvl="2">
              <a:buClr>
                <a:srgbClr val="72A71F"/>
              </a:buClr>
            </a:pPr>
            <a:r>
              <a:rPr lang="en-US" dirty="0" smtClean="0"/>
              <a:t>Easier for human beings to find their way around</a:t>
            </a:r>
          </a:p>
          <a:p>
            <a:pPr>
              <a:buClr>
                <a:srgbClr val="72A71F"/>
              </a:buClr>
            </a:pPr>
            <a:r>
              <a:rPr lang="en-US" dirty="0" smtClean="0"/>
              <a:t>Great tool if you have a lot of different roles, still possible to use if you only have a few</a:t>
            </a:r>
          </a:p>
          <a:p>
            <a:pPr>
              <a:buClr>
                <a:srgbClr val="72A71F"/>
              </a:buClr>
            </a:pPr>
            <a:r>
              <a:rPr lang="en-US" dirty="0" smtClean="0"/>
              <a:t>Decouples relationship between roles and permissions</a:t>
            </a:r>
          </a:p>
          <a:p>
            <a:pPr lvl="1">
              <a:buClr>
                <a:srgbClr val="72A71F"/>
              </a:buClr>
            </a:pPr>
            <a:r>
              <a:rPr lang="en-US" dirty="0" smtClean="0"/>
              <a:t>Calling code only cares about ‘can user x perform action y’ </a:t>
            </a:r>
            <a:endParaRPr lang="en-US"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32124813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129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DOGWOOD-START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dirty="0" smtClean="0"/>
              <a:t>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DOGWOOD</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758408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OWASP</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a:t>
            </a:fld>
            <a:endParaRPr lang="nl-BE" dirty="0"/>
          </a:p>
        </p:txBody>
      </p:sp>
    </p:spTree>
    <p:extLst>
      <p:ext uri="{BB962C8B-B14F-4D97-AF65-F5344CB8AC3E}">
        <p14:creationId xmlns:p14="http://schemas.microsoft.com/office/powerpoint/2010/main" val="21704689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4: Operation Dogwood: Debriefing</a:t>
            </a:r>
            <a:endParaRPr lang="en-US" sz="3600" b="1" dirty="0">
              <a:solidFill>
                <a:srgbClr val="FFC000"/>
              </a:solidFill>
            </a:endParaRPr>
          </a:p>
          <a:p>
            <a:pPr>
              <a:buClr>
                <a:srgbClr val="72A71F"/>
              </a:buClr>
            </a:pPr>
            <a:r>
              <a:rPr lang="en-US" dirty="0" smtClean="0"/>
              <a:t>No ‘official’ mechanisms to handle Features</a:t>
            </a:r>
            <a:endParaRPr lang="en-US" dirty="0"/>
          </a:p>
          <a:p>
            <a:pPr lvl="1">
              <a:buClr>
                <a:srgbClr val="72A71F"/>
              </a:buClr>
            </a:pPr>
            <a:r>
              <a:rPr lang="en-US" dirty="0" smtClean="0"/>
              <a:t>Using </a:t>
            </a:r>
            <a:r>
              <a:rPr lang="en-US" dirty="0" err="1" smtClean="0"/>
              <a:t>Enums</a:t>
            </a:r>
            <a:r>
              <a:rPr lang="en-US" dirty="0" smtClean="0"/>
              <a:t> to handle the role -&gt; feature mapping is a good idea</a:t>
            </a:r>
            <a:endParaRPr lang="en-US" dirty="0"/>
          </a:p>
          <a:p>
            <a:pPr lvl="1">
              <a:buClr>
                <a:srgbClr val="72A71F"/>
              </a:buClr>
            </a:pPr>
            <a:r>
              <a:rPr lang="en-US" dirty="0" smtClean="0"/>
              <a:t>Mapping role(s) -&gt; feature(s) needs to happen in </a:t>
            </a:r>
            <a:r>
              <a:rPr lang="en-US" dirty="0" err="1" smtClean="0"/>
              <a:t>AuthenticationProvider</a:t>
            </a:r>
            <a:endParaRPr lang="en-US" dirty="0" smtClean="0"/>
          </a:p>
          <a:p>
            <a:pPr lvl="2">
              <a:buClr>
                <a:srgbClr val="72A71F"/>
              </a:buClr>
            </a:pPr>
            <a:r>
              <a:rPr lang="en-US" dirty="0" smtClean="0"/>
              <a:t>Some handy Lambda-</a:t>
            </a:r>
            <a:r>
              <a:rPr lang="en-US" dirty="0" err="1" smtClean="0"/>
              <a:t>ing</a:t>
            </a:r>
            <a:r>
              <a:rPr lang="en-US" dirty="0" smtClean="0"/>
              <a:t> should do the trick</a:t>
            </a:r>
          </a:p>
          <a:p>
            <a:pPr lvl="1">
              <a:buClr>
                <a:srgbClr val="72A71F"/>
              </a:buClr>
            </a:pPr>
            <a:endParaRPr lang="en-US" dirty="0"/>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smtClean="0"/>
              <a:t>Features</a:t>
            </a:r>
            <a:endParaRPr lang="nl-BE" dirty="0"/>
          </a:p>
        </p:txBody>
      </p:sp>
    </p:spTree>
    <p:extLst>
      <p:ext uri="{BB962C8B-B14F-4D97-AF65-F5344CB8AC3E}">
        <p14:creationId xmlns:p14="http://schemas.microsoft.com/office/powerpoint/2010/main" val="129679518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Additional</a:t>
            </a:r>
            <a:r>
              <a:rPr lang="nl-BE" dirty="0" smtClean="0"/>
              <a:t> access checks</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a:t>
            </a:r>
            <a:r>
              <a:rPr lang="nl-BE" dirty="0"/>
              <a:t>5</a:t>
            </a:r>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131</a:t>
            </a:fld>
            <a:endParaRPr lang="nl-BE" dirty="0"/>
          </a:p>
        </p:txBody>
      </p:sp>
    </p:spTree>
    <p:extLst>
      <p:ext uri="{BB962C8B-B14F-4D97-AF65-F5344CB8AC3E}">
        <p14:creationId xmlns:p14="http://schemas.microsoft.com/office/powerpoint/2010/main" val="15848961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Authorization</a:t>
            </a:r>
          </a:p>
          <a:p>
            <a:pPr marL="514350" indent="-514350">
              <a:buFont typeface="+mj-lt"/>
              <a:buAutoNum type="arabicPeriod"/>
            </a:pPr>
            <a:r>
              <a:rPr lang="nl-BE" sz="1200" b="1" dirty="0">
                <a:solidFill>
                  <a:srgbClr val="72A71F"/>
                </a:solidFill>
              </a:rPr>
              <a:t>√ </a:t>
            </a:r>
            <a:r>
              <a:rPr lang="en-US"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dirty="0" err="1" smtClean="0"/>
              <a:t>Additional</a:t>
            </a:r>
            <a:r>
              <a:rPr lang="nl-BE" dirty="0" smtClean="0"/>
              <a:t> access checks</a:t>
            </a:r>
            <a:endParaRPr lang="nl-BE" dirty="0" smtClean="0"/>
          </a:p>
          <a:p>
            <a:pPr lvl="1"/>
            <a:r>
              <a:rPr lang="nl-BE" sz="2000" dirty="0" err="1" smtClean="0"/>
              <a:t>Introducing</a:t>
            </a:r>
            <a:r>
              <a:rPr lang="nl-BE" sz="2000" dirty="0" smtClean="0"/>
              <a:t> more complex </a:t>
            </a:r>
            <a:r>
              <a:rPr lang="nl-BE" sz="2000" dirty="0" err="1" smtClean="0"/>
              <a:t>authorization</a:t>
            </a:r>
            <a:r>
              <a:rPr lang="nl-BE" sz="2000" dirty="0" smtClean="0"/>
              <a:t>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132</a:t>
            </a:fld>
            <a:endParaRPr lang="nl-BE" dirty="0"/>
          </a:p>
        </p:txBody>
      </p:sp>
    </p:spTree>
    <p:extLst>
      <p:ext uri="{BB962C8B-B14F-4D97-AF65-F5344CB8AC3E}">
        <p14:creationId xmlns:p14="http://schemas.microsoft.com/office/powerpoint/2010/main" val="3771103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7466"/>
            <a:ext cx="10515600" cy="935491"/>
          </a:xfrm>
        </p:spPr>
        <p:txBody>
          <a:bodyPr/>
          <a:lstStyle/>
          <a:p>
            <a:r>
              <a:rPr lang="nl-BE" dirty="0" err="1" smtClean="0"/>
              <a:t>Introducing</a:t>
            </a:r>
            <a:r>
              <a:rPr lang="nl-BE" dirty="0" smtClean="0"/>
              <a:t> more complex </a:t>
            </a:r>
            <a:r>
              <a:rPr lang="nl-BE" dirty="0" err="1" smtClean="0"/>
              <a:t>authorization</a:t>
            </a:r>
            <a:r>
              <a:rPr lang="nl-BE" dirty="0" smtClean="0"/>
              <a:t> checks</a:t>
            </a:r>
            <a:endParaRPr lang="nl-BE" dirty="0"/>
          </a:p>
        </p:txBody>
      </p:sp>
      <p:sp>
        <p:nvSpPr>
          <p:cNvPr id="3" name="Text Placeholder 2"/>
          <p:cNvSpPr>
            <a:spLocks noGrp="1"/>
          </p:cNvSpPr>
          <p:nvPr>
            <p:ph type="body" idx="1"/>
          </p:nvPr>
        </p:nvSpPr>
        <p:spPr/>
        <p:txBody>
          <a:bodyPr/>
          <a:lstStyle/>
          <a:p>
            <a:r>
              <a:rPr lang="nl-BE" dirty="0" err="1" smtClean="0"/>
              <a:t>Additional</a:t>
            </a:r>
            <a:r>
              <a:rPr lang="nl-BE" dirty="0" smtClean="0"/>
              <a:t> access checks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133</a:t>
            </a:fld>
            <a:endParaRPr lang="nl-BE" dirty="0"/>
          </a:p>
        </p:txBody>
      </p:sp>
    </p:spTree>
    <p:extLst>
      <p:ext uri="{BB962C8B-B14F-4D97-AF65-F5344CB8AC3E}">
        <p14:creationId xmlns:p14="http://schemas.microsoft.com/office/powerpoint/2010/main" val="59219318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134</a:t>
            </a:fld>
            <a:endParaRPr lang="nl-BE" dirty="0"/>
          </a:p>
        </p:txBody>
      </p:sp>
      <p:sp>
        <p:nvSpPr>
          <p:cNvPr id="4" name="Title 3"/>
          <p:cNvSpPr>
            <a:spLocks noGrp="1"/>
          </p:cNvSpPr>
          <p:nvPr>
            <p:ph type="title"/>
          </p:nvPr>
        </p:nvSpPr>
        <p:spPr>
          <a:xfrm>
            <a:off x="4572001" y="6176260"/>
            <a:ext cx="7035800" cy="479209"/>
          </a:xfrm>
        </p:spPr>
        <p:txBody>
          <a:bodyPr/>
          <a:lstStyle/>
          <a:p>
            <a:r>
              <a:rPr lang="nl-BE" dirty="0" err="1" smtClean="0"/>
              <a:t>Introducing</a:t>
            </a:r>
            <a:r>
              <a:rPr lang="nl-BE" dirty="0" smtClean="0"/>
              <a:t> more complex access checks</a:t>
            </a:r>
            <a:endParaRPr lang="nl-BE" dirty="0"/>
          </a:p>
        </p:txBody>
      </p:sp>
      <p:sp>
        <p:nvSpPr>
          <p:cNvPr id="5" name="Content Placeholder 4"/>
          <p:cNvSpPr>
            <a:spLocks noGrp="1"/>
          </p:cNvSpPr>
          <p:nvPr>
            <p:ph sz="half" idx="1"/>
          </p:nvPr>
        </p:nvSpPr>
        <p:spPr/>
        <p:txBody>
          <a:bodyPr/>
          <a:lstStyle/>
          <a:p>
            <a:pPr marL="0" indent="0">
              <a:buNone/>
            </a:pPr>
            <a:r>
              <a:rPr lang="en-US" sz="3600" dirty="0" smtClean="0"/>
              <a:t>Authorization checks beyond roles</a:t>
            </a:r>
            <a:endParaRPr lang="en-US" sz="2000" dirty="0" smtClean="0"/>
          </a:p>
          <a:p>
            <a:pPr>
              <a:buClr>
                <a:srgbClr val="72A71F"/>
              </a:buClr>
            </a:pPr>
            <a:r>
              <a:rPr lang="en-US" dirty="0" smtClean="0"/>
              <a:t>Some REST endpoints require some extra checks to see if a user can access them</a:t>
            </a:r>
            <a:endParaRPr lang="en-US" dirty="0"/>
          </a:p>
          <a:p>
            <a:pPr lvl="1">
              <a:buClr>
                <a:srgbClr val="72A71F"/>
              </a:buClr>
            </a:pPr>
            <a:r>
              <a:rPr lang="en-US" dirty="0" smtClean="0"/>
              <a:t>EG: ‘GET patient/record/detail/{</a:t>
            </a:r>
            <a:r>
              <a:rPr lang="en-US" dirty="0" err="1" smtClean="0"/>
              <a:t>patientid</a:t>
            </a:r>
            <a:r>
              <a:rPr lang="en-US" dirty="0" smtClean="0"/>
              <a:t>}’</a:t>
            </a:r>
          </a:p>
          <a:p>
            <a:pPr lvl="2">
              <a:buClr>
                <a:srgbClr val="72A71F"/>
              </a:buClr>
            </a:pPr>
            <a:r>
              <a:rPr lang="en-US" dirty="0" smtClean="0"/>
              <a:t>Only accessible by accounts with role ‘DOCTOR’ AND if their </a:t>
            </a:r>
            <a:r>
              <a:rPr lang="en-US" dirty="0" err="1" smtClean="0"/>
              <a:t>userId</a:t>
            </a:r>
            <a:r>
              <a:rPr lang="en-US" dirty="0" smtClean="0"/>
              <a:t> is in the ‘</a:t>
            </a:r>
            <a:r>
              <a:rPr lang="en-US" dirty="0" err="1" smtClean="0"/>
              <a:t>treatingDoctors</a:t>
            </a:r>
            <a:r>
              <a:rPr lang="en-US" dirty="0" smtClean="0"/>
              <a:t>’ array on the </a:t>
            </a:r>
            <a:r>
              <a:rPr lang="en-US" dirty="0" err="1" smtClean="0"/>
              <a:t>PatientRecord</a:t>
            </a:r>
            <a:r>
              <a:rPr lang="en-US" dirty="0" smtClean="0"/>
              <a:t> Object</a:t>
            </a:r>
          </a:p>
          <a:p>
            <a:pPr lvl="1">
              <a:buClr>
                <a:srgbClr val="72A71F"/>
              </a:buClr>
            </a:pPr>
            <a:r>
              <a:rPr lang="en-US" dirty="0" smtClean="0"/>
              <a:t>EG: ‘POST teams/{</a:t>
            </a:r>
            <a:r>
              <a:rPr lang="en-US" dirty="0" err="1" smtClean="0"/>
              <a:t>teamId</a:t>
            </a:r>
            <a:r>
              <a:rPr lang="en-US" dirty="0" smtClean="0"/>
              <a:t>}/invite/{</a:t>
            </a:r>
            <a:r>
              <a:rPr lang="en-US" dirty="0" err="1" smtClean="0"/>
              <a:t>athleteId</a:t>
            </a:r>
            <a:r>
              <a:rPr lang="en-US" dirty="0" smtClean="0"/>
              <a:t>}’</a:t>
            </a:r>
          </a:p>
          <a:p>
            <a:pPr lvl="2">
              <a:buClr>
                <a:srgbClr val="72A71F"/>
              </a:buClr>
            </a:pPr>
            <a:r>
              <a:rPr lang="en-US" dirty="0" smtClean="0"/>
              <a:t>Only accessible by people with role ‘ATHLETE’ who are part of the team that has ‘</a:t>
            </a:r>
            <a:r>
              <a:rPr lang="en-US" dirty="0" err="1" smtClean="0"/>
              <a:t>teamId</a:t>
            </a:r>
            <a:r>
              <a:rPr lang="en-US" dirty="0" smtClean="0"/>
              <a:t>’ </a:t>
            </a:r>
          </a:p>
          <a:p>
            <a:pPr lvl="1">
              <a:buClr>
                <a:srgbClr val="72A71F"/>
              </a:buClr>
            </a:pPr>
            <a:r>
              <a:rPr lang="en-US" dirty="0" smtClean="0"/>
              <a:t>EG: ‘DELETE store/{</a:t>
            </a:r>
            <a:r>
              <a:rPr lang="en-US" dirty="0" err="1" smtClean="0"/>
              <a:t>storeId</a:t>
            </a:r>
            <a:r>
              <a:rPr lang="en-US" dirty="0" smtClean="0"/>
              <a:t>}/inventory/{</a:t>
            </a:r>
            <a:r>
              <a:rPr lang="en-US" dirty="0" err="1" smtClean="0"/>
              <a:t>itemId</a:t>
            </a:r>
            <a:r>
              <a:rPr lang="en-US" dirty="0" smtClean="0"/>
              <a:t>}’</a:t>
            </a:r>
          </a:p>
          <a:p>
            <a:pPr lvl="2">
              <a:buClr>
                <a:srgbClr val="72A71F"/>
              </a:buClr>
            </a:pPr>
            <a:r>
              <a:rPr lang="en-US" dirty="0" smtClean="0"/>
              <a:t>Only accessible by people with role ‘STORE_MANAGER’ if they are the manager of the store with ‘</a:t>
            </a:r>
            <a:r>
              <a:rPr lang="en-US" dirty="0" err="1" smtClean="0"/>
              <a:t>storeId</a:t>
            </a:r>
            <a:r>
              <a:rPr lang="en-US"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a:t>
            </a:r>
            <a:endParaRPr lang="nl-BE" dirty="0"/>
          </a:p>
        </p:txBody>
      </p:sp>
    </p:spTree>
    <p:extLst>
      <p:ext uri="{BB962C8B-B14F-4D97-AF65-F5344CB8AC3E}">
        <p14:creationId xmlns:p14="http://schemas.microsoft.com/office/powerpoint/2010/main" val="955130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135</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endParaRPr lang="nl-BE" dirty="0"/>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spTree>
    <p:extLst>
      <p:ext uri="{BB962C8B-B14F-4D97-AF65-F5344CB8AC3E}">
        <p14:creationId xmlns:p14="http://schemas.microsoft.com/office/powerpoint/2010/main" val="214092990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136</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endParaRPr lang="nl-BE" dirty="0"/>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7" name="Picture 6"/>
          <p:cNvPicPr>
            <a:picLocks noChangeAspect="1"/>
          </p:cNvPicPr>
          <p:nvPr/>
        </p:nvPicPr>
        <p:blipFill>
          <a:blip r:embed="rId3"/>
          <a:stretch>
            <a:fillRect/>
          </a:stretch>
        </p:blipFill>
        <p:spPr>
          <a:xfrm>
            <a:off x="966651" y="1080317"/>
            <a:ext cx="7135103" cy="4811501"/>
          </a:xfrm>
          <a:prstGeom prst="rect">
            <a:avLst/>
          </a:prstGeom>
        </p:spPr>
      </p:pic>
      <p:cxnSp>
        <p:nvCxnSpPr>
          <p:cNvPr id="8" name="Straight Arrow Connector 7"/>
          <p:cNvCxnSpPr/>
          <p:nvPr/>
        </p:nvCxnSpPr>
        <p:spPr>
          <a:xfrm flipV="1">
            <a:off x="6335487" y="3161211"/>
            <a:ext cx="2547256" cy="215537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335487" y="3028369"/>
            <a:ext cx="2459022" cy="11386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94844" y="1802469"/>
            <a:ext cx="2399665" cy="90561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487887" y="2873122"/>
            <a:ext cx="2306622" cy="2184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833436" y="2564450"/>
            <a:ext cx="2042681" cy="707886"/>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CODE DUPLICATION</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5435326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137</a:t>
            </a:fld>
            <a:endParaRPr lang="nl-BE" dirty="0"/>
          </a:p>
        </p:txBody>
      </p:sp>
      <p:sp>
        <p:nvSpPr>
          <p:cNvPr id="4" name="Title 3"/>
          <p:cNvSpPr>
            <a:spLocks noGrp="1"/>
          </p:cNvSpPr>
          <p:nvPr>
            <p:ph type="title"/>
          </p:nvPr>
        </p:nvSpPr>
        <p:spPr>
          <a:xfrm>
            <a:off x="4558937" y="6176260"/>
            <a:ext cx="7048863" cy="479209"/>
          </a:xfrm>
        </p:spPr>
        <p:txBody>
          <a:bodyPr/>
          <a:lstStyle/>
          <a:p>
            <a:r>
              <a:rPr lang="nl-BE" dirty="0" err="1"/>
              <a:t>Introducing</a:t>
            </a:r>
            <a:r>
              <a:rPr lang="nl-BE" dirty="0"/>
              <a:t> more complex access checks</a:t>
            </a:r>
            <a:endParaRPr lang="nl-BE" dirty="0"/>
          </a:p>
        </p:txBody>
      </p:sp>
      <p:sp>
        <p:nvSpPr>
          <p:cNvPr id="5" name="Content Placeholder 4"/>
          <p:cNvSpPr>
            <a:spLocks noGrp="1"/>
          </p:cNvSpPr>
          <p:nvPr>
            <p:ph sz="half" idx="1"/>
          </p:nvPr>
        </p:nvSpPr>
        <p:spPr/>
        <p:txBody>
          <a:bodyPr/>
          <a:lstStyle/>
          <a:p>
            <a:pPr marL="0" indent="0">
              <a:buNone/>
            </a:pPr>
            <a:r>
              <a:rPr lang="en-US" sz="3200" dirty="0" smtClean="0"/>
              <a:t>How </a:t>
            </a:r>
            <a:r>
              <a:rPr lang="en-US" sz="3200" dirty="0" err="1" smtClean="0"/>
              <a:t>WriteABook-GetRich.com’s</a:t>
            </a:r>
            <a:r>
              <a:rPr lang="en-US" sz="3200" dirty="0" smtClean="0"/>
              <a:t> API fixed these extra checks</a:t>
            </a:r>
            <a:endParaRPr lang="en-US" sz="18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p:txBody>
      </p:sp>
      <p:sp>
        <p:nvSpPr>
          <p:cNvPr id="6" name="Content Placeholder 5"/>
          <p:cNvSpPr>
            <a:spLocks noGrp="1"/>
          </p:cNvSpPr>
          <p:nvPr>
            <p:ph sz="half" idx="10"/>
          </p:nvPr>
        </p:nvSpPr>
        <p:spPr/>
        <p:txBody>
          <a:bodyPr/>
          <a:lstStyle/>
          <a:p>
            <a:r>
              <a:rPr lang="nl-BE" dirty="0" err="1" smtClean="0"/>
              <a:t>Additional</a:t>
            </a:r>
            <a:r>
              <a:rPr lang="nl-BE" dirty="0" smtClean="0"/>
              <a:t> access checks</a:t>
            </a:r>
            <a:endParaRPr lang="nl-BE" dirty="0"/>
          </a:p>
        </p:txBody>
      </p:sp>
      <p:pic>
        <p:nvPicPr>
          <p:cNvPr id="8" name="Picture 7"/>
          <p:cNvPicPr>
            <a:picLocks noChangeAspect="1"/>
          </p:cNvPicPr>
          <p:nvPr/>
        </p:nvPicPr>
        <p:blipFill>
          <a:blip r:embed="rId3"/>
          <a:stretch>
            <a:fillRect/>
          </a:stretch>
        </p:blipFill>
        <p:spPr>
          <a:xfrm>
            <a:off x="838200" y="918099"/>
            <a:ext cx="7711328" cy="4884123"/>
          </a:xfrm>
          <a:prstGeom prst="rect">
            <a:avLst/>
          </a:prstGeom>
        </p:spPr>
      </p:pic>
      <p:cxnSp>
        <p:nvCxnSpPr>
          <p:cNvPr id="9" name="Straight Arrow Connector 8"/>
          <p:cNvCxnSpPr/>
          <p:nvPr/>
        </p:nvCxnSpPr>
        <p:spPr>
          <a:xfrm flipV="1">
            <a:off x="4833257" y="2886891"/>
            <a:ext cx="4219303" cy="214231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794509" y="2343999"/>
            <a:ext cx="2922874" cy="1015663"/>
          </a:xfrm>
          <a:prstGeom prst="rect">
            <a:avLst/>
          </a:prstGeom>
        </p:spPr>
        <p:txBody>
          <a:bodyPr wrap="square">
            <a:spAutoFit/>
          </a:bodyPr>
          <a:lstStyle/>
          <a:p>
            <a:pPr algn="ctr"/>
            <a:r>
              <a:rPr lang="en-US" sz="2000" dirty="0" smtClean="0">
                <a:solidFill>
                  <a:srgbClr val="72A71F"/>
                </a:solidFill>
                <a:latin typeface="MV Boli" panose="02000500030200090000" pitchFamily="2" charset="0"/>
                <a:cs typeface="MV Boli" panose="02000500030200090000" pitchFamily="2" charset="0"/>
              </a:rPr>
              <a:t>- Mental clutter</a:t>
            </a:r>
          </a:p>
          <a:p>
            <a:pPr algn="ctr"/>
            <a:r>
              <a:rPr lang="en-US" sz="2000" dirty="0" smtClean="0">
                <a:solidFill>
                  <a:srgbClr val="72A71F"/>
                </a:solidFill>
                <a:latin typeface="MV Boli" panose="02000500030200090000" pitchFamily="2" charset="0"/>
                <a:cs typeface="MV Boli" panose="02000500030200090000" pitchFamily="2" charset="0"/>
              </a:rPr>
              <a:t>- </a:t>
            </a:r>
            <a:r>
              <a:rPr lang="en-US" sz="2000" dirty="0" smtClean="0">
                <a:solidFill>
                  <a:srgbClr val="72A71F"/>
                </a:solidFill>
                <a:latin typeface="MV Boli" panose="02000500030200090000" pitchFamily="2" charset="0"/>
                <a:cs typeface="MV Boli" panose="02000500030200090000" pitchFamily="2" charset="0"/>
              </a:rPr>
              <a:t>Not controller’s responsibility</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42709796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a:solidFill>
                  <a:srgbClr val="FFC000"/>
                </a:solidFill>
              </a:rPr>
              <a:t>5</a:t>
            </a:r>
            <a:r>
              <a:rPr lang="en-US" sz="3600" b="1" dirty="0" smtClean="0">
                <a:solidFill>
                  <a:srgbClr val="FFC000"/>
                </a:solidFill>
              </a:rPr>
              <a:t>: Operation Elm</a:t>
            </a:r>
            <a:endParaRPr lang="en-US" sz="3600" b="1" dirty="0">
              <a:solidFill>
                <a:srgbClr val="FFC000"/>
              </a:solidFill>
            </a:endParaRPr>
          </a:p>
          <a:p>
            <a:pPr marL="0" lvl="0" indent="0">
              <a:buNone/>
            </a:pPr>
            <a:r>
              <a:rPr lang="en-US" dirty="0" smtClean="0">
                <a:solidFill>
                  <a:prstClr val="white"/>
                </a:solidFill>
              </a:rPr>
              <a:t>BRANCH </a:t>
            </a:r>
            <a:r>
              <a:rPr lang="en-US" b="1" dirty="0" smtClean="0">
                <a:solidFill>
                  <a:srgbClr val="FFC000"/>
                </a:solidFill>
                <a:latin typeface="Courier New" panose="02070309020205020404" pitchFamily="49" charset="0"/>
                <a:cs typeface="Courier New" panose="02070309020205020404" pitchFamily="49" charset="0"/>
              </a:rPr>
              <a:t>ELM-START</a:t>
            </a:r>
            <a:endParaRPr lang="en-US" sz="2400"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READ </a:t>
            </a:r>
            <a:r>
              <a:rPr lang="en-US" dirty="0" smtClean="0"/>
              <a:t>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ELM</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endParaRPr lang="nl-BE" dirty="0"/>
          </a:p>
        </p:txBody>
      </p:sp>
    </p:spTree>
    <p:extLst>
      <p:ext uri="{BB962C8B-B14F-4D97-AF65-F5344CB8AC3E}">
        <p14:creationId xmlns:p14="http://schemas.microsoft.com/office/powerpoint/2010/main" val="44611383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a:t>
            </a:r>
            <a:r>
              <a:rPr lang="en-US" dirty="0" smtClean="0"/>
              <a:t>-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139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a:solidFill>
                  <a:srgbClr val="FFC000"/>
                </a:solidFill>
              </a:rPr>
              <a:t>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endParaRPr lang="nl-BE" dirty="0"/>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0"/>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8451850" y="972310"/>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flipH="1">
            <a:off x="2390191" y="3917149"/>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4561892" y="1276366"/>
            <a:ext cx="3889958" cy="182610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75770" y="4044148"/>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14" name="Rectangle 13"/>
          <p:cNvSpPr/>
          <p:nvPr/>
        </p:nvSpPr>
        <p:spPr>
          <a:xfrm>
            <a:off x="5937484" y="1822463"/>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32" name="Rectangle 31"/>
          <p:cNvSpPr/>
          <p:nvPr/>
        </p:nvSpPr>
        <p:spPr>
          <a:xfrm>
            <a:off x="6503450" y="2863468"/>
            <a:ext cx="3314700" cy="163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SecurityExpressionRoot</a:t>
            </a:r>
            <a:endParaRPr lang="en-US" dirty="0" smtClean="0"/>
          </a:p>
          <a:p>
            <a:pPr marL="285750" indent="-285750">
              <a:buFontTx/>
              <a:buChar char="-"/>
            </a:pPr>
            <a:r>
              <a:rPr lang="en-US" dirty="0" smtClean="0"/>
              <a:t>Get Allowed roles for URL</a:t>
            </a:r>
          </a:p>
          <a:p>
            <a:pPr marL="285750" indent="-285750">
              <a:buFontTx/>
              <a:buChar char="-"/>
            </a:pPr>
            <a:r>
              <a:rPr lang="en-US" dirty="0" smtClean="0"/>
              <a:t>Get Roles for user</a:t>
            </a:r>
          </a:p>
          <a:p>
            <a:pPr marL="285750" indent="-285750">
              <a:buFontTx/>
              <a:buChar char="-"/>
            </a:pPr>
            <a:r>
              <a:rPr lang="en-US" dirty="0" smtClean="0"/>
              <a:t>Does role have needed role(s)?</a:t>
            </a:r>
          </a:p>
          <a:p>
            <a:pPr marL="285750" indent="-285750" algn="ctr">
              <a:buFontTx/>
              <a:buChar char="-"/>
            </a:pPr>
            <a:endParaRPr lang="en-US" dirty="0" smtClean="0"/>
          </a:p>
        </p:txBody>
      </p:sp>
      <p:cxnSp>
        <p:nvCxnSpPr>
          <p:cNvPr id="34" name="Straight Arrow Connector 33"/>
          <p:cNvCxnSpPr/>
          <p:nvPr/>
        </p:nvCxnSpPr>
        <p:spPr>
          <a:xfrm>
            <a:off x="9829711" y="3691612"/>
            <a:ext cx="408992" cy="11051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034207" y="3804855"/>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cxnSp>
        <p:nvCxnSpPr>
          <p:cNvPr id="44" name="Straight Arrow Connector 43"/>
          <p:cNvCxnSpPr>
            <a:stCxn id="32" idx="3"/>
            <a:endCxn id="9" idx="2"/>
          </p:cNvCxnSpPr>
          <p:nvPr/>
        </p:nvCxnSpPr>
        <p:spPr>
          <a:xfrm flipV="1">
            <a:off x="9818150" y="1580421"/>
            <a:ext cx="291050" cy="21010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034207" y="2324794"/>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
        <p:nvSpPr>
          <p:cNvPr id="21" name="Rectangle 20"/>
          <p:cNvSpPr/>
          <p:nvPr/>
        </p:nvSpPr>
        <p:spPr>
          <a:xfrm>
            <a:off x="452990" y="458830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(criminal record)</a:t>
            </a:r>
            <a:endParaRPr lang="nl-BE" dirty="0" smtClean="0"/>
          </a:p>
        </p:txBody>
      </p:sp>
      <p:cxnSp>
        <p:nvCxnSpPr>
          <p:cNvPr id="24" name="Straight Arrow Connector 23"/>
          <p:cNvCxnSpPr>
            <a:stCxn id="21" idx="3"/>
            <a:endCxn id="32" idx="1"/>
          </p:cNvCxnSpPr>
          <p:nvPr/>
        </p:nvCxnSpPr>
        <p:spPr>
          <a:xfrm flipV="1">
            <a:off x="3767690" y="3681467"/>
            <a:ext cx="2735760" cy="12108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447561" y="4596990"/>
            <a:ext cx="69762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true</a:t>
            </a:r>
            <a:endParaRPr lang="nl-BE" sz="2000" dirty="0">
              <a:solidFill>
                <a:srgbClr val="72A71F"/>
              </a:solidFill>
              <a:latin typeface="MV Boli" panose="02000500030200090000" pitchFamily="2" charset="0"/>
              <a:cs typeface="MV Boli" panose="02000500030200090000" pitchFamily="2" charset="0"/>
            </a:endParaRPr>
          </a:p>
        </p:txBody>
      </p:sp>
      <p:cxnSp>
        <p:nvCxnSpPr>
          <p:cNvPr id="28" name="Straight Arrow Connector 27"/>
          <p:cNvCxnSpPr>
            <a:stCxn id="21" idx="3"/>
            <a:endCxn id="9" idx="1"/>
          </p:cNvCxnSpPr>
          <p:nvPr/>
        </p:nvCxnSpPr>
        <p:spPr>
          <a:xfrm flipV="1">
            <a:off x="3767690" y="1276366"/>
            <a:ext cx="4684160" cy="361599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659555" y="3404745"/>
            <a:ext cx="707245"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false</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366877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a:t>
            </a:fld>
            <a:endParaRPr lang="nl-BE" dirty="0"/>
          </a:p>
        </p:txBody>
      </p:sp>
      <p:sp>
        <p:nvSpPr>
          <p:cNvPr id="4" name="Title 3"/>
          <p:cNvSpPr>
            <a:spLocks noGrp="1"/>
          </p:cNvSpPr>
          <p:nvPr>
            <p:ph type="title"/>
          </p:nvPr>
        </p:nvSpPr>
        <p:spPr/>
        <p:txBody>
          <a:bodyPr/>
          <a:lstStyle/>
          <a:p>
            <a:r>
              <a:rPr lang="nl-BE" dirty="0" smtClean="0"/>
              <a:t>OWASP</a:t>
            </a:r>
            <a:endParaRPr lang="nl-BE" dirty="0"/>
          </a:p>
        </p:txBody>
      </p:sp>
      <p:sp>
        <p:nvSpPr>
          <p:cNvPr id="5" name="Content Placeholder 4"/>
          <p:cNvSpPr>
            <a:spLocks noGrp="1"/>
          </p:cNvSpPr>
          <p:nvPr>
            <p:ph sz="half" idx="1"/>
          </p:nvPr>
        </p:nvSpPr>
        <p:spPr/>
        <p:txBody>
          <a:bodyPr/>
          <a:lstStyle/>
          <a:p>
            <a:pPr marL="0" indent="0" algn="ctr">
              <a:buNone/>
            </a:pPr>
            <a:endParaRPr lang="en-US" sz="3200" dirty="0" smtClean="0"/>
          </a:p>
          <a:p>
            <a:pPr marL="0" indent="0" algn="ctr">
              <a:buNone/>
            </a:pPr>
            <a:r>
              <a:rPr lang="en-US" sz="3200" dirty="0" smtClean="0"/>
              <a:t/>
            </a:r>
            <a:br>
              <a:rPr lang="en-US" sz="3200" dirty="0" smtClean="0"/>
            </a:br>
            <a:endParaRPr lang="en-US" sz="3200" dirty="0"/>
          </a:p>
        </p:txBody>
      </p:sp>
      <p:sp>
        <p:nvSpPr>
          <p:cNvPr id="6" name="Content Placeholder 5"/>
          <p:cNvSpPr>
            <a:spLocks noGrp="1"/>
          </p:cNvSpPr>
          <p:nvPr>
            <p:ph sz="half" idx="10"/>
          </p:nvPr>
        </p:nvSpPr>
        <p:spPr/>
        <p:txBody>
          <a:bodyPr/>
          <a:lstStyle/>
          <a:p>
            <a:r>
              <a:rPr lang="nl-BE" dirty="0"/>
              <a:t>Common attacks</a:t>
            </a:r>
          </a:p>
          <a:p>
            <a:endParaRPr lang="nl-BE" dirty="0"/>
          </a:p>
        </p:txBody>
      </p:sp>
      <p:sp>
        <p:nvSpPr>
          <p:cNvPr id="7" name="Content Placeholder 4"/>
          <p:cNvSpPr txBox="1">
            <a:spLocks/>
          </p:cNvSpPr>
          <p:nvPr/>
        </p:nvSpPr>
        <p:spPr>
          <a:xfrm>
            <a:off x="990600" y="596126"/>
            <a:ext cx="10515600" cy="4766667"/>
          </a:xfrm>
          <a:prstGeom prst="rect">
            <a:avLst/>
          </a:prstGeom>
        </p:spPr>
        <p:txBody>
          <a:bodyPr/>
          <a:lstStyle>
            <a:lvl1pPr marL="228600" indent="-228600" algn="l" defTabSz="914400" rtl="0" eaLnBrk="1" latinLnBrk="0" hangingPunct="1">
              <a:lnSpc>
                <a:spcPct val="90000"/>
              </a:lnSpc>
              <a:spcBef>
                <a:spcPts val="1000"/>
              </a:spcBef>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sz="3200" b="1"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83" y="68172"/>
            <a:ext cx="10713661" cy="582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11"/>
          <p:cNvCxnSpPr/>
          <p:nvPr/>
        </p:nvCxnSpPr>
        <p:spPr>
          <a:xfrm>
            <a:off x="-1406330" y="453887"/>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1"/>
          <p:cNvCxnSpPr/>
          <p:nvPr/>
        </p:nvCxnSpPr>
        <p:spPr>
          <a:xfrm>
            <a:off x="-1406331" y="996705"/>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06332" y="1572058"/>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p:nvPr/>
        </p:nvCxnSpPr>
        <p:spPr>
          <a:xfrm>
            <a:off x="-1406333" y="27227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p:cNvCxnSpPr/>
          <p:nvPr/>
        </p:nvCxnSpPr>
        <p:spPr>
          <a:xfrm>
            <a:off x="-1406330" y="3318776"/>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1"/>
          <p:cNvCxnSpPr/>
          <p:nvPr/>
        </p:nvCxnSpPr>
        <p:spPr>
          <a:xfrm>
            <a:off x="-1406334" y="3924840"/>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1"/>
          <p:cNvCxnSpPr/>
          <p:nvPr/>
        </p:nvCxnSpPr>
        <p:spPr>
          <a:xfrm>
            <a:off x="-1459901" y="4993463"/>
            <a:ext cx="1858393"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03993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a:t>
            </a:r>
            <a:r>
              <a:rPr lang="en-US" dirty="0" smtClean="0"/>
              <a:t>-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140</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a:solidFill>
                  <a:srgbClr val="FFC000"/>
                </a:solidFill>
              </a:rPr>
              <a:t>5</a:t>
            </a:r>
            <a:r>
              <a:rPr lang="en-US" sz="3600" b="1" dirty="0" smtClean="0">
                <a:solidFill>
                  <a:srgbClr val="FFC000"/>
                </a:solidFill>
              </a:rPr>
              <a:t>: Operation ELM: Debriefing</a:t>
            </a:r>
            <a:endParaRPr lang="en-US" sz="3600" b="1" dirty="0">
              <a:solidFill>
                <a:srgbClr val="FFC000"/>
              </a:solidFill>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endParaRPr lang="nl-BE" dirty="0"/>
          </a:p>
        </p:txBody>
      </p:sp>
      <p:sp>
        <p:nvSpPr>
          <p:cNvPr id="7" name="Rectangle 6"/>
          <p:cNvSpPr/>
          <p:nvPr/>
        </p:nvSpPr>
        <p:spPr>
          <a:xfrm>
            <a:off x="525024" y="1007929"/>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218491" y="2287791"/>
            <a:ext cx="4343401" cy="663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Authentication check (user + password ok?)</a:t>
            </a:r>
          </a:p>
          <a:p>
            <a:pPr marL="285750" indent="-285750" algn="ctr">
              <a:buFontTx/>
              <a:buChar char="-"/>
            </a:pPr>
            <a:endParaRPr lang="en-US" dirty="0" smtClean="0"/>
          </a:p>
        </p:txBody>
      </p:sp>
      <p:cxnSp>
        <p:nvCxnSpPr>
          <p:cNvPr id="10" name="Straight Arrow Connector 9"/>
          <p:cNvCxnSpPr/>
          <p:nvPr/>
        </p:nvCxnSpPr>
        <p:spPr>
          <a:xfrm>
            <a:off x="2099636" y="1673166"/>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67490" y="2918801"/>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31150" y="4796794"/>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a:t>
            </a:r>
          </a:p>
        </p:txBody>
      </p:sp>
      <p:sp>
        <p:nvSpPr>
          <p:cNvPr id="21" name="Rectangle 20"/>
          <p:cNvSpPr/>
          <p:nvPr/>
        </p:nvSpPr>
        <p:spPr>
          <a:xfrm>
            <a:off x="477831" y="3583326"/>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access-check </a:t>
            </a:r>
            <a:endParaRPr lang="nl-BE" dirty="0" smtClean="0"/>
          </a:p>
        </p:txBody>
      </p:sp>
      <p:sp>
        <p:nvSpPr>
          <p:cNvPr id="26" name="Rectangle 25"/>
          <p:cNvSpPr/>
          <p:nvPr/>
        </p:nvSpPr>
        <p:spPr>
          <a:xfrm>
            <a:off x="510140" y="486195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 check (role ok?)</a:t>
            </a:r>
          </a:p>
        </p:txBody>
      </p:sp>
      <p:cxnSp>
        <p:nvCxnSpPr>
          <p:cNvPr id="29" name="Straight Arrow Connector 28"/>
          <p:cNvCxnSpPr/>
          <p:nvPr/>
        </p:nvCxnSpPr>
        <p:spPr>
          <a:xfrm flipH="1">
            <a:off x="2099635" y="4207230"/>
            <a:ext cx="1" cy="67175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15" idx="1"/>
          </p:cNvCxnSpPr>
          <p:nvPr/>
        </p:nvCxnSpPr>
        <p:spPr>
          <a:xfrm flipV="1">
            <a:off x="3824840" y="5100850"/>
            <a:ext cx="4106310" cy="6515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09226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141</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a:solidFill>
                  <a:srgbClr val="FFC000"/>
                </a:solidFill>
              </a:rPr>
              <a:t>5</a:t>
            </a:r>
            <a:r>
              <a:rPr lang="en-US" sz="3600" b="1" dirty="0" smtClean="0">
                <a:solidFill>
                  <a:srgbClr val="FFC000"/>
                </a:solidFill>
              </a:rPr>
              <a:t>: Operation Elm: Debriefing</a:t>
            </a:r>
            <a:endParaRPr lang="en-US" sz="3600" b="1" dirty="0">
              <a:solidFill>
                <a:srgbClr val="FFC000"/>
              </a:solidFill>
            </a:endParaRPr>
          </a:p>
          <a:p>
            <a:pPr>
              <a:buClr>
                <a:srgbClr val="72A71F"/>
              </a:buClr>
            </a:pPr>
            <a:r>
              <a:rPr lang="en-US" dirty="0" smtClean="0"/>
              <a:t>Add access checks to configure-method of </a:t>
            </a:r>
            <a:r>
              <a:rPr lang="en-US" dirty="0" err="1" smtClean="0"/>
              <a:t>SecurityConfig</a:t>
            </a:r>
            <a:endParaRPr lang="en-US" dirty="0"/>
          </a:p>
          <a:p>
            <a:pPr lvl="1">
              <a:buClr>
                <a:srgbClr val="72A71F"/>
              </a:buClr>
            </a:pPr>
            <a:r>
              <a:rPr lang="en-US" dirty="0" smtClean="0"/>
              <a:t>Centralize all extra security checks in one place </a:t>
            </a:r>
            <a:r>
              <a:rPr lang="en-US" dirty="0" smtClean="0">
                <a:sym typeface="Wingdings" panose="05000000000000000000" pitchFamily="2" charset="2"/>
              </a:rPr>
              <a:t></a:t>
            </a:r>
            <a:endParaRPr lang="en-US" dirty="0" smtClean="0"/>
          </a:p>
          <a:p>
            <a:pPr lvl="1">
              <a:buClr>
                <a:srgbClr val="72A71F"/>
              </a:buClr>
            </a:pPr>
            <a:r>
              <a:rPr lang="en-US" dirty="0" smtClean="0"/>
              <a:t>Can’t combine </a:t>
            </a:r>
            <a:r>
              <a:rPr lang="en-US" dirty="0" err="1" smtClean="0"/>
              <a:t>hasRole</a:t>
            </a:r>
            <a:r>
              <a:rPr lang="en-US" dirty="0" smtClean="0"/>
              <a:t>/has Authority and access </a:t>
            </a:r>
            <a:r>
              <a:rPr lang="en-US" dirty="0" smtClean="0">
                <a:sym typeface="Wingdings" panose="05000000000000000000" pitchFamily="2" charset="2"/>
              </a:rPr>
              <a:t></a:t>
            </a:r>
          </a:p>
          <a:p>
            <a:pPr>
              <a:buClr>
                <a:srgbClr val="72A71F"/>
              </a:buClr>
            </a:pPr>
            <a:r>
              <a:rPr lang="en-US" dirty="0" smtClean="0">
                <a:sym typeface="Wingdings" panose="05000000000000000000" pitchFamily="2" charset="2"/>
              </a:rPr>
              <a:t>Branch </a:t>
            </a:r>
            <a:r>
              <a:rPr lang="en-US" dirty="0" smtClean="0">
                <a:solidFill>
                  <a:srgbClr val="FFC000"/>
                </a:solidFill>
                <a:sym typeface="Wingdings" panose="05000000000000000000" pitchFamily="2" charset="2"/>
              </a:rPr>
              <a:t>EXTRACTION-POINT</a:t>
            </a:r>
            <a:r>
              <a:rPr lang="en-US" dirty="0" smtClean="0">
                <a:sym typeface="Wingdings" panose="05000000000000000000" pitchFamily="2" charset="2"/>
              </a:rPr>
              <a:t> has final solution</a:t>
            </a:r>
          </a:p>
          <a:p>
            <a:pPr lvl="1">
              <a:buClr>
                <a:srgbClr val="72A71F"/>
              </a:buClr>
            </a:pP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Additional</a:t>
            </a:r>
            <a:r>
              <a:rPr lang="nl-BE" dirty="0"/>
              <a:t> access checks</a:t>
            </a:r>
            <a:endParaRPr lang="nl-BE" dirty="0"/>
          </a:p>
        </p:txBody>
      </p:sp>
    </p:spTree>
    <p:extLst>
      <p:ext uri="{BB962C8B-B14F-4D97-AF65-F5344CB8AC3E}">
        <p14:creationId xmlns:p14="http://schemas.microsoft.com/office/powerpoint/2010/main" val="187555362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1524000" y="4160300"/>
            <a:ext cx="9144000" cy="1655762"/>
          </a:xfrm>
        </p:spPr>
        <p:txBody>
          <a:bodyPr/>
          <a:lstStyle/>
          <a:p>
            <a:r>
              <a:rPr lang="nl-BE" dirty="0" smtClean="0"/>
              <a:t>Security</a:t>
            </a:r>
            <a:endParaRPr lang="nl-BE" dirty="0" smtClean="0"/>
          </a:p>
          <a:p>
            <a:endParaRPr lang="en-US" dirty="0"/>
          </a:p>
          <a:p>
            <a:endParaRPr lang="en-US" dirty="0" smtClean="0"/>
          </a:p>
          <a:p>
            <a:endParaRPr lang="en-US" dirty="0" smtClean="0"/>
          </a:p>
          <a:p>
            <a:r>
              <a:rPr lang="en-US" sz="2000" dirty="0" smtClean="0">
                <a:solidFill>
                  <a:srgbClr val="72A71F"/>
                </a:solidFill>
                <a:hlinkClick r:id="rId3"/>
              </a:rPr>
              <a:t>www.switchfully.com</a:t>
            </a:r>
            <a:endParaRPr lang="nl-BE" sz="2000" dirty="0" smtClean="0">
              <a:solidFill>
                <a:srgbClr val="72A71F"/>
              </a:solidFill>
            </a:endParaRPr>
          </a:p>
        </p:txBody>
      </p:sp>
    </p:spTree>
    <p:extLst>
      <p:ext uri="{BB962C8B-B14F-4D97-AF65-F5344CB8AC3E}">
        <p14:creationId xmlns:p14="http://schemas.microsoft.com/office/powerpoint/2010/main" val="1292153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Password </a:t>
            </a:r>
            <a:r>
              <a:rPr lang="nl-BE" dirty="0" err="1" smtClean="0"/>
              <a:t>stealing</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15</a:t>
            </a:fld>
            <a:endParaRPr lang="nl-BE" dirty="0"/>
          </a:p>
        </p:txBody>
      </p:sp>
    </p:spTree>
    <p:extLst>
      <p:ext uri="{BB962C8B-B14F-4D97-AF65-F5344CB8AC3E}">
        <p14:creationId xmlns:p14="http://schemas.microsoft.com/office/powerpoint/2010/main" val="3164914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Keeping passwords safe, even after your database gets hacked </a:t>
            </a:r>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3076" name="Picture 4" descr="ashleymad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62769">
            <a:off x="6083764" y="1699784"/>
            <a:ext cx="552450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fbeeldingsresultaat voor bittor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910" y="3780408"/>
            <a:ext cx="5553203" cy="236936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razzer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04" y="5563920"/>
            <a:ext cx="1095375" cy="952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Afbeeldingsresultaat voor drop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954475"/>
            <a:ext cx="3482456" cy="23197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fbeeldingsresultaat voor son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226222">
            <a:off x="-119328" y="2275849"/>
            <a:ext cx="7040817" cy="1225846"/>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6" descr="LinkedIn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3" name="AutoShape 22" descr="LinkedIn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4" name="AutoShape 24" descr="Afbeeldingsresultaat voor linkedi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5" name="AutoShape 26" descr="Afbeeldingsresultaat voor linkedi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6" name="AutoShape 28" descr="Afbeeldingsresultaat voor linkedi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7" name="AutoShape 30" descr="Afbeeldingsresultaat voor linkedin"/>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04" name="Picture 32" descr="Afbeeldingsresultaat voor linkedi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58780" y="883044"/>
            <a:ext cx="2014483" cy="2014483"/>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Naughty America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96625" y="5072473"/>
            <a:ext cx="1095375" cy="295275"/>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36" descr="Snapchat logo"/>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19" name="AutoShape 38" descr="Snapchat logo"/>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0" name="AutoShape 40" descr="Snapchat logo"/>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1" name="AutoShape 42" descr="Snapchat logo"/>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2" name="AutoShape 44" descr="Snapchat logo"/>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3" name="AutoShape 46" descr="Snapchat logo"/>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4" name="AutoShape 48" descr="Afbeeldingsresultaat"/>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5" name="AutoShape 50" descr="Afbeeldingsresultaat"/>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24" name="Picture 52" descr="Gerelateerde afbeeldi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4935817" y="2775674"/>
            <a:ext cx="997134" cy="997134"/>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56" descr="The Fappening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28" name="AutoShape 58" descr="Yahoo log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30" name="AutoShape 62" descr="Afbeeldingsresultaa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3136" name="Picture 64" descr="Afbeeldingsresultaat voor yaho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9871682">
            <a:off x="10063107" y="3367087"/>
            <a:ext cx="2340475" cy="13827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fbeeldingsresultaat voor imgu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20195046">
            <a:off x="7731634" y="4831923"/>
            <a:ext cx="3473797" cy="125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98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Storing passwords in the database as plaintext is never a good idea</a:t>
            </a:r>
          </a:p>
          <a:p>
            <a:pPr>
              <a:buClr>
                <a:srgbClr val="72A71F"/>
              </a:buClr>
            </a:pPr>
            <a:r>
              <a:rPr lang="en-US" sz="3200" dirty="0" smtClean="0"/>
              <a:t>Once a hacker gains access to your database, their job is done</a:t>
            </a:r>
            <a:endParaRPr lang="en-US" sz="3200" dirty="0"/>
          </a:p>
          <a:p>
            <a:pPr>
              <a:buClr>
                <a:srgbClr val="72A71F"/>
              </a:buClr>
            </a:pPr>
            <a:r>
              <a:rPr lang="en-US" sz="3200" dirty="0" smtClean="0"/>
              <a:t>Any employee with database access can steal all the customer’s account info</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22783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Alternatives to plain-text storage</a:t>
            </a:r>
          </a:p>
          <a:p>
            <a:pPr marL="0" indent="0">
              <a:buNone/>
            </a:pPr>
            <a:r>
              <a:rPr lang="en-US" sz="3200" dirty="0" smtClean="0"/>
              <a:t>Since the hacker already has access to all the data, the goal is to </a:t>
            </a:r>
            <a:r>
              <a:rPr lang="en-US" sz="3200" i="1" dirty="0" smtClean="0"/>
              <a:t>really</a:t>
            </a:r>
            <a:r>
              <a:rPr lang="en-US" sz="3200" dirty="0" smtClean="0"/>
              <a:t> slow him down when he’s trying to get hold of your users’ passwords.</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71924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19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marL="0" indent="0">
              <a:buNone/>
            </a:pPr>
            <a:r>
              <a:rPr lang="en-US" sz="3200" dirty="0" smtClean="0"/>
              <a:t>‘</a:t>
            </a:r>
            <a:r>
              <a:rPr lang="en-US" sz="3200" dirty="0" err="1" smtClean="0"/>
              <a:t>switchfully</a:t>
            </a:r>
            <a:r>
              <a:rPr lang="en-US" sz="3200" dirty="0" smtClean="0"/>
              <a:t>’ </a:t>
            </a:r>
            <a:r>
              <a:rPr lang="en-US" sz="3200" dirty="0"/>
              <a:t>-&gt; SHA512 -&gt; </a:t>
            </a:r>
            <a:r>
              <a:rPr lang="en-US" sz="3200" dirty="0" smtClean="0"/>
              <a:t>‘</a:t>
            </a:r>
            <a:r>
              <a:rPr lang="en-US" sz="3200" i="1" dirty="0" smtClean="0"/>
              <a:t>A8C42DD0635A5755E994AA735E3B94F6E0124FB7378FCBCFFA776AF7301CFF818ACC1379BB723D2B8B7AD5A01286BDDA2448394D9DA41E45E5314AB04060F629’</a:t>
            </a:r>
          </a:p>
          <a:p>
            <a:pPr marL="0" indent="0">
              <a:buNone/>
            </a:pPr>
            <a:r>
              <a:rPr lang="en-US" sz="3200" i="1" dirty="0"/>
              <a:t>‘sw1tchfully</a:t>
            </a:r>
            <a:r>
              <a:rPr lang="en-US" sz="3200" i="1" dirty="0" smtClean="0"/>
              <a:t>’ -&gt; SHA512 -&gt;</a:t>
            </a:r>
          </a:p>
          <a:p>
            <a:pPr marL="0" indent="0">
              <a:buNone/>
            </a:pPr>
            <a:r>
              <a:rPr lang="en-US" sz="3200" i="1" dirty="0"/>
              <a:t>‘7F900592A0BED8DF4E3A3193F6C809BF45D45E71C0227FDB71D6C4E887F2C3CC5685E0777047577B0777DB0702DDB65ACAFD3D7F4DA2FBB570B2F5E6C97C1991’</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495888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868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Hashes</a:t>
            </a:r>
          </a:p>
          <a:p>
            <a:pPr>
              <a:buClr>
                <a:srgbClr val="72A71F"/>
              </a:buClr>
            </a:pPr>
            <a:r>
              <a:rPr lang="en-US" sz="3200" dirty="0" smtClean="0"/>
              <a:t>Deterministic</a:t>
            </a:r>
          </a:p>
          <a:p>
            <a:pPr lvl="1">
              <a:buClr>
                <a:srgbClr val="72A71F"/>
              </a:buClr>
            </a:pPr>
            <a:r>
              <a:rPr lang="en-US" dirty="0" smtClean="0"/>
              <a:t>A given input will always result in the same output</a:t>
            </a:r>
            <a:endParaRPr lang="en-US" dirty="0"/>
          </a:p>
          <a:p>
            <a:pPr>
              <a:buClr>
                <a:srgbClr val="72A71F"/>
              </a:buClr>
            </a:pPr>
            <a:r>
              <a:rPr lang="en-US" sz="3200" dirty="0" smtClean="0"/>
              <a:t>Quick to calculate</a:t>
            </a:r>
            <a:endParaRPr lang="en-US" sz="3200" b="1" dirty="0"/>
          </a:p>
          <a:p>
            <a:pPr>
              <a:buClr>
                <a:srgbClr val="72A71F"/>
              </a:buClr>
            </a:pPr>
            <a:r>
              <a:rPr lang="en-US" sz="3200" dirty="0" smtClean="0"/>
              <a:t>No clashing outputs</a:t>
            </a:r>
          </a:p>
          <a:p>
            <a:pPr>
              <a:buClr>
                <a:srgbClr val="72A71F"/>
              </a:buClr>
            </a:pPr>
            <a:r>
              <a:rPr lang="en-US" sz="3200" dirty="0"/>
              <a:t>U</a:t>
            </a:r>
            <a:r>
              <a:rPr lang="en-US" sz="3200" dirty="0" smtClean="0"/>
              <a:t>nfeasible to guess input based on output</a:t>
            </a:r>
          </a:p>
          <a:p>
            <a:pPr lvl="1">
              <a:buClr>
                <a:srgbClr val="72A71F"/>
              </a:buClr>
            </a:pPr>
            <a:r>
              <a:rPr lang="en-US" dirty="0" smtClean="0"/>
              <a:t>Estimated time to brute-force a salted SHA-512 hash: 3,17 * 10^64 years</a:t>
            </a:r>
          </a:p>
          <a:p>
            <a:pPr>
              <a:buClr>
                <a:srgbClr val="72A71F"/>
              </a:buClr>
            </a:pPr>
            <a:r>
              <a:rPr lang="en-US" sz="3200" dirty="0" smtClean="0"/>
              <a:t>A small change at the input side results in a big change at the output side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04320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The hacker’s toolbox to steal passwords</a:t>
            </a:r>
          </a:p>
          <a:p>
            <a:pPr>
              <a:buClr>
                <a:srgbClr val="72A71F"/>
              </a:buClr>
            </a:pPr>
            <a:r>
              <a:rPr lang="en-US" sz="3200" dirty="0" smtClean="0"/>
              <a:t>Brute-force attack</a:t>
            </a:r>
          </a:p>
          <a:p>
            <a:pPr>
              <a:buClr>
                <a:srgbClr val="72A71F"/>
              </a:buClr>
            </a:pPr>
            <a:r>
              <a:rPr lang="en-US" sz="3200" dirty="0" smtClean="0"/>
              <a:t>Credential recycling</a:t>
            </a:r>
          </a:p>
          <a:p>
            <a:pPr>
              <a:buClr>
                <a:srgbClr val="72A71F"/>
              </a:buClr>
            </a:pPr>
            <a:r>
              <a:rPr lang="en-US" sz="3200" dirty="0" smtClean="0"/>
              <a:t>Dictionary attack</a:t>
            </a:r>
            <a:endParaRPr lang="en-US" sz="3200" b="1" dirty="0"/>
          </a:p>
          <a:p>
            <a:pPr>
              <a:buClr>
                <a:srgbClr val="72A71F"/>
              </a:buClr>
            </a:pPr>
            <a:r>
              <a:rPr lang="en-US" sz="3200" dirty="0" smtClean="0"/>
              <a:t>Rainbow table</a:t>
            </a:r>
            <a:endParaRPr lang="en-US" sz="3200" dirty="0"/>
          </a:p>
          <a:p>
            <a:pPr marL="0" indent="0">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06133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22</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lgn="ctr">
              <a:buNone/>
            </a:pPr>
            <a:r>
              <a:rPr lang="en-US" sz="3200" dirty="0" smtClean="0"/>
              <a:t>Brute-force attack</a:t>
            </a:r>
          </a:p>
          <a:p>
            <a:pPr marL="0" indent="0" algn="ctr">
              <a:buNone/>
            </a:pPr>
            <a:r>
              <a:rPr lang="en-US" sz="3200" dirty="0"/>
              <a:t>a</a:t>
            </a:r>
            <a:r>
              <a:rPr lang="en-US" sz="3200" dirty="0" smtClean="0"/>
              <a:t>ka</a:t>
            </a:r>
          </a:p>
          <a:p>
            <a:pPr marL="0" indent="0" algn="ctr">
              <a:buNone/>
            </a:pPr>
            <a:r>
              <a:rPr lang="en-US" sz="3200" dirty="0" smtClean="0"/>
              <a:t>“Let’s try every possibility”</a:t>
            </a:r>
          </a:p>
          <a:p>
            <a:pPr marL="0" indent="0">
              <a:buClr>
                <a:srgbClr val="72A71F"/>
              </a:buClr>
              <a:buNone/>
            </a:pPr>
            <a:r>
              <a:rPr lang="en-US" sz="3200" dirty="0" smtClean="0"/>
              <a:t>	-&gt; Longer passwords/hashes take a longer time to find</a:t>
            </a:r>
          </a:p>
          <a:p>
            <a:pPr marL="0" indent="0">
              <a:buClr>
                <a:srgbClr val="72A71F"/>
              </a:buClr>
              <a:buNone/>
            </a:pPr>
            <a:r>
              <a:rPr lang="en-US" sz="3200" dirty="0"/>
              <a:t>	</a:t>
            </a:r>
            <a:r>
              <a:rPr lang="en-US" sz="3200" dirty="0" smtClean="0"/>
              <a:t>-&gt; Mostly interesting when trying to break into a system via a login form</a:t>
            </a:r>
          </a:p>
          <a:p>
            <a:pPr marL="0" indent="0">
              <a:buClr>
                <a:srgbClr val="72A71F"/>
              </a:buClr>
              <a:buNone/>
            </a:pPr>
            <a:r>
              <a:rPr lang="en-US" sz="3200" dirty="0"/>
              <a:t>	</a:t>
            </a:r>
            <a:r>
              <a:rPr lang="en-US" sz="3200" dirty="0" smtClean="0"/>
              <a:t>-&gt; Don’t allow users to perform more than a few incorrect login attempts/minute</a:t>
            </a:r>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007910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23</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policies</a:t>
            </a:r>
            <a:endParaRPr lang="nl-BE" dirty="0"/>
          </a:p>
        </p:txBody>
      </p:sp>
      <p:sp>
        <p:nvSpPr>
          <p:cNvPr id="5" name="Content Placeholder 4"/>
          <p:cNvSpPr>
            <a:spLocks noGrp="1"/>
          </p:cNvSpPr>
          <p:nvPr>
            <p:ph sz="half" idx="1"/>
          </p:nvPr>
        </p:nvSpPr>
        <p:spPr/>
        <p:txBody>
          <a:bodyPr/>
          <a:lstStyle/>
          <a:p>
            <a:pPr marL="0" indent="0">
              <a:buNone/>
            </a:pPr>
            <a:r>
              <a:rPr lang="en-US" sz="3200" dirty="0" smtClean="0"/>
              <a:t>Credential recycling</a:t>
            </a:r>
          </a:p>
          <a:p>
            <a:pPr>
              <a:buClr>
                <a:srgbClr val="72A71F"/>
              </a:buClr>
            </a:pPr>
            <a:r>
              <a:rPr lang="en-US" sz="3200" dirty="0" smtClean="0"/>
              <a:t>Hacker </a:t>
            </a:r>
            <a:r>
              <a:rPr lang="en-US" sz="3200" dirty="0"/>
              <a:t>reuses your username/password combination obtained from earlier </a:t>
            </a:r>
            <a:r>
              <a:rPr lang="en-US" sz="3200" dirty="0" smtClean="0"/>
              <a:t>hacks</a:t>
            </a:r>
          </a:p>
          <a:p>
            <a:pPr>
              <a:buClr>
                <a:srgbClr val="72A71F"/>
              </a:buClr>
            </a:pPr>
            <a:r>
              <a:rPr lang="en-US" sz="3200" dirty="0" smtClean="0"/>
              <a:t>Not much an application can do about it</a:t>
            </a:r>
          </a:p>
          <a:p>
            <a:pPr>
              <a:buClr>
                <a:srgbClr val="72A71F"/>
              </a:buClr>
            </a:pPr>
            <a:r>
              <a:rPr lang="en-US" sz="3200" dirty="0" smtClean="0"/>
              <a:t>‘Suspicious login attempt’ notifications</a:t>
            </a:r>
          </a:p>
          <a:p>
            <a:pPr>
              <a:buClr>
                <a:srgbClr val="72A71F"/>
              </a:buClr>
            </a:pPr>
            <a:r>
              <a:rPr lang="en-US" sz="3200" dirty="0" smtClean="0"/>
              <a:t>Force user to come up with an uncommon password</a:t>
            </a:r>
            <a:endParaRPr lang="en-US" sz="3200" dirty="0"/>
          </a:p>
          <a:p>
            <a:pPr marL="0" indent="0">
              <a:buNone/>
            </a:pPr>
            <a:endParaRPr lang="en-US" sz="3200" dirty="0" smtClean="0"/>
          </a:p>
          <a:p>
            <a:pPr marL="0" indent="0">
              <a:buNone/>
            </a:pPr>
            <a:endParaRPr lang="en-US" sz="3200" dirty="0" smtClean="0"/>
          </a:p>
          <a:p>
            <a:pPr marL="0" indent="0" algn="ctr">
              <a:buNone/>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48089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24</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Dictionary attack</a:t>
            </a:r>
            <a:endParaRPr lang="en-US" sz="3600" dirty="0"/>
          </a:p>
          <a:p>
            <a:pPr>
              <a:buClr>
                <a:srgbClr val="72A71F"/>
              </a:buClr>
            </a:pPr>
            <a:r>
              <a:rPr lang="en-US" sz="3200" dirty="0" smtClean="0"/>
              <a:t>Loop over a dictionary or it’s hashed values and try every result to see if there’s a match</a:t>
            </a:r>
          </a:p>
          <a:p>
            <a:pPr>
              <a:buClr>
                <a:srgbClr val="72A71F"/>
              </a:buClr>
            </a:pPr>
            <a:r>
              <a:rPr lang="en-US" sz="3200" dirty="0" smtClean="0"/>
              <a:t>Modern tools can combine multiple words and use L33T5p34K</a:t>
            </a:r>
          </a:p>
          <a:p>
            <a:pPr>
              <a:buClr>
                <a:srgbClr val="72A71F"/>
              </a:buClr>
            </a:pPr>
            <a:r>
              <a:rPr lang="en-US" sz="3200" dirty="0" smtClean="0"/>
              <a:t>Won’t work against made up words, slowed down by long words or long combinations of words (10-12)</a:t>
            </a:r>
            <a:endParaRPr lang="en-US" sz="32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880640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25</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Rainbow table</a:t>
            </a:r>
          </a:p>
          <a:p>
            <a:pPr>
              <a:buClr>
                <a:srgbClr val="72A71F"/>
              </a:buClr>
            </a:pPr>
            <a:r>
              <a:rPr lang="en-US" sz="3200" dirty="0" smtClean="0"/>
              <a:t>Contains huge list of mapping hash to plaintext password mappings</a:t>
            </a:r>
          </a:p>
          <a:p>
            <a:pPr lvl="1">
              <a:buClr>
                <a:srgbClr val="72A71F"/>
              </a:buClr>
            </a:pPr>
            <a:r>
              <a:rPr lang="en-US" dirty="0" err="1" smtClean="0"/>
              <a:t>Eg</a:t>
            </a:r>
            <a:r>
              <a:rPr lang="en-US" dirty="0" smtClean="0"/>
              <a:t>: Hash: ‘</a:t>
            </a:r>
            <a:r>
              <a:rPr lang="nl-BE" dirty="0"/>
              <a:t>a336f671080fbf4f2a230f313560ddf0d0c12dfcf1741e49e8722a234673037dc493caa8d291d8025f71089d63cea809cc8ae53e5b17054806837dbe4099c4ca</a:t>
            </a:r>
            <a:r>
              <a:rPr lang="en-US" dirty="0" smtClean="0"/>
              <a:t>’ is equal to the password ‘</a:t>
            </a:r>
            <a:r>
              <a:rPr lang="en-US" dirty="0" err="1" smtClean="0"/>
              <a:t>mypassword</a:t>
            </a:r>
            <a:r>
              <a:rPr lang="en-US" dirty="0" smtClean="0"/>
              <a:t>’</a:t>
            </a:r>
            <a:endParaRPr lang="en-US" dirty="0"/>
          </a:p>
          <a:p>
            <a:pPr marL="0" indent="0" algn="ctr">
              <a:buNone/>
            </a:pPr>
            <a:endParaRPr lang="en-US" sz="3600"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30727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26</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Seasoning your passwords to severely slow down rainbow tables</a:t>
            </a: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6146" name="Picture 2" descr="Free stock photo of table, kitchen, design, coo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305" y="1574514"/>
            <a:ext cx="46482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266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27</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1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28</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Salt</a:t>
            </a:r>
            <a:endParaRPr lang="en-US" dirty="0" smtClean="0"/>
          </a:p>
          <a:p>
            <a:pPr>
              <a:buClr>
                <a:srgbClr val="72A71F"/>
              </a:buClr>
            </a:pPr>
            <a:r>
              <a:rPr lang="en-US" sz="3200" dirty="0" smtClean="0"/>
              <a:t>Generate a </a:t>
            </a:r>
            <a:r>
              <a:rPr lang="en-US" sz="3600" b="1" dirty="0" smtClean="0"/>
              <a:t>random</a:t>
            </a:r>
            <a:r>
              <a:rPr lang="en-US" sz="3600" dirty="0" smtClean="0"/>
              <a:t> </a:t>
            </a:r>
            <a:r>
              <a:rPr lang="en-US" sz="3200" dirty="0" smtClean="0"/>
              <a:t>string (the ‘salt’)</a:t>
            </a:r>
          </a:p>
          <a:p>
            <a:pPr lvl="1">
              <a:buClr>
                <a:srgbClr val="72A71F"/>
              </a:buClr>
            </a:pPr>
            <a:r>
              <a:rPr lang="en-US" dirty="0" smtClean="0"/>
              <a:t>At least 256 bits long</a:t>
            </a:r>
          </a:p>
          <a:p>
            <a:pPr>
              <a:buClr>
                <a:srgbClr val="72A71F"/>
              </a:buClr>
            </a:pPr>
            <a:r>
              <a:rPr lang="en-US" sz="3200" dirty="0" smtClean="0"/>
              <a:t>Concatenate salt and password</a:t>
            </a:r>
          </a:p>
          <a:p>
            <a:pPr>
              <a:buClr>
                <a:srgbClr val="72A71F"/>
              </a:buClr>
            </a:pPr>
            <a:r>
              <a:rPr lang="en-US" sz="3200" dirty="0" smtClean="0"/>
              <a:t>Hash Password</a:t>
            </a:r>
          </a:p>
          <a:p>
            <a:pPr>
              <a:buClr>
                <a:srgbClr val="72A71F"/>
              </a:buClr>
            </a:pPr>
            <a:r>
              <a:rPr lang="en-US" sz="3200" dirty="0" smtClean="0"/>
              <a:t>Save Hashed password and the used salt in DB</a:t>
            </a:r>
          </a:p>
          <a:p>
            <a:pPr>
              <a:buClr>
                <a:srgbClr val="72A71F"/>
              </a:buClr>
            </a:pPr>
            <a:r>
              <a:rPr lang="en-US" sz="3200" dirty="0" smtClean="0"/>
              <a:t>The generated hash will not be in a rainbow table</a:t>
            </a:r>
            <a:endParaRPr lang="en-US" dirty="0" smtClean="0"/>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335087"/>
            <a:ext cx="90979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520494" y="1047964"/>
            <a:ext cx="1068702" cy="24235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296770" y="828654"/>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Hides the fact that 2 users share the same password</a:t>
            </a:r>
            <a:endParaRPr lang="en-US" sz="2400" dirty="0"/>
          </a:p>
        </p:txBody>
      </p:sp>
      <p:cxnSp>
        <p:nvCxnSpPr>
          <p:cNvPr id="12" name="Straight Arrow Connector 11"/>
          <p:cNvCxnSpPr/>
          <p:nvPr/>
        </p:nvCxnSpPr>
        <p:spPr>
          <a:xfrm>
            <a:off x="7520494" y="1290319"/>
            <a:ext cx="1335830" cy="90835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2"/>
          <p:cNvSpPr/>
          <p:nvPr/>
        </p:nvSpPr>
        <p:spPr>
          <a:xfrm>
            <a:off x="8856324" y="1919667"/>
            <a:ext cx="3126179" cy="1200329"/>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If you reuse the salt every time, the hacker just creates a new rainbow table using your salt!</a:t>
            </a:r>
            <a:endParaRPr lang="en-US" sz="2400" dirty="0"/>
          </a:p>
        </p:txBody>
      </p:sp>
    </p:spTree>
    <p:extLst>
      <p:ext uri="{BB962C8B-B14F-4D97-AF65-F5344CB8AC3E}">
        <p14:creationId xmlns:p14="http://schemas.microsoft.com/office/powerpoint/2010/main" val="230429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29</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dirty="0" smtClean="0"/>
              <a:t>Pepper</a:t>
            </a:r>
            <a:endParaRPr lang="en-US" dirty="0" smtClean="0"/>
          </a:p>
          <a:p>
            <a:pPr>
              <a:buClr>
                <a:srgbClr val="72A71F"/>
              </a:buClr>
            </a:pPr>
            <a:r>
              <a:rPr lang="en-US" sz="3200" dirty="0" smtClean="0"/>
              <a:t>Fixed random string per application</a:t>
            </a:r>
          </a:p>
          <a:p>
            <a:pPr>
              <a:buClr>
                <a:srgbClr val="72A71F"/>
              </a:buClr>
            </a:pPr>
            <a:r>
              <a:rPr lang="en-US" sz="3200" dirty="0" smtClean="0"/>
              <a:t>Add fixed string to password</a:t>
            </a:r>
          </a:p>
          <a:p>
            <a:pPr>
              <a:buClr>
                <a:srgbClr val="72A71F"/>
              </a:buClr>
            </a:pPr>
            <a:r>
              <a:rPr lang="en-US" sz="3200" dirty="0" smtClean="0"/>
              <a:t>Hash string and password</a:t>
            </a:r>
          </a:p>
          <a:p>
            <a:pPr>
              <a:buClr>
                <a:srgbClr val="72A71F"/>
              </a:buClr>
            </a:pPr>
            <a:r>
              <a:rPr lang="en-US" sz="3200" dirty="0" smtClean="0"/>
              <a:t>Save password in database</a:t>
            </a:r>
          </a:p>
          <a:p>
            <a:pPr>
              <a:buClr>
                <a:srgbClr val="72A71F"/>
              </a:buClr>
            </a:pPr>
            <a:endParaRPr lang="en-US" sz="3200" dirty="0"/>
          </a:p>
          <a:p>
            <a:pPr>
              <a:buClr>
                <a:srgbClr val="72A71F"/>
              </a:buClr>
            </a:pPr>
            <a:r>
              <a:rPr lang="en-US" sz="3200" dirty="0" smtClean="0"/>
              <a:t>By itself less secure than a salt, but…</a:t>
            </a:r>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87" y="4378432"/>
            <a:ext cx="7850188"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11"/>
          <p:cNvCxnSpPr/>
          <p:nvPr/>
        </p:nvCxnSpPr>
        <p:spPr>
          <a:xfrm flipV="1">
            <a:off x="7202184" y="1047965"/>
            <a:ext cx="1387012" cy="24235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2"/>
          <p:cNvSpPr/>
          <p:nvPr/>
        </p:nvSpPr>
        <p:spPr>
          <a:xfrm>
            <a:off x="8502254" y="586300"/>
            <a:ext cx="3126179"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Slows hackers down if they hack multiple databases from the same company</a:t>
            </a:r>
            <a:endParaRPr lang="en-US" sz="2400" dirty="0"/>
          </a:p>
        </p:txBody>
      </p:sp>
    </p:spTree>
    <p:extLst>
      <p:ext uri="{BB962C8B-B14F-4D97-AF65-F5344CB8AC3E}">
        <p14:creationId xmlns:p14="http://schemas.microsoft.com/office/powerpoint/2010/main" val="24261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Overview</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a:t>
            </a:fld>
            <a:endParaRPr lang="nl-BE" dirty="0"/>
          </a:p>
        </p:txBody>
      </p:sp>
    </p:spTree>
    <p:extLst>
      <p:ext uri="{BB962C8B-B14F-4D97-AF65-F5344CB8AC3E}">
        <p14:creationId xmlns:p14="http://schemas.microsoft.com/office/powerpoint/2010/main" val="1980604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30</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dirty="0" smtClean="0"/>
              <a:t>To really slow down hackers, add some salt </a:t>
            </a:r>
            <a:r>
              <a:rPr lang="en-US" sz="3200" b="1" dirty="0" smtClean="0"/>
              <a:t>and</a:t>
            </a:r>
            <a:r>
              <a:rPr lang="en-US" dirty="0" smtClean="0"/>
              <a:t> pepper</a:t>
            </a:r>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218" name="Picture 2" descr="Beige Wooden Salt &amp; Peppe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573" y="1047697"/>
            <a:ext cx="6951502" cy="463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81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31</a:t>
            </a:fld>
            <a:endParaRPr lang="nl-BE" dirty="0"/>
          </a:p>
        </p:txBody>
      </p:sp>
      <p:sp>
        <p:nvSpPr>
          <p:cNvPr id="4" name="Title 3"/>
          <p:cNvSpPr>
            <a:spLocks noGrp="1"/>
          </p:cNvSpPr>
          <p:nvPr>
            <p:ph type="title"/>
          </p:nvPr>
        </p:nvSpPr>
        <p:spPr/>
        <p:txBody>
          <a:bodyPr/>
          <a:lstStyle/>
          <a:p>
            <a:r>
              <a:rPr lang="nl-BE" dirty="0" smtClean="0"/>
              <a:t>Password </a:t>
            </a:r>
            <a:r>
              <a:rPr lang="nl-BE" dirty="0" err="1" smtClean="0"/>
              <a:t>stealing</a:t>
            </a:r>
            <a:endParaRPr lang="nl-BE" dirty="0"/>
          </a:p>
        </p:txBody>
      </p:sp>
      <p:sp>
        <p:nvSpPr>
          <p:cNvPr id="5" name="Content Placeholder 4"/>
          <p:cNvSpPr>
            <a:spLocks noGrp="1"/>
          </p:cNvSpPr>
          <p:nvPr>
            <p:ph sz="half" idx="1"/>
          </p:nvPr>
        </p:nvSpPr>
        <p:spPr/>
        <p:txBody>
          <a:bodyPr/>
          <a:lstStyle/>
          <a:p>
            <a:pPr marL="0" indent="0">
              <a:buNone/>
            </a:pPr>
            <a:r>
              <a:rPr lang="en-US" sz="3200" b="1" dirty="0" smtClean="0"/>
              <a:t>Do not use </a:t>
            </a:r>
            <a:r>
              <a:rPr lang="en-US" dirty="0" smtClean="0"/>
              <a:t>‘security questions’ for password recovery</a:t>
            </a:r>
          </a:p>
          <a:p>
            <a:pPr>
              <a:buClr>
                <a:srgbClr val="72A71F"/>
              </a:buClr>
            </a:pPr>
            <a:r>
              <a:rPr lang="en-US" dirty="0" smtClean="0"/>
              <a:t>Answers to these questions are by definition not safe</a:t>
            </a:r>
            <a:endParaRPr lang="en-US" dirty="0"/>
          </a:p>
          <a:p>
            <a:pPr>
              <a:buClr>
                <a:srgbClr val="72A71F"/>
              </a:buClr>
            </a:pPr>
            <a:r>
              <a:rPr lang="en-US" dirty="0" smtClean="0"/>
              <a:t>Very easy to guess </a:t>
            </a:r>
          </a:p>
          <a:p>
            <a:pPr lvl="1">
              <a:buClr>
                <a:srgbClr val="72A71F"/>
              </a:buClr>
            </a:pPr>
            <a:r>
              <a:rPr lang="en-US" dirty="0" smtClean="0"/>
              <a:t>“What’s your mother’s maidens name?” begs to be Dictionary attacked</a:t>
            </a:r>
            <a:endParaRPr lang="en-US" dirty="0"/>
          </a:p>
          <a:p>
            <a:pPr marL="0" indent="0">
              <a:buClr>
                <a:srgbClr val="72A71F"/>
              </a:buClr>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855335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Cross-site </a:t>
            </a:r>
            <a:r>
              <a:rPr lang="nl-BE" dirty="0" err="1" smtClean="0"/>
              <a:t>request</a:t>
            </a:r>
            <a:r>
              <a:rPr lang="nl-BE" dirty="0" smtClean="0"/>
              <a:t> </a:t>
            </a:r>
            <a:r>
              <a:rPr lang="nl-BE" dirty="0" err="1" smtClean="0"/>
              <a:t>forgery</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32</a:t>
            </a:fld>
            <a:endParaRPr lang="nl-BE" dirty="0"/>
          </a:p>
        </p:txBody>
      </p:sp>
    </p:spTree>
    <p:extLst>
      <p:ext uri="{BB962C8B-B14F-4D97-AF65-F5344CB8AC3E}">
        <p14:creationId xmlns:p14="http://schemas.microsoft.com/office/powerpoint/2010/main" val="236051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33</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0"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1" name="Rechthoek 10"/>
          <p:cNvSpPr/>
          <p:nvPr/>
        </p:nvSpPr>
        <p:spPr>
          <a:xfrm>
            <a:off x="9616611" y="23116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p:cNvSpPr/>
          <p:nvPr/>
        </p:nvSpPr>
        <p:spPr>
          <a:xfrm>
            <a:off x="9763895" y="36986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hthoek 12"/>
          <p:cNvSpPr/>
          <p:nvPr/>
        </p:nvSpPr>
        <p:spPr>
          <a:xfrm>
            <a:off x="9616611" y="1128058"/>
            <a:ext cx="2270589" cy="307777"/>
          </a:xfrm>
          <a:prstGeom prst="rect">
            <a:avLst/>
          </a:prstGeom>
          <a:solidFill>
            <a:schemeClr val="tx1"/>
          </a:solidFill>
          <a:ln>
            <a:solidFill>
              <a:schemeClr val="bg1"/>
            </a:solidFill>
          </a:ln>
        </p:spPr>
        <p:txBody>
          <a:bodyPr wrap="square">
            <a:spAutoFit/>
          </a:bodyPr>
          <a:lstStyle/>
          <a:p>
            <a:r>
              <a:rPr lang="en-US" sz="1400" dirty="0" smtClean="0">
                <a:solidFill>
                  <a:schemeClr val="bg1"/>
                </a:solidFill>
              </a:rPr>
              <a:t>VulnerableBankingapp.com</a:t>
            </a:r>
            <a:endParaRPr lang="nl-BE" sz="1400" dirty="0">
              <a:solidFill>
                <a:schemeClr val="bg1"/>
              </a:solidFill>
            </a:endParaRPr>
          </a:p>
        </p:txBody>
      </p:sp>
      <p:cxnSp>
        <p:nvCxnSpPr>
          <p:cNvPr id="14" name="Straight Arrow Connector 11"/>
          <p:cNvCxnSpPr/>
          <p:nvPr/>
        </p:nvCxnSpPr>
        <p:spPr>
          <a:xfrm>
            <a:off x="1130157" y="873303"/>
            <a:ext cx="8486454"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58931" y="93811"/>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Logs in: session data is saved in cookie </a:t>
            </a:r>
          </a:p>
          <a:p>
            <a:pPr algn="ctr"/>
            <a:r>
              <a:rPr lang="en-US" b="1" dirty="0" smtClean="0">
                <a:solidFill>
                  <a:srgbClr val="72A71F"/>
                </a:solidFill>
                <a:latin typeface="MV Boli" panose="02000500030200090000" pitchFamily="2" charset="0"/>
                <a:cs typeface="MV Boli" panose="02000500030200090000" pitchFamily="2" charset="0"/>
              </a:rPr>
              <a:t>Has a great time using the site’s features</a:t>
            </a:r>
            <a:endParaRPr lang="en-US" sz="2400" dirty="0"/>
          </a:p>
        </p:txBody>
      </p:sp>
      <p:sp>
        <p:nvSpPr>
          <p:cNvPr id="22" name="Afgeschuind hoek zelfde zijde rechthoek 21"/>
          <p:cNvSpPr/>
          <p:nvPr/>
        </p:nvSpPr>
        <p:spPr>
          <a:xfrm>
            <a:off x="276577" y="30971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3" name="Ovaal 22"/>
          <p:cNvSpPr/>
          <p:nvPr/>
        </p:nvSpPr>
        <p:spPr>
          <a:xfrm>
            <a:off x="420416" y="26039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24" name="Rechthoek 23"/>
          <p:cNvSpPr/>
          <p:nvPr/>
        </p:nvSpPr>
        <p:spPr>
          <a:xfrm>
            <a:off x="265475" y="37283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25" name="Rechthoek 24"/>
          <p:cNvSpPr/>
          <p:nvPr/>
        </p:nvSpPr>
        <p:spPr>
          <a:xfrm>
            <a:off x="9644018" y="4066898"/>
            <a:ext cx="2270589" cy="898989"/>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hthoek 25"/>
          <p:cNvSpPr/>
          <p:nvPr/>
        </p:nvSpPr>
        <p:spPr>
          <a:xfrm>
            <a:off x="9791302" y="4205598"/>
            <a:ext cx="2030837" cy="6883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Rechthoek 26"/>
          <p:cNvSpPr/>
          <p:nvPr/>
        </p:nvSpPr>
        <p:spPr>
          <a:xfrm>
            <a:off x="9644018" y="4963788"/>
            <a:ext cx="2270589" cy="307777"/>
          </a:xfrm>
          <a:prstGeom prst="rect">
            <a:avLst/>
          </a:prstGeom>
          <a:solidFill>
            <a:schemeClr val="tx1"/>
          </a:solidFill>
          <a:ln>
            <a:solidFill>
              <a:schemeClr val="bg1"/>
            </a:solidFill>
          </a:ln>
        </p:spPr>
        <p:txBody>
          <a:bodyPr wrap="square">
            <a:spAutoFit/>
          </a:bodyPr>
          <a:lstStyle/>
          <a:p>
            <a:r>
              <a:rPr lang="en-US" sz="1400" dirty="0" smtClean="0">
                <a:solidFill>
                  <a:srgbClr val="C00000"/>
                </a:solidFill>
              </a:rPr>
              <a:t>GonnaStealYourMoney.com</a:t>
            </a:r>
            <a:endParaRPr lang="nl-BE" sz="1400" dirty="0">
              <a:solidFill>
                <a:srgbClr val="C00000"/>
              </a:solidFill>
            </a:endParaRPr>
          </a:p>
        </p:txBody>
      </p:sp>
      <p:cxnSp>
        <p:nvCxnSpPr>
          <p:cNvPr id="28" name="Straight Arrow Connector 11"/>
          <p:cNvCxnSpPr/>
          <p:nvPr/>
        </p:nvCxnSpPr>
        <p:spPr>
          <a:xfrm>
            <a:off x="1083924" y="3405341"/>
            <a:ext cx="8486454" cy="130022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
          <p:cNvSpPr/>
          <p:nvPr/>
        </p:nvSpPr>
        <p:spPr>
          <a:xfrm rot="471131">
            <a:off x="1138038" y="3340014"/>
            <a:ext cx="7736440"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Accidently stumbles upon site</a:t>
            </a:r>
          </a:p>
          <a:p>
            <a:pPr algn="ctr"/>
            <a:r>
              <a:rPr lang="en-US" b="1" dirty="0" smtClean="0">
                <a:solidFill>
                  <a:srgbClr val="72A71F"/>
                </a:solidFill>
                <a:latin typeface="MV Boli" panose="02000500030200090000" pitchFamily="2" charset="0"/>
                <a:cs typeface="MV Boli" panose="02000500030200090000" pitchFamily="2" charset="0"/>
              </a:rPr>
              <a:t>Fills in a form to see some cute puppy pictures</a:t>
            </a:r>
            <a:endParaRPr lang="en-US" sz="2400" dirty="0"/>
          </a:p>
        </p:txBody>
      </p:sp>
      <p:cxnSp>
        <p:nvCxnSpPr>
          <p:cNvPr id="31" name="Straight Arrow Connector 11"/>
          <p:cNvCxnSpPr/>
          <p:nvPr/>
        </p:nvCxnSpPr>
        <p:spPr>
          <a:xfrm flipV="1">
            <a:off x="10827268" y="1509420"/>
            <a:ext cx="0" cy="2546032"/>
          </a:xfrm>
          <a:prstGeom prst="straightConnector1">
            <a:avLst/>
          </a:prstGeom>
          <a:ln w="28575" cap="sq">
            <a:solidFill>
              <a:srgbClr val="E03838"/>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2"/>
          <p:cNvSpPr/>
          <p:nvPr/>
        </p:nvSpPr>
        <p:spPr>
          <a:xfrm>
            <a:off x="4334001" y="2005761"/>
            <a:ext cx="7736440" cy="923330"/>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Without John’s knowledge, performs request to </a:t>
            </a:r>
            <a:r>
              <a:rPr lang="en-US" b="1" dirty="0" err="1" smtClean="0">
                <a:solidFill>
                  <a:srgbClr val="72A71F"/>
                </a:solidFill>
                <a:latin typeface="MV Boli" panose="02000500030200090000" pitchFamily="2" charset="0"/>
                <a:cs typeface="MV Boli" panose="02000500030200090000" pitchFamily="2" charset="0"/>
              </a:rPr>
              <a:t>VulnerableBankingapp</a:t>
            </a:r>
            <a:r>
              <a:rPr lang="en-US" b="1" dirty="0">
                <a:solidFill>
                  <a:srgbClr val="72A71F"/>
                </a:solidFill>
                <a:latin typeface="MV Boli" panose="02000500030200090000" pitchFamily="2" charset="0"/>
                <a:cs typeface="MV Boli" panose="02000500030200090000" pitchFamily="2" charset="0"/>
              </a:rPr>
              <a:t> </a:t>
            </a:r>
            <a:r>
              <a:rPr lang="en-US" b="1" dirty="0" smtClean="0">
                <a:solidFill>
                  <a:srgbClr val="72A71F"/>
                </a:solidFill>
                <a:latin typeface="MV Boli" panose="02000500030200090000" pitchFamily="2" charset="0"/>
                <a:cs typeface="MV Boli" panose="02000500030200090000" pitchFamily="2" charset="0"/>
              </a:rPr>
              <a:t>to transfer John’s money to hacker’s account</a:t>
            </a:r>
          </a:p>
          <a:p>
            <a:pPr algn="ctr"/>
            <a:r>
              <a:rPr lang="en-US" b="1" dirty="0" smtClean="0">
                <a:solidFill>
                  <a:srgbClr val="72A71F"/>
                </a:solidFill>
                <a:latin typeface="MV Boli" panose="02000500030200090000" pitchFamily="2" charset="0"/>
                <a:cs typeface="MV Boli" panose="02000500030200090000" pitchFamily="2" charset="0"/>
              </a:rPr>
              <a:t>John’s session cookie is still active, so request is accepted</a:t>
            </a:r>
            <a:endParaRPr lang="en-US" b="1" dirty="0"/>
          </a:p>
        </p:txBody>
      </p:sp>
    </p:spTree>
    <p:extLst>
      <p:ext uri="{BB962C8B-B14F-4D97-AF65-F5344CB8AC3E}">
        <p14:creationId xmlns:p14="http://schemas.microsoft.com/office/powerpoint/2010/main" val="3363941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34</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does this happen?</a:t>
            </a:r>
          </a:p>
          <a:p>
            <a:pPr>
              <a:buClr>
                <a:srgbClr val="72A71F"/>
              </a:buClr>
            </a:pPr>
            <a:r>
              <a:rPr lang="en-US" dirty="0" smtClean="0"/>
              <a:t>Cookies remain valid for a long time</a:t>
            </a:r>
            <a:endParaRPr lang="en-US" dirty="0"/>
          </a:p>
          <a:p>
            <a:pPr>
              <a:buClr>
                <a:srgbClr val="72A71F"/>
              </a:buClr>
            </a:pPr>
            <a:r>
              <a:rPr lang="en-US" dirty="0" smtClean="0"/>
              <a:t>All cookies are automatically sent with every request</a:t>
            </a:r>
            <a:endParaRPr lang="en-US" dirty="0"/>
          </a:p>
          <a:p>
            <a:pPr>
              <a:buClr>
                <a:srgbClr val="72A71F"/>
              </a:buClr>
            </a:pPr>
            <a:r>
              <a:rPr lang="en-US" dirty="0" smtClean="0"/>
              <a:t>Backend has no way of knowing the origin of the request</a:t>
            </a:r>
            <a:endParaRPr lang="en-US" dirty="0"/>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742343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35</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forms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026" name="Picture 2" descr="Human Using Laptop Beside Teacup on the Wooden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41" y="1221391"/>
            <a:ext cx="6467106" cy="447193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11"/>
          <p:cNvCxnSpPr/>
          <p:nvPr/>
        </p:nvCxnSpPr>
        <p:spPr>
          <a:xfrm>
            <a:off x="5933208" y="2686295"/>
            <a:ext cx="3075710" cy="94533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6875624" y="3641770"/>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&lt;form action=”https://www,bank,com/transfer” method=“post”&gt;</a:t>
            </a:r>
            <a:endParaRPr lang="en-US" b="1" dirty="0"/>
          </a:p>
        </p:txBody>
      </p:sp>
    </p:spTree>
    <p:extLst>
      <p:ext uri="{BB962C8B-B14F-4D97-AF65-F5344CB8AC3E}">
        <p14:creationId xmlns:p14="http://schemas.microsoft.com/office/powerpoint/2010/main" val="952730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36</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2050" name="Picture 2" descr="Black and Grey Laptop Computer Turn 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915" y="1127061"/>
            <a:ext cx="3384169" cy="508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792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37</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transparent images</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3074" name="Picture 2" descr="apple, clouds, facel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192" y="1309322"/>
            <a:ext cx="6246809" cy="416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626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38</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Dangerous elements: fully automated on page load</a:t>
            </a:r>
          </a:p>
          <a:p>
            <a:pPr marL="0" indent="0">
              <a:buNone/>
            </a:pPr>
            <a:endParaRPr lang="en-US" dirty="0" smtClean="0"/>
          </a:p>
          <a:p>
            <a:pPr marL="0" indent="0">
              <a:buNone/>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194374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39</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Protecting against CSRF: </a:t>
            </a:r>
            <a:r>
              <a:rPr lang="en-US" sz="3200" dirty="0" err="1" smtClean="0"/>
              <a:t>Synchroniser</a:t>
            </a:r>
            <a:r>
              <a:rPr lang="en-US" sz="3200" dirty="0" smtClean="0"/>
              <a:t> Token</a:t>
            </a:r>
          </a:p>
          <a:p>
            <a:pPr>
              <a:buClr>
                <a:srgbClr val="72A71F"/>
              </a:buClr>
            </a:pPr>
            <a:r>
              <a:rPr lang="en-US" dirty="0" smtClean="0"/>
              <a:t>Add something to the request a hacker can’t to differentiate good from evil</a:t>
            </a:r>
          </a:p>
          <a:p>
            <a:pPr>
              <a:buClr>
                <a:srgbClr val="72A71F"/>
              </a:buClr>
            </a:pPr>
            <a:r>
              <a:rPr lang="en-US" dirty="0" smtClean="0"/>
              <a:t>Server adds random value to each form. </a:t>
            </a:r>
          </a:p>
          <a:p>
            <a:pPr>
              <a:buClr>
                <a:srgbClr val="72A71F"/>
              </a:buClr>
            </a:pPr>
            <a:r>
              <a:rPr lang="en-US" dirty="0" smtClean="0"/>
              <a:t>Random value has to be added to each request to server</a:t>
            </a:r>
          </a:p>
          <a:p>
            <a:pPr>
              <a:buClr>
                <a:srgbClr val="72A71F"/>
              </a:buClr>
            </a:pPr>
            <a:r>
              <a:rPr lang="en-US" dirty="0" smtClean="0"/>
              <a:t>If random value is wrong or missing, a CSRF attack is ongoing </a:t>
            </a:r>
            <a:endParaRPr lang="en-US"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376282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endParaRPr lang="nl-BE" dirty="0" smtClean="0"/>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4</a:t>
            </a:fld>
            <a:endParaRPr lang="nl-BE" dirty="0"/>
          </a:p>
        </p:txBody>
      </p:sp>
    </p:spTree>
    <p:extLst>
      <p:ext uri="{BB962C8B-B14F-4D97-AF65-F5344CB8AC3E}">
        <p14:creationId xmlns:p14="http://schemas.microsoft.com/office/powerpoint/2010/main" val="23257414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40</a:t>
            </a:fld>
            <a:endParaRPr lang="nl-BE" dirty="0"/>
          </a:p>
        </p:txBody>
      </p:sp>
      <p:sp>
        <p:nvSpPr>
          <p:cNvPr id="4" name="Title 3"/>
          <p:cNvSpPr>
            <a:spLocks noGrp="1"/>
          </p:cNvSpPr>
          <p:nvPr>
            <p:ph type="title"/>
          </p:nvPr>
        </p:nvSpPr>
        <p:spPr/>
        <p:txBody>
          <a:bodyPr/>
          <a:lstStyle/>
          <a:p>
            <a:r>
              <a:rPr lang="nl-BE" dirty="0" smtClean="0"/>
              <a:t>CSRF</a:t>
            </a:r>
            <a:endParaRPr lang="nl-BE" dirty="0"/>
          </a:p>
        </p:txBody>
      </p:sp>
      <p:sp>
        <p:nvSpPr>
          <p:cNvPr id="5" name="Content Placeholder 4"/>
          <p:cNvSpPr>
            <a:spLocks noGrp="1"/>
          </p:cNvSpPr>
          <p:nvPr>
            <p:ph sz="half" idx="1"/>
          </p:nvPr>
        </p:nvSpPr>
        <p:spPr/>
        <p:txBody>
          <a:bodyPr/>
          <a:lstStyle/>
          <a:p>
            <a:pPr marL="0" indent="0">
              <a:buNone/>
            </a:pPr>
            <a:r>
              <a:rPr lang="en-US" sz="3200" dirty="0" smtClean="0"/>
              <a:t>Protecting against CSRF: Don’t use cookies</a:t>
            </a:r>
          </a:p>
          <a:p>
            <a:pPr>
              <a:buClr>
                <a:srgbClr val="72A71F"/>
              </a:buClr>
            </a:pPr>
            <a:r>
              <a:rPr lang="en-US" dirty="0" smtClean="0"/>
              <a:t>Use headers for authorization</a:t>
            </a:r>
          </a:p>
          <a:p>
            <a:pPr lvl="1">
              <a:buClr>
                <a:srgbClr val="72A71F"/>
              </a:buClr>
            </a:pPr>
            <a:r>
              <a:rPr lang="en-US" dirty="0" smtClean="0"/>
              <a:t>Cannot be ‘faked’ by CSRF attacks</a:t>
            </a:r>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4018239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Man in </a:t>
            </a:r>
            <a:r>
              <a:rPr lang="nl-BE" dirty="0" err="1" smtClean="0"/>
              <a:t>the</a:t>
            </a:r>
            <a:r>
              <a:rPr lang="nl-BE" dirty="0" smtClean="0"/>
              <a:t> </a:t>
            </a:r>
            <a:r>
              <a:rPr lang="nl-BE" dirty="0" err="1" smtClean="0"/>
              <a:t>middle</a:t>
            </a:r>
            <a:r>
              <a:rPr lang="nl-BE" dirty="0" smtClean="0"/>
              <a:t> attack</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41</a:t>
            </a:fld>
            <a:endParaRPr lang="nl-BE" dirty="0"/>
          </a:p>
        </p:txBody>
      </p:sp>
    </p:spTree>
    <p:extLst>
      <p:ext uri="{BB962C8B-B14F-4D97-AF65-F5344CB8AC3E}">
        <p14:creationId xmlns:p14="http://schemas.microsoft.com/office/powerpoint/2010/main" val="277223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42</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cxnSp>
        <p:nvCxnSpPr>
          <p:cNvPr id="16" name="Straight Arrow Connector 11"/>
          <p:cNvCxnSpPr>
            <a:endCxn id="10" idx="2"/>
          </p:cNvCxnSpPr>
          <p:nvPr/>
        </p:nvCxnSpPr>
        <p:spPr>
          <a:xfrm flipV="1">
            <a:off x="1092201" y="1017141"/>
            <a:ext cx="9457880" cy="1155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a:off x="1447718" y="566791"/>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flipV="1">
            <a:off x="1017968" y="1502868"/>
            <a:ext cx="9532113" cy="5064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a:off x="1558554" y="11610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Tree>
    <p:extLst>
      <p:ext uri="{BB962C8B-B14F-4D97-AF65-F5344CB8AC3E}">
        <p14:creationId xmlns:p14="http://schemas.microsoft.com/office/powerpoint/2010/main" val="2552936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43</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4564243" y="3148628"/>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4973471" y="232675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841182" y="2563039"/>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Paul</a:t>
            </a:r>
            <a:endParaRPr lang="en-US" b="1" dirty="0"/>
          </a:p>
        </p:txBody>
      </p:sp>
      <p:sp>
        <p:nvSpPr>
          <p:cNvPr id="31" name="Rectangle 2"/>
          <p:cNvSpPr/>
          <p:nvPr/>
        </p:nvSpPr>
        <p:spPr>
          <a:xfrm>
            <a:off x="3297443" y="4584773"/>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Eavesdropping on communication</a:t>
            </a:r>
            <a:endParaRPr lang="en-US" b="1" dirty="0"/>
          </a:p>
        </p:txBody>
      </p:sp>
    </p:spTree>
    <p:extLst>
      <p:ext uri="{BB962C8B-B14F-4D97-AF65-F5344CB8AC3E}">
        <p14:creationId xmlns:p14="http://schemas.microsoft.com/office/powerpoint/2010/main" val="23049650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44</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Afgeschuind hoek zelfde zijde rechthoek 7"/>
          <p:cNvSpPr/>
          <p:nvPr/>
        </p:nvSpPr>
        <p:spPr>
          <a:xfrm>
            <a:off x="318499"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8" name="Ovaal 8"/>
          <p:cNvSpPr/>
          <p:nvPr/>
        </p:nvSpPr>
        <p:spPr>
          <a:xfrm>
            <a:off x="462338"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9" name="Rechthoek 9"/>
          <p:cNvSpPr/>
          <p:nvPr/>
        </p:nvSpPr>
        <p:spPr>
          <a:xfrm>
            <a:off x="307397" y="1340144"/>
            <a:ext cx="710571" cy="338554"/>
          </a:xfrm>
          <a:prstGeom prst="rect">
            <a:avLst/>
          </a:prstGeom>
          <a:solidFill>
            <a:schemeClr val="tx1"/>
          </a:solidFill>
        </p:spPr>
        <p:txBody>
          <a:bodyPr wrap="square">
            <a:spAutoFit/>
          </a:bodyPr>
          <a:lstStyle/>
          <a:p>
            <a:r>
              <a:rPr lang="en-US" sz="1600" dirty="0" smtClean="0">
                <a:solidFill>
                  <a:schemeClr val="bg1"/>
                </a:solidFill>
              </a:rPr>
              <a:t>Paul</a:t>
            </a:r>
            <a:endParaRPr lang="nl-BE" sz="1600" dirty="0">
              <a:solidFill>
                <a:schemeClr val="bg1"/>
              </a:solidFill>
            </a:endParaRPr>
          </a:p>
        </p:txBody>
      </p:sp>
      <p:sp>
        <p:nvSpPr>
          <p:cNvPr id="10" name="Afgeschuind hoek zelfde zijde rechthoek 7"/>
          <p:cNvSpPr/>
          <p:nvPr/>
        </p:nvSpPr>
        <p:spPr>
          <a:xfrm>
            <a:off x="10550081" y="708916"/>
            <a:ext cx="688369" cy="616450"/>
          </a:xfrm>
          <a:prstGeom prst="snip2Same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1" name="Ovaal 8"/>
          <p:cNvSpPr/>
          <p:nvPr/>
        </p:nvSpPr>
        <p:spPr>
          <a:xfrm>
            <a:off x="10693920" y="215757"/>
            <a:ext cx="410966" cy="421240"/>
          </a:xfrm>
          <a:prstGeom prst="ellipse">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2" name="Rechthoek 9"/>
          <p:cNvSpPr/>
          <p:nvPr/>
        </p:nvSpPr>
        <p:spPr>
          <a:xfrm>
            <a:off x="10538979" y="1340144"/>
            <a:ext cx="710571" cy="338554"/>
          </a:xfrm>
          <a:prstGeom prst="rect">
            <a:avLst/>
          </a:prstGeom>
          <a:solidFill>
            <a:schemeClr val="tx1"/>
          </a:solidFill>
        </p:spPr>
        <p:txBody>
          <a:bodyPr wrap="square">
            <a:spAutoFit/>
          </a:bodyPr>
          <a:lstStyle/>
          <a:p>
            <a:r>
              <a:rPr lang="en-US" sz="1600" dirty="0" smtClean="0">
                <a:solidFill>
                  <a:schemeClr val="bg1"/>
                </a:solidFill>
              </a:rPr>
              <a:t>John</a:t>
            </a:r>
            <a:endParaRPr lang="nl-BE" sz="1600" dirty="0">
              <a:solidFill>
                <a:schemeClr val="bg1"/>
              </a:solidFill>
            </a:endParaRPr>
          </a:p>
        </p:txBody>
      </p:sp>
      <p:sp>
        <p:nvSpPr>
          <p:cNvPr id="13" name="Afgeschuind hoek zelfde zijde rechthoek 7"/>
          <p:cNvSpPr/>
          <p:nvPr/>
        </p:nvSpPr>
        <p:spPr>
          <a:xfrm>
            <a:off x="5562444" y="3521389"/>
            <a:ext cx="688369" cy="616450"/>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4" name="Ovaal 8"/>
          <p:cNvSpPr/>
          <p:nvPr/>
        </p:nvSpPr>
        <p:spPr>
          <a:xfrm>
            <a:off x="5706283" y="3028230"/>
            <a:ext cx="410966" cy="42124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lumMod val="40000"/>
                  <a:lumOff val="60000"/>
                </a:schemeClr>
              </a:solidFill>
            </a:endParaRPr>
          </a:p>
        </p:txBody>
      </p:sp>
      <p:sp>
        <p:nvSpPr>
          <p:cNvPr id="15" name="Rechthoek 9"/>
          <p:cNvSpPr/>
          <p:nvPr/>
        </p:nvSpPr>
        <p:spPr>
          <a:xfrm>
            <a:off x="5551342" y="4152617"/>
            <a:ext cx="710571" cy="338554"/>
          </a:xfrm>
          <a:prstGeom prst="rect">
            <a:avLst/>
          </a:prstGeom>
          <a:solidFill>
            <a:schemeClr val="tx1"/>
          </a:solidFill>
        </p:spPr>
        <p:txBody>
          <a:bodyPr wrap="square">
            <a:spAutoFit/>
          </a:bodyPr>
          <a:lstStyle/>
          <a:p>
            <a:r>
              <a:rPr lang="en-US" sz="1600" dirty="0" smtClean="0">
                <a:solidFill>
                  <a:schemeClr val="bg1"/>
                </a:solidFill>
              </a:rPr>
              <a:t>Ringo</a:t>
            </a:r>
            <a:endParaRPr lang="nl-BE" sz="1600" dirty="0">
              <a:solidFill>
                <a:schemeClr val="bg1"/>
              </a:solidFill>
            </a:endParaRPr>
          </a:p>
        </p:txBody>
      </p:sp>
      <p:cxnSp>
        <p:nvCxnSpPr>
          <p:cNvPr id="16" name="Straight Arrow Connector 11"/>
          <p:cNvCxnSpPr/>
          <p:nvPr/>
        </p:nvCxnSpPr>
        <p:spPr>
          <a:xfrm>
            <a:off x="1043544" y="864366"/>
            <a:ext cx="4507798" cy="283479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2"/>
          <p:cNvSpPr/>
          <p:nvPr/>
        </p:nvSpPr>
        <p:spPr>
          <a:xfrm rot="1883108">
            <a:off x="1092201" y="20831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Hey John</a:t>
            </a:r>
            <a:endParaRPr lang="en-US" b="1" dirty="0"/>
          </a:p>
        </p:txBody>
      </p:sp>
      <p:cxnSp>
        <p:nvCxnSpPr>
          <p:cNvPr id="20" name="Straight Arrow Connector 11"/>
          <p:cNvCxnSpPr/>
          <p:nvPr/>
        </p:nvCxnSpPr>
        <p:spPr>
          <a:xfrm flipH="1">
            <a:off x="6359236" y="1553514"/>
            <a:ext cx="4190846" cy="272929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
          <p:cNvSpPr/>
          <p:nvPr/>
        </p:nvSpPr>
        <p:spPr>
          <a:xfrm rot="19643371">
            <a:off x="6048778" y="2714372"/>
            <a:ext cx="384682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What? That sounds stupid!</a:t>
            </a:r>
            <a:endParaRPr lang="en-US" b="1" dirty="0"/>
          </a:p>
        </p:txBody>
      </p:sp>
      <p:cxnSp>
        <p:nvCxnSpPr>
          <p:cNvPr id="21" name="Straight Arrow Connector 11"/>
          <p:cNvCxnSpPr>
            <a:endCxn id="10" idx="2"/>
          </p:cNvCxnSpPr>
          <p:nvPr/>
        </p:nvCxnSpPr>
        <p:spPr>
          <a:xfrm flipV="1">
            <a:off x="6261913" y="1017141"/>
            <a:ext cx="4288168" cy="263772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
          <p:cNvSpPr/>
          <p:nvPr/>
        </p:nvSpPr>
        <p:spPr>
          <a:xfrm rot="19725351">
            <a:off x="5873478" y="1936600"/>
            <a:ext cx="4488009"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I’ve got this great idea for a new song called Yellow submarine</a:t>
            </a:r>
            <a:endParaRPr lang="en-US" b="1" dirty="0">
              <a:solidFill>
                <a:srgbClr val="FF0000"/>
              </a:solidFill>
            </a:endParaRPr>
          </a:p>
        </p:txBody>
      </p:sp>
      <p:cxnSp>
        <p:nvCxnSpPr>
          <p:cNvPr id="25" name="Straight Arrow Connector 11"/>
          <p:cNvCxnSpPr/>
          <p:nvPr/>
        </p:nvCxnSpPr>
        <p:spPr>
          <a:xfrm flipH="1" flipV="1">
            <a:off x="977078" y="1302135"/>
            <a:ext cx="4559790" cy="2810313"/>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rot="1971591">
            <a:off x="663539" y="2423026"/>
            <a:ext cx="5380156"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0000"/>
                </a:solidFill>
                <a:latin typeface="MV Boli" panose="02000500030200090000" pitchFamily="2" charset="0"/>
                <a:cs typeface="MV Boli" panose="02000500030200090000" pitchFamily="2" charset="0"/>
              </a:rPr>
              <a:t>We think you should leave the singing to Ringo</a:t>
            </a:r>
            <a:endParaRPr lang="en-US" b="1" dirty="0">
              <a:solidFill>
                <a:srgbClr val="FF0000"/>
              </a:solidFill>
            </a:endParaRPr>
          </a:p>
        </p:txBody>
      </p:sp>
      <p:sp>
        <p:nvSpPr>
          <p:cNvPr id="31" name="Rectangle 2"/>
          <p:cNvSpPr/>
          <p:nvPr/>
        </p:nvSpPr>
        <p:spPr>
          <a:xfrm>
            <a:off x="3297443" y="458477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Alters communication, without sender or receiver realizing it</a:t>
            </a:r>
            <a:endParaRPr lang="en-US" b="1" dirty="0"/>
          </a:p>
        </p:txBody>
      </p:sp>
    </p:spTree>
    <p:extLst>
      <p:ext uri="{BB962C8B-B14F-4D97-AF65-F5344CB8AC3E}">
        <p14:creationId xmlns:p14="http://schemas.microsoft.com/office/powerpoint/2010/main" val="36772040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45</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Man in the middle attacks</a:t>
            </a:r>
          </a:p>
          <a:p>
            <a:pPr>
              <a:buClr>
                <a:srgbClr val="72A71F"/>
              </a:buClr>
            </a:pPr>
            <a:r>
              <a:rPr lang="en-US" dirty="0" smtClean="0"/>
              <a:t>Easy to perform on a public network (</a:t>
            </a:r>
            <a:r>
              <a:rPr lang="en-US" dirty="0" err="1" smtClean="0"/>
              <a:t>wi-fi</a:t>
            </a:r>
            <a:r>
              <a:rPr lang="en-US" dirty="0" smtClean="0"/>
              <a:t>)</a:t>
            </a:r>
          </a:p>
          <a:p>
            <a:pPr lvl="1">
              <a:buClr>
                <a:srgbClr val="72A71F"/>
              </a:buClr>
            </a:pPr>
            <a:r>
              <a:rPr lang="en-US" dirty="0" smtClean="0"/>
              <a:t>All data travels over the network</a:t>
            </a:r>
            <a:endParaRPr lang="en-US" dirty="0"/>
          </a:p>
          <a:p>
            <a:pPr>
              <a:buClr>
                <a:srgbClr val="72A71F"/>
              </a:buClr>
            </a:pPr>
            <a:r>
              <a:rPr lang="en-US" dirty="0" smtClean="0"/>
              <a:t>Eavesdropping also done by government agencies like NSA</a:t>
            </a:r>
          </a:p>
          <a:p>
            <a:pPr>
              <a:buClr>
                <a:srgbClr val="72A71F"/>
              </a:buClr>
            </a:pPr>
            <a:r>
              <a:rPr lang="en-US" dirty="0" smtClean="0"/>
              <a:t>Can also be used to fake a server</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281048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46</a:t>
            </a:fld>
            <a:endParaRPr lang="nl-BE" dirty="0"/>
          </a:p>
        </p:txBody>
      </p:sp>
      <p:sp>
        <p:nvSpPr>
          <p:cNvPr id="4" name="Title 3"/>
          <p:cNvSpPr>
            <a:spLocks noGrp="1"/>
          </p:cNvSpPr>
          <p:nvPr>
            <p:ph type="title"/>
          </p:nvPr>
        </p:nvSpPr>
        <p:spPr/>
        <p:txBody>
          <a:bodyPr/>
          <a:lstStyle/>
          <a:p>
            <a:r>
              <a:rPr lang="nl-BE" dirty="0" smtClean="0"/>
              <a:t>MITM</a:t>
            </a:r>
            <a:endParaRPr lang="nl-BE" dirty="0"/>
          </a:p>
        </p:txBody>
      </p:sp>
      <p:sp>
        <p:nvSpPr>
          <p:cNvPr id="5" name="Content Placeholder 4"/>
          <p:cNvSpPr>
            <a:spLocks noGrp="1"/>
          </p:cNvSpPr>
          <p:nvPr>
            <p:ph sz="half" idx="1"/>
          </p:nvPr>
        </p:nvSpPr>
        <p:spPr/>
        <p:txBody>
          <a:bodyPr/>
          <a:lstStyle/>
          <a:p>
            <a:pPr marL="0" indent="0">
              <a:buNone/>
            </a:pPr>
            <a:r>
              <a:rPr lang="en-US" sz="3200" dirty="0" smtClean="0"/>
              <a:t>Stopping man in the middle attacks</a:t>
            </a:r>
          </a:p>
          <a:p>
            <a:pPr>
              <a:buClr>
                <a:srgbClr val="72A71F"/>
              </a:buClr>
            </a:pPr>
            <a:r>
              <a:rPr lang="en-US" dirty="0" smtClean="0"/>
              <a:t>Upgrade to </a:t>
            </a:r>
            <a:r>
              <a:rPr lang="en-US" sz="3200" b="1" dirty="0" smtClean="0"/>
              <a:t>HTTPS</a:t>
            </a:r>
            <a:r>
              <a:rPr lang="en-US" dirty="0" smtClean="0"/>
              <a:t> </a:t>
            </a:r>
          </a:p>
          <a:p>
            <a:pPr>
              <a:buClr>
                <a:srgbClr val="72A71F"/>
              </a:buClr>
            </a:pPr>
            <a:r>
              <a:rPr lang="en-US" dirty="0" smtClean="0"/>
              <a:t>Establishes safe tunnel between two parties</a:t>
            </a:r>
          </a:p>
          <a:p>
            <a:pPr>
              <a:buClr>
                <a:srgbClr val="72A71F"/>
              </a:buClr>
            </a:pPr>
            <a:r>
              <a:rPr lang="en-US" dirty="0" smtClean="0"/>
              <a:t>All </a:t>
            </a:r>
            <a:r>
              <a:rPr lang="en-US" sz="3200" b="1" dirty="0" smtClean="0"/>
              <a:t>traffic</a:t>
            </a:r>
            <a:r>
              <a:rPr lang="en-US" dirty="0" smtClean="0"/>
              <a:t> in the tunnel is </a:t>
            </a:r>
            <a:r>
              <a:rPr lang="en-US" sz="3200" b="1" dirty="0" smtClean="0"/>
              <a:t>encrypted</a:t>
            </a:r>
            <a:r>
              <a:rPr lang="en-US" dirty="0" smtClean="0"/>
              <a:t> and can only be decrypted by sender or receiver</a:t>
            </a:r>
          </a:p>
          <a:p>
            <a:pPr>
              <a:buClr>
                <a:srgbClr val="72A71F"/>
              </a:buClr>
            </a:pPr>
            <a:r>
              <a:rPr lang="en-US" dirty="0" smtClean="0"/>
              <a:t>All </a:t>
            </a:r>
            <a:r>
              <a:rPr lang="en-US" sz="3200" b="1" dirty="0" smtClean="0"/>
              <a:t>traffic</a:t>
            </a:r>
            <a:r>
              <a:rPr lang="en-US" dirty="0" smtClean="0"/>
              <a:t> is </a:t>
            </a:r>
            <a:r>
              <a:rPr lang="en-US" sz="3200" b="1" dirty="0" smtClean="0"/>
              <a:t>signed</a:t>
            </a:r>
            <a:r>
              <a:rPr lang="en-US" dirty="0" smtClean="0"/>
              <a:t>, so tampering is immediately detected</a:t>
            </a:r>
          </a:p>
          <a:p>
            <a:pPr>
              <a:buClr>
                <a:srgbClr val="72A71F"/>
              </a:buClr>
            </a:pPr>
            <a:r>
              <a:rPr lang="en-US" dirty="0" smtClean="0"/>
              <a:t>Moving from HTTP to HTTPS has been </a:t>
            </a:r>
            <a:r>
              <a:rPr lang="en-US" sz="3200" b="1" dirty="0" smtClean="0"/>
              <a:t>simplified</a:t>
            </a:r>
            <a:r>
              <a:rPr lang="en-US" dirty="0" smtClean="0"/>
              <a:t> and become </a:t>
            </a:r>
            <a:r>
              <a:rPr lang="en-US" sz="3200" b="1" dirty="0" smtClean="0"/>
              <a:t>less</a:t>
            </a:r>
            <a:r>
              <a:rPr lang="en-US" dirty="0" smtClean="0"/>
              <a:t> </a:t>
            </a:r>
            <a:r>
              <a:rPr lang="en-US" sz="3200" b="1" dirty="0" smtClean="0"/>
              <a:t>costly</a:t>
            </a:r>
            <a:r>
              <a:rPr lang="en-US" dirty="0" smtClean="0"/>
              <a:t> in recent years</a:t>
            </a:r>
          </a:p>
          <a:p>
            <a:pPr>
              <a:buClr>
                <a:srgbClr val="72A71F"/>
              </a:buClr>
            </a:pPr>
            <a:endParaRPr lang="en-US" dirty="0" smtClean="0"/>
          </a:p>
        </p:txBody>
      </p:sp>
      <p:sp>
        <p:nvSpPr>
          <p:cNvPr id="6" name="Content Placeholder 5"/>
          <p:cNvSpPr>
            <a:spLocks noGrp="1"/>
          </p:cNvSpPr>
          <p:nvPr>
            <p:ph sz="half" idx="10"/>
          </p:nvPr>
        </p:nvSpPr>
        <p:spPr/>
        <p:txBody>
          <a:bodyPr/>
          <a:lstStyle/>
          <a:p>
            <a:r>
              <a:rPr lang="nl-BE" dirty="0" smtClean="0"/>
              <a:t>Common attacks</a:t>
            </a:r>
            <a:endParaRPr lang="nl-BE" dirty="0"/>
          </a:p>
        </p:txBody>
      </p:sp>
    </p:spTree>
    <p:extLst>
      <p:ext uri="{BB962C8B-B14F-4D97-AF65-F5344CB8AC3E}">
        <p14:creationId xmlns:p14="http://schemas.microsoft.com/office/powerpoint/2010/main" val="13543108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Code </a:t>
            </a:r>
            <a:r>
              <a:rPr lang="nl-BE" dirty="0" err="1" smtClean="0"/>
              <a:t>injection</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47</a:t>
            </a:fld>
            <a:endParaRPr lang="nl-BE" dirty="0"/>
          </a:p>
        </p:txBody>
      </p:sp>
    </p:spTree>
    <p:extLst>
      <p:ext uri="{BB962C8B-B14F-4D97-AF65-F5344CB8AC3E}">
        <p14:creationId xmlns:p14="http://schemas.microsoft.com/office/powerpoint/2010/main" val="2579152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48</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4917396" y="1180007"/>
            <a:ext cx="2876951" cy="476316"/>
          </a:xfrm>
          <a:prstGeom prst="rect">
            <a:avLst/>
          </a:prstGeom>
        </p:spPr>
      </p:pic>
      <p:cxnSp>
        <p:nvCxnSpPr>
          <p:cNvPr id="8" name="Straight Arrow Connector 11"/>
          <p:cNvCxnSpPr>
            <a:stCxn id="7" idx="2"/>
          </p:cNvCxnSpPr>
          <p:nvPr/>
        </p:nvCxnSpPr>
        <p:spPr>
          <a:xfrm>
            <a:off x="6355872" y="1656323"/>
            <a:ext cx="86491" cy="646086"/>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1345820" y="2301778"/>
            <a:ext cx="9583487" cy="3229426"/>
          </a:xfrm>
          <a:prstGeom prst="rect">
            <a:avLst/>
          </a:prstGeom>
        </p:spPr>
      </p:pic>
      <p:sp>
        <p:nvSpPr>
          <p:cNvPr id="16" name="Rectangle 15"/>
          <p:cNvSpPr/>
          <p:nvPr/>
        </p:nvSpPr>
        <p:spPr>
          <a:xfrm>
            <a:off x="1092201" y="312408"/>
            <a:ext cx="5458354" cy="584775"/>
          </a:xfrm>
          <a:prstGeom prst="rect">
            <a:avLst/>
          </a:prstGeom>
        </p:spPr>
        <p:txBody>
          <a:bodyPr wrap="none">
            <a:spAutoFit/>
          </a:bodyPr>
          <a:lstStyle/>
          <a:p>
            <a:r>
              <a:rPr lang="en-US" sz="3200" dirty="0" smtClean="0"/>
              <a:t>Injecting code using input fields</a:t>
            </a:r>
          </a:p>
        </p:txBody>
      </p:sp>
    </p:spTree>
    <p:extLst>
      <p:ext uri="{BB962C8B-B14F-4D97-AF65-F5344CB8AC3E}">
        <p14:creationId xmlns:p14="http://schemas.microsoft.com/office/powerpoint/2010/main" val="1700566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49</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12" name="Picture 11"/>
          <p:cNvPicPr>
            <a:picLocks noChangeAspect="1"/>
          </p:cNvPicPr>
          <p:nvPr/>
        </p:nvPicPr>
        <p:blipFill>
          <a:blip r:embed="rId3"/>
          <a:stretch>
            <a:fillRect/>
          </a:stretch>
        </p:blipFill>
        <p:spPr>
          <a:xfrm>
            <a:off x="1335429" y="1846208"/>
            <a:ext cx="9583487" cy="3229426"/>
          </a:xfrm>
          <a:prstGeom prst="rect">
            <a:avLst/>
          </a:prstGeom>
        </p:spPr>
      </p:pic>
      <p:sp>
        <p:nvSpPr>
          <p:cNvPr id="16" name="Rectangle 15"/>
          <p:cNvSpPr/>
          <p:nvPr/>
        </p:nvSpPr>
        <p:spPr>
          <a:xfrm>
            <a:off x="1092201" y="312408"/>
            <a:ext cx="6043899" cy="584775"/>
          </a:xfrm>
          <a:prstGeom prst="rect">
            <a:avLst/>
          </a:prstGeom>
        </p:spPr>
        <p:txBody>
          <a:bodyPr wrap="none">
            <a:spAutoFit/>
          </a:bodyPr>
          <a:lstStyle/>
          <a:p>
            <a:r>
              <a:rPr lang="en-US" sz="3200" dirty="0" smtClean="0"/>
              <a:t>Injecting code using </a:t>
            </a:r>
            <a:r>
              <a:rPr lang="en-US" sz="3200" dirty="0" err="1" smtClean="0"/>
              <a:t>url</a:t>
            </a:r>
            <a:r>
              <a:rPr lang="en-US" sz="3200" dirty="0" smtClean="0"/>
              <a:t> parameters</a:t>
            </a:r>
          </a:p>
        </p:txBody>
      </p:sp>
    </p:spTree>
    <p:extLst>
      <p:ext uri="{BB962C8B-B14F-4D97-AF65-F5344CB8AC3E}">
        <p14:creationId xmlns:p14="http://schemas.microsoft.com/office/powerpoint/2010/main" val="3366259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a:t>
            </a:r>
          </a:p>
          <a:p>
            <a:pPr marL="514350" indent="-514350">
              <a:buFont typeface="+mj-lt"/>
              <a:buAutoNum type="arabicPeriod"/>
            </a:pPr>
            <a:r>
              <a:rPr lang="nl-BE" dirty="0" err="1" smtClean="0"/>
              <a:t>Authentication</a:t>
            </a:r>
            <a:endParaRPr lang="nl-BE" dirty="0" smtClean="0"/>
          </a:p>
          <a:p>
            <a:pPr marL="514350" indent="-514350">
              <a:buFont typeface="+mj-lt"/>
              <a:buAutoNum type="arabicPeriod"/>
            </a:pPr>
            <a:r>
              <a:rPr lang="nl-BE" dirty="0" err="1" smtClean="0"/>
              <a:t>Authorization</a:t>
            </a:r>
            <a:endParaRPr lang="nl-BE" dirty="0" smtClean="0"/>
          </a:p>
          <a:p>
            <a:pPr marL="514350" indent="-514350">
              <a:buFont typeface="+mj-lt"/>
              <a:buAutoNum type="arabicPeriod"/>
            </a:pPr>
            <a:r>
              <a:rPr lang="nl-BE" dirty="0" smtClean="0"/>
              <a:t>Features</a:t>
            </a:r>
            <a:endParaRPr lang="nl-BE" dirty="0" smtClean="0"/>
          </a:p>
          <a:p>
            <a:pPr marL="514350" indent="-514350">
              <a:buFont typeface="+mj-lt"/>
              <a:buAutoNum type="arabicPeriod"/>
            </a:pPr>
            <a:r>
              <a:rPr lang="nl-BE" dirty="0" err="1" smtClean="0"/>
              <a:t>Additional</a:t>
            </a:r>
            <a:r>
              <a:rPr lang="nl-BE" dirty="0" smtClean="0"/>
              <a:t> access checks</a:t>
            </a:r>
          </a:p>
          <a:p>
            <a:pPr marL="0" indent="0">
              <a:buNone/>
            </a:pPr>
            <a:endParaRPr lang="nl-BE" dirty="0" smtClean="0"/>
          </a:p>
          <a:p>
            <a:pPr marL="514350" indent="-514350">
              <a:buFont typeface="+mj-lt"/>
              <a:buAutoNum type="arabicPeriod"/>
            </a:pPr>
            <a:endParaRPr lang="nl-BE" dirty="0" smtClean="0"/>
          </a:p>
        </p:txBody>
      </p:sp>
      <p:sp>
        <p:nvSpPr>
          <p:cNvPr id="6" name="Slide Number Placeholder 5"/>
          <p:cNvSpPr>
            <a:spLocks noGrp="1"/>
          </p:cNvSpPr>
          <p:nvPr>
            <p:ph type="sldNum" sz="quarter" idx="4"/>
          </p:nvPr>
        </p:nvSpPr>
        <p:spPr/>
        <p:txBody>
          <a:bodyPr/>
          <a:lstStyle/>
          <a:p>
            <a:fld id="{90CF558A-EBF4-4622-B459-183D257C4280}" type="slidenum">
              <a:rPr lang="nl-BE" smtClean="0"/>
              <a:pPr/>
              <a:t>5</a:t>
            </a:fld>
            <a:endParaRPr lang="nl-BE" dirty="0"/>
          </a:p>
        </p:txBody>
      </p:sp>
      <p:sp>
        <p:nvSpPr>
          <p:cNvPr id="8" name="Rectangle 2"/>
          <p:cNvSpPr/>
          <p:nvPr/>
        </p:nvSpPr>
        <p:spPr>
          <a:xfrm>
            <a:off x="6102427" y="1827263"/>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err="1" smtClean="0">
                <a:solidFill>
                  <a:srgbClr val="72A71F"/>
                </a:solidFill>
                <a:latin typeface="MV Boli" panose="02000500030200090000" pitchFamily="2" charset="0"/>
                <a:cs typeface="MV Boli" panose="02000500030200090000" pitchFamily="2" charset="0"/>
              </a:rPr>
              <a:t>Codelabs</a:t>
            </a:r>
            <a:r>
              <a:rPr lang="en-US" b="1" dirty="0" smtClean="0">
                <a:solidFill>
                  <a:srgbClr val="72A71F"/>
                </a:solidFill>
                <a:latin typeface="MV Boli" panose="02000500030200090000" pitchFamily="2" charset="0"/>
                <a:cs typeface="MV Boli" panose="02000500030200090000" pitchFamily="2" charset="0"/>
              </a:rPr>
              <a:t>!</a:t>
            </a:r>
            <a:endParaRPr lang="en-US" sz="2400" dirty="0"/>
          </a:p>
        </p:txBody>
      </p:sp>
      <p:sp>
        <p:nvSpPr>
          <p:cNvPr id="9" name="Right Brace 7"/>
          <p:cNvSpPr/>
          <p:nvPr/>
        </p:nvSpPr>
        <p:spPr>
          <a:xfrm>
            <a:off x="6726242" y="909784"/>
            <a:ext cx="393327" cy="2246925"/>
          </a:xfrm>
          <a:prstGeom prst="rightBrace">
            <a:avLst>
              <a:gd name="adj1" fmla="val 8333"/>
              <a:gd name="adj2" fmla="val 50356"/>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cxnSp>
        <p:nvCxnSpPr>
          <p:cNvPr id="10" name="Straight Arrow Connector 11"/>
          <p:cNvCxnSpPr/>
          <p:nvPr/>
        </p:nvCxnSpPr>
        <p:spPr>
          <a:xfrm>
            <a:off x="4151989" y="653321"/>
            <a:ext cx="3513527" cy="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2"/>
          <p:cNvSpPr/>
          <p:nvPr/>
        </p:nvSpPr>
        <p:spPr>
          <a:xfrm>
            <a:off x="6726242" y="468655"/>
            <a:ext cx="3126179"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Theory</a:t>
            </a:r>
            <a:endParaRPr lang="en-US" sz="2400" dirty="0"/>
          </a:p>
        </p:txBody>
      </p:sp>
    </p:spTree>
    <p:extLst>
      <p:ext uri="{BB962C8B-B14F-4D97-AF65-F5344CB8AC3E}">
        <p14:creationId xmlns:p14="http://schemas.microsoft.com/office/powerpoint/2010/main" val="3574947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50</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The cause of code injection</a:t>
            </a:r>
          </a:p>
          <a:p>
            <a:pPr>
              <a:buClr>
                <a:srgbClr val="72A71F"/>
              </a:buClr>
            </a:pPr>
            <a:r>
              <a:rPr lang="en-US" dirty="0" smtClean="0"/>
              <a:t>Application naively trusts any data it receives</a:t>
            </a:r>
          </a:p>
          <a:p>
            <a:pPr>
              <a:buClr>
                <a:srgbClr val="72A71F"/>
              </a:buClr>
            </a:pPr>
            <a:r>
              <a:rPr lang="en-US" dirty="0" smtClean="0"/>
              <a:t>Any type of code can be injected</a:t>
            </a:r>
          </a:p>
          <a:p>
            <a:pPr lvl="1">
              <a:buClr>
                <a:srgbClr val="72A71F"/>
              </a:buClr>
            </a:pPr>
            <a:r>
              <a:rPr lang="en-US" dirty="0" smtClean="0"/>
              <a:t>HTML</a:t>
            </a:r>
          </a:p>
          <a:p>
            <a:pPr lvl="1">
              <a:buClr>
                <a:srgbClr val="72A71F"/>
              </a:buClr>
            </a:pPr>
            <a:r>
              <a:rPr lang="en-US" dirty="0" smtClean="0"/>
              <a:t>JavaScript</a:t>
            </a:r>
          </a:p>
          <a:p>
            <a:pPr lvl="1">
              <a:buClr>
                <a:srgbClr val="72A71F"/>
              </a:buClr>
            </a:pPr>
            <a:r>
              <a:rPr lang="en-US" dirty="0" smtClean="0"/>
              <a:t>SQL</a:t>
            </a:r>
          </a:p>
          <a:p>
            <a:pPr lvl="1">
              <a:buClr>
                <a:srgbClr val="72A71F"/>
              </a:buClr>
            </a:pPr>
            <a:r>
              <a:rPr lang="en-US" dirty="0" smtClean="0"/>
              <a:t>…</a:t>
            </a:r>
          </a:p>
          <a:p>
            <a:pPr marL="0" indent="0">
              <a:buClr>
                <a:srgbClr val="72A71F"/>
              </a:buClr>
              <a:buNone/>
            </a:pPr>
            <a:endParaRPr lang="en-US" dirty="0" smtClean="0"/>
          </a:p>
        </p:txBody>
      </p:sp>
    </p:spTree>
    <p:extLst>
      <p:ext uri="{BB962C8B-B14F-4D97-AF65-F5344CB8AC3E}">
        <p14:creationId xmlns:p14="http://schemas.microsoft.com/office/powerpoint/2010/main" val="5775182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51</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1" name="Content Placeholder 4"/>
          <p:cNvSpPr>
            <a:spLocks noGrp="1"/>
          </p:cNvSpPr>
          <p:nvPr>
            <p:ph sz="half" idx="1"/>
          </p:nvPr>
        </p:nvSpPr>
        <p:spPr>
          <a:xfrm>
            <a:off x="838200" y="443726"/>
            <a:ext cx="10515600" cy="4766667"/>
          </a:xfrm>
        </p:spPr>
        <p:txBody>
          <a:bodyPr/>
          <a:lstStyle/>
          <a:p>
            <a:pPr marL="0" indent="0">
              <a:buNone/>
            </a:pPr>
            <a:r>
              <a:rPr lang="en-US" sz="3200" dirty="0" smtClean="0"/>
              <a:t>Two types of code injection</a:t>
            </a:r>
          </a:p>
          <a:p>
            <a:pPr>
              <a:buClr>
                <a:srgbClr val="72A71F"/>
              </a:buClr>
            </a:pPr>
            <a:r>
              <a:rPr lang="en-US" dirty="0" smtClean="0"/>
              <a:t>Part of the request, outputted in the response</a:t>
            </a:r>
          </a:p>
          <a:p>
            <a:pPr>
              <a:buClr>
                <a:srgbClr val="72A71F"/>
              </a:buClr>
            </a:pPr>
            <a:r>
              <a:rPr lang="en-US" dirty="0" smtClean="0"/>
              <a:t>Content is saved in a </a:t>
            </a:r>
            <a:r>
              <a:rPr lang="en-US" dirty="0" err="1" smtClean="0"/>
              <a:t>datastore</a:t>
            </a:r>
            <a:r>
              <a:rPr lang="en-US" dirty="0" smtClean="0"/>
              <a:t> and inserted in the </a:t>
            </a:r>
            <a:r>
              <a:rPr lang="en-US" dirty="0" err="1" smtClean="0"/>
              <a:t>ui</a:t>
            </a:r>
            <a:r>
              <a:rPr lang="en-US" dirty="0" smtClean="0"/>
              <a:t> later</a:t>
            </a:r>
          </a:p>
        </p:txBody>
      </p:sp>
    </p:spTree>
    <p:extLst>
      <p:ext uri="{BB962C8B-B14F-4D97-AF65-F5344CB8AC3E}">
        <p14:creationId xmlns:p14="http://schemas.microsoft.com/office/powerpoint/2010/main" val="3148497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xplosion 2 24"/>
          <p:cNvSpPr/>
          <p:nvPr/>
        </p:nvSpPr>
        <p:spPr>
          <a:xfrm>
            <a:off x="6554057" y="2930236"/>
            <a:ext cx="3847243" cy="2597728"/>
          </a:xfrm>
          <a:prstGeom prst="irregularSeal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52</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Rectangle 6"/>
          <p:cNvSpPr/>
          <p:nvPr/>
        </p:nvSpPr>
        <p:spPr>
          <a:xfrm>
            <a:off x="1092201" y="312408"/>
            <a:ext cx="2366353" cy="584775"/>
          </a:xfrm>
          <a:prstGeom prst="rect">
            <a:avLst/>
          </a:prstGeom>
        </p:spPr>
        <p:txBody>
          <a:bodyPr wrap="none">
            <a:spAutoFit/>
          </a:bodyPr>
          <a:lstStyle/>
          <a:p>
            <a:r>
              <a:rPr lang="en-US" sz="3200" dirty="0" smtClean="0"/>
              <a:t>SQL injection</a:t>
            </a:r>
          </a:p>
        </p:txBody>
      </p:sp>
      <p:pic>
        <p:nvPicPr>
          <p:cNvPr id="5" name="Picture 4"/>
          <p:cNvPicPr>
            <a:picLocks noChangeAspect="1"/>
          </p:cNvPicPr>
          <p:nvPr/>
        </p:nvPicPr>
        <p:blipFill>
          <a:blip r:embed="rId3"/>
          <a:stretch>
            <a:fillRect/>
          </a:stretch>
        </p:blipFill>
        <p:spPr>
          <a:xfrm>
            <a:off x="1092201" y="1162867"/>
            <a:ext cx="3391373" cy="428685"/>
          </a:xfrm>
          <a:prstGeom prst="rect">
            <a:avLst/>
          </a:prstGeom>
        </p:spPr>
      </p:pic>
      <p:cxnSp>
        <p:nvCxnSpPr>
          <p:cNvPr id="10" name="Straight Arrow Connector 11"/>
          <p:cNvCxnSpPr/>
          <p:nvPr/>
        </p:nvCxnSpPr>
        <p:spPr>
          <a:xfrm rot="251942">
            <a:off x="4483574" y="1377210"/>
            <a:ext cx="2073090" cy="4781"/>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2"/>
          <p:cNvSpPr/>
          <p:nvPr/>
        </p:nvSpPr>
        <p:spPr>
          <a:xfrm>
            <a:off x="5821543" y="1222220"/>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DROP TABLE USERS;--</a:t>
            </a:r>
            <a:endParaRPr lang="en-US" b="1" dirty="0"/>
          </a:p>
        </p:txBody>
      </p:sp>
      <p:sp>
        <p:nvSpPr>
          <p:cNvPr id="18" name="Rectangle 2"/>
          <p:cNvSpPr/>
          <p:nvPr/>
        </p:nvSpPr>
        <p:spPr>
          <a:xfrm>
            <a:off x="5901207" y="1740019"/>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Lennon’); UPDATE TABLE USERS SET PASSWORD=‘</a:t>
            </a:r>
            <a:r>
              <a:rPr lang="en-US" b="1" dirty="0" err="1" smtClean="0">
                <a:solidFill>
                  <a:srgbClr val="72A71F"/>
                </a:solidFill>
                <a:latin typeface="MV Boli" panose="02000500030200090000" pitchFamily="2" charset="0"/>
                <a:cs typeface="MV Boli" panose="02000500030200090000" pitchFamily="2" charset="0"/>
              </a:rPr>
              <a:t>gimmeaccess</a:t>
            </a:r>
            <a:r>
              <a:rPr lang="en-US" b="1" dirty="0" smtClean="0">
                <a:solidFill>
                  <a:srgbClr val="72A71F"/>
                </a:solidFill>
                <a:latin typeface="MV Boli" panose="02000500030200090000" pitchFamily="2" charset="0"/>
                <a:cs typeface="MV Boli" panose="02000500030200090000" pitchFamily="2" charset="0"/>
              </a:rPr>
              <a:t>’ where 1&lt;2;--</a:t>
            </a:r>
            <a:endParaRPr lang="en-US" b="1" dirty="0"/>
          </a:p>
        </p:txBody>
      </p:sp>
      <p:cxnSp>
        <p:nvCxnSpPr>
          <p:cNvPr id="19" name="Straight Arrow Connector 11"/>
          <p:cNvCxnSpPr>
            <a:stCxn id="5" idx="3"/>
          </p:cNvCxnSpPr>
          <p:nvPr/>
        </p:nvCxnSpPr>
        <p:spPr>
          <a:xfrm>
            <a:off x="4483574" y="1377210"/>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03311" y="2599515"/>
            <a:ext cx="3021596" cy="584775"/>
          </a:xfrm>
          <a:prstGeom prst="rect">
            <a:avLst/>
          </a:prstGeom>
        </p:spPr>
        <p:txBody>
          <a:bodyPr wrap="none">
            <a:spAutoFit/>
          </a:bodyPr>
          <a:lstStyle/>
          <a:p>
            <a:r>
              <a:rPr lang="en-US" sz="3200" dirty="0" smtClean="0"/>
              <a:t>In the backend…</a:t>
            </a:r>
          </a:p>
        </p:txBody>
      </p:sp>
      <p:sp>
        <p:nvSpPr>
          <p:cNvPr id="23" name="Rectangle 2"/>
          <p:cNvSpPr/>
          <p:nvPr/>
        </p:nvSpPr>
        <p:spPr>
          <a:xfrm>
            <a:off x="363158" y="3288043"/>
            <a:ext cx="5458385"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Query=“SELECT * FROM USERS WHERE USERNAME =‘”+login+”’”</a:t>
            </a:r>
            <a:endParaRPr lang="en-US" b="1" dirty="0"/>
          </a:p>
        </p:txBody>
      </p:sp>
      <p:sp>
        <p:nvSpPr>
          <p:cNvPr id="24" name="Flowchart: Magnetic Disk 23"/>
          <p:cNvSpPr/>
          <p:nvPr/>
        </p:nvSpPr>
        <p:spPr>
          <a:xfrm>
            <a:off x="7658100" y="3611208"/>
            <a:ext cx="1350818" cy="1303692"/>
          </a:xfrm>
          <a:prstGeom prst="flowChartMagneticDisk">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6" name="Straight Arrow Connector 11"/>
          <p:cNvCxnSpPr/>
          <p:nvPr/>
        </p:nvCxnSpPr>
        <p:spPr>
          <a:xfrm>
            <a:off x="4750274" y="3692179"/>
            <a:ext cx="1948399" cy="618478"/>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11"/>
          <p:cNvCxnSpPr>
            <a:stCxn id="5" idx="3"/>
          </p:cNvCxnSpPr>
          <p:nvPr/>
        </p:nvCxnSpPr>
        <p:spPr>
          <a:xfrm flipV="1">
            <a:off x="4483574" y="897183"/>
            <a:ext cx="2070483" cy="48002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
          <p:cNvSpPr/>
          <p:nvPr/>
        </p:nvSpPr>
        <p:spPr>
          <a:xfrm>
            <a:off x="4487045" y="76329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 OR ‘1’=‘1</a:t>
            </a:r>
            <a:endParaRPr lang="en-US" b="1" dirty="0"/>
          </a:p>
        </p:txBody>
      </p:sp>
    </p:spTree>
    <p:extLst>
      <p:ext uri="{BB962C8B-B14F-4D97-AF65-F5344CB8AC3E}">
        <p14:creationId xmlns:p14="http://schemas.microsoft.com/office/powerpoint/2010/main" val="29429352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53</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a:t>
            </a:r>
            <a:r>
              <a:rPr lang="en-US" sz="3200" dirty="0" err="1" smtClean="0"/>
              <a:t>sql</a:t>
            </a:r>
            <a:r>
              <a:rPr lang="en-US" sz="3200" dirty="0" smtClean="0"/>
              <a:t> injection</a:t>
            </a:r>
          </a:p>
          <a:p>
            <a:pPr>
              <a:buClr>
                <a:srgbClr val="72A71F"/>
              </a:buClr>
            </a:pPr>
            <a:r>
              <a:rPr lang="en-US" dirty="0" smtClean="0"/>
              <a:t>Separate code from data</a:t>
            </a:r>
          </a:p>
          <a:p>
            <a:pPr lvl="1">
              <a:buClr>
                <a:srgbClr val="72A71F"/>
              </a:buClr>
            </a:pPr>
            <a:r>
              <a:rPr lang="en-US" dirty="0" smtClean="0"/>
              <a:t>== Don’t user string literal escape characters</a:t>
            </a:r>
          </a:p>
          <a:p>
            <a:pPr lvl="1">
              <a:buClr>
                <a:srgbClr val="72A71F"/>
              </a:buClr>
            </a:pPr>
            <a:r>
              <a:rPr lang="en-US" dirty="0" smtClean="0"/>
              <a:t>Use parametrized statements instead</a:t>
            </a:r>
          </a:p>
          <a:p>
            <a:pPr>
              <a:buClr>
                <a:srgbClr val="72A71F"/>
              </a:buClr>
            </a:pPr>
            <a:r>
              <a:rPr lang="en-US" dirty="0" smtClean="0"/>
              <a:t>Select * from user where username = “’”+login+”’”</a:t>
            </a:r>
          </a:p>
          <a:p>
            <a:pPr marL="0" indent="0">
              <a:buClr>
                <a:srgbClr val="72A71F"/>
              </a:buClr>
              <a:buNone/>
            </a:pPr>
            <a:r>
              <a:rPr lang="en-US" dirty="0"/>
              <a:t>b</a:t>
            </a:r>
            <a:r>
              <a:rPr lang="en-US" dirty="0" smtClean="0"/>
              <a:t>ecomes</a:t>
            </a:r>
          </a:p>
          <a:p>
            <a:pPr>
              <a:buClr>
                <a:srgbClr val="72A71F"/>
              </a:buClr>
            </a:pPr>
            <a:r>
              <a:rPr lang="en-US" dirty="0" smtClean="0"/>
              <a:t>Select * from user where username=:login</a:t>
            </a:r>
          </a:p>
          <a:p>
            <a:pPr lvl="1">
              <a:buClr>
                <a:srgbClr val="72A71F"/>
              </a:buClr>
            </a:pPr>
            <a:r>
              <a:rPr lang="en-US" dirty="0" smtClean="0"/>
              <a:t>{“login”: login}</a:t>
            </a:r>
          </a:p>
          <a:p>
            <a:pPr>
              <a:buClr>
                <a:srgbClr val="72A71F"/>
              </a:buClr>
            </a:pPr>
            <a:endParaRPr lang="en-US" dirty="0" smtClean="0"/>
          </a:p>
          <a:p>
            <a:pPr marL="457200" lvl="1" indent="0">
              <a:buClr>
                <a:srgbClr val="72A71F"/>
              </a:buClr>
              <a:buNone/>
            </a:pPr>
            <a:endParaRPr lang="en-US" dirty="0" smtClean="0"/>
          </a:p>
        </p:txBody>
      </p:sp>
      <p:cxnSp>
        <p:nvCxnSpPr>
          <p:cNvPr id="20" name="Straight Arrow Connector 11"/>
          <p:cNvCxnSpPr/>
          <p:nvPr/>
        </p:nvCxnSpPr>
        <p:spPr>
          <a:xfrm flipV="1">
            <a:off x="6283387" y="1963882"/>
            <a:ext cx="2081295" cy="7519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
          <p:cNvSpPr/>
          <p:nvPr/>
        </p:nvSpPr>
        <p:spPr>
          <a:xfrm>
            <a:off x="7126585" y="1779216"/>
            <a:ext cx="5458385"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ORM’s use this by default</a:t>
            </a:r>
            <a:endParaRPr lang="en-US" b="1" dirty="0"/>
          </a:p>
        </p:txBody>
      </p:sp>
    </p:spTree>
    <p:extLst>
      <p:ext uri="{BB962C8B-B14F-4D97-AF65-F5344CB8AC3E}">
        <p14:creationId xmlns:p14="http://schemas.microsoft.com/office/powerpoint/2010/main" val="9160458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54</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Avoiding code injection</a:t>
            </a:r>
          </a:p>
          <a:p>
            <a:pPr>
              <a:buClr>
                <a:srgbClr val="72A71F"/>
              </a:buClr>
            </a:pPr>
            <a:r>
              <a:rPr lang="en-US" dirty="0" smtClean="0"/>
              <a:t>Escape code-specific characters</a:t>
            </a:r>
          </a:p>
          <a:p>
            <a:pPr lvl="1">
              <a:buClr>
                <a:srgbClr val="72A71F"/>
              </a:buClr>
            </a:pPr>
            <a:r>
              <a:rPr lang="en-US" dirty="0" smtClean="0"/>
              <a:t>&lt;script&gt;alert(‘</a:t>
            </a:r>
            <a:r>
              <a:rPr lang="en-US" dirty="0" err="1" smtClean="0"/>
              <a:t>gotcha</a:t>
            </a:r>
            <a:r>
              <a:rPr lang="en-US" dirty="0" smtClean="0"/>
              <a:t>’)&lt;/script&gt;</a:t>
            </a:r>
          </a:p>
          <a:p>
            <a:pPr marL="457200" lvl="1" indent="0">
              <a:buClr>
                <a:srgbClr val="72A71F"/>
              </a:buClr>
              <a:buNone/>
            </a:pPr>
            <a:r>
              <a:rPr lang="en-US" dirty="0" smtClean="0"/>
              <a:t>Becomes</a:t>
            </a:r>
          </a:p>
          <a:p>
            <a:pPr lvl="1">
              <a:buClr>
                <a:srgbClr val="72A71F"/>
              </a:buClr>
            </a:pPr>
            <a:r>
              <a:rPr lang="en-US" dirty="0" smtClean="0"/>
              <a:t>&amp;</a:t>
            </a:r>
            <a:r>
              <a:rPr lang="en-US" dirty="0" err="1" smtClean="0"/>
              <a:t>lt;script&amp;gt;alert</a:t>
            </a:r>
            <a:r>
              <a:rPr lang="en-US" dirty="0" smtClean="0"/>
              <a:t>(‘</a:t>
            </a:r>
            <a:r>
              <a:rPr lang="en-US" dirty="0" err="1" smtClean="0"/>
              <a:t>gotcha</a:t>
            </a:r>
            <a:r>
              <a:rPr lang="en-US" dirty="0" smtClean="0"/>
              <a:t>’)&amp;</a:t>
            </a:r>
            <a:r>
              <a:rPr lang="en-US" dirty="0" err="1" smtClean="0"/>
              <a:t>lt</a:t>
            </a:r>
            <a:r>
              <a:rPr lang="en-US" dirty="0" smtClean="0"/>
              <a:t>;/</a:t>
            </a:r>
            <a:r>
              <a:rPr lang="en-US" dirty="0" err="1" smtClean="0"/>
              <a:t>script&amp;gt</a:t>
            </a:r>
            <a:r>
              <a:rPr lang="en-US" dirty="0" smtClean="0"/>
              <a:t>;</a:t>
            </a:r>
            <a:endParaRPr lang="en-US" dirty="0"/>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840478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55</a:t>
            </a:fld>
            <a:endParaRPr lang="nl-BE" dirty="0"/>
          </a:p>
        </p:txBody>
      </p:sp>
      <p:sp>
        <p:nvSpPr>
          <p:cNvPr id="4" name="Title 3"/>
          <p:cNvSpPr>
            <a:spLocks noGrp="1"/>
          </p:cNvSpPr>
          <p:nvPr>
            <p:ph type="title"/>
          </p:nvPr>
        </p:nvSpPr>
        <p:spPr/>
        <p:txBody>
          <a:bodyPr/>
          <a:lstStyle/>
          <a:p>
            <a:r>
              <a:rPr lang="en-US" dirty="0" smtClean="0"/>
              <a:t>Code injection</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17" name="Content Placeholder 4"/>
          <p:cNvSpPr>
            <a:spLocks noGrp="1"/>
          </p:cNvSpPr>
          <p:nvPr>
            <p:ph sz="half" idx="1"/>
          </p:nvPr>
        </p:nvSpPr>
        <p:spPr>
          <a:xfrm>
            <a:off x="838200" y="443726"/>
            <a:ext cx="10515600" cy="4138665"/>
          </a:xfrm>
        </p:spPr>
        <p:txBody>
          <a:bodyPr/>
          <a:lstStyle/>
          <a:p>
            <a:pPr marL="0" indent="0">
              <a:buNone/>
            </a:pPr>
            <a:r>
              <a:rPr lang="en-US" sz="3200" dirty="0" smtClean="0"/>
              <a:t>OWASP Java Encoder Project </a:t>
            </a:r>
          </a:p>
          <a:p>
            <a:pPr>
              <a:buClr>
                <a:srgbClr val="72A71F"/>
              </a:buClr>
            </a:pPr>
            <a:endParaRPr lang="en-US" dirty="0" smtClean="0"/>
          </a:p>
          <a:p>
            <a:pPr marL="457200" lvl="1" indent="0">
              <a:buClr>
                <a:srgbClr val="72A71F"/>
              </a:buClr>
              <a:buNone/>
            </a:pPr>
            <a:endParaRPr lang="en-US" dirty="0" smtClean="0"/>
          </a:p>
        </p:txBody>
      </p:sp>
      <p:pic>
        <p:nvPicPr>
          <p:cNvPr id="7" name="Picture 6"/>
          <p:cNvPicPr>
            <a:picLocks noChangeAspect="1"/>
          </p:cNvPicPr>
          <p:nvPr/>
        </p:nvPicPr>
        <p:blipFill>
          <a:blip r:embed="rId3"/>
          <a:stretch>
            <a:fillRect/>
          </a:stretch>
        </p:blipFill>
        <p:spPr>
          <a:xfrm>
            <a:off x="838200" y="999627"/>
            <a:ext cx="9546987" cy="5738043"/>
          </a:xfrm>
          <a:prstGeom prst="rect">
            <a:avLst/>
          </a:prstGeom>
        </p:spPr>
      </p:pic>
    </p:spTree>
    <p:extLst>
      <p:ext uri="{BB962C8B-B14F-4D97-AF65-F5344CB8AC3E}">
        <p14:creationId xmlns:p14="http://schemas.microsoft.com/office/powerpoint/2010/main" val="27882714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Insecure</a:t>
            </a:r>
            <a:r>
              <a:rPr lang="nl-BE" dirty="0" smtClean="0"/>
              <a:t> direct object </a:t>
            </a:r>
            <a:r>
              <a:rPr lang="nl-BE" dirty="0" err="1" smtClean="0"/>
              <a:t>reference</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56</a:t>
            </a:fld>
            <a:endParaRPr lang="nl-BE" dirty="0"/>
          </a:p>
        </p:txBody>
      </p:sp>
    </p:spTree>
    <p:extLst>
      <p:ext uri="{BB962C8B-B14F-4D97-AF65-F5344CB8AC3E}">
        <p14:creationId xmlns:p14="http://schemas.microsoft.com/office/powerpoint/2010/main" val="2046201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57</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spTree>
    <p:extLst>
      <p:ext uri="{BB962C8B-B14F-4D97-AF65-F5344CB8AC3E}">
        <p14:creationId xmlns:p14="http://schemas.microsoft.com/office/powerpoint/2010/main" val="3785290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58</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764309" y="208779"/>
            <a:ext cx="9063183" cy="5805736"/>
          </a:xfrm>
          <a:prstGeom prst="rect">
            <a:avLst/>
          </a:prstGeom>
        </p:spPr>
      </p:pic>
      <p:cxnSp>
        <p:nvCxnSpPr>
          <p:cNvPr id="9" name="Straight Arrow Connector 11"/>
          <p:cNvCxnSpPr/>
          <p:nvPr/>
        </p:nvCxnSpPr>
        <p:spPr>
          <a:xfrm>
            <a:off x="3252355" y="374961"/>
            <a:ext cx="5810402" cy="882339"/>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2"/>
          <p:cNvSpPr/>
          <p:nvPr/>
        </p:nvSpPr>
        <p:spPr>
          <a:xfrm>
            <a:off x="9062757" y="1066642"/>
            <a:ext cx="3129243" cy="646331"/>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Can you guess what other users exist?</a:t>
            </a:r>
            <a:endParaRPr lang="en-US" b="1" dirty="0"/>
          </a:p>
        </p:txBody>
      </p:sp>
    </p:spTree>
    <p:extLst>
      <p:ext uri="{BB962C8B-B14F-4D97-AF65-F5344CB8AC3E}">
        <p14:creationId xmlns:p14="http://schemas.microsoft.com/office/powerpoint/2010/main" val="3479482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59</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607258" y="102832"/>
            <a:ext cx="8273358" cy="5566548"/>
          </a:xfrm>
          <a:prstGeom prst="rect">
            <a:avLst/>
          </a:prstGeom>
        </p:spPr>
      </p:pic>
    </p:spTree>
    <p:extLst>
      <p:ext uri="{BB962C8B-B14F-4D97-AF65-F5344CB8AC3E}">
        <p14:creationId xmlns:p14="http://schemas.microsoft.com/office/powerpoint/2010/main" val="1827502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dirty="0" smtClean="0"/>
              <a:t>Common attacks </a:t>
            </a:r>
            <a:endParaRPr lang="nl-BE" dirty="0"/>
          </a:p>
          <a:p>
            <a:pPr lvl="1"/>
            <a:r>
              <a:rPr lang="nl-BE" sz="2000" dirty="0" smtClean="0"/>
              <a:t>OWASP</a:t>
            </a:r>
          </a:p>
          <a:p>
            <a:pPr lvl="1"/>
            <a:r>
              <a:rPr lang="nl-BE" sz="2000" dirty="0"/>
              <a:t>Password </a:t>
            </a:r>
            <a:r>
              <a:rPr lang="nl-BE" sz="2000" dirty="0" err="1" smtClean="0"/>
              <a:t>stealing</a:t>
            </a:r>
            <a:endParaRPr lang="nl-BE" sz="2000" dirty="0" smtClean="0"/>
          </a:p>
          <a:p>
            <a:pPr lvl="1"/>
            <a:r>
              <a:rPr lang="nl-BE" sz="2000" dirty="0" smtClean="0"/>
              <a:t>Cross-site </a:t>
            </a:r>
            <a:r>
              <a:rPr lang="nl-BE" sz="2000" dirty="0" err="1" smtClean="0"/>
              <a:t>request</a:t>
            </a:r>
            <a:r>
              <a:rPr lang="nl-BE" sz="2000" dirty="0" smtClean="0"/>
              <a:t> </a:t>
            </a:r>
            <a:r>
              <a:rPr lang="nl-BE" sz="2000" dirty="0" err="1" smtClean="0"/>
              <a:t>forgery</a:t>
            </a:r>
            <a:endParaRPr lang="nl-BE" sz="2000" dirty="0" smtClean="0"/>
          </a:p>
          <a:p>
            <a:pPr lvl="1"/>
            <a:r>
              <a:rPr lang="nl-BE" sz="2000" dirty="0" smtClean="0"/>
              <a:t>Man in </a:t>
            </a:r>
            <a:r>
              <a:rPr lang="nl-BE" sz="2000" dirty="0" err="1" smtClean="0"/>
              <a:t>the</a:t>
            </a:r>
            <a:r>
              <a:rPr lang="nl-BE" sz="2000" dirty="0" smtClean="0"/>
              <a:t> </a:t>
            </a:r>
            <a:r>
              <a:rPr lang="nl-BE" sz="2000" dirty="0" err="1" smtClean="0"/>
              <a:t>middle</a:t>
            </a:r>
            <a:r>
              <a:rPr lang="nl-BE" sz="2000" dirty="0" smtClean="0"/>
              <a:t> attack</a:t>
            </a:r>
          </a:p>
          <a:p>
            <a:pPr lvl="1"/>
            <a:r>
              <a:rPr lang="nl-BE" sz="2000" dirty="0" smtClean="0"/>
              <a:t>Code </a:t>
            </a:r>
            <a:r>
              <a:rPr lang="nl-BE" sz="2000" dirty="0" err="1" smtClean="0"/>
              <a:t>injection</a:t>
            </a:r>
            <a:endParaRPr lang="nl-BE" sz="2000" dirty="0" smtClean="0"/>
          </a:p>
          <a:p>
            <a:pPr lvl="1"/>
            <a:r>
              <a:rPr lang="nl-BE" sz="2000" dirty="0" err="1" smtClean="0"/>
              <a:t>Insecure</a:t>
            </a:r>
            <a:r>
              <a:rPr lang="nl-BE" sz="2000" dirty="0" smtClean="0"/>
              <a:t> direct object </a:t>
            </a:r>
            <a:r>
              <a:rPr lang="nl-BE" sz="2000" dirty="0" err="1" smtClean="0"/>
              <a:t>reference</a:t>
            </a:r>
            <a:endParaRPr lang="nl-BE" sz="2000" dirty="0" smtClean="0"/>
          </a:p>
          <a:p>
            <a:pPr lvl="1"/>
            <a:r>
              <a:rPr lang="nl-BE" sz="2000" dirty="0" err="1" smtClean="0"/>
              <a:t>Broken</a:t>
            </a:r>
            <a:r>
              <a:rPr lang="nl-BE" sz="2000" dirty="0" smtClean="0"/>
              <a:t> access </a:t>
            </a:r>
            <a:r>
              <a:rPr lang="nl-BE" sz="2000" dirty="0" err="1" smtClean="0"/>
              <a:t>controls</a:t>
            </a:r>
            <a:endParaRPr lang="nl-BE" sz="2000" dirty="0" smtClean="0"/>
          </a:p>
          <a:p>
            <a:pPr lvl="1"/>
            <a:r>
              <a:rPr lang="nl-BE" sz="2000" dirty="0" err="1" smtClean="0"/>
              <a:t>Third</a:t>
            </a:r>
            <a:r>
              <a:rPr lang="nl-BE" sz="2000" dirty="0" smtClean="0"/>
              <a:t>-party security </a:t>
            </a:r>
            <a:r>
              <a:rPr lang="nl-BE" sz="2000" dirty="0" err="1" smtClean="0"/>
              <a:t>vulnerabilities</a:t>
            </a:r>
            <a:endParaRPr lang="nl-BE" sz="2000" dirty="0" smtClean="0"/>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Authorization</a:t>
            </a:r>
            <a:endParaRPr lang="nl-BE" sz="1200" dirty="0" smtClean="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Additonal</a:t>
            </a:r>
            <a:r>
              <a:rPr lang="nl-BE" sz="1200" dirty="0" smtClean="0">
                <a:solidFill>
                  <a:schemeClr val="tx1">
                    <a:lumMod val="85000"/>
                  </a:schemeClr>
                </a:solidFill>
              </a:rPr>
              <a:t> access checks</a:t>
            </a:r>
          </a:p>
        </p:txBody>
      </p:sp>
      <p:sp>
        <p:nvSpPr>
          <p:cNvPr id="6" name="Slide Number Placeholder 5"/>
          <p:cNvSpPr>
            <a:spLocks noGrp="1"/>
          </p:cNvSpPr>
          <p:nvPr>
            <p:ph type="sldNum" sz="quarter" idx="4"/>
          </p:nvPr>
        </p:nvSpPr>
        <p:spPr/>
        <p:txBody>
          <a:bodyPr/>
          <a:lstStyle/>
          <a:p>
            <a:fld id="{90CF558A-EBF4-4622-B459-183D257C4280}" type="slidenum">
              <a:rPr lang="nl-BE" smtClean="0"/>
              <a:pPr/>
              <a:t>6</a:t>
            </a:fld>
            <a:endParaRPr lang="nl-BE" dirty="0"/>
          </a:p>
        </p:txBody>
      </p:sp>
    </p:spTree>
    <p:extLst>
      <p:ext uri="{BB962C8B-B14F-4D97-AF65-F5344CB8AC3E}">
        <p14:creationId xmlns:p14="http://schemas.microsoft.com/office/powerpoint/2010/main" val="4261316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60</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Insecure direct object reference</a:t>
            </a:r>
          </a:p>
          <a:p>
            <a:pPr>
              <a:buClr>
                <a:srgbClr val="72A71F"/>
              </a:buClr>
            </a:pPr>
            <a:r>
              <a:rPr lang="en-US" dirty="0" smtClean="0"/>
              <a:t>Identifiers are easily guessable (even without hacker’s tools)</a:t>
            </a:r>
          </a:p>
          <a:p>
            <a:pPr lvl="1">
              <a:buClr>
                <a:srgbClr val="72A71F"/>
              </a:buClr>
            </a:pPr>
            <a:r>
              <a:rPr lang="en-US" dirty="0"/>
              <a:t>A</a:t>
            </a:r>
            <a:r>
              <a:rPr lang="en-US" dirty="0" smtClean="0"/>
              <a:t>uto-incrementing database keys</a:t>
            </a:r>
          </a:p>
          <a:p>
            <a:pPr lvl="1">
              <a:buClr>
                <a:srgbClr val="72A71F"/>
              </a:buClr>
            </a:pPr>
            <a:r>
              <a:rPr lang="en-US" dirty="0" smtClean="0"/>
              <a:t>First name + Last name</a:t>
            </a:r>
          </a:p>
          <a:p>
            <a:pPr lvl="1">
              <a:buClr>
                <a:srgbClr val="72A71F"/>
              </a:buClr>
            </a:pPr>
            <a:r>
              <a:rPr lang="en-US" dirty="0" smtClean="0"/>
              <a:t>Passport number</a:t>
            </a:r>
          </a:p>
          <a:p>
            <a:pPr marL="457200" lvl="1" indent="0">
              <a:buClr>
                <a:srgbClr val="72A71F"/>
              </a:buClr>
              <a:buNone/>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3466136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61</a:t>
            </a:fld>
            <a:endParaRPr lang="nl-BE" dirty="0"/>
          </a:p>
        </p:txBody>
      </p:sp>
      <p:sp>
        <p:nvSpPr>
          <p:cNvPr id="4" name="Title 3"/>
          <p:cNvSpPr>
            <a:spLocks noGrp="1"/>
          </p:cNvSpPr>
          <p:nvPr>
            <p:ph type="title"/>
          </p:nvPr>
        </p:nvSpPr>
        <p:spPr/>
        <p:txBody>
          <a:bodyPr/>
          <a:lstStyle/>
          <a:p>
            <a:r>
              <a:rPr lang="en-US" dirty="0" smtClean="0"/>
              <a:t>Insecure direct object reference</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7" name="Content Placeholder 4"/>
          <p:cNvSpPr>
            <a:spLocks noGrp="1"/>
          </p:cNvSpPr>
          <p:nvPr>
            <p:ph sz="half" idx="1"/>
          </p:nvPr>
        </p:nvSpPr>
        <p:spPr>
          <a:xfrm>
            <a:off x="838200" y="443726"/>
            <a:ext cx="10515600" cy="4138665"/>
          </a:xfrm>
        </p:spPr>
        <p:txBody>
          <a:bodyPr/>
          <a:lstStyle/>
          <a:p>
            <a:pPr marL="0" indent="0">
              <a:buNone/>
            </a:pPr>
            <a:r>
              <a:rPr lang="en-US" sz="3200" dirty="0" smtClean="0"/>
              <a:t>Preventing insecure direct object reference</a:t>
            </a:r>
          </a:p>
          <a:p>
            <a:pPr>
              <a:buClr>
                <a:srgbClr val="72A71F"/>
              </a:buClr>
            </a:pPr>
            <a:r>
              <a:rPr lang="en-US" dirty="0" smtClean="0"/>
              <a:t>Use long, random ID’s to identify data</a:t>
            </a:r>
          </a:p>
          <a:p>
            <a:pPr lvl="1">
              <a:buClr>
                <a:srgbClr val="72A71F"/>
              </a:buClr>
            </a:pPr>
            <a:r>
              <a:rPr lang="en-US" dirty="0" smtClean="0"/>
              <a:t>UUID’s </a:t>
            </a:r>
          </a:p>
          <a:p>
            <a:pPr lvl="1">
              <a:buClr>
                <a:srgbClr val="72A71F"/>
              </a:buClr>
            </a:pPr>
            <a:r>
              <a:rPr lang="en-US" dirty="0" smtClean="0"/>
              <a:t>…but someone(‘s tools) might still guess an ID</a:t>
            </a:r>
          </a:p>
          <a:p>
            <a:pPr>
              <a:buClr>
                <a:srgbClr val="72A71F"/>
              </a:buClr>
            </a:pPr>
            <a:r>
              <a:rPr lang="en-US" dirty="0" smtClean="0"/>
              <a:t>Add explicit authorization checks when handling data</a:t>
            </a:r>
          </a:p>
          <a:p>
            <a:pPr lvl="1">
              <a:buClr>
                <a:srgbClr val="72A71F"/>
              </a:buClr>
            </a:pPr>
            <a:r>
              <a:rPr lang="en-US" dirty="0" smtClean="0"/>
              <a:t>Add a ‘</a:t>
            </a:r>
            <a:r>
              <a:rPr lang="en-US" dirty="0" err="1" smtClean="0"/>
              <a:t>CreatedUser</a:t>
            </a:r>
            <a:r>
              <a:rPr lang="en-US" dirty="0" smtClean="0"/>
              <a:t>’ to an object when persisting the first time</a:t>
            </a:r>
          </a:p>
          <a:p>
            <a:pPr lvl="1">
              <a:buClr>
                <a:srgbClr val="72A71F"/>
              </a:buClr>
            </a:pPr>
            <a:r>
              <a:rPr lang="en-US" dirty="0" smtClean="0"/>
              <a:t>When someone tries to read/update/delete object, check if he is the ‘</a:t>
            </a:r>
            <a:r>
              <a:rPr lang="en-US" dirty="0" err="1" smtClean="0"/>
              <a:t>CreatedUser</a:t>
            </a:r>
            <a:r>
              <a:rPr lang="en-US" dirty="0" smtClean="0"/>
              <a:t>’</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pic>
        <p:nvPicPr>
          <p:cNvPr id="5" name="Picture 4"/>
          <p:cNvPicPr>
            <a:picLocks noChangeAspect="1"/>
          </p:cNvPicPr>
          <p:nvPr/>
        </p:nvPicPr>
        <p:blipFill>
          <a:blip r:embed="rId3"/>
          <a:stretch>
            <a:fillRect/>
          </a:stretch>
        </p:blipFill>
        <p:spPr>
          <a:xfrm>
            <a:off x="2580880" y="1510988"/>
            <a:ext cx="5658640" cy="323895"/>
          </a:xfrm>
          <a:prstGeom prst="rect">
            <a:avLst/>
          </a:prstGeom>
        </p:spPr>
      </p:pic>
    </p:spTree>
    <p:extLst>
      <p:ext uri="{BB962C8B-B14F-4D97-AF65-F5344CB8AC3E}">
        <p14:creationId xmlns:p14="http://schemas.microsoft.com/office/powerpoint/2010/main" val="42074597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Broken</a:t>
            </a:r>
            <a:r>
              <a:rPr lang="nl-BE" dirty="0" smtClean="0"/>
              <a:t> access control</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62</a:t>
            </a:fld>
            <a:endParaRPr lang="nl-BE" dirty="0"/>
          </a:p>
        </p:txBody>
      </p:sp>
    </p:spTree>
    <p:extLst>
      <p:ext uri="{BB962C8B-B14F-4D97-AF65-F5344CB8AC3E}">
        <p14:creationId xmlns:p14="http://schemas.microsoft.com/office/powerpoint/2010/main" val="7422771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63</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9" name="Picture 8"/>
          <p:cNvPicPr>
            <a:picLocks noChangeAspect="1"/>
          </p:cNvPicPr>
          <p:nvPr/>
        </p:nvPicPr>
        <p:blipFill>
          <a:blip r:embed="rId3"/>
          <a:stretch>
            <a:fillRect/>
          </a:stretch>
        </p:blipFill>
        <p:spPr>
          <a:xfrm>
            <a:off x="2461818" y="2306326"/>
            <a:ext cx="5668166" cy="333422"/>
          </a:xfrm>
          <a:prstGeom prst="rect">
            <a:avLst/>
          </a:prstGeom>
        </p:spPr>
      </p:pic>
    </p:spTree>
    <p:extLst>
      <p:ext uri="{BB962C8B-B14F-4D97-AF65-F5344CB8AC3E}">
        <p14:creationId xmlns:p14="http://schemas.microsoft.com/office/powerpoint/2010/main" val="22657622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64</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5" name="Picture 4"/>
          <p:cNvPicPr>
            <a:picLocks noChangeAspect="1"/>
          </p:cNvPicPr>
          <p:nvPr/>
        </p:nvPicPr>
        <p:blipFill>
          <a:blip r:embed="rId3"/>
          <a:stretch>
            <a:fillRect/>
          </a:stretch>
        </p:blipFill>
        <p:spPr>
          <a:xfrm>
            <a:off x="2596378" y="1740341"/>
            <a:ext cx="6916115" cy="1943371"/>
          </a:xfrm>
          <a:prstGeom prst="rect">
            <a:avLst/>
          </a:prstGeom>
        </p:spPr>
      </p:pic>
    </p:spTree>
    <p:extLst>
      <p:ext uri="{BB962C8B-B14F-4D97-AF65-F5344CB8AC3E}">
        <p14:creationId xmlns:p14="http://schemas.microsoft.com/office/powerpoint/2010/main" val="9110002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65</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pic>
        <p:nvPicPr>
          <p:cNvPr id="7" name="Picture 6"/>
          <p:cNvPicPr>
            <a:picLocks noChangeAspect="1"/>
          </p:cNvPicPr>
          <p:nvPr/>
        </p:nvPicPr>
        <p:blipFill>
          <a:blip r:embed="rId3"/>
          <a:stretch>
            <a:fillRect/>
          </a:stretch>
        </p:blipFill>
        <p:spPr>
          <a:xfrm>
            <a:off x="572567" y="690085"/>
            <a:ext cx="11035233" cy="4524908"/>
          </a:xfrm>
          <a:prstGeom prst="rect">
            <a:avLst/>
          </a:prstGeom>
        </p:spPr>
      </p:pic>
    </p:spTree>
    <p:extLst>
      <p:ext uri="{BB962C8B-B14F-4D97-AF65-F5344CB8AC3E}">
        <p14:creationId xmlns:p14="http://schemas.microsoft.com/office/powerpoint/2010/main" val="27307831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66</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smtClean="0"/>
              <a:t>Everything in the user interface can be manipulated by user</a:t>
            </a:r>
          </a:p>
          <a:p>
            <a:pPr lvl="1">
              <a:buClr>
                <a:srgbClr val="72A71F"/>
              </a:buClr>
            </a:pPr>
            <a:r>
              <a:rPr lang="en-US" dirty="0" smtClean="0"/>
              <a:t>URL’s</a:t>
            </a:r>
          </a:p>
          <a:p>
            <a:pPr lvl="1">
              <a:buClr>
                <a:srgbClr val="72A71F"/>
              </a:buClr>
            </a:pPr>
            <a:r>
              <a:rPr lang="en-US" dirty="0" smtClean="0"/>
              <a:t>HTML content</a:t>
            </a:r>
          </a:p>
          <a:p>
            <a:pPr lvl="1">
              <a:buClr>
                <a:srgbClr val="72A71F"/>
              </a:buClr>
            </a:pPr>
            <a:r>
              <a:rPr lang="en-US" dirty="0" smtClean="0"/>
              <a:t>Scripts</a:t>
            </a:r>
          </a:p>
          <a:p>
            <a:pPr>
              <a:buClr>
                <a:srgbClr val="72A71F"/>
              </a:buClr>
            </a:pPr>
            <a:r>
              <a:rPr lang="en-US" dirty="0" smtClean="0"/>
              <a:t>All traffic between user and server can be inspected</a:t>
            </a:r>
          </a:p>
          <a:p>
            <a:pPr lvl="1">
              <a:buClr>
                <a:srgbClr val="72A71F"/>
              </a:buClr>
            </a:pPr>
            <a:r>
              <a:rPr lang="en-US" dirty="0" smtClean="0"/>
              <a:t>Simply hiding parts of the data with </a:t>
            </a:r>
            <a:r>
              <a:rPr lang="en-US" dirty="0" err="1" smtClean="0"/>
              <a:t>css</a:t>
            </a:r>
            <a:r>
              <a:rPr lang="en-US" dirty="0" smtClean="0"/>
              <a:t> is not enough if that data is still sent over the wire</a:t>
            </a:r>
          </a:p>
          <a:p>
            <a:pPr>
              <a:buClr>
                <a:srgbClr val="72A71F"/>
              </a:buClr>
            </a:pPr>
            <a:r>
              <a:rPr lang="en-US" dirty="0" smtClean="0"/>
              <a:t>UI can be bypassed completely </a:t>
            </a:r>
          </a:p>
          <a:p>
            <a:pPr lvl="1">
              <a:buClr>
                <a:srgbClr val="72A71F"/>
              </a:buClr>
            </a:pPr>
            <a:r>
              <a:rPr lang="en-US" dirty="0" smtClean="0"/>
              <a:t>User can find out the backend </a:t>
            </a:r>
            <a:r>
              <a:rPr lang="en-US" dirty="0" err="1" smtClean="0"/>
              <a:t>urls</a:t>
            </a:r>
            <a:r>
              <a:rPr lang="en-US" dirty="0" smtClean="0"/>
              <a:t> </a:t>
            </a:r>
            <a:r>
              <a:rPr lang="en-US" dirty="0" smtClean="0"/>
              <a:t>and call it directly</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980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67</a:t>
            </a:fld>
            <a:endParaRPr lang="nl-BE" dirty="0"/>
          </a:p>
        </p:txBody>
      </p:sp>
      <p:sp>
        <p:nvSpPr>
          <p:cNvPr id="4" name="Title 3"/>
          <p:cNvSpPr>
            <a:spLocks noGrp="1"/>
          </p:cNvSpPr>
          <p:nvPr>
            <p:ph type="title"/>
          </p:nvPr>
        </p:nvSpPr>
        <p:spPr/>
        <p:txBody>
          <a:bodyPr/>
          <a:lstStyle/>
          <a:p>
            <a:r>
              <a:rPr lang="en-US" dirty="0" smtClean="0"/>
              <a:t>Broken access control</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No more broken access control</a:t>
            </a:r>
          </a:p>
          <a:p>
            <a:pPr>
              <a:buClr>
                <a:srgbClr val="72A71F"/>
              </a:buClr>
            </a:pPr>
            <a:r>
              <a:rPr lang="en-US" dirty="0" smtClean="0"/>
              <a:t>Block off most resources from unauthorized users</a:t>
            </a:r>
          </a:p>
          <a:p>
            <a:pPr lvl="1">
              <a:buClr>
                <a:srgbClr val="72A71F"/>
              </a:buClr>
            </a:pPr>
            <a:r>
              <a:rPr lang="en-US" dirty="0" smtClean="0"/>
              <a:t>Functionalities like registering and logging in still need to be publicly available</a:t>
            </a:r>
          </a:p>
          <a:p>
            <a:pPr>
              <a:buClr>
                <a:srgbClr val="72A71F"/>
              </a:buClr>
            </a:pPr>
            <a:r>
              <a:rPr lang="en-US" dirty="0" smtClean="0"/>
              <a:t>Implement authorization checks</a:t>
            </a:r>
          </a:p>
          <a:p>
            <a:pPr lvl="1">
              <a:buClr>
                <a:srgbClr val="72A71F"/>
              </a:buClr>
            </a:pPr>
            <a:r>
              <a:rPr lang="en-US" dirty="0" smtClean="0"/>
              <a:t>Only send content to the </a:t>
            </a:r>
            <a:r>
              <a:rPr lang="en-US" dirty="0" err="1" smtClean="0"/>
              <a:t>ui</a:t>
            </a:r>
            <a:r>
              <a:rPr lang="en-US" dirty="0" smtClean="0"/>
              <a:t> that the user is allowed to see</a:t>
            </a:r>
          </a:p>
          <a:p>
            <a:pPr lvl="1">
              <a:buClr>
                <a:srgbClr val="72A71F"/>
              </a:buClr>
            </a:pPr>
            <a:r>
              <a:rPr lang="en-US" dirty="0" smtClean="0"/>
              <a:t>Check if a user can perform a certain action, can see a certain piece of data, etc…</a:t>
            </a:r>
          </a:p>
          <a:p>
            <a:pPr lvl="1">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654958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0"/>
            <a:ext cx="10515600" cy="935491"/>
          </a:xfrm>
        </p:spPr>
        <p:txBody>
          <a:bodyPr/>
          <a:lstStyle/>
          <a:p>
            <a:r>
              <a:rPr lang="nl-BE" dirty="0" err="1" smtClean="0"/>
              <a:t>Third</a:t>
            </a:r>
            <a:r>
              <a:rPr lang="nl-BE" dirty="0" smtClean="0"/>
              <a:t>-party security </a:t>
            </a:r>
            <a:r>
              <a:rPr lang="nl-BE" dirty="0" err="1" smtClean="0"/>
              <a:t>vulnerabilities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68</a:t>
            </a:fld>
            <a:endParaRPr lang="nl-BE" dirty="0"/>
          </a:p>
        </p:txBody>
      </p:sp>
    </p:spTree>
    <p:extLst>
      <p:ext uri="{BB962C8B-B14F-4D97-AF65-F5344CB8AC3E}">
        <p14:creationId xmlns:p14="http://schemas.microsoft.com/office/powerpoint/2010/main" val="42439678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69</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Today’s development stack relies heavily on other people’s code</a:t>
            </a:r>
          </a:p>
          <a:p>
            <a:pPr>
              <a:buClr>
                <a:srgbClr val="72A71F"/>
              </a:buClr>
            </a:pPr>
            <a:r>
              <a:rPr lang="en-US" dirty="0" smtClean="0"/>
              <a:t>Java: third-party libraries such as Spring, Hibernate, Guava, …</a:t>
            </a:r>
          </a:p>
          <a:p>
            <a:pPr>
              <a:buClr>
                <a:srgbClr val="72A71F"/>
              </a:buClr>
            </a:pPr>
            <a:r>
              <a:rPr lang="en-US" dirty="0" smtClean="0"/>
              <a:t>JavaScript: Node modules (‘downloading the internet’), Angular/React/</a:t>
            </a:r>
            <a:r>
              <a:rPr lang="en-US" dirty="0" err="1" smtClean="0"/>
              <a:t>Vue</a:t>
            </a:r>
            <a:r>
              <a:rPr lang="en-US" dirty="0" smtClean="0"/>
              <a:t>, …</a:t>
            </a:r>
          </a:p>
          <a:p>
            <a:pPr>
              <a:buClr>
                <a:srgbClr val="72A71F"/>
              </a:buClr>
            </a:pPr>
            <a:r>
              <a:rPr lang="en-US" dirty="0" smtClean="0"/>
              <a:t>Styling: Bootstrap, Foundation, …</a:t>
            </a:r>
          </a:p>
          <a:p>
            <a:pPr>
              <a:buClr>
                <a:srgbClr val="72A71F"/>
              </a:buClr>
            </a:pPr>
            <a:r>
              <a:rPr lang="en-US" dirty="0" smtClean="0"/>
              <a:t>Build tools: Jenkins, TeamCity, …</a:t>
            </a:r>
          </a:p>
          <a:p>
            <a:pPr>
              <a:buClr>
                <a:srgbClr val="72A71F"/>
              </a:buClr>
            </a:pPr>
            <a:r>
              <a:rPr lang="en-US" dirty="0" smtClean="0"/>
              <a:t>Servers &amp; Deployment tools: Tomcat, Puppet, </a:t>
            </a:r>
            <a:r>
              <a:rPr lang="en-US" dirty="0" err="1" smtClean="0"/>
              <a:t>Hiera</a:t>
            </a:r>
            <a:r>
              <a:rPr lang="en-US" dirty="0" smtClean="0"/>
              <a:t>, …</a:t>
            </a:r>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77048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7</a:t>
            </a:fld>
            <a:endParaRPr lang="nl-BE" dirty="0"/>
          </a:p>
        </p:txBody>
      </p:sp>
    </p:spTree>
    <p:extLst>
      <p:ext uri="{BB962C8B-B14F-4D97-AF65-F5344CB8AC3E}">
        <p14:creationId xmlns:p14="http://schemas.microsoft.com/office/powerpoint/2010/main" val="40686590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70</a:t>
            </a:fld>
            <a:endParaRPr lang="nl-BE" dirty="0"/>
          </a:p>
        </p:txBody>
      </p:sp>
      <p:sp>
        <p:nvSpPr>
          <p:cNvPr id="4" name="Title 3"/>
          <p:cNvSpPr>
            <a:spLocks noGrp="1"/>
          </p:cNvSpPr>
          <p:nvPr>
            <p:ph type="title"/>
          </p:nvPr>
        </p:nvSpPr>
        <p:spPr/>
        <p:txBody>
          <a:bodyPr/>
          <a:lstStyle/>
          <a:p>
            <a:r>
              <a:rPr lang="en-US" dirty="0" smtClean="0"/>
              <a:t>Third-party security vulnerabilities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Everything you use might have security holes and might be an opportunity for a hacker to enter your system</a:t>
            </a:r>
          </a:p>
          <a:p>
            <a:pPr>
              <a:buClr>
                <a:srgbClr val="72A71F"/>
              </a:buClr>
            </a:pPr>
            <a:r>
              <a:rPr lang="en-US" dirty="0" smtClean="0"/>
              <a:t>Don’t leave any services accessible without authorization</a:t>
            </a:r>
          </a:p>
          <a:p>
            <a:pPr>
              <a:buClr>
                <a:srgbClr val="72A71F"/>
              </a:buClr>
            </a:pPr>
            <a:r>
              <a:rPr lang="en-US" dirty="0" smtClean="0"/>
              <a:t>Change the default username and password combination</a:t>
            </a:r>
          </a:p>
          <a:p>
            <a:pPr>
              <a:buClr>
                <a:srgbClr val="72A71F"/>
              </a:buClr>
            </a:pPr>
            <a:r>
              <a:rPr lang="en-US" dirty="0" smtClean="0"/>
              <a:t>Replace components that are no longer supported by supplier</a:t>
            </a:r>
          </a:p>
          <a:p>
            <a:pPr>
              <a:buClr>
                <a:srgbClr val="72A71F"/>
              </a:buClr>
            </a:pPr>
            <a:r>
              <a:rPr lang="en-US" dirty="0" smtClean="0"/>
              <a:t>Try to upgrade to the latest stable version asap, especially when release notes mention security fixes</a:t>
            </a:r>
          </a:p>
          <a:p>
            <a:pPr>
              <a:buClr>
                <a:srgbClr val="72A71F"/>
              </a:buClr>
            </a:pPr>
            <a:r>
              <a:rPr lang="en-US" dirty="0" smtClean="0"/>
              <a:t>Monitor specialized sites for up-to-date info on discovered security holes  </a:t>
            </a:r>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9685877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References</a:t>
            </a:r>
            <a:endParaRPr lang="nl-BE" dirty="0"/>
          </a:p>
        </p:txBody>
      </p:sp>
      <p:sp>
        <p:nvSpPr>
          <p:cNvPr id="3" name="Text Placeholder 2"/>
          <p:cNvSpPr>
            <a:spLocks noGrp="1"/>
          </p:cNvSpPr>
          <p:nvPr>
            <p:ph type="body" idx="1"/>
          </p:nvPr>
        </p:nvSpPr>
        <p:spPr/>
        <p:txBody>
          <a:bodyPr/>
          <a:lstStyle/>
          <a:p>
            <a:r>
              <a:rPr lang="nl-BE" dirty="0" smtClean="0"/>
              <a:t>Common attacks</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71</a:t>
            </a:fld>
            <a:endParaRPr lang="nl-BE" dirty="0"/>
          </a:p>
        </p:txBody>
      </p:sp>
    </p:spTree>
    <p:extLst>
      <p:ext uri="{BB962C8B-B14F-4D97-AF65-F5344CB8AC3E}">
        <p14:creationId xmlns:p14="http://schemas.microsoft.com/office/powerpoint/2010/main" val="14015641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72</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OWASP</a:t>
            </a:r>
          </a:p>
          <a:p>
            <a:pPr>
              <a:buClr>
                <a:srgbClr val="72A71F"/>
              </a:buClr>
            </a:pPr>
            <a:r>
              <a:rPr lang="en-US" dirty="0"/>
              <a:t>Top 10: https://www.owasp.org/index.php/Top_10-2017_Top_10</a:t>
            </a:r>
          </a:p>
          <a:p>
            <a:pPr>
              <a:buClr>
                <a:srgbClr val="72A71F"/>
              </a:buClr>
            </a:pPr>
            <a:r>
              <a:rPr lang="en-US" dirty="0" smtClean="0"/>
              <a:t>Top </a:t>
            </a:r>
            <a:r>
              <a:rPr lang="en-US" dirty="0"/>
              <a:t>10 pdf: https://www.owasp.org/images/7/72/OWASP_Top_10-2017_%28en%29.pdf.pdf </a:t>
            </a:r>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882213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73</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Hacked company stored passwords unencrypted: </a:t>
            </a:r>
            <a:r>
              <a:rPr lang="en-US" dirty="0">
                <a:hlinkClick r:id="rId3"/>
              </a:rPr>
              <a:t>https://arstechnica.com/tech-policy/2011/06/sony-hacked-yet-again-plaintext-passwords-posted</a:t>
            </a:r>
            <a:r>
              <a:rPr lang="en-US" dirty="0" smtClean="0">
                <a:hlinkClick r:id="rId3"/>
              </a:rPr>
              <a:t>/</a:t>
            </a:r>
            <a:endParaRPr lang="en-US" dirty="0" smtClean="0"/>
          </a:p>
          <a:p>
            <a:pPr>
              <a:buClr>
                <a:srgbClr val="72A71F"/>
              </a:buClr>
            </a:pPr>
            <a:r>
              <a:rPr lang="en-US" dirty="0"/>
              <a:t>SHA-2: </a:t>
            </a:r>
            <a:r>
              <a:rPr lang="en-US" dirty="0">
                <a:hlinkClick r:id="rId4"/>
              </a:rPr>
              <a:t>https://</a:t>
            </a:r>
            <a:r>
              <a:rPr lang="en-US" dirty="0" smtClean="0">
                <a:hlinkClick r:id="rId4"/>
              </a:rPr>
              <a:t>en.wikipedia.org/wiki/SHA-2</a:t>
            </a:r>
            <a:endParaRPr lang="en-US" dirty="0" smtClean="0"/>
          </a:p>
          <a:p>
            <a:pPr>
              <a:buClr>
                <a:srgbClr val="72A71F"/>
              </a:buClr>
            </a:pPr>
            <a:r>
              <a:rPr lang="en-US" dirty="0"/>
              <a:t>Hash function: </a:t>
            </a:r>
            <a:r>
              <a:rPr lang="en-US" dirty="0">
                <a:hlinkClick r:id="rId5"/>
              </a:rPr>
              <a:t>https://</a:t>
            </a:r>
            <a:r>
              <a:rPr lang="en-US" dirty="0" smtClean="0">
                <a:hlinkClick r:id="rId5"/>
              </a:rPr>
              <a:t>en.wikipedia.org/wiki/Cryptographic_hash_function</a:t>
            </a:r>
            <a:endParaRPr lang="en-US" dirty="0"/>
          </a:p>
          <a:p>
            <a:pPr>
              <a:buClr>
                <a:srgbClr val="72A71F"/>
              </a:buClr>
            </a:pPr>
            <a:r>
              <a:rPr lang="en-US" dirty="0" smtClean="0"/>
              <a:t>Encrypt </a:t>
            </a:r>
            <a:r>
              <a:rPr lang="en-US" dirty="0"/>
              <a:t>text online: https://passwordsgenerator.net/sha512-hash-generator/</a:t>
            </a:r>
          </a:p>
          <a:p>
            <a:pPr>
              <a:buClr>
                <a:srgbClr val="72A71F"/>
              </a:buClr>
            </a:pPr>
            <a:r>
              <a:rPr lang="en-US" dirty="0" smtClean="0"/>
              <a:t>Try to </a:t>
            </a:r>
            <a:r>
              <a:rPr lang="en-US" dirty="0" err="1" smtClean="0"/>
              <a:t>decypt</a:t>
            </a:r>
            <a:r>
              <a:rPr lang="en-US" dirty="0"/>
              <a:t>: http://</a:t>
            </a:r>
            <a:r>
              <a:rPr lang="en-US" dirty="0" smtClean="0"/>
              <a:t>md5decrypt.net/en/Sha512</a:t>
            </a:r>
            <a:endParaRPr lang="en-US" dirty="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8775453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74</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a:t>Salt: https://en.wikipedia.org/wiki/Salt_(cryptography)</a:t>
            </a:r>
          </a:p>
          <a:p>
            <a:pPr>
              <a:buClr>
                <a:srgbClr val="72A71F"/>
              </a:buClr>
            </a:pPr>
            <a:r>
              <a:rPr lang="en-US" dirty="0" smtClean="0"/>
              <a:t>How long should </a:t>
            </a:r>
            <a:r>
              <a:rPr lang="en-US" dirty="0"/>
              <a:t>a salt be? https://stackoverflow.com/questions/9619727/how-long-should-a-salt-be-to-make-it-infeasible-to-attempt-dictionary-attacks</a:t>
            </a:r>
          </a:p>
          <a:p>
            <a:pPr>
              <a:buClr>
                <a:srgbClr val="72A71F"/>
              </a:buClr>
            </a:pPr>
            <a:r>
              <a:rPr lang="en-US" dirty="0" smtClean="0"/>
              <a:t>Time needed to crack </a:t>
            </a:r>
            <a:r>
              <a:rPr lang="en-US" dirty="0"/>
              <a:t>a salted hash: https://stackoverflow.com/questions/6776050/how-long-to-brute-force-a-salted-sha-512-hash-salt-provided</a:t>
            </a:r>
          </a:p>
          <a:p>
            <a:pPr>
              <a:buClr>
                <a:srgbClr val="72A71F"/>
              </a:buClr>
            </a:pPr>
            <a:r>
              <a:rPr lang="en-US" dirty="0"/>
              <a:t>Pepper: https://en.wikipedia.org/wiki/Pepper_(cryptography)</a:t>
            </a:r>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4030209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75</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Password stealing</a:t>
            </a:r>
          </a:p>
          <a:p>
            <a:pPr>
              <a:buClr>
                <a:srgbClr val="72A71F"/>
              </a:buClr>
            </a:pPr>
            <a:r>
              <a:rPr lang="en-US" dirty="0" smtClean="0"/>
              <a:t>10,000 most </a:t>
            </a:r>
            <a:r>
              <a:rPr lang="en-US" dirty="0"/>
              <a:t>common passwords: https://en.wikipedia.org/wiki/Wikipedia:10,000_most_common_passwords</a:t>
            </a:r>
          </a:p>
          <a:p>
            <a:pPr>
              <a:buClr>
                <a:srgbClr val="72A71F"/>
              </a:buClr>
            </a:pPr>
            <a:r>
              <a:rPr lang="en-US" dirty="0"/>
              <a:t>Brute-force attack: https://en.wikipedia.org/wiki/Brute-force_attack</a:t>
            </a:r>
          </a:p>
          <a:p>
            <a:pPr>
              <a:buClr>
                <a:srgbClr val="72A71F"/>
              </a:buClr>
            </a:pPr>
            <a:r>
              <a:rPr lang="en-US" dirty="0"/>
              <a:t>Dictionary attack: https://en.wikipedia.org/wiki/Dictionary_attack</a:t>
            </a:r>
          </a:p>
          <a:p>
            <a:pPr>
              <a:buClr>
                <a:srgbClr val="72A71F"/>
              </a:buClr>
            </a:pPr>
            <a:r>
              <a:rPr lang="en-US" dirty="0"/>
              <a:t>Rainbow table: https://en.wikipedia.org/wiki/Rainbow_table</a:t>
            </a:r>
          </a:p>
          <a:p>
            <a:pPr>
              <a:buClr>
                <a:srgbClr val="72A71F"/>
              </a:buClr>
            </a:pPr>
            <a:r>
              <a:rPr lang="en-US" dirty="0" err="1" smtClean="0"/>
              <a:t>Owasp</a:t>
            </a:r>
            <a:r>
              <a:rPr lang="en-US" dirty="0"/>
              <a:t> risk: https://www.owasp.org/index.php/Top_10-2017_A3-Sensitive_Data_Exposure</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6028008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76</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CSRF</a:t>
            </a:r>
          </a:p>
          <a:p>
            <a:pPr>
              <a:buClr>
                <a:srgbClr val="72A71F"/>
              </a:buClr>
            </a:pPr>
            <a:r>
              <a:rPr lang="en-US" dirty="0"/>
              <a:t>OWASP: https://www.owasp.org/index.php/Cross-Site_Request_Forgery_(CSRF)</a:t>
            </a:r>
          </a:p>
          <a:p>
            <a:pPr>
              <a:buClr>
                <a:srgbClr val="72A71F"/>
              </a:buClr>
            </a:pPr>
            <a:r>
              <a:rPr lang="en-US" dirty="0"/>
              <a:t>In-depth explanation: https://www.troyhunt.com/owasp-top-10-for-net-developers-part-5/</a:t>
            </a:r>
          </a:p>
          <a:p>
            <a:pPr>
              <a:buClr>
                <a:srgbClr val="72A71F"/>
              </a:buClr>
            </a:pPr>
            <a:r>
              <a:rPr lang="en-US" dirty="0" smtClean="0"/>
              <a:t>CSRF </a:t>
            </a:r>
            <a:r>
              <a:rPr lang="en-US" dirty="0"/>
              <a:t>risk with headers: https://security.stackexchange.com/questions/62080/is-csrf-possible-if-i-dont-even-use-cookies</a:t>
            </a:r>
          </a:p>
          <a:p>
            <a:pPr>
              <a:buClr>
                <a:srgbClr val="72A71F"/>
              </a:buClr>
            </a:pPr>
            <a:r>
              <a:rPr lang="en-US" dirty="0" smtClean="0"/>
              <a:t>Synchronizer token </a:t>
            </a:r>
            <a:r>
              <a:rPr lang="en-US" dirty="0"/>
              <a:t>&amp; Spring: https://docs.spring.io/spring-security/site/docs/current/reference/html/csrf.html</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27384020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77</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Man in the middle</a:t>
            </a:r>
          </a:p>
          <a:p>
            <a:pPr>
              <a:buClr>
                <a:srgbClr val="72A71F"/>
              </a:buClr>
            </a:pPr>
            <a:r>
              <a:rPr lang="en-US" dirty="0"/>
              <a:t>Wikipedia: https://en.wikipedia.org/wiki/Man-in-the-middle_attack</a:t>
            </a:r>
          </a:p>
          <a:p>
            <a:pPr>
              <a:buClr>
                <a:srgbClr val="72A71F"/>
              </a:buClr>
            </a:pPr>
            <a:r>
              <a:rPr lang="en-US" dirty="0"/>
              <a:t>HTTPS: https://en.wikipedia.org/wiki/HTTPS</a:t>
            </a:r>
          </a:p>
          <a:p>
            <a:pPr>
              <a:buClr>
                <a:srgbClr val="72A71F"/>
              </a:buClr>
            </a:pPr>
            <a:r>
              <a:rPr lang="en-US" dirty="0" smtClean="0"/>
              <a:t>How </a:t>
            </a:r>
            <a:r>
              <a:rPr lang="en-US" dirty="0"/>
              <a:t>HTTPS prevents MITM: https://security.stackexchange.com/questions/8145/does-https-prevent-man-in-the-middle-attacks-by-proxy-server</a:t>
            </a:r>
          </a:p>
          <a:p>
            <a:pPr>
              <a:buClr>
                <a:srgbClr val="72A71F"/>
              </a:buClr>
            </a:pP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8100606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78</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Code injection</a:t>
            </a:r>
          </a:p>
          <a:p>
            <a:pPr>
              <a:buClr>
                <a:srgbClr val="72A71F"/>
              </a:buClr>
            </a:pPr>
            <a:r>
              <a:rPr lang="en-US" dirty="0"/>
              <a:t>SQL injection: https://en.wikipedia.org/wiki/SQL_injection</a:t>
            </a:r>
          </a:p>
          <a:p>
            <a:pPr>
              <a:buClr>
                <a:srgbClr val="72A71F"/>
              </a:buClr>
            </a:pPr>
            <a:r>
              <a:rPr lang="en-US" dirty="0"/>
              <a:t>OWASP XSS: https://www.owasp.org/index.php/Top_10-2017_A7-Cross-Site_Scripting_(XSS)</a:t>
            </a:r>
          </a:p>
          <a:p>
            <a:pPr>
              <a:buClr>
                <a:srgbClr val="72A71F"/>
              </a:buClr>
            </a:pPr>
            <a:r>
              <a:rPr lang="en-US" dirty="0"/>
              <a:t>OWASP Injection: https://www.owasp.org/index.php/Top_10-2017_A1-Injection</a:t>
            </a:r>
          </a:p>
          <a:p>
            <a:pPr>
              <a:buClr>
                <a:srgbClr val="72A71F"/>
              </a:buClr>
            </a:pPr>
            <a:r>
              <a:rPr lang="en-US" dirty="0" smtClean="0"/>
              <a:t>OWASP </a:t>
            </a:r>
            <a:r>
              <a:rPr lang="en-US" dirty="0"/>
              <a:t>Encoder project: https://www.owasp.org/index.php/OWASP_Java_Encoder_Project</a:t>
            </a:r>
          </a:p>
          <a:p>
            <a:pPr>
              <a:buClr>
                <a:srgbClr val="72A71F"/>
              </a:buClr>
            </a:pPr>
            <a:r>
              <a:rPr lang="en-US" dirty="0" smtClean="0"/>
              <a:t> </a:t>
            </a: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545286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79</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Insecure direct object reference</a:t>
            </a:r>
          </a:p>
          <a:p>
            <a:pPr>
              <a:buClr>
                <a:srgbClr val="72A71F"/>
              </a:buClr>
            </a:pPr>
            <a:r>
              <a:rPr lang="en-US" dirty="0"/>
              <a:t>OWASP: </a:t>
            </a:r>
            <a:r>
              <a:rPr lang="en-US" dirty="0">
                <a:hlinkClick r:id="rId3"/>
              </a:rPr>
              <a:t>https://</a:t>
            </a:r>
            <a:r>
              <a:rPr lang="en-US" dirty="0" smtClean="0">
                <a:hlinkClick r:id="rId3"/>
              </a:rPr>
              <a:t>www.owasp.org/index.php/Top_10_2013-A4-Insecure_Direct_Object_References</a:t>
            </a:r>
            <a:endParaRPr lang="en-US" dirty="0" smtClean="0"/>
          </a:p>
          <a:p>
            <a:pPr>
              <a:buClr>
                <a:srgbClr val="72A71F"/>
              </a:buClr>
            </a:pPr>
            <a:r>
              <a:rPr lang="en-US" dirty="0"/>
              <a:t>https://affinity-it-security.com/what-is-an-insecure-direct-object-reference/</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1944908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Authentication</a:t>
            </a:r>
            <a:endParaRPr lang="nl-BE" sz="1200" dirty="0">
              <a:solidFill>
                <a:schemeClr val="tx1">
                  <a:lumMod val="85000"/>
                </a:schemeClr>
              </a:solidFill>
            </a:endParaRPr>
          </a:p>
          <a:p>
            <a:pPr marL="514350" indent="-514350">
              <a:buFont typeface="+mj-lt"/>
              <a:buAutoNum type="arabicPeriod"/>
            </a:pPr>
            <a:r>
              <a:rPr lang="nl-BE" dirty="0" err="1" smtClean="0"/>
              <a:t>Authorization</a:t>
            </a:r>
            <a:endParaRPr lang="nl-BE" dirty="0" smtClean="0"/>
          </a:p>
          <a:p>
            <a:pPr lvl="1"/>
            <a:r>
              <a:rPr lang="nl-BE" sz="2000" dirty="0" err="1" smtClean="0"/>
              <a:t>Authentication</a:t>
            </a:r>
            <a:r>
              <a:rPr lang="nl-BE" sz="2000" dirty="0" smtClean="0"/>
              <a:t> </a:t>
            </a:r>
            <a:r>
              <a:rPr lang="nl-BE" sz="2000" dirty="0" err="1" smtClean="0"/>
              <a:t>vs</a:t>
            </a:r>
            <a:r>
              <a:rPr lang="nl-BE" sz="2000" dirty="0" smtClean="0"/>
              <a:t> </a:t>
            </a:r>
            <a:r>
              <a:rPr lang="nl-BE" sz="2000" dirty="0" err="1" smtClean="0"/>
              <a:t>Authorization</a:t>
            </a:r>
            <a:endParaRPr lang="nl-BE" sz="2000" dirty="0"/>
          </a:p>
          <a:p>
            <a:pPr lvl="1"/>
            <a:r>
              <a:rPr lang="nl-BE" sz="2000" dirty="0" err="1" smtClean="0"/>
              <a:t>Roles</a:t>
            </a:r>
            <a:endParaRPr lang="nl-BE" sz="2000" dirty="0"/>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a:t>
            </a:fld>
            <a:endParaRPr lang="nl-BE" dirty="0"/>
          </a:p>
        </p:txBody>
      </p:sp>
    </p:spTree>
    <p:extLst>
      <p:ext uri="{BB962C8B-B14F-4D97-AF65-F5344CB8AC3E}">
        <p14:creationId xmlns:p14="http://schemas.microsoft.com/office/powerpoint/2010/main" val="4962507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80</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Broken access control</a:t>
            </a:r>
          </a:p>
          <a:p>
            <a:pPr>
              <a:buClr>
                <a:srgbClr val="72A71F"/>
              </a:buClr>
            </a:pPr>
            <a:r>
              <a:rPr lang="en-US" dirty="0"/>
              <a:t>OWASP: https://www.owasp.org/index.php/Top_10-2017_A5-Broken_Access_Control</a:t>
            </a:r>
          </a:p>
          <a:p>
            <a:pPr>
              <a:buClr>
                <a:srgbClr val="72A71F"/>
              </a:buClr>
            </a:pPr>
            <a:r>
              <a:rPr lang="en-US" dirty="0"/>
              <a:t>OWASP: https://www.owasp.org/index.php/Top_10-2017_A2-Broken_Authentication</a:t>
            </a:r>
          </a:p>
          <a:p>
            <a:pPr>
              <a:buClr>
                <a:srgbClr val="72A71F"/>
              </a:buClr>
            </a:pPr>
            <a:endParaRPr lang="en-US" dirty="0"/>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7370728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81</a:t>
            </a:fld>
            <a:endParaRPr lang="nl-BE" dirty="0"/>
          </a:p>
        </p:txBody>
      </p:sp>
      <p:sp>
        <p:nvSpPr>
          <p:cNvPr id="4" name="Title 3"/>
          <p:cNvSpPr>
            <a:spLocks noGrp="1"/>
          </p:cNvSpPr>
          <p:nvPr>
            <p:ph type="title"/>
          </p:nvPr>
        </p:nvSpPr>
        <p:spPr/>
        <p:txBody>
          <a:bodyPr/>
          <a:lstStyle/>
          <a:p>
            <a:r>
              <a:rPr lang="en-US" dirty="0" smtClean="0"/>
              <a:t>References</a:t>
            </a:r>
            <a:endParaRPr lang="nl-BE" dirty="0"/>
          </a:p>
        </p:txBody>
      </p:sp>
      <p:sp>
        <p:nvSpPr>
          <p:cNvPr id="6" name="Content Placeholder 5"/>
          <p:cNvSpPr>
            <a:spLocks noGrp="1"/>
          </p:cNvSpPr>
          <p:nvPr>
            <p:ph sz="half" idx="10"/>
          </p:nvPr>
        </p:nvSpPr>
        <p:spPr/>
        <p:txBody>
          <a:bodyPr/>
          <a:lstStyle/>
          <a:p>
            <a:r>
              <a:rPr lang="nl-BE" dirty="0" smtClean="0"/>
              <a:t>Common attacks</a:t>
            </a:r>
            <a:endParaRPr lang="nl-BE" dirty="0"/>
          </a:p>
        </p:txBody>
      </p:sp>
      <p:sp>
        <p:nvSpPr>
          <p:cNvPr id="8" name="Content Placeholder 4"/>
          <p:cNvSpPr>
            <a:spLocks noGrp="1"/>
          </p:cNvSpPr>
          <p:nvPr>
            <p:ph sz="half" idx="1"/>
          </p:nvPr>
        </p:nvSpPr>
        <p:spPr>
          <a:xfrm>
            <a:off x="838200" y="443726"/>
            <a:ext cx="10515600" cy="5092812"/>
          </a:xfrm>
        </p:spPr>
        <p:txBody>
          <a:bodyPr/>
          <a:lstStyle/>
          <a:p>
            <a:pPr marL="0" indent="0">
              <a:buNone/>
            </a:pPr>
            <a:r>
              <a:rPr lang="en-US" sz="3200" dirty="0" smtClean="0"/>
              <a:t>Vulnerabilities in third-party libraries</a:t>
            </a:r>
          </a:p>
          <a:p>
            <a:pPr>
              <a:buClr>
                <a:srgbClr val="72A71F"/>
              </a:buClr>
            </a:pPr>
            <a:r>
              <a:rPr lang="en-US" dirty="0"/>
              <a:t>OWASP: https://www.owasp.org/index.php/Top_10-2017_A9-Using_Components_with_Known_Vulnerabilities</a:t>
            </a:r>
          </a:p>
          <a:p>
            <a:pPr>
              <a:buClr>
                <a:srgbClr val="72A71F"/>
              </a:buClr>
            </a:pPr>
            <a:r>
              <a:rPr lang="en-US" dirty="0" smtClean="0"/>
              <a:t>OWASP</a:t>
            </a:r>
            <a:r>
              <a:rPr lang="en-US" dirty="0"/>
              <a:t>: </a:t>
            </a:r>
            <a:r>
              <a:rPr lang="en-US" dirty="0">
                <a:hlinkClick r:id="rId3"/>
              </a:rPr>
              <a:t>https://</a:t>
            </a:r>
            <a:r>
              <a:rPr lang="en-US" dirty="0" smtClean="0">
                <a:hlinkClick r:id="rId3"/>
              </a:rPr>
              <a:t>www.owasp.org/index.php/Top_10-2017_A6-Security_Misconfiguration</a:t>
            </a:r>
            <a:endParaRPr lang="en-US" dirty="0" smtClean="0"/>
          </a:p>
          <a:p>
            <a:pPr>
              <a:buClr>
                <a:srgbClr val="72A71F"/>
              </a:buClr>
            </a:pPr>
            <a:r>
              <a:rPr lang="en-US" dirty="0" smtClean="0"/>
              <a:t>Recently </a:t>
            </a:r>
            <a:r>
              <a:rPr lang="en-US" dirty="0"/>
              <a:t>discovered vulnerabilities: https://cve.mitre.org/</a:t>
            </a:r>
          </a:p>
          <a:p>
            <a:pPr>
              <a:buClr>
                <a:srgbClr val="72A71F"/>
              </a:buClr>
            </a:pPr>
            <a:endParaRPr lang="en-US" dirty="0" smtClean="0"/>
          </a:p>
          <a:p>
            <a:pPr>
              <a:buClr>
                <a:srgbClr val="72A71F"/>
              </a:buClr>
            </a:pPr>
            <a:endParaRPr lang="en-US" dirty="0"/>
          </a:p>
          <a:p>
            <a:pPr>
              <a:buClr>
                <a:srgbClr val="72A71F"/>
              </a:buClr>
            </a:pPr>
            <a:endParaRPr lang="en-US" dirty="0" smtClean="0"/>
          </a:p>
          <a:p>
            <a:pPr marL="0" indent="0">
              <a:buClr>
                <a:srgbClr val="72A71F"/>
              </a:buClr>
              <a:buNone/>
            </a:pPr>
            <a:endParaRPr lang="en-US" dirty="0"/>
          </a:p>
          <a:p>
            <a:pPr>
              <a:buClr>
                <a:srgbClr val="72A71F"/>
              </a:buClr>
            </a:pPr>
            <a:endParaRPr lang="en-US" dirty="0" smtClean="0"/>
          </a:p>
          <a:p>
            <a:pPr>
              <a:buClr>
                <a:srgbClr val="72A71F"/>
              </a:buClr>
            </a:pPr>
            <a:endParaRPr lang="en-US" dirty="0" smtClean="0"/>
          </a:p>
          <a:p>
            <a:pPr>
              <a:buClr>
                <a:srgbClr val="72A71F"/>
              </a:buClr>
            </a:pPr>
            <a:endParaRPr lang="en-US" dirty="0" smtClean="0"/>
          </a:p>
          <a:p>
            <a:pPr lvl="1">
              <a:buClr>
                <a:srgbClr val="72A71F"/>
              </a:buClr>
            </a:pPr>
            <a:endParaRPr lang="en-US" dirty="0" smtClean="0"/>
          </a:p>
          <a:p>
            <a:pPr>
              <a:buClr>
                <a:srgbClr val="72A71F"/>
              </a:buClr>
            </a:pPr>
            <a:endParaRPr lang="en-US" dirty="0" smtClean="0"/>
          </a:p>
          <a:p>
            <a:pPr marL="457200" lvl="1" indent="0">
              <a:buClr>
                <a:srgbClr val="72A71F"/>
              </a:buClr>
              <a:buNone/>
            </a:pPr>
            <a:endParaRPr lang="en-US" dirty="0" smtClean="0"/>
          </a:p>
        </p:txBody>
      </p:sp>
    </p:spTree>
    <p:extLst>
      <p:ext uri="{BB962C8B-B14F-4D97-AF65-F5344CB8AC3E}">
        <p14:creationId xmlns:p14="http://schemas.microsoft.com/office/powerpoint/2010/main" val="35885527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Authentication</a:t>
            </a:r>
            <a:endParaRPr lang="nl-BE" dirty="0"/>
          </a:p>
        </p:txBody>
      </p:sp>
      <p:sp>
        <p:nvSpPr>
          <p:cNvPr id="3" name="Text Placeholder 2"/>
          <p:cNvSpPr>
            <a:spLocks noGrp="1"/>
          </p:cNvSpPr>
          <p:nvPr>
            <p:ph type="body" idx="1"/>
          </p:nvPr>
        </p:nvSpPr>
        <p:spPr/>
        <p:txBody>
          <a:bodyPr/>
          <a:lstStyle/>
          <a:p>
            <a:r>
              <a:rPr lang="nl-BE" dirty="0" err="1" smtClean="0"/>
              <a:t>Chapter</a:t>
            </a:r>
            <a:r>
              <a:rPr lang="nl-BE" dirty="0" smtClean="0"/>
              <a:t> 2</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82</a:t>
            </a:fld>
            <a:endParaRPr lang="nl-BE" dirty="0"/>
          </a:p>
        </p:txBody>
      </p:sp>
    </p:spTree>
    <p:extLst>
      <p:ext uri="{BB962C8B-B14F-4D97-AF65-F5344CB8AC3E}">
        <p14:creationId xmlns:p14="http://schemas.microsoft.com/office/powerpoint/2010/main" val="33610459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b="1" dirty="0">
                <a:solidFill>
                  <a:srgbClr val="72A71F"/>
                </a:solidFill>
              </a:rPr>
              <a:t>√ </a:t>
            </a:r>
            <a:r>
              <a:rPr lang="nl-BE" sz="1200" dirty="0" smtClean="0">
                <a:solidFill>
                  <a:schemeClr val="tx1">
                    <a:lumMod val="85000"/>
                  </a:schemeClr>
                </a:solidFill>
              </a:rPr>
              <a:t>Common attacks</a:t>
            </a:r>
            <a:endParaRPr lang="nl-BE" sz="1200" dirty="0">
              <a:solidFill>
                <a:schemeClr val="tx1">
                  <a:lumMod val="85000"/>
                </a:schemeClr>
              </a:solidFill>
            </a:endParaRPr>
          </a:p>
          <a:p>
            <a:pPr marL="514350" indent="-514350">
              <a:buFont typeface="+mj-lt"/>
              <a:buAutoNum type="arabicPeriod"/>
            </a:pPr>
            <a:r>
              <a:rPr lang="nl-BE" dirty="0" err="1" smtClean="0"/>
              <a:t>Authentication</a:t>
            </a:r>
            <a:endParaRPr lang="nl-BE" dirty="0" smtClean="0"/>
          </a:p>
          <a:p>
            <a:pPr lvl="1"/>
            <a:r>
              <a:rPr lang="nl-BE" sz="2000" dirty="0" err="1" smtClean="0"/>
              <a:t>What</a:t>
            </a:r>
            <a:r>
              <a:rPr lang="nl-BE" sz="2000" dirty="0" smtClean="0"/>
              <a:t> is </a:t>
            </a:r>
            <a:r>
              <a:rPr lang="nl-BE" sz="2000" dirty="0" err="1" smtClean="0"/>
              <a:t>authentication</a:t>
            </a:r>
            <a:r>
              <a:rPr lang="nl-BE" sz="2000" dirty="0" smtClean="0"/>
              <a:t>?</a:t>
            </a:r>
            <a:endParaRPr lang="nl-BE" sz="2000" dirty="0"/>
          </a:p>
          <a:p>
            <a:pPr lvl="1"/>
            <a:r>
              <a:rPr lang="nl-BE" sz="2000" dirty="0" err="1" smtClean="0"/>
              <a:t>Authentication</a:t>
            </a:r>
            <a:r>
              <a:rPr lang="nl-BE" sz="2000" dirty="0" smtClean="0"/>
              <a:t> in modern </a:t>
            </a:r>
            <a:r>
              <a:rPr lang="nl-BE" sz="2000" dirty="0" err="1" smtClean="0"/>
              <a:t>client</a:t>
            </a:r>
            <a:r>
              <a:rPr lang="nl-BE" sz="2000" dirty="0" smtClean="0"/>
              <a:t>-side web apps</a:t>
            </a:r>
            <a:endParaRPr lang="nl-BE" sz="2000" dirty="0"/>
          </a:p>
          <a:p>
            <a:pPr lvl="1"/>
            <a:r>
              <a:rPr lang="nl-BE" sz="2000" dirty="0" err="1" smtClean="0"/>
              <a:t>Realms</a:t>
            </a:r>
            <a:endParaRPr lang="nl-BE" sz="2000" dirty="0" smtClean="0"/>
          </a:p>
          <a:p>
            <a:pPr lvl="1"/>
            <a:r>
              <a:rPr lang="nl-BE" sz="2000" dirty="0" smtClean="0"/>
              <a:t>Spring security</a:t>
            </a:r>
            <a:endParaRPr lang="nl-BE" sz="1200" dirty="0" smtClean="0">
              <a:solidFill>
                <a:schemeClr val="tx1">
                  <a:lumMod val="85000"/>
                </a:schemeClr>
              </a:solidFill>
            </a:endParaRPr>
          </a:p>
          <a:p>
            <a:pPr marL="514350" indent="-514350">
              <a:buFont typeface="+mj-lt"/>
              <a:buAutoNum type="arabicPeriod"/>
            </a:pPr>
            <a:r>
              <a:rPr lang="nl-BE" sz="1200" dirty="0" err="1">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sz="1200" dirty="0" smtClean="0">
                <a:solidFill>
                  <a:schemeClr val="tx1">
                    <a:lumMod val="85000"/>
                  </a:schemeClr>
                </a:solidFill>
              </a:rPr>
              <a:t>Features</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83</a:t>
            </a:fld>
            <a:endParaRPr lang="nl-BE" dirty="0"/>
          </a:p>
        </p:txBody>
      </p:sp>
    </p:spTree>
    <p:extLst>
      <p:ext uri="{BB962C8B-B14F-4D97-AF65-F5344CB8AC3E}">
        <p14:creationId xmlns:p14="http://schemas.microsoft.com/office/powerpoint/2010/main" val="32300852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84</a:t>
            </a:fld>
            <a:endParaRPr lang="nl-BE" dirty="0"/>
          </a:p>
        </p:txBody>
      </p:sp>
    </p:spTree>
    <p:extLst>
      <p:ext uri="{BB962C8B-B14F-4D97-AF65-F5344CB8AC3E}">
        <p14:creationId xmlns:p14="http://schemas.microsoft.com/office/powerpoint/2010/main" val="263106764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85</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a:t>
            </a:r>
          </a:p>
          <a:p>
            <a:pPr marL="0" indent="0">
              <a:buNone/>
            </a:pPr>
            <a:r>
              <a:rPr lang="en-US" sz="3200" dirty="0" smtClean="0"/>
              <a:t>= </a:t>
            </a:r>
            <a:r>
              <a:rPr lang="en-US" dirty="0"/>
              <a:t> </a:t>
            </a:r>
            <a:r>
              <a:rPr lang="en-US" i="1" dirty="0"/>
              <a:t>the act of confirming the truth of an attribute of a single piece of data claimed true by an </a:t>
            </a:r>
            <a:r>
              <a:rPr lang="en-US" i="1" dirty="0" smtClean="0"/>
              <a:t>entity.</a:t>
            </a:r>
          </a:p>
          <a:p>
            <a:pPr marL="0" indent="0">
              <a:buNone/>
            </a:pPr>
            <a:r>
              <a:rPr lang="en-US" sz="3200" dirty="0" smtClean="0"/>
              <a:t>AKA</a:t>
            </a:r>
          </a:p>
          <a:p>
            <a:pPr marL="0" indent="0">
              <a:buNone/>
            </a:pPr>
            <a:r>
              <a:rPr lang="en-US" sz="3200" dirty="0" smtClean="0"/>
              <a:t>Proving you are who you claim to be</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25095079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86</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physical world</a:t>
            </a:r>
          </a:p>
          <a:p>
            <a:pPr marL="0" indent="0">
              <a:buNone/>
            </a:pPr>
            <a:r>
              <a:rPr lang="en-US" sz="3200" dirty="0" smtClean="0"/>
              <a:t>Bank card + </a:t>
            </a:r>
            <a:r>
              <a:rPr lang="en-US" sz="3200" dirty="0" err="1" smtClean="0"/>
              <a:t>pincode</a:t>
            </a:r>
            <a:endParaRPr lang="en-US" sz="3200" dirty="0" smtClean="0"/>
          </a:p>
          <a:p>
            <a:pPr marL="0" indent="0">
              <a:buNone/>
            </a:pPr>
            <a:endParaRPr lang="en-US" sz="3200" dirty="0"/>
          </a:p>
          <a:p>
            <a:pPr marL="0" indent="0">
              <a:buNone/>
            </a:pPr>
            <a:endParaRPr lang="en-US" sz="3200" dirty="0" smtClean="0"/>
          </a:p>
          <a:p>
            <a:pPr marL="0" indent="0">
              <a:buNone/>
            </a:pPr>
            <a:endParaRPr lang="en-US" sz="3200" dirty="0"/>
          </a:p>
          <a:p>
            <a:pPr marL="0" indent="0">
              <a:buNone/>
            </a:pPr>
            <a:r>
              <a:rPr lang="en-US" sz="3200" dirty="0" smtClean="0"/>
              <a:t>ID card + code</a:t>
            </a:r>
          </a:p>
          <a:p>
            <a:pPr marL="0" indent="0">
              <a:buNone/>
            </a:pPr>
            <a:r>
              <a:rPr lang="en-US" sz="3200" dirty="0" smtClean="0"/>
              <a:t> </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026" name="Picture 2" descr="Free stock photo of dirty, wall, machine, at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994" y="990839"/>
            <a:ext cx="3162011" cy="211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5189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87</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41859773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88</a:t>
            </a:fld>
            <a:endParaRPr lang="nl-BE" dirty="0"/>
          </a:p>
        </p:txBody>
      </p:sp>
      <p:sp>
        <p:nvSpPr>
          <p:cNvPr id="4" name="Title 3"/>
          <p:cNvSpPr>
            <a:spLocks noGrp="1"/>
          </p:cNvSpPr>
          <p:nvPr>
            <p:ph type="title"/>
          </p:nvPr>
        </p:nvSpPr>
        <p:spPr/>
        <p:txBody>
          <a:bodyPr/>
          <a:lstStyle/>
          <a:p>
            <a:r>
              <a:rPr lang="nl-BE" dirty="0" err="1" smtClean="0"/>
              <a:t>What</a:t>
            </a:r>
            <a:r>
              <a:rPr lang="nl-BE" dirty="0" smtClean="0"/>
              <a:t> is </a:t>
            </a:r>
            <a:r>
              <a:rPr lang="nl-BE" dirty="0" err="1" smtClean="0"/>
              <a:t>authentication</a:t>
            </a:r>
            <a:r>
              <a:rPr lang="nl-BE" dirty="0" smtClean="0"/>
              <a:t>?</a:t>
            </a:r>
            <a:endParaRPr lang="nl-BE" dirty="0"/>
          </a:p>
        </p:txBody>
      </p:sp>
      <p:sp>
        <p:nvSpPr>
          <p:cNvPr id="5" name="Content Placeholder 4"/>
          <p:cNvSpPr>
            <a:spLocks noGrp="1"/>
          </p:cNvSpPr>
          <p:nvPr>
            <p:ph sz="half" idx="1"/>
          </p:nvPr>
        </p:nvSpPr>
        <p:spPr/>
        <p:txBody>
          <a:bodyPr/>
          <a:lstStyle/>
          <a:p>
            <a:pPr marL="0" indent="0">
              <a:buNone/>
            </a:pPr>
            <a:r>
              <a:rPr lang="en-US" sz="3200" dirty="0" smtClean="0"/>
              <a:t>Authentication in the digital world</a:t>
            </a:r>
          </a:p>
          <a:p>
            <a:pPr>
              <a:buClr>
                <a:srgbClr val="72A71F"/>
              </a:buClr>
            </a:pPr>
            <a:r>
              <a:rPr lang="en-US" sz="3200" dirty="0" smtClean="0"/>
              <a:t>Username + password are the most used</a:t>
            </a:r>
          </a:p>
          <a:p>
            <a:pPr>
              <a:buClr>
                <a:srgbClr val="72A71F"/>
              </a:buClr>
            </a:pPr>
            <a:r>
              <a:rPr lang="en-US" sz="3200" dirty="0" smtClean="0"/>
              <a:t> Fingerprints</a:t>
            </a:r>
          </a:p>
          <a:p>
            <a:pPr>
              <a:buClr>
                <a:srgbClr val="72A71F"/>
              </a:buClr>
            </a:pPr>
            <a:r>
              <a:rPr lang="en-US" sz="3200" dirty="0" smtClean="0"/>
              <a:t>Facial recognition</a:t>
            </a:r>
          </a:p>
          <a:p>
            <a:pPr>
              <a:buClr>
                <a:srgbClr val="72A71F"/>
              </a:buClr>
            </a:pPr>
            <a:r>
              <a:rPr lang="en-US" sz="32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cxnSp>
        <p:nvCxnSpPr>
          <p:cNvPr id="7" name="Straight Arrow Connector 11"/>
          <p:cNvCxnSpPr/>
          <p:nvPr/>
        </p:nvCxnSpPr>
        <p:spPr>
          <a:xfrm flipV="1">
            <a:off x="8167254" y="1205345"/>
            <a:ext cx="477982" cy="62347"/>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2"/>
          <p:cNvSpPr/>
          <p:nvPr/>
        </p:nvSpPr>
        <p:spPr>
          <a:xfrm>
            <a:off x="6424468" y="2029311"/>
            <a:ext cx="4929332"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Also just data, so not that different</a:t>
            </a:r>
            <a:endParaRPr lang="en-US" b="1" dirty="0"/>
          </a:p>
        </p:txBody>
      </p:sp>
      <p:cxnSp>
        <p:nvCxnSpPr>
          <p:cNvPr id="11" name="Straight Arrow Connector 11"/>
          <p:cNvCxnSpPr/>
          <p:nvPr/>
        </p:nvCxnSpPr>
        <p:spPr>
          <a:xfrm flipV="1">
            <a:off x="4977245" y="2223655"/>
            <a:ext cx="1683328" cy="20782"/>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2"/>
          <p:cNvSpPr/>
          <p:nvPr/>
        </p:nvSpPr>
        <p:spPr>
          <a:xfrm>
            <a:off x="8645236" y="1020679"/>
            <a:ext cx="3546764" cy="369332"/>
          </a:xfrm>
          <a:prstGeom prst="rect">
            <a:avLst/>
          </a:prstGeom>
        </p:spPr>
        <p:txBody>
          <a:bodyPr wrap="square">
            <a:spAutoFit/>
          </a:bodyP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72A71F"/>
                </a:solidFill>
                <a:latin typeface="MV Boli" panose="02000500030200090000" pitchFamily="2" charset="0"/>
                <a:cs typeface="MV Boli" panose="02000500030200090000" pitchFamily="2" charset="0"/>
              </a:rPr>
              <a:t>Today’s focus in the </a:t>
            </a:r>
            <a:r>
              <a:rPr lang="en-US" b="1" dirty="0" err="1" smtClean="0">
                <a:solidFill>
                  <a:srgbClr val="72A71F"/>
                </a:solidFill>
                <a:latin typeface="MV Boli" panose="02000500030200090000" pitchFamily="2" charset="0"/>
                <a:cs typeface="MV Boli" panose="02000500030200090000" pitchFamily="2" charset="0"/>
              </a:rPr>
              <a:t>exercices</a:t>
            </a:r>
            <a:endParaRPr lang="en-US" b="1" dirty="0"/>
          </a:p>
        </p:txBody>
      </p:sp>
      <p:sp>
        <p:nvSpPr>
          <p:cNvPr id="15" name="Right Brace 7"/>
          <p:cNvSpPr/>
          <p:nvPr/>
        </p:nvSpPr>
        <p:spPr>
          <a:xfrm>
            <a:off x="4294770" y="1481285"/>
            <a:ext cx="393327" cy="1584034"/>
          </a:xfrm>
          <a:prstGeom prst="rightBrace">
            <a:avLst>
              <a:gd name="adj1" fmla="val 8333"/>
              <a:gd name="adj2" fmla="val 49044"/>
            </a:avLst>
          </a:prstGeom>
          <a:noFill/>
          <a:ln w="28575">
            <a:solidFill>
              <a:srgbClr val="72A71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nl-BE"/>
          </a:p>
        </p:txBody>
      </p:sp>
    </p:spTree>
    <p:extLst>
      <p:ext uri="{BB962C8B-B14F-4D97-AF65-F5344CB8AC3E}">
        <p14:creationId xmlns:p14="http://schemas.microsoft.com/office/powerpoint/2010/main" val="3842240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4625"/>
            <a:ext cx="10515600" cy="935491"/>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89</a:t>
            </a:fld>
            <a:endParaRPr lang="nl-BE" dirty="0"/>
          </a:p>
        </p:txBody>
      </p:sp>
    </p:spTree>
    <p:extLst>
      <p:ext uri="{BB962C8B-B14F-4D97-AF65-F5344CB8AC3E}">
        <p14:creationId xmlns:p14="http://schemas.microsoft.com/office/powerpoint/2010/main" val="366725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4" name="Title 3"/>
          <p:cNvSpPr>
            <a:spLocks noGrp="1"/>
          </p:cNvSpPr>
          <p:nvPr>
            <p:ph type="title"/>
          </p:nvPr>
        </p:nvSpPr>
        <p:spPr/>
        <p:txBody>
          <a:bodyPr>
            <a:normAutofit fontScale="90000"/>
          </a:bodyPr>
          <a:lstStyle/>
          <a:p>
            <a:r>
              <a:rPr lang="nl-BE" dirty="0" err="1" smtClean="0"/>
              <a:t>Overview</a:t>
            </a:r>
            <a:endParaRPr lang="nl-BE" dirty="0"/>
          </a:p>
        </p:txBody>
      </p:sp>
      <p:sp>
        <p:nvSpPr>
          <p:cNvPr id="5" name="Content Placeholder 4"/>
          <p:cNvSpPr>
            <a:spLocks noGrp="1"/>
          </p:cNvSpPr>
          <p:nvPr>
            <p:ph sz="half" idx="1"/>
          </p:nvPr>
        </p:nvSpPr>
        <p:spPr/>
        <p:txBody>
          <a:bodyPr/>
          <a:lstStyle/>
          <a:p>
            <a:pPr marL="514350" indent="-514350">
              <a:buFont typeface="+mj-lt"/>
              <a:buAutoNum type="arabicPeriod"/>
            </a:pPr>
            <a:r>
              <a:rPr lang="nl-BE" sz="1200" dirty="0" smtClean="0">
                <a:solidFill>
                  <a:schemeClr val="tx1">
                    <a:lumMod val="85000"/>
                  </a:schemeClr>
                </a:solidFill>
              </a:rPr>
              <a:t>Common attacks</a:t>
            </a:r>
            <a:endParaRPr lang="nl-BE" sz="1200" dirty="0" smtClean="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Authentication</a:t>
            </a:r>
            <a:endParaRPr lang="nl-BE" sz="1200" dirty="0" smtClean="0">
              <a:solidFill>
                <a:schemeClr val="tx1">
                  <a:lumMod val="85000"/>
                </a:schemeClr>
              </a:solidFill>
            </a:endParaRPr>
          </a:p>
          <a:p>
            <a:pPr marL="514350" indent="-514350">
              <a:buFont typeface="+mj-lt"/>
              <a:buAutoNum type="arabicPeriod"/>
            </a:pPr>
            <a:r>
              <a:rPr lang="en-US" sz="1200" dirty="0" smtClean="0">
                <a:solidFill>
                  <a:schemeClr val="tx1">
                    <a:lumMod val="85000"/>
                  </a:schemeClr>
                </a:solidFill>
              </a:rPr>
              <a:t>Authorization</a:t>
            </a:r>
            <a:endParaRPr lang="nl-BE" sz="1200" dirty="0">
              <a:solidFill>
                <a:schemeClr val="tx1">
                  <a:lumMod val="85000"/>
                </a:schemeClr>
              </a:solidFill>
            </a:endParaRPr>
          </a:p>
          <a:p>
            <a:pPr marL="514350" indent="-514350">
              <a:buFont typeface="+mj-lt"/>
              <a:buAutoNum type="arabicPeriod"/>
            </a:pPr>
            <a:r>
              <a:rPr lang="nl-BE" dirty="0" smtClean="0"/>
              <a:t>Features</a:t>
            </a:r>
            <a:endParaRPr lang="nl-BE" dirty="0" smtClean="0"/>
          </a:p>
          <a:p>
            <a:pPr lvl="1"/>
            <a:r>
              <a:rPr lang="nl-BE" sz="2000" dirty="0" smtClean="0"/>
              <a:t>Feature </a:t>
            </a:r>
            <a:r>
              <a:rPr lang="nl-BE" sz="2000" dirty="0" err="1" smtClean="0"/>
              <a:t>based</a:t>
            </a:r>
            <a:r>
              <a:rPr lang="nl-BE" sz="2000" dirty="0" smtClean="0"/>
              <a:t> security </a:t>
            </a:r>
            <a:r>
              <a:rPr lang="nl-BE" sz="2000" dirty="0" err="1" smtClean="0"/>
              <a:t>aka</a:t>
            </a:r>
            <a:r>
              <a:rPr lang="nl-BE" sz="2000" dirty="0" smtClean="0"/>
              <a:t> </a:t>
            </a:r>
            <a:r>
              <a:rPr lang="nl-BE" sz="2000" dirty="0" err="1" smtClean="0"/>
              <a:t>Permission</a:t>
            </a:r>
            <a:r>
              <a:rPr lang="nl-BE" sz="2000" dirty="0" smtClean="0"/>
              <a:t> </a:t>
            </a:r>
            <a:r>
              <a:rPr lang="nl-BE" sz="2000" dirty="0" err="1" smtClean="0"/>
              <a:t>based</a:t>
            </a:r>
            <a:r>
              <a:rPr lang="nl-BE" sz="2000" dirty="0" smtClean="0"/>
              <a:t> security</a:t>
            </a:r>
            <a:endParaRPr lang="nl-BE" sz="1200" dirty="0">
              <a:solidFill>
                <a:schemeClr val="tx1">
                  <a:lumMod val="85000"/>
                </a:schemeClr>
              </a:solidFill>
            </a:endParaRPr>
          </a:p>
          <a:p>
            <a:pPr marL="514350" indent="-514350">
              <a:buFont typeface="+mj-lt"/>
              <a:buAutoNum type="arabicPeriod"/>
            </a:pPr>
            <a:r>
              <a:rPr lang="nl-BE" sz="1200" dirty="0" err="1" smtClean="0">
                <a:solidFill>
                  <a:schemeClr val="tx1">
                    <a:lumMod val="85000"/>
                  </a:schemeClr>
                </a:solidFill>
              </a:rPr>
              <a:t>Additional</a:t>
            </a:r>
            <a:r>
              <a:rPr lang="nl-BE" sz="1200" dirty="0" smtClean="0">
                <a:solidFill>
                  <a:schemeClr val="tx1">
                    <a:lumMod val="85000"/>
                  </a:schemeClr>
                </a:solidFill>
              </a:rPr>
              <a:t> access checks</a:t>
            </a:r>
            <a:endParaRPr lang="nl-BE" sz="1200" dirty="0">
              <a:solidFill>
                <a:schemeClr val="tx1">
                  <a:lumMod val="85000"/>
                </a:schemeClr>
              </a:solidFill>
            </a:endParaRPr>
          </a:p>
          <a:p>
            <a:pPr marL="0" indent="0">
              <a:buNone/>
            </a:pPr>
            <a:endParaRPr lang="nl-BE" sz="1200" dirty="0" smtClean="0">
              <a:solidFill>
                <a:schemeClr val="tx1">
                  <a:lumMod val="85000"/>
                </a:schemeClr>
              </a:solidFill>
            </a:endParaRPr>
          </a:p>
          <a:p>
            <a:pPr marL="0" indent="0">
              <a:buNone/>
            </a:pPr>
            <a:endParaRPr lang="nl-BE" sz="1200" dirty="0">
              <a:solidFill>
                <a:schemeClr val="tx1">
                  <a:lumMod val="85000"/>
                </a:schemeClr>
              </a:solidFill>
            </a:endParaRPr>
          </a:p>
        </p:txBody>
      </p:sp>
      <p:sp>
        <p:nvSpPr>
          <p:cNvPr id="6" name="Slide Number Placeholder 5"/>
          <p:cNvSpPr>
            <a:spLocks noGrp="1"/>
          </p:cNvSpPr>
          <p:nvPr>
            <p:ph type="sldNum" sz="quarter" idx="4"/>
          </p:nvPr>
        </p:nvSpPr>
        <p:spPr/>
        <p:txBody>
          <a:bodyPr/>
          <a:lstStyle/>
          <a:p>
            <a:fld id="{90CF558A-EBF4-4622-B459-183D257C4280}" type="slidenum">
              <a:rPr lang="nl-BE" smtClean="0"/>
              <a:pPr/>
              <a:t>9</a:t>
            </a:fld>
            <a:endParaRPr lang="nl-BE" dirty="0"/>
          </a:p>
        </p:txBody>
      </p:sp>
    </p:spTree>
    <p:extLst>
      <p:ext uri="{BB962C8B-B14F-4D97-AF65-F5344CB8AC3E}">
        <p14:creationId xmlns:p14="http://schemas.microsoft.com/office/powerpoint/2010/main" val="5722790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90</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Enter the authorization header</a:t>
            </a:r>
          </a:p>
          <a:p>
            <a:pPr>
              <a:buClr>
                <a:srgbClr val="72A71F"/>
              </a:buClr>
            </a:pPr>
            <a:r>
              <a:rPr lang="en-US" sz="3200" dirty="0" smtClean="0"/>
              <a:t>Sent with every request to the server</a:t>
            </a:r>
          </a:p>
          <a:p>
            <a:pPr>
              <a:buClr>
                <a:srgbClr val="72A71F"/>
              </a:buClr>
            </a:pPr>
            <a:r>
              <a:rPr lang="en-US" sz="3200" dirty="0" smtClean="0"/>
              <a:t>Payload =&gt; Basic </a:t>
            </a:r>
            <a:r>
              <a:rPr lang="en-US" sz="3200" dirty="0" err="1" smtClean="0"/>
              <a:t>username:password</a:t>
            </a:r>
            <a:endParaRPr lang="en-US" sz="3200" dirty="0" smtClean="0"/>
          </a:p>
          <a:p>
            <a:pPr>
              <a:buClr>
                <a:srgbClr val="72A71F"/>
              </a:buClr>
            </a:pPr>
            <a:r>
              <a:rPr lang="en-US" sz="3200" dirty="0" smtClean="0"/>
              <a:t>Payload encoded using Base64 </a:t>
            </a:r>
          </a:p>
          <a:p>
            <a:pPr lvl="1">
              <a:buClr>
                <a:srgbClr val="72A71F"/>
              </a:buClr>
            </a:pPr>
            <a:r>
              <a:rPr lang="en-US" sz="2800" dirty="0" err="1" smtClean="0"/>
              <a:t>Eg</a:t>
            </a:r>
            <a:r>
              <a:rPr lang="en-US" sz="2800" dirty="0" smtClean="0"/>
              <a:t>: </a:t>
            </a:r>
            <a:r>
              <a:rPr lang="en-US" sz="2800" dirty="0" err="1" smtClean="0"/>
              <a:t>Aladdin:OpenSesame</a:t>
            </a:r>
            <a:r>
              <a:rPr lang="en-US" sz="2800" dirty="0" smtClean="0"/>
              <a:t> becomes </a:t>
            </a:r>
          </a:p>
          <a:p>
            <a:pPr lvl="1">
              <a:buClr>
                <a:srgbClr val="72A71F"/>
              </a:buClr>
            </a:pPr>
            <a:r>
              <a:rPr lang="en-US" sz="2800" dirty="0" smtClean="0"/>
              <a:t>Encoding =/= Encrypting! </a:t>
            </a:r>
          </a:p>
          <a:p>
            <a:pPr lvl="2">
              <a:buClr>
                <a:srgbClr val="72A71F"/>
              </a:buClr>
            </a:pPr>
            <a:r>
              <a:rPr lang="en-US" sz="2400" dirty="0" smtClean="0"/>
              <a:t>Anyone can easily decode the contents. Use HTTPS and JSON Web Tokens for encrypting this data</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957" y="2669896"/>
            <a:ext cx="34766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44825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91</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Authentication</a:t>
            </a:r>
            <a:r>
              <a:rPr lang="nl-BE" dirty="0" smtClean="0"/>
              <a:t> in modern </a:t>
            </a:r>
            <a:r>
              <a:rPr lang="nl-BE" dirty="0" err="1" smtClean="0"/>
              <a:t>client</a:t>
            </a:r>
            <a:r>
              <a:rPr lang="nl-BE" dirty="0" smtClean="0"/>
              <a:t>-side web apps</a:t>
            </a:r>
            <a:endParaRPr lang="nl-BE" dirty="0"/>
          </a:p>
        </p:txBody>
      </p:sp>
      <p:sp>
        <p:nvSpPr>
          <p:cNvPr id="5" name="Content Placeholder 4"/>
          <p:cNvSpPr>
            <a:spLocks noGrp="1"/>
          </p:cNvSpPr>
          <p:nvPr>
            <p:ph sz="half" idx="1"/>
          </p:nvPr>
        </p:nvSpPr>
        <p:spPr/>
        <p:txBody>
          <a:bodyPr/>
          <a:lstStyle/>
          <a:p>
            <a:pPr marL="0" indent="0">
              <a:buNone/>
            </a:pPr>
            <a:r>
              <a:rPr lang="en-US" sz="3200" dirty="0" smtClean="0"/>
              <a:t>Why Base64?</a:t>
            </a:r>
          </a:p>
          <a:p>
            <a:pPr>
              <a:buClr>
                <a:srgbClr val="72A71F"/>
              </a:buClr>
            </a:pPr>
            <a:r>
              <a:rPr lang="en-US" sz="3200" dirty="0" smtClean="0"/>
              <a:t>Computers talk to </a:t>
            </a:r>
            <a:r>
              <a:rPr lang="en-US" sz="3200" dirty="0" err="1" smtClean="0"/>
              <a:t>eachother</a:t>
            </a:r>
            <a:r>
              <a:rPr lang="en-US" sz="3200" dirty="0" smtClean="0"/>
              <a:t> in binary (0’s and 1’s)</a:t>
            </a:r>
          </a:p>
          <a:p>
            <a:pPr>
              <a:buClr>
                <a:srgbClr val="72A71F"/>
              </a:buClr>
            </a:pPr>
            <a:r>
              <a:rPr lang="en-US" sz="3200" dirty="0" smtClean="0"/>
              <a:t>Computers use different configurations to transform from binary back to ‘readable’ text</a:t>
            </a:r>
          </a:p>
          <a:p>
            <a:pPr lvl="1">
              <a:buClr>
                <a:srgbClr val="72A71F"/>
              </a:buClr>
            </a:pPr>
            <a:r>
              <a:rPr lang="en-US" sz="2800" dirty="0" smtClean="0"/>
              <a:t>EG: line ending encoding might modify ASCII character 10 (line feed) and 13 (carriage return)</a:t>
            </a:r>
          </a:p>
          <a:p>
            <a:pPr>
              <a:buClr>
                <a:srgbClr val="72A71F"/>
              </a:buClr>
            </a:pPr>
            <a:r>
              <a:rPr lang="en-US" sz="3200" dirty="0" smtClean="0"/>
              <a:t>Base64 was one of the mechanisms built to bypass these dangers</a:t>
            </a:r>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3258512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err="1" smtClean="0"/>
              <a:t>Realms</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92</a:t>
            </a:fld>
            <a:endParaRPr lang="nl-BE" dirty="0"/>
          </a:p>
        </p:txBody>
      </p:sp>
    </p:spTree>
    <p:extLst>
      <p:ext uri="{BB962C8B-B14F-4D97-AF65-F5344CB8AC3E}">
        <p14:creationId xmlns:p14="http://schemas.microsoft.com/office/powerpoint/2010/main" val="20946653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93</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endParaRPr lang="en-US" sz="3200" dirty="0" smtClean="0"/>
          </a:p>
          <a:p>
            <a:pPr>
              <a:buClr>
                <a:srgbClr val="72A71F"/>
              </a:buClr>
            </a:pPr>
            <a:r>
              <a:rPr lang="en-US" sz="3200" dirty="0" smtClean="0"/>
              <a:t>Divide the resources into a set of protection spaces, each with their own authentication scheme and/or authorization database </a:t>
            </a: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166363872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737079"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p:cNvSpPr/>
          <p:nvPr/>
        </p:nvSpPr>
        <p:spPr>
          <a:xfrm>
            <a:off x="457200" y="1059873"/>
            <a:ext cx="5153891" cy="474234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94</a:t>
            </a:fld>
            <a:endParaRPr lang="nl-BE" dirty="0"/>
          </a:p>
        </p:txBody>
      </p:sp>
      <p:sp>
        <p:nvSpPr>
          <p:cNvPr id="4" name="Title 3"/>
          <p:cNvSpPr>
            <a:spLocks noGrp="1"/>
          </p:cNvSpPr>
          <p:nvPr>
            <p:ph type="title"/>
          </p:nvPr>
        </p:nvSpPr>
        <p:spPr>
          <a:xfrm>
            <a:off x="3688773" y="6176260"/>
            <a:ext cx="7919027" cy="479209"/>
          </a:xfrm>
        </p:spPr>
        <p:txBody>
          <a:bodyPr/>
          <a:lstStyle/>
          <a:p>
            <a:r>
              <a:rPr lang="nl-BE" dirty="0" err="1" smtClean="0"/>
              <a:t>Realms</a:t>
            </a:r>
            <a:endParaRPr lang="nl-BE" dirty="0"/>
          </a:p>
        </p:txBody>
      </p:sp>
      <p:sp>
        <p:nvSpPr>
          <p:cNvPr id="5" name="Content Placeholder 4"/>
          <p:cNvSpPr>
            <a:spLocks noGrp="1"/>
          </p:cNvSpPr>
          <p:nvPr>
            <p:ph sz="half" idx="1"/>
          </p:nvPr>
        </p:nvSpPr>
        <p:spPr/>
        <p:txBody>
          <a:bodyPr/>
          <a:lstStyle/>
          <a:p>
            <a:pPr marL="0" indent="0">
              <a:buNone/>
            </a:pPr>
            <a:r>
              <a:rPr lang="en-US" sz="3200" dirty="0" smtClean="0"/>
              <a:t>Realms</a:t>
            </a: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
        <p:nvSpPr>
          <p:cNvPr id="7" name="Explosion 1 6"/>
          <p:cNvSpPr/>
          <p:nvPr/>
        </p:nvSpPr>
        <p:spPr>
          <a:xfrm>
            <a:off x="668481" y="2465058"/>
            <a:ext cx="4966855" cy="329391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Realm A</a:t>
            </a:r>
          </a:p>
          <a:p>
            <a:pPr algn="ctr"/>
            <a:r>
              <a:rPr lang="en-US" dirty="0" err="1" smtClean="0"/>
              <a:t>Authorisation</a:t>
            </a:r>
            <a:r>
              <a:rPr lang="en-US" dirty="0" smtClean="0"/>
              <a:t>: Basic</a:t>
            </a:r>
          </a:p>
          <a:p>
            <a:pPr algn="ctr"/>
            <a:r>
              <a:rPr lang="en-US" dirty="0" smtClean="0"/>
              <a:t>“John”/”Azerty123”</a:t>
            </a:r>
          </a:p>
          <a:p>
            <a:pPr algn="ctr"/>
            <a:r>
              <a:rPr lang="en-US" dirty="0" smtClean="0"/>
              <a:t>“Mike”/”Azerty456”</a:t>
            </a:r>
          </a:p>
          <a:p>
            <a:pPr algn="ctr"/>
            <a:r>
              <a:rPr lang="en-US" dirty="0" smtClean="0"/>
              <a:t>…</a:t>
            </a:r>
            <a:endParaRPr lang="nl-BE" dirty="0"/>
          </a:p>
        </p:txBody>
      </p:sp>
      <p:sp>
        <p:nvSpPr>
          <p:cNvPr id="8" name="Explosion 1 7"/>
          <p:cNvSpPr/>
          <p:nvPr/>
        </p:nvSpPr>
        <p:spPr>
          <a:xfrm>
            <a:off x="6875624" y="2399409"/>
            <a:ext cx="4966855" cy="3293918"/>
          </a:xfrm>
          <a:prstGeom prst="irregularSeal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Realm </a:t>
            </a:r>
            <a:r>
              <a:rPr lang="en-US" dirty="0" smtClean="0"/>
              <a:t>B</a:t>
            </a:r>
            <a:endParaRPr lang="en-US" dirty="0"/>
          </a:p>
          <a:p>
            <a:pPr algn="ctr"/>
            <a:r>
              <a:rPr lang="en-US" dirty="0" err="1"/>
              <a:t>Authorisation</a:t>
            </a:r>
            <a:r>
              <a:rPr lang="en-US" dirty="0"/>
              <a:t>: </a:t>
            </a:r>
            <a:r>
              <a:rPr lang="en-US" dirty="0" smtClean="0"/>
              <a:t>JSON Web Tokens</a:t>
            </a:r>
            <a:endParaRPr lang="en-US" dirty="0"/>
          </a:p>
          <a:p>
            <a:pPr algn="ctr"/>
            <a:r>
              <a:rPr lang="en-US" dirty="0" smtClean="0"/>
              <a:t>“Chris”/”Qwerty123</a:t>
            </a:r>
            <a:r>
              <a:rPr lang="en-US" dirty="0"/>
              <a:t>”</a:t>
            </a:r>
          </a:p>
          <a:p>
            <a:pPr algn="ctr"/>
            <a:r>
              <a:rPr lang="en-US" dirty="0"/>
              <a:t>“Mike</a:t>
            </a:r>
            <a:r>
              <a:rPr lang="en-US" dirty="0" smtClean="0"/>
              <a:t>”/”Qwerty123</a:t>
            </a:r>
            <a:r>
              <a:rPr lang="en-US" dirty="0"/>
              <a:t>”</a:t>
            </a:r>
          </a:p>
          <a:p>
            <a:pPr algn="ctr"/>
            <a:r>
              <a:rPr lang="en-US" dirty="0"/>
              <a:t>…</a:t>
            </a:r>
            <a:endParaRPr lang="nl-BE" dirty="0"/>
          </a:p>
        </p:txBody>
      </p:sp>
      <p:sp>
        <p:nvSpPr>
          <p:cNvPr id="9" name="Rectangle 8"/>
          <p:cNvSpPr/>
          <p:nvPr/>
        </p:nvSpPr>
        <p:spPr>
          <a:xfrm>
            <a:off x="1340427" y="151707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/v1/apples</a:t>
            </a:r>
            <a:r>
              <a:rPr lang="nl-BE" dirty="0" smtClean="0"/>
              <a:t>/*</a:t>
            </a:r>
          </a:p>
          <a:p>
            <a:pPr algn="ctr"/>
            <a:r>
              <a:rPr lang="en-US" dirty="0" smtClean="0"/>
              <a:t>/</a:t>
            </a:r>
            <a:r>
              <a:rPr lang="en-US" dirty="0" err="1" smtClean="0"/>
              <a:t>api</a:t>
            </a:r>
            <a:r>
              <a:rPr lang="en-US" dirty="0" smtClean="0"/>
              <a:t>/v1/pears/*</a:t>
            </a:r>
          </a:p>
        </p:txBody>
      </p:sp>
      <p:sp>
        <p:nvSpPr>
          <p:cNvPr id="10" name="Rectangle 9"/>
          <p:cNvSpPr/>
          <p:nvPr/>
        </p:nvSpPr>
        <p:spPr>
          <a:xfrm>
            <a:off x="7394864" y="1517071"/>
            <a:ext cx="3314700" cy="60811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api</a:t>
            </a:r>
            <a:r>
              <a:rPr lang="en-US" dirty="0" smtClean="0"/>
              <a:t>/v1/bananas</a:t>
            </a:r>
            <a:r>
              <a:rPr lang="nl-BE" dirty="0" smtClean="0"/>
              <a:t>/*</a:t>
            </a:r>
          </a:p>
          <a:p>
            <a:pPr algn="ctr"/>
            <a:r>
              <a:rPr lang="en-US" dirty="0" smtClean="0"/>
              <a:t>/</a:t>
            </a:r>
            <a:r>
              <a:rPr lang="en-US" dirty="0" err="1" smtClean="0"/>
              <a:t>api</a:t>
            </a:r>
            <a:r>
              <a:rPr lang="en-US" dirty="0" smtClean="0"/>
              <a:t>/v1/oranges/*</a:t>
            </a:r>
          </a:p>
        </p:txBody>
      </p:sp>
    </p:spTree>
    <p:extLst>
      <p:ext uri="{BB962C8B-B14F-4D97-AF65-F5344CB8AC3E}">
        <p14:creationId xmlns:p14="http://schemas.microsoft.com/office/powerpoint/2010/main" val="23093285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255"/>
            <a:ext cx="10515600" cy="935491"/>
          </a:xfrm>
        </p:spPr>
        <p:txBody>
          <a:bodyPr/>
          <a:lstStyle/>
          <a:p>
            <a:r>
              <a:rPr lang="nl-BE" dirty="0" smtClean="0"/>
              <a:t>Spring security</a:t>
            </a:r>
            <a:endParaRPr lang="nl-BE" dirty="0"/>
          </a:p>
        </p:txBody>
      </p:sp>
      <p:sp>
        <p:nvSpPr>
          <p:cNvPr id="3" name="Text Placeholder 2"/>
          <p:cNvSpPr>
            <a:spLocks noGrp="1"/>
          </p:cNvSpPr>
          <p:nvPr>
            <p:ph type="body" idx="1"/>
          </p:nvPr>
        </p:nvSpPr>
        <p:spPr/>
        <p:txBody>
          <a:bodyPr/>
          <a:lstStyle/>
          <a:p>
            <a:r>
              <a:rPr lang="nl-BE" dirty="0" err="1" smtClean="0"/>
              <a:t>Authentication</a:t>
            </a:r>
            <a:endParaRPr lang="nl-BE" dirty="0"/>
          </a:p>
        </p:txBody>
      </p:sp>
      <p:sp>
        <p:nvSpPr>
          <p:cNvPr id="4" name="Footer Placeholder 3"/>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6" name="Slide Number Placeholder 5"/>
          <p:cNvSpPr>
            <a:spLocks noGrp="1"/>
          </p:cNvSpPr>
          <p:nvPr>
            <p:ph type="sldNum" sz="quarter" idx="4"/>
          </p:nvPr>
        </p:nvSpPr>
        <p:spPr/>
        <p:txBody>
          <a:bodyPr/>
          <a:lstStyle/>
          <a:p>
            <a:fld id="{90CF558A-EBF4-4622-B459-183D257C4280}" type="slidenum">
              <a:rPr lang="nl-BE" smtClean="0"/>
              <a:pPr/>
              <a:t>95</a:t>
            </a:fld>
            <a:endParaRPr lang="nl-BE" dirty="0"/>
          </a:p>
        </p:txBody>
      </p:sp>
    </p:spTree>
    <p:extLst>
      <p:ext uri="{BB962C8B-B14F-4D97-AF65-F5344CB8AC3E}">
        <p14:creationId xmlns:p14="http://schemas.microsoft.com/office/powerpoint/2010/main" val="12699824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96</a:t>
            </a:fld>
            <a:endParaRPr lang="nl-BE" dirty="0"/>
          </a:p>
        </p:txBody>
      </p:sp>
      <p:sp>
        <p:nvSpPr>
          <p:cNvPr id="4" name="Title 3"/>
          <p:cNvSpPr>
            <a:spLocks noGrp="1"/>
          </p:cNvSpPr>
          <p:nvPr>
            <p:ph type="title"/>
          </p:nvPr>
        </p:nvSpPr>
        <p:spPr/>
        <p:txBody>
          <a:bodyPr/>
          <a:lstStyle/>
          <a:p>
            <a:r>
              <a:rPr lang="nl-BE" dirty="0" smtClean="0"/>
              <a:t>Spring security</a:t>
            </a:r>
            <a:endParaRPr lang="nl-BE" dirty="0"/>
          </a:p>
        </p:txBody>
      </p:sp>
      <p:sp>
        <p:nvSpPr>
          <p:cNvPr id="5" name="Content Placeholder 4"/>
          <p:cNvSpPr>
            <a:spLocks noGrp="1"/>
          </p:cNvSpPr>
          <p:nvPr>
            <p:ph sz="half" idx="1"/>
          </p:nvPr>
        </p:nvSpPr>
        <p:spPr/>
        <p:txBody>
          <a:bodyPr/>
          <a:lstStyle/>
          <a:p>
            <a:pPr marL="0" indent="0">
              <a:buNone/>
            </a:pPr>
            <a:r>
              <a:rPr lang="en-US" sz="3200" dirty="0" smtClean="0"/>
              <a:t>Spring security features</a:t>
            </a:r>
          </a:p>
          <a:p>
            <a:pPr>
              <a:buClr>
                <a:srgbClr val="72A71F"/>
              </a:buClr>
            </a:pPr>
            <a:r>
              <a:rPr lang="en-US" sz="3200" dirty="0" smtClean="0"/>
              <a:t>Authentication</a:t>
            </a:r>
          </a:p>
          <a:p>
            <a:pPr>
              <a:buClr>
                <a:srgbClr val="72A71F"/>
              </a:buClr>
            </a:pPr>
            <a:r>
              <a:rPr lang="en-US" sz="3200" dirty="0" smtClean="0"/>
              <a:t>Authorization</a:t>
            </a:r>
            <a:endParaRPr lang="en-US" sz="3200" dirty="0" smtClean="0"/>
          </a:p>
          <a:p>
            <a:pPr>
              <a:buClr>
                <a:srgbClr val="72A71F"/>
              </a:buClr>
            </a:pPr>
            <a:r>
              <a:rPr lang="en-US" sz="3200" dirty="0" smtClean="0"/>
              <a:t>Protection against CSRF</a:t>
            </a:r>
          </a:p>
          <a:p>
            <a:pPr>
              <a:buClr>
                <a:srgbClr val="72A71F"/>
              </a:buClr>
            </a:pPr>
            <a:r>
              <a:rPr lang="en-US" sz="3200" dirty="0" smtClean="0"/>
              <a:t>Integration with Spring Web</a:t>
            </a:r>
          </a:p>
          <a:p>
            <a:pPr>
              <a:buClr>
                <a:srgbClr val="72A71F"/>
              </a:buClr>
            </a:pPr>
            <a:r>
              <a:rPr lang="en-US" sz="3200" dirty="0" smtClean="0"/>
              <a:t>Support for number of popular security frameworks</a:t>
            </a:r>
          </a:p>
          <a:p>
            <a:pPr lvl="1">
              <a:buClr>
                <a:srgbClr val="72A71F"/>
              </a:buClr>
            </a:pPr>
            <a:r>
              <a:rPr lang="en-US" sz="2800" dirty="0" smtClean="0"/>
              <a:t>OAuth2</a:t>
            </a:r>
          </a:p>
          <a:p>
            <a:pPr lvl="1">
              <a:buClr>
                <a:srgbClr val="72A71F"/>
              </a:buClr>
            </a:pPr>
            <a:r>
              <a:rPr lang="en-US" sz="2800" dirty="0" smtClean="0"/>
              <a:t>LDAP</a:t>
            </a:r>
          </a:p>
          <a:p>
            <a:pPr lvl="1">
              <a:buClr>
                <a:srgbClr val="72A71F"/>
              </a:buClr>
            </a:pPr>
            <a:r>
              <a:rPr lang="en-US" sz="2800" dirty="0" smtClean="0"/>
              <a:t>…</a:t>
            </a:r>
          </a:p>
          <a:p>
            <a:pPr>
              <a:buClr>
                <a:srgbClr val="72A71F"/>
              </a:buClr>
            </a:pPr>
            <a:endParaRPr lang="en-US" sz="3200" dirty="0" smtClean="0"/>
          </a:p>
        </p:txBody>
      </p:sp>
      <p:sp>
        <p:nvSpPr>
          <p:cNvPr id="6" name="Content Placeholder 5"/>
          <p:cNvSpPr>
            <a:spLocks noGrp="1"/>
          </p:cNvSpPr>
          <p:nvPr>
            <p:ph sz="half" idx="10"/>
          </p:nvPr>
        </p:nvSpPr>
        <p:spPr/>
        <p:txBody>
          <a:bodyPr/>
          <a:lstStyle/>
          <a:p>
            <a:r>
              <a:rPr lang="nl-BE" dirty="0" err="1" smtClean="0"/>
              <a:t>Authentication</a:t>
            </a:r>
            <a:endParaRPr lang="nl-BE" dirty="0"/>
          </a:p>
        </p:txBody>
      </p:sp>
    </p:spTree>
    <p:extLst>
      <p:ext uri="{BB962C8B-B14F-4D97-AF65-F5344CB8AC3E}">
        <p14:creationId xmlns:p14="http://schemas.microsoft.com/office/powerpoint/2010/main" val="32051168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97</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GOTO </a:t>
            </a:r>
            <a:r>
              <a:rPr lang="en-US" sz="2400" b="1" dirty="0">
                <a:solidFill>
                  <a:srgbClr val="FFC000"/>
                </a:solidFill>
                <a:latin typeface="Courier New" panose="02070309020205020404" pitchFamily="49" charset="0"/>
                <a:cs typeface="Courier New" panose="02070309020205020404" pitchFamily="49" charset="0"/>
              </a:rPr>
              <a:t>https://github.com/nielsjani/switchfully-security </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dirty="0" smtClean="0"/>
              <a:t>FORK</a:t>
            </a:r>
          </a:p>
          <a:p>
            <a:pPr marL="0" indent="0">
              <a:buNone/>
            </a:pPr>
            <a:r>
              <a:rPr lang="en-US" dirty="0" smtClean="0"/>
              <a:t>READ </a:t>
            </a:r>
            <a:r>
              <a:rPr lang="en-US" dirty="0" smtClean="0"/>
              <a:t>	</a:t>
            </a:r>
            <a:r>
              <a:rPr lang="en-US" b="1" dirty="0" smtClean="0">
                <a:solidFill>
                  <a:srgbClr val="FFC000"/>
                </a:solidFill>
                <a:latin typeface="Courier New" panose="02070309020205020404" pitchFamily="49" charset="0"/>
                <a:cs typeface="Courier New" panose="02070309020205020404" pitchFamily="49" charset="0"/>
              </a:rPr>
              <a:t>STORIES.MD (YOU’RE IN THE ARMY NOW + SOME TACTICAL NOTES + OPERATION AVOCADO)</a:t>
            </a:r>
          </a:p>
          <a:p>
            <a:pPr marL="0" indent="0">
              <a:buNone/>
            </a:pPr>
            <a:r>
              <a:rPr lang="en-US" dirty="0" smtClean="0"/>
              <a:t>COMPLETE </a:t>
            </a:r>
            <a:r>
              <a:rPr lang="en-US" b="1" dirty="0" smtClean="0">
                <a:solidFill>
                  <a:srgbClr val="FFC000"/>
                </a:solidFill>
                <a:latin typeface="Courier New" panose="02070309020205020404" pitchFamily="49" charset="0"/>
                <a:cs typeface="Courier New" panose="02070309020205020404" pitchFamily="49" charset="0"/>
              </a:rPr>
              <a:t>OPERATION AVOCADO</a:t>
            </a:r>
          </a:p>
          <a:p>
            <a:pPr marL="0" indent="0">
              <a:buNone/>
            </a:pPr>
            <a:r>
              <a:rPr lang="en-US" dirty="0" smtClean="0"/>
              <a:t>HAVE </a:t>
            </a:r>
            <a:r>
              <a:rPr lang="en-US" b="1" dirty="0" smtClean="0">
                <a:solidFill>
                  <a:srgbClr val="FFC000"/>
                </a:solidFill>
                <a:latin typeface="Courier New" panose="02070309020205020404" pitchFamily="49" charset="0"/>
                <a:cs typeface="Courier New" panose="02070309020205020404" pitchFamily="49" charset="0"/>
              </a:rPr>
              <a:t>FUN</a:t>
            </a:r>
            <a:endParaRPr lang="en-US" b="1" dirty="0" smtClean="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36432456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 2018 </a:t>
            </a:r>
            <a:r>
              <a:rPr lang="en-US" dirty="0" err="1" smtClean="0"/>
              <a:t>Switchfully</a:t>
            </a:r>
            <a:r>
              <a:rPr lang="en-US" dirty="0" smtClean="0"/>
              <a:t> - </a:t>
            </a:r>
            <a:r>
              <a:rPr lang="en-US" dirty="0" smtClean="0"/>
              <a:t>Security</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98</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3600" b="1" dirty="0">
              <a:solidFill>
                <a:srgbClr val="FFC000"/>
              </a:solidFill>
            </a:endParaRPr>
          </a:p>
          <a:p>
            <a:pPr marL="0" indent="0">
              <a:buNone/>
            </a:pPr>
            <a:endParaRPr lang="en-US" sz="2400" b="1" dirty="0">
              <a:solidFill>
                <a:srgbClr val="FFC000"/>
              </a:solidFill>
              <a:latin typeface="Courier New" panose="02070309020205020404" pitchFamily="49" charset="0"/>
              <a:cs typeface="Courier New" panose="02070309020205020404" pitchFamily="49" charset="0"/>
            </a:endParaRPr>
          </a:p>
          <a:p>
            <a:pPr marL="0" indent="0">
              <a:buNone/>
            </a:pPr>
            <a:r>
              <a:rPr lang="en-US" b="1" dirty="0" smtClean="0">
                <a:solidFill>
                  <a:srgbClr val="FFC000"/>
                </a:solidFill>
                <a:latin typeface="Courier New" panose="02070309020205020404" pitchFamily="49" charset="0"/>
                <a:cs typeface="Courier New" panose="02070309020205020404" pitchFamily="49" charset="0"/>
              </a:rPr>
              <a:t> </a:t>
            </a: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
        <p:nvSpPr>
          <p:cNvPr id="7" name="Rectangle 6"/>
          <p:cNvSpPr/>
          <p:nvPr/>
        </p:nvSpPr>
        <p:spPr>
          <a:xfrm>
            <a:off x="4114799" y="1319643"/>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GET /armies/Cuba</a:t>
            </a:r>
            <a:endParaRPr lang="nl-BE" dirty="0" smtClean="0"/>
          </a:p>
        </p:txBody>
      </p:sp>
      <p:sp>
        <p:nvSpPr>
          <p:cNvPr id="8" name="Rectangle 7"/>
          <p:cNvSpPr/>
          <p:nvPr/>
        </p:nvSpPr>
        <p:spPr>
          <a:xfrm>
            <a:off x="4042641" y="2542378"/>
            <a:ext cx="4343401" cy="1629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BasicAuthenticationFilter</a:t>
            </a:r>
            <a:endParaRPr lang="en-US" dirty="0" smtClean="0"/>
          </a:p>
          <a:p>
            <a:pPr marL="285750" indent="-285750">
              <a:buFontTx/>
              <a:buChar char="-"/>
            </a:pPr>
            <a:r>
              <a:rPr lang="en-US" dirty="0" smtClean="0"/>
              <a:t>Fetch </a:t>
            </a:r>
            <a:r>
              <a:rPr lang="en-US" dirty="0" err="1" smtClean="0"/>
              <a:t>Authorisation</a:t>
            </a:r>
            <a:r>
              <a:rPr lang="en-US" dirty="0" smtClean="0"/>
              <a:t> header</a:t>
            </a:r>
          </a:p>
          <a:p>
            <a:pPr marL="285750" indent="-285750">
              <a:buFontTx/>
              <a:buChar char="-"/>
            </a:pPr>
            <a:r>
              <a:rPr lang="en-US" dirty="0" smtClean="0"/>
              <a:t>Decode</a:t>
            </a:r>
          </a:p>
          <a:p>
            <a:pPr marL="285750" indent="-285750">
              <a:buFontTx/>
              <a:buChar char="-"/>
            </a:pPr>
            <a:r>
              <a:rPr lang="en-US" dirty="0" smtClean="0"/>
              <a:t>Is username/password in </a:t>
            </a:r>
            <a:r>
              <a:rPr lang="en-US" dirty="0" err="1" smtClean="0"/>
              <a:t>InMemory</a:t>
            </a:r>
            <a:r>
              <a:rPr lang="en-US" dirty="0" smtClean="0"/>
              <a:t> user store?</a:t>
            </a:r>
          </a:p>
          <a:p>
            <a:pPr marL="285750" indent="-285750" algn="ctr">
              <a:buFontTx/>
              <a:buChar char="-"/>
            </a:pPr>
            <a:endParaRPr lang="en-US" dirty="0" smtClean="0"/>
          </a:p>
        </p:txBody>
      </p:sp>
      <p:sp>
        <p:nvSpPr>
          <p:cNvPr id="9" name="Rectangle 8"/>
          <p:cNvSpPr/>
          <p:nvPr/>
        </p:nvSpPr>
        <p:spPr>
          <a:xfrm>
            <a:off x="0" y="4906337"/>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ArmyResource</a:t>
            </a:r>
            <a:endParaRPr lang="en-US" dirty="0" smtClean="0"/>
          </a:p>
        </p:txBody>
      </p:sp>
      <p:sp>
        <p:nvSpPr>
          <p:cNvPr id="10" name="Rectangle 9"/>
          <p:cNvSpPr/>
          <p:nvPr/>
        </p:nvSpPr>
        <p:spPr>
          <a:xfrm>
            <a:off x="8011390" y="4838202"/>
            <a:ext cx="3314700" cy="60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403</a:t>
            </a:r>
          </a:p>
        </p:txBody>
      </p:sp>
      <p:cxnSp>
        <p:nvCxnSpPr>
          <p:cNvPr id="11" name="Straight Arrow Connector 10"/>
          <p:cNvCxnSpPr/>
          <p:nvPr/>
        </p:nvCxnSpPr>
        <p:spPr>
          <a:xfrm>
            <a:off x="5943286" y="1950549"/>
            <a:ext cx="10704" cy="614624"/>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flipH="1">
            <a:off x="1657350" y="4171737"/>
            <a:ext cx="4556992" cy="734600"/>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214342" y="4171737"/>
            <a:ext cx="3454398" cy="666465"/>
          </a:xfrm>
          <a:prstGeom prst="straightConnector1">
            <a:avLst/>
          </a:prstGeom>
          <a:ln w="28575" cap="sq">
            <a:solidFill>
              <a:srgbClr val="72A71F"/>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44902" y="4302401"/>
            <a:ext cx="670376"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YES</a:t>
            </a:r>
            <a:endParaRPr lang="nl-BE" sz="2000" dirty="0">
              <a:solidFill>
                <a:srgbClr val="72A71F"/>
              </a:solidFill>
              <a:latin typeface="MV Boli" panose="02000500030200090000" pitchFamily="2" charset="0"/>
              <a:cs typeface="MV Boli" panose="02000500030200090000" pitchFamily="2" charset="0"/>
            </a:endParaRPr>
          </a:p>
        </p:txBody>
      </p:sp>
      <p:sp>
        <p:nvSpPr>
          <p:cNvPr id="20" name="Rectangle 19"/>
          <p:cNvSpPr/>
          <p:nvPr/>
        </p:nvSpPr>
        <p:spPr>
          <a:xfrm>
            <a:off x="8271851" y="4298189"/>
            <a:ext cx="569387" cy="400110"/>
          </a:xfrm>
          <a:prstGeom prst="rect">
            <a:avLst/>
          </a:prstGeom>
        </p:spPr>
        <p:txBody>
          <a:bodyPr wrap="none">
            <a:spAutoFit/>
          </a:bodyPr>
          <a:lstStyle/>
          <a:p>
            <a:pPr algn="ctr"/>
            <a:r>
              <a:rPr lang="en-US" sz="2000" dirty="0" smtClean="0">
                <a:solidFill>
                  <a:srgbClr val="72A71F"/>
                </a:solidFill>
                <a:latin typeface="MV Boli" panose="02000500030200090000" pitchFamily="2" charset="0"/>
                <a:cs typeface="MV Boli" panose="02000500030200090000" pitchFamily="2" charset="0"/>
              </a:rPr>
              <a:t>NO</a:t>
            </a:r>
            <a:endParaRPr lang="nl-BE" sz="2000" dirty="0">
              <a:solidFill>
                <a:srgbClr val="72A71F"/>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7188132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2018 Switchfully - Module group | Module title</a:t>
            </a:r>
            <a:endParaRPr lang="nl-BE" dirty="0"/>
          </a:p>
        </p:txBody>
      </p:sp>
      <p:sp>
        <p:nvSpPr>
          <p:cNvPr id="3" name="Slide Number Placeholder 2"/>
          <p:cNvSpPr>
            <a:spLocks noGrp="1"/>
          </p:cNvSpPr>
          <p:nvPr>
            <p:ph type="sldNum" sz="quarter" idx="4"/>
          </p:nvPr>
        </p:nvSpPr>
        <p:spPr/>
        <p:txBody>
          <a:bodyPr/>
          <a:lstStyle/>
          <a:p>
            <a:fld id="{90CF558A-EBF4-4622-B459-183D257C4280}" type="slidenum">
              <a:rPr lang="nl-BE" smtClean="0"/>
              <a:pPr/>
              <a:t>99</a:t>
            </a:fld>
            <a:endParaRPr lang="nl-BE" dirty="0"/>
          </a:p>
        </p:txBody>
      </p:sp>
      <p:sp>
        <p:nvSpPr>
          <p:cNvPr id="4" name="Title 3"/>
          <p:cNvSpPr>
            <a:spLocks noGrp="1"/>
          </p:cNvSpPr>
          <p:nvPr>
            <p:ph type="title"/>
          </p:nvPr>
        </p:nvSpPr>
        <p:spPr/>
        <p:txBody>
          <a:bodyPr/>
          <a:lstStyle/>
          <a:p>
            <a:r>
              <a:rPr lang="nl-BE" dirty="0" smtClean="0"/>
              <a:t>Codelabs</a:t>
            </a:r>
            <a:endParaRPr lang="nl-BE" dirty="0"/>
          </a:p>
        </p:txBody>
      </p:sp>
      <p:sp>
        <p:nvSpPr>
          <p:cNvPr id="5" name="Content Placeholder 4"/>
          <p:cNvSpPr>
            <a:spLocks noGrp="1"/>
          </p:cNvSpPr>
          <p:nvPr>
            <p:ph sz="half" idx="1"/>
          </p:nvPr>
        </p:nvSpPr>
        <p:spPr>
          <a:xfrm>
            <a:off x="838200" y="443726"/>
            <a:ext cx="10871200" cy="4766667"/>
          </a:xfrm>
        </p:spPr>
        <p:txBody>
          <a:bodyPr/>
          <a:lstStyle/>
          <a:p>
            <a:pPr marL="0" indent="0">
              <a:buNone/>
            </a:pPr>
            <a:r>
              <a:rPr lang="en-US" sz="3600" b="1" dirty="0" err="1" smtClean="0">
                <a:solidFill>
                  <a:srgbClr val="FFC000"/>
                </a:solidFill>
              </a:rPr>
              <a:t>Codelab</a:t>
            </a:r>
            <a:r>
              <a:rPr lang="en-US" sz="3600" b="1" dirty="0">
                <a:solidFill>
                  <a:srgbClr val="FFC000"/>
                </a:solidFill>
              </a:rPr>
              <a:t> </a:t>
            </a:r>
            <a:r>
              <a:rPr lang="en-US" sz="3600" b="1" dirty="0" smtClean="0">
                <a:solidFill>
                  <a:srgbClr val="FFC000"/>
                </a:solidFill>
              </a:rPr>
              <a:t>1: Operation Avocado: Debriefing</a:t>
            </a:r>
            <a:endParaRPr lang="en-US" sz="2400" b="1" dirty="0">
              <a:solidFill>
                <a:srgbClr val="FFC000"/>
              </a:solidFill>
              <a:latin typeface="Courier New" panose="02070309020205020404" pitchFamily="49" charset="0"/>
              <a:cs typeface="Courier New" panose="02070309020205020404" pitchFamily="49" charset="0"/>
            </a:endParaRPr>
          </a:p>
          <a:p>
            <a:pPr>
              <a:buClr>
                <a:srgbClr val="72A71F"/>
              </a:buClr>
            </a:pPr>
            <a:r>
              <a:rPr lang="en-US" dirty="0" smtClean="0"/>
              <a:t>Enabling Spring security</a:t>
            </a:r>
          </a:p>
          <a:p>
            <a:pPr lvl="1">
              <a:buClr>
                <a:srgbClr val="72A71F"/>
              </a:buClr>
            </a:pPr>
            <a:r>
              <a:rPr lang="en-US" dirty="0" smtClean="0"/>
              <a:t>Add dependency</a:t>
            </a:r>
          </a:p>
          <a:p>
            <a:pPr lvl="1">
              <a:buClr>
                <a:srgbClr val="72A71F"/>
              </a:buClr>
            </a:pPr>
            <a:r>
              <a:rPr lang="en-US" dirty="0" smtClean="0"/>
              <a:t>@</a:t>
            </a:r>
            <a:r>
              <a:rPr lang="en-US" dirty="0" err="1" smtClean="0"/>
              <a:t>EnableWebSecurity</a:t>
            </a:r>
            <a:endParaRPr lang="en-US" dirty="0" smtClean="0"/>
          </a:p>
          <a:p>
            <a:pPr>
              <a:buClr>
                <a:srgbClr val="72A71F"/>
              </a:buClr>
            </a:pPr>
            <a:r>
              <a:rPr lang="en-US" dirty="0" err="1" smtClean="0"/>
              <a:t>SecurityConfig</a:t>
            </a:r>
            <a:r>
              <a:rPr lang="en-US" dirty="0" smtClean="0"/>
              <a:t> should extend from </a:t>
            </a:r>
            <a:r>
              <a:rPr lang="en-US" dirty="0" err="1" smtClean="0"/>
              <a:t>WebSecurityConfigurerAdapter</a:t>
            </a:r>
            <a:endParaRPr lang="en-US" dirty="0"/>
          </a:p>
          <a:p>
            <a:pPr>
              <a:buClr>
                <a:srgbClr val="72A71F"/>
              </a:buClr>
            </a:pPr>
            <a:r>
              <a:rPr lang="en-US" dirty="0" smtClean="0"/>
              <a:t>Override configure() method to start configuring security in general</a:t>
            </a:r>
          </a:p>
          <a:p>
            <a:pPr>
              <a:buClr>
                <a:srgbClr val="72A71F"/>
              </a:buClr>
            </a:pPr>
            <a:r>
              <a:rPr lang="en-US" dirty="0" err="1" smtClean="0"/>
              <a:t>SessionCreationPolicy</a:t>
            </a:r>
            <a:r>
              <a:rPr lang="en-US" dirty="0" smtClean="0"/>
              <a:t> should be stateless. Client needs to send header for every request and server should authenticate it every time</a:t>
            </a:r>
            <a:endParaRPr lang="en-US" dirty="0"/>
          </a:p>
          <a:p>
            <a:pPr>
              <a:buClr>
                <a:srgbClr val="72A71F"/>
              </a:buClr>
            </a:pPr>
            <a:r>
              <a:rPr lang="en-US" dirty="0" smtClean="0"/>
              <a:t>Use </a:t>
            </a:r>
            <a:r>
              <a:rPr lang="en-US" dirty="0" err="1" smtClean="0"/>
              <a:t>BasicAuthenticationEntryPoint</a:t>
            </a:r>
            <a:r>
              <a:rPr lang="en-US" dirty="0" smtClean="0"/>
              <a:t> for Basic authentication</a:t>
            </a:r>
            <a:endParaRPr lang="en-US" dirty="0"/>
          </a:p>
          <a:p>
            <a:pPr marL="0" indent="0">
              <a:buNone/>
            </a:pPr>
            <a:endParaRPr lang="en-US" b="1" dirty="0">
              <a:solidFill>
                <a:srgbClr val="FFC000"/>
              </a:solidFill>
              <a:latin typeface="Courier New" panose="02070309020205020404" pitchFamily="49" charset="0"/>
              <a:cs typeface="Courier New" panose="02070309020205020404" pitchFamily="49" charset="0"/>
            </a:endParaRPr>
          </a:p>
          <a:p>
            <a:pPr marL="0" indent="0">
              <a:buNone/>
            </a:pPr>
            <a:endParaRPr lang="en-US" dirty="0" smtClean="0"/>
          </a:p>
          <a:p>
            <a:pPr marL="0" indent="0">
              <a:buNone/>
            </a:pPr>
            <a:r>
              <a:rPr lang="en-US" dirty="0" smtClean="0"/>
              <a:t/>
            </a:r>
            <a:br>
              <a:rPr lang="en-US" dirty="0" smtClean="0"/>
            </a:br>
            <a:endParaRPr lang="en-US" dirty="0" smtClean="0"/>
          </a:p>
        </p:txBody>
      </p:sp>
      <p:sp>
        <p:nvSpPr>
          <p:cNvPr id="6" name="Content Placeholder 5"/>
          <p:cNvSpPr>
            <a:spLocks noGrp="1"/>
          </p:cNvSpPr>
          <p:nvPr>
            <p:ph sz="half" idx="10"/>
          </p:nvPr>
        </p:nvSpPr>
        <p:spPr/>
        <p:txBody>
          <a:bodyPr/>
          <a:lstStyle/>
          <a:p>
            <a:r>
              <a:rPr lang="nl-BE" dirty="0" err="1"/>
              <a:t>Authentication</a:t>
            </a:r>
            <a:endParaRPr lang="nl-BE" dirty="0"/>
          </a:p>
        </p:txBody>
      </p:sp>
    </p:spTree>
    <p:extLst>
      <p:ext uri="{BB962C8B-B14F-4D97-AF65-F5344CB8AC3E}">
        <p14:creationId xmlns:p14="http://schemas.microsoft.com/office/powerpoint/2010/main" val="405863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witchfully">
      <a:dk1>
        <a:srgbClr val="71A72F"/>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tchfully-template.potx" id="{9CAA799E-9C0B-4188-B706-1B4AD338F43A}" vid="{F6959BCD-A1FB-4D9E-B436-5FEFFC9BA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switchfully-template</Template>
  <TotalTime>23519</TotalTime>
  <Words>5380</Words>
  <Application>Microsoft Office PowerPoint</Application>
  <PresentationFormat>Widescreen</PresentationFormat>
  <Paragraphs>1530</Paragraphs>
  <Slides>142</Slides>
  <Notes>122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142</vt:i4>
      </vt:variant>
    </vt:vector>
  </HeadingPairs>
  <TitlesOfParts>
    <vt:vector size="148" baseType="lpstr">
      <vt:lpstr>Arial</vt:lpstr>
      <vt:lpstr>Calibri</vt:lpstr>
      <vt:lpstr>Courier New</vt:lpstr>
      <vt:lpstr>MV Boli</vt:lpstr>
      <vt:lpstr>Wingdings</vt:lpstr>
      <vt:lpstr>Office Theme</vt:lpstr>
      <vt:lpstr>PowerPoint Presentation</vt:lpstr>
      <vt:lpstr>PowerPoint Presentation</vt:lpstr>
      <vt:lpstr>Overview</vt:lpstr>
      <vt:lpstr>Overview</vt:lpstr>
      <vt:lpstr>Overview</vt:lpstr>
      <vt:lpstr>Overview</vt:lpstr>
      <vt:lpstr>Overview</vt:lpstr>
      <vt:lpstr>Overview</vt:lpstr>
      <vt:lpstr>Overview</vt:lpstr>
      <vt:lpstr>Overview</vt:lpstr>
      <vt:lpstr>Common attacks</vt:lpstr>
      <vt:lpstr>Overview</vt:lpstr>
      <vt:lpstr>OWASP</vt:lpstr>
      <vt:lpstr>OWASP</vt:lpstr>
      <vt:lpstr>Password stealing</vt:lpstr>
      <vt:lpstr>Password stealing</vt:lpstr>
      <vt:lpstr>Password stealing</vt:lpstr>
      <vt:lpstr>Password stealing</vt:lpstr>
      <vt:lpstr>Password stealing</vt:lpstr>
      <vt:lpstr>Password stealing</vt:lpstr>
      <vt:lpstr>Password stealing</vt:lpstr>
      <vt:lpstr>Password stealing</vt:lpstr>
      <vt:lpstr>Password policies</vt:lpstr>
      <vt:lpstr>Password stealing</vt:lpstr>
      <vt:lpstr>Password stealing</vt:lpstr>
      <vt:lpstr>Password stealing</vt:lpstr>
      <vt:lpstr>Password stealing</vt:lpstr>
      <vt:lpstr>Password stealing</vt:lpstr>
      <vt:lpstr>Password stealing</vt:lpstr>
      <vt:lpstr>Password stealing</vt:lpstr>
      <vt:lpstr>Password stealing</vt:lpstr>
      <vt:lpstr>Cross-site request forgery</vt:lpstr>
      <vt:lpstr>CSRF</vt:lpstr>
      <vt:lpstr>CSRF</vt:lpstr>
      <vt:lpstr>CSRF</vt:lpstr>
      <vt:lpstr>CSRF</vt:lpstr>
      <vt:lpstr>CSRF</vt:lpstr>
      <vt:lpstr>CSRF</vt:lpstr>
      <vt:lpstr>CSRF</vt:lpstr>
      <vt:lpstr>CSRF</vt:lpstr>
      <vt:lpstr>Man in the middle attack</vt:lpstr>
      <vt:lpstr>MITM</vt:lpstr>
      <vt:lpstr>MITM</vt:lpstr>
      <vt:lpstr>MITM</vt:lpstr>
      <vt:lpstr>MITM</vt:lpstr>
      <vt:lpstr>MITM</vt:lpstr>
      <vt:lpstr>Code injection</vt:lpstr>
      <vt:lpstr>Code injection</vt:lpstr>
      <vt:lpstr>Code injection</vt:lpstr>
      <vt:lpstr>Code injection</vt:lpstr>
      <vt:lpstr>Code injection</vt:lpstr>
      <vt:lpstr>Code injection</vt:lpstr>
      <vt:lpstr>Code injection</vt:lpstr>
      <vt:lpstr>Code injection</vt:lpstr>
      <vt:lpstr>Code injection</vt:lpstr>
      <vt:lpstr>Insecure direct object reference</vt:lpstr>
      <vt:lpstr>Insecure direct object reference</vt:lpstr>
      <vt:lpstr>Insecure direct object reference</vt:lpstr>
      <vt:lpstr>Insecure direct object reference</vt:lpstr>
      <vt:lpstr>Insecure direct object reference</vt:lpstr>
      <vt:lpstr>Insecure direct object reference</vt:lpstr>
      <vt:lpstr>Broken access control</vt:lpstr>
      <vt:lpstr>Broken access control</vt:lpstr>
      <vt:lpstr>Broken access control</vt:lpstr>
      <vt:lpstr>Broken access control</vt:lpstr>
      <vt:lpstr>Broken access control</vt:lpstr>
      <vt:lpstr>Broken access control</vt:lpstr>
      <vt:lpstr>Third-party security vulnerabilities</vt:lpstr>
      <vt:lpstr>Third-party security vulnerabilities</vt:lpstr>
      <vt:lpstr>Third-party security vulnerabilities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Authentication</vt:lpstr>
      <vt:lpstr>Overview</vt:lpstr>
      <vt:lpstr>What is authentication?</vt:lpstr>
      <vt:lpstr>What is authentication?</vt:lpstr>
      <vt:lpstr>What is authentication?</vt:lpstr>
      <vt:lpstr>What is authentication?</vt:lpstr>
      <vt:lpstr>What is authentication?</vt:lpstr>
      <vt:lpstr>Authentication in modern client-side web apps</vt:lpstr>
      <vt:lpstr>Authentication in modern client-side web apps</vt:lpstr>
      <vt:lpstr>Authentication in modern client-side web apps</vt:lpstr>
      <vt:lpstr>Realms</vt:lpstr>
      <vt:lpstr>Realms</vt:lpstr>
      <vt:lpstr>Realms</vt:lpstr>
      <vt:lpstr>Spring security</vt:lpstr>
      <vt:lpstr>Spring security</vt:lpstr>
      <vt:lpstr>Codelabs</vt:lpstr>
      <vt:lpstr>Codelabs</vt:lpstr>
      <vt:lpstr>Codelabs</vt:lpstr>
      <vt:lpstr>References</vt:lpstr>
      <vt:lpstr>References</vt:lpstr>
      <vt:lpstr>Authorization</vt:lpstr>
      <vt:lpstr>Overview</vt:lpstr>
      <vt:lpstr>Authentication vs Authorization</vt:lpstr>
      <vt:lpstr>Authentication vs Authorization</vt:lpstr>
      <vt:lpstr>Authentication vs Authorization</vt:lpstr>
      <vt:lpstr>Authentication vs Authorization</vt:lpstr>
      <vt:lpstr>Authentication vs Authorization</vt:lpstr>
      <vt:lpstr>Authentication vs Authorization</vt:lpstr>
      <vt:lpstr>Roles</vt:lpstr>
      <vt:lpstr>Roles</vt:lpstr>
      <vt:lpstr>Roles</vt:lpstr>
      <vt:lpstr>Codelabs</vt:lpstr>
      <vt:lpstr>Codelabs</vt:lpstr>
      <vt:lpstr>Codelabs</vt:lpstr>
      <vt:lpstr>Features</vt:lpstr>
      <vt:lpstr>Overview</vt:lpstr>
      <vt:lpstr>Features</vt:lpstr>
      <vt:lpstr>Codelabs</vt:lpstr>
      <vt:lpstr>Codelabs</vt:lpstr>
      <vt:lpstr>Feature based security aka Permission based security</vt:lpstr>
      <vt:lpstr>Feature based security</vt:lpstr>
      <vt:lpstr>Feature based security</vt:lpstr>
      <vt:lpstr>Feature based security</vt:lpstr>
      <vt:lpstr>Feature based security</vt:lpstr>
      <vt:lpstr>Feature based security</vt:lpstr>
      <vt:lpstr>Feature based security</vt:lpstr>
      <vt:lpstr>Feature based security</vt:lpstr>
      <vt:lpstr>Codelabs</vt:lpstr>
      <vt:lpstr>Codelabs</vt:lpstr>
      <vt:lpstr>Additional access checks</vt:lpstr>
      <vt:lpstr>Overview</vt:lpstr>
      <vt:lpstr>Introducing more complex authorization checks</vt:lpstr>
      <vt:lpstr>Introducing more complex access checks</vt:lpstr>
      <vt:lpstr>Introducing more complex access checks</vt:lpstr>
      <vt:lpstr>Introducing more complex access checks</vt:lpstr>
      <vt:lpstr>Introducing more complex access checks</vt:lpstr>
      <vt:lpstr>Codelabs</vt:lpstr>
      <vt:lpstr>Codelabs</vt:lpstr>
      <vt:lpstr>Codelabs</vt:lpstr>
      <vt:lpstr>Codelabs</vt:lpstr>
      <vt:lpstr>PowerPoint Presentation</vt:lpstr>
    </vt:vector>
  </TitlesOfParts>
  <Company>Cegekanv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Delestinne Niels</dc:creator>
  <cp:lastModifiedBy>Jani Niels</cp:lastModifiedBy>
  <cp:revision>662</cp:revision>
  <dcterms:created xsi:type="dcterms:W3CDTF">2017-09-11T06:46:37Z</dcterms:created>
  <dcterms:modified xsi:type="dcterms:W3CDTF">2018-04-21T12:59:20Z</dcterms:modified>
</cp:coreProperties>
</file>