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755" r:id="rId3"/>
    <p:sldId id="309" r:id="rId4"/>
    <p:sldId id="257" r:id="rId5"/>
    <p:sldId id="739" r:id="rId6"/>
    <p:sldId id="756" r:id="rId7"/>
    <p:sldId id="824" r:id="rId8"/>
    <p:sldId id="866" r:id="rId9"/>
    <p:sldId id="302" r:id="rId10"/>
    <p:sldId id="867" r:id="rId11"/>
    <p:sldId id="773" r:id="rId12"/>
    <p:sldId id="774" r:id="rId13"/>
    <p:sldId id="832" r:id="rId14"/>
    <p:sldId id="833" r:id="rId15"/>
    <p:sldId id="834" r:id="rId16"/>
    <p:sldId id="775" r:id="rId17"/>
    <p:sldId id="770" r:id="rId18"/>
    <p:sldId id="779" r:id="rId19"/>
    <p:sldId id="780" r:id="rId20"/>
    <p:sldId id="781" r:id="rId21"/>
    <p:sldId id="782" r:id="rId22"/>
    <p:sldId id="838" r:id="rId23"/>
    <p:sldId id="839" r:id="rId24"/>
    <p:sldId id="783" r:id="rId25"/>
    <p:sldId id="868" r:id="rId26"/>
    <p:sldId id="789" r:id="rId27"/>
    <p:sldId id="785" r:id="rId28"/>
    <p:sldId id="788" r:id="rId29"/>
    <p:sldId id="835" r:id="rId30"/>
    <p:sldId id="836" r:id="rId31"/>
    <p:sldId id="800" r:id="rId32"/>
    <p:sldId id="790" r:id="rId33"/>
    <p:sldId id="793" r:id="rId34"/>
    <p:sldId id="794" r:id="rId35"/>
    <p:sldId id="837" r:id="rId36"/>
    <p:sldId id="819" r:id="rId37"/>
    <p:sldId id="820" r:id="rId38"/>
    <p:sldId id="821" r:id="rId39"/>
    <p:sldId id="840" r:id="rId40"/>
    <p:sldId id="841" r:id="rId41"/>
    <p:sldId id="810" r:id="rId42"/>
    <p:sldId id="869" r:id="rId43"/>
    <p:sldId id="826" r:id="rId44"/>
    <p:sldId id="825" r:id="rId45"/>
    <p:sldId id="828" r:id="rId46"/>
    <p:sldId id="827" r:id="rId47"/>
    <p:sldId id="829" r:id="rId48"/>
    <p:sldId id="830" r:id="rId49"/>
    <p:sldId id="831" r:id="rId50"/>
    <p:sldId id="842" r:id="rId51"/>
    <p:sldId id="843" r:id="rId52"/>
    <p:sldId id="822" r:id="rId53"/>
    <p:sldId id="870" r:id="rId54"/>
    <p:sldId id="844" r:id="rId55"/>
    <p:sldId id="845" r:id="rId56"/>
    <p:sldId id="846" r:id="rId57"/>
    <p:sldId id="861" r:id="rId58"/>
    <p:sldId id="847" r:id="rId59"/>
    <p:sldId id="848" r:id="rId60"/>
    <p:sldId id="849" r:id="rId61"/>
    <p:sldId id="850" r:id="rId62"/>
    <p:sldId id="851" r:id="rId63"/>
    <p:sldId id="852" r:id="rId64"/>
    <p:sldId id="853" r:id="rId65"/>
    <p:sldId id="854" r:id="rId66"/>
    <p:sldId id="855" r:id="rId67"/>
    <p:sldId id="856" r:id="rId68"/>
    <p:sldId id="857" r:id="rId69"/>
    <p:sldId id="858" r:id="rId70"/>
    <p:sldId id="859" r:id="rId71"/>
    <p:sldId id="860" r:id="rId72"/>
    <p:sldId id="862" r:id="rId73"/>
    <p:sldId id="863" r:id="rId74"/>
    <p:sldId id="864" r:id="rId75"/>
    <p:sldId id="865" r:id="rId76"/>
    <p:sldId id="765" r:id="rId7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AEB0B14-0980-4F68-8491-2D4BFD81F855}">
          <p14:sldIdLst>
            <p14:sldId id="256"/>
            <p14:sldId id="755"/>
          </p14:sldIdLst>
        </p14:section>
        <p14:section name="Overview" id="{9DFF276F-F2B0-4C6F-9AEC-8BCED62161EA}">
          <p14:sldIdLst>
            <p14:sldId id="309"/>
            <p14:sldId id="257"/>
            <p14:sldId id="739"/>
            <p14:sldId id="756"/>
            <p14:sldId id="824"/>
            <p14:sldId id="866"/>
          </p14:sldIdLst>
        </p14:section>
        <p14:section name="Introduction" id="{F1541F12-4901-4BE9-A900-7A0C9D1A4899}">
          <p14:sldIdLst>
            <p14:sldId id="302"/>
            <p14:sldId id="867"/>
            <p14:sldId id="773"/>
            <p14:sldId id="774"/>
            <p14:sldId id="832"/>
            <p14:sldId id="833"/>
            <p14:sldId id="834"/>
            <p14:sldId id="775"/>
            <p14:sldId id="770"/>
            <p14:sldId id="779"/>
            <p14:sldId id="780"/>
            <p14:sldId id="781"/>
            <p14:sldId id="782"/>
            <p14:sldId id="838"/>
            <p14:sldId id="839"/>
            <p14:sldId id="783"/>
            <p14:sldId id="868"/>
            <p14:sldId id="789"/>
            <p14:sldId id="785"/>
            <p14:sldId id="788"/>
            <p14:sldId id="835"/>
            <p14:sldId id="836"/>
            <p14:sldId id="800"/>
            <p14:sldId id="790"/>
            <p14:sldId id="793"/>
            <p14:sldId id="794"/>
            <p14:sldId id="837"/>
            <p14:sldId id="819"/>
            <p14:sldId id="820"/>
            <p14:sldId id="821"/>
            <p14:sldId id="840"/>
            <p14:sldId id="841"/>
            <p14:sldId id="810"/>
            <p14:sldId id="869"/>
            <p14:sldId id="826"/>
            <p14:sldId id="825"/>
            <p14:sldId id="828"/>
            <p14:sldId id="827"/>
            <p14:sldId id="829"/>
            <p14:sldId id="830"/>
            <p14:sldId id="831"/>
            <p14:sldId id="842"/>
            <p14:sldId id="843"/>
            <p14:sldId id="822"/>
            <p14:sldId id="870"/>
            <p14:sldId id="844"/>
            <p14:sldId id="845"/>
            <p14:sldId id="846"/>
            <p14:sldId id="861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2"/>
            <p14:sldId id="863"/>
            <p14:sldId id="864"/>
            <p14:sldId id="865"/>
          </p14:sldIdLst>
        </p14:section>
        <p14:section name="Codelab - chapter 1 title" id="{4ACA850F-A925-4958-9716-F6516B32842A}">
          <p14:sldIdLst/>
        </p14:section>
        <p14:section name="End of presentation" id="{8FE7EF11-8016-4FAD-93BE-D13903A2B72D}">
          <p14:sldIdLst>
            <p14:sldId id="7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00D"/>
    <a:srgbClr val="363636"/>
    <a:srgbClr val="7D7D7D"/>
    <a:srgbClr val="72A71F"/>
    <a:srgbClr val="E03838"/>
    <a:srgbClr val="BFBFBF"/>
    <a:srgbClr val="000000"/>
    <a:srgbClr val="F2F2F2"/>
    <a:srgbClr val="949494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0317" autoAdjust="0"/>
  </p:normalViewPr>
  <p:slideViewPr>
    <p:cSldViewPr snapToGrid="0">
      <p:cViewPr varScale="1">
        <p:scale>
          <a:sx n="73" d="100"/>
          <a:sy n="73" d="100"/>
        </p:scale>
        <p:origin x="89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864C9-4BC7-469B-ADAB-92A16EC9F1F9}" type="datetimeFigureOut">
              <a:rPr lang="nl-BE" smtClean="0"/>
              <a:t>21/04/2018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607DC-2EB8-4DCE-A08E-008DF0591C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3977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61031-4007-453C-97E9-CDDAC085A045}" type="datetimeFigureOut">
              <a:rPr lang="nl-BE" smtClean="0"/>
              <a:t>21/04/2018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037D-CBB1-42BF-8943-02CEC1CD5CB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2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Disclaimer: I </a:t>
            </a:r>
            <a:r>
              <a:rPr lang="nl-BE" dirty="0" err="1" smtClean="0"/>
              <a:t>am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expert,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neither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have a basic </a:t>
            </a:r>
            <a:r>
              <a:rPr lang="nl-BE" baseline="0" dirty="0" err="1" smtClean="0"/>
              <a:t>understanding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security </a:t>
            </a:r>
            <a:r>
              <a:rPr lang="nl-BE" baseline="0" dirty="0" err="1" smtClean="0"/>
              <a:t>principles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secure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code.</a:t>
            </a:r>
          </a:p>
          <a:p>
            <a:endParaRPr lang="nl-BE" dirty="0" smtClean="0"/>
          </a:p>
          <a:p>
            <a:r>
              <a:rPr lang="nl-BE" dirty="0" smtClean="0"/>
              <a:t>Slides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won’t</a:t>
            </a:r>
            <a:r>
              <a:rPr lang="nl-BE" baseline="0" dirty="0" smtClean="0"/>
              <a:t> have </a:t>
            </a:r>
            <a:r>
              <a:rPr lang="nl-BE" baseline="0" dirty="0" err="1" smtClean="0"/>
              <a:t>much</a:t>
            </a:r>
            <a:r>
              <a:rPr lang="nl-BE" baseline="0" dirty="0" smtClean="0"/>
              <a:t> info, most </a:t>
            </a:r>
            <a:r>
              <a:rPr lang="nl-BE" baseline="0" dirty="0" err="1" smtClean="0"/>
              <a:t>things</a:t>
            </a:r>
            <a:r>
              <a:rPr lang="nl-BE" baseline="0" dirty="0" smtClean="0"/>
              <a:t> I say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explained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comments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slides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044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Sometimes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it’s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obvious</a:t>
            </a:r>
            <a:endParaRPr lang="nl-BE" baseline="0" dirty="0" smtClean="0"/>
          </a:p>
          <a:p>
            <a:r>
              <a:rPr lang="nl-BE" baseline="0" dirty="0" smtClean="0"/>
              <a:t>Eg: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hacker </a:t>
            </a:r>
            <a:r>
              <a:rPr lang="nl-BE" baseline="0" dirty="0" err="1" smtClean="0"/>
              <a:t>did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‘For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lulz</a:t>
            </a:r>
            <a:r>
              <a:rPr lang="nl-BE" baseline="0" dirty="0" smtClean="0"/>
              <a:t>’ or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prestige</a:t>
            </a:r>
          </a:p>
          <a:p>
            <a:r>
              <a:rPr lang="nl-BE" baseline="0" dirty="0" err="1" smtClean="0"/>
              <a:t>Example</a:t>
            </a:r>
            <a:r>
              <a:rPr lang="nl-BE" baseline="0" dirty="0" smtClean="0"/>
              <a:t> image </a:t>
            </a:r>
            <a:r>
              <a:rPr lang="nl-BE" baseline="0" dirty="0" err="1" smtClean="0"/>
              <a:t>isn’t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actually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hacked</a:t>
            </a:r>
            <a:r>
              <a:rPr lang="nl-BE" baseline="0" dirty="0" smtClean="0"/>
              <a:t> site. More like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easter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egg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Konami</a:t>
            </a:r>
            <a:r>
              <a:rPr lang="nl-BE" baseline="0" dirty="0" smtClean="0"/>
              <a:t> Code on </a:t>
            </a:r>
            <a:r>
              <a:rPr lang="nl-BE" baseline="0" dirty="0" err="1" smtClean="0"/>
              <a:t>VOGUE’s</a:t>
            </a:r>
            <a:r>
              <a:rPr lang="nl-BE" baseline="0" dirty="0" smtClean="0"/>
              <a:t> site,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446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446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44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2183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3044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21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Know</a:t>
            </a:r>
            <a:r>
              <a:rPr lang="nl-BE" dirty="0" smtClean="0"/>
              <a:t>: password, security question (even </a:t>
            </a:r>
            <a:r>
              <a:rPr lang="nl-BE" dirty="0" err="1" smtClean="0"/>
              <a:t>though</a:t>
            </a:r>
            <a:r>
              <a:rPr lang="nl-BE" dirty="0" smtClean="0"/>
              <a:t> </a:t>
            </a:r>
            <a:r>
              <a:rPr lang="nl-BE" dirty="0" err="1" smtClean="0"/>
              <a:t>those</a:t>
            </a:r>
            <a:r>
              <a:rPr lang="nl-BE" dirty="0" smtClean="0"/>
              <a:t> are </a:t>
            </a:r>
            <a:r>
              <a:rPr lang="nl-BE" dirty="0" err="1" smtClean="0"/>
              <a:t>usually</a:t>
            </a:r>
            <a:r>
              <a:rPr lang="nl-BE" baseline="0" dirty="0" smtClean="0"/>
              <a:t> easy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guess</a:t>
            </a:r>
            <a:r>
              <a:rPr lang="nl-BE" baseline="0" dirty="0" smtClean="0"/>
              <a:t>), PIN code</a:t>
            </a:r>
          </a:p>
          <a:p>
            <a:r>
              <a:rPr lang="nl-BE" baseline="0" dirty="0" smtClean="0"/>
              <a:t>Have: ID/Bank card, </a:t>
            </a:r>
            <a:r>
              <a:rPr lang="nl-BE" baseline="0" dirty="0" err="1" smtClean="0"/>
              <a:t>cell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phone</a:t>
            </a:r>
            <a:endParaRPr lang="nl-BE" baseline="0" dirty="0" smtClean="0"/>
          </a:p>
          <a:p>
            <a:r>
              <a:rPr lang="nl-BE" baseline="0" dirty="0" smtClean="0"/>
              <a:t>Are: </a:t>
            </a:r>
            <a:r>
              <a:rPr lang="nl-BE" baseline="0" dirty="0" err="1" smtClean="0"/>
              <a:t>voice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retinal</a:t>
            </a:r>
            <a:r>
              <a:rPr lang="nl-BE" baseline="0" dirty="0" smtClean="0"/>
              <a:t> scan, </a:t>
            </a:r>
            <a:r>
              <a:rPr lang="nl-BE" baseline="0" dirty="0" err="1" smtClean="0"/>
              <a:t>fingerprint</a:t>
            </a:r>
            <a:r>
              <a:rPr lang="nl-BE" baseline="0" dirty="0" smtClean="0"/>
              <a:t>, DNA </a:t>
            </a:r>
          </a:p>
          <a:p>
            <a:endParaRPr lang="nl-BE" baseline="0" dirty="0" smtClean="0"/>
          </a:p>
          <a:p>
            <a:r>
              <a:rPr lang="nl-BE" baseline="0" dirty="0" smtClean="0"/>
              <a:t>https://en.wikipedia.org/wiki/Authentication#Factors_and_identity</a:t>
            </a:r>
          </a:p>
          <a:p>
            <a:r>
              <a:rPr lang="nl-BE" dirty="0" smtClean="0"/>
              <a:t>https://hackaday.com/2015/11/10/your-unhashable-fingerprints-secure-nothing/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383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Single</a:t>
            </a:r>
            <a:r>
              <a:rPr lang="nl-BE" baseline="0" dirty="0" smtClean="0"/>
              <a:t> factor: user </a:t>
            </a:r>
            <a:r>
              <a:rPr lang="nl-BE" baseline="0" dirty="0" err="1" smtClean="0"/>
              <a:t>needs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provide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1 piece of </a:t>
            </a:r>
            <a:r>
              <a:rPr lang="nl-BE" baseline="0" dirty="0" err="1" smtClean="0"/>
              <a:t>evidence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he is </a:t>
            </a:r>
            <a:r>
              <a:rPr lang="nl-BE" baseline="0" dirty="0" err="1" smtClean="0"/>
              <a:t>who</a:t>
            </a:r>
            <a:r>
              <a:rPr lang="nl-BE" baseline="0" dirty="0" smtClean="0"/>
              <a:t> he claims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Eg: </a:t>
            </a:r>
            <a:r>
              <a:rPr lang="nl-BE" baseline="0" dirty="0" err="1" smtClean="0"/>
              <a:t>Phones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unlock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either</a:t>
            </a:r>
            <a:r>
              <a:rPr lang="nl-BE" baseline="0" dirty="0" smtClean="0"/>
              <a:t> pincode (KNOWS) </a:t>
            </a:r>
            <a:r>
              <a:rPr lang="nl-BE" i="1" baseline="0" dirty="0" smtClean="0"/>
              <a:t>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fingerprint</a:t>
            </a:r>
            <a:r>
              <a:rPr lang="nl-BE" baseline="0" dirty="0" smtClean="0"/>
              <a:t> (IS) </a:t>
            </a:r>
            <a:r>
              <a:rPr lang="nl-BE" i="1" baseline="0" dirty="0" smtClean="0"/>
              <a:t>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facial </a:t>
            </a:r>
            <a:r>
              <a:rPr lang="nl-BE" baseline="0" dirty="0" err="1" smtClean="0"/>
              <a:t>recognition</a:t>
            </a:r>
            <a:r>
              <a:rPr lang="nl-BE" baseline="0" dirty="0" smtClean="0"/>
              <a:t> (IS)</a:t>
            </a:r>
          </a:p>
          <a:p>
            <a:r>
              <a:rPr lang="nl-BE" baseline="0" dirty="0" smtClean="0"/>
              <a:t>Eg: Most websites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ask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right username/password </a:t>
            </a:r>
            <a:r>
              <a:rPr lang="nl-BE" baseline="0" dirty="0" err="1" smtClean="0"/>
              <a:t>combination</a:t>
            </a:r>
            <a:r>
              <a:rPr lang="nl-BE" baseline="0" dirty="0" smtClean="0"/>
              <a:t> (KNOWS)</a:t>
            </a:r>
          </a:p>
          <a:p>
            <a:r>
              <a:rPr lang="nl-BE" baseline="0" dirty="0" err="1" smtClean="0"/>
              <a:t>Mult</a:t>
            </a:r>
            <a:r>
              <a:rPr lang="nl-BE" baseline="0" dirty="0" smtClean="0"/>
              <a:t>-factor: user </a:t>
            </a:r>
            <a:r>
              <a:rPr lang="nl-BE" baseline="0" dirty="0" err="1" smtClean="0"/>
              <a:t>needs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provide</a:t>
            </a:r>
            <a:r>
              <a:rPr lang="nl-BE" baseline="0" dirty="0" smtClean="0"/>
              <a:t> multiple (</a:t>
            </a:r>
            <a:r>
              <a:rPr lang="nl-BE" baseline="0" dirty="0" err="1" smtClean="0"/>
              <a:t>usually</a:t>
            </a:r>
            <a:r>
              <a:rPr lang="nl-BE" baseline="0" dirty="0" smtClean="0"/>
              <a:t> 2 or 3) pieces of </a:t>
            </a:r>
            <a:r>
              <a:rPr lang="nl-BE" baseline="0" dirty="0" err="1" smtClean="0"/>
              <a:t>evidence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who</a:t>
            </a:r>
            <a:r>
              <a:rPr lang="nl-BE" baseline="0" dirty="0" smtClean="0"/>
              <a:t> he claims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Eg: Banking transactions: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card (HAS)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correct pin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card (KNOWS)</a:t>
            </a:r>
          </a:p>
          <a:p>
            <a:r>
              <a:rPr lang="nl-BE" baseline="0" dirty="0" smtClean="0"/>
              <a:t>Eg: Google login: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correct password (KNOWS)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access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phone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number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coupled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account (HAS)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8400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Single</a:t>
            </a:r>
            <a:r>
              <a:rPr lang="nl-BE" baseline="0" dirty="0" smtClean="0"/>
              <a:t> factor: user </a:t>
            </a:r>
            <a:r>
              <a:rPr lang="nl-BE" baseline="0" dirty="0" err="1" smtClean="0"/>
              <a:t>needs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provide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1 piece of </a:t>
            </a:r>
            <a:r>
              <a:rPr lang="nl-BE" baseline="0" dirty="0" err="1" smtClean="0"/>
              <a:t>evidence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he is </a:t>
            </a:r>
            <a:r>
              <a:rPr lang="nl-BE" baseline="0" dirty="0" err="1" smtClean="0"/>
              <a:t>who</a:t>
            </a:r>
            <a:r>
              <a:rPr lang="nl-BE" baseline="0" dirty="0" smtClean="0"/>
              <a:t> he claims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Eg: </a:t>
            </a:r>
            <a:r>
              <a:rPr lang="nl-BE" baseline="0" dirty="0" err="1" smtClean="0"/>
              <a:t>Phones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unlock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either</a:t>
            </a:r>
            <a:r>
              <a:rPr lang="nl-BE" baseline="0" dirty="0" smtClean="0"/>
              <a:t> pincode (KNOWS) </a:t>
            </a:r>
            <a:r>
              <a:rPr lang="nl-BE" i="1" baseline="0" dirty="0" smtClean="0"/>
              <a:t>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fingerprint</a:t>
            </a:r>
            <a:r>
              <a:rPr lang="nl-BE" baseline="0" dirty="0" smtClean="0"/>
              <a:t> (IS) </a:t>
            </a:r>
            <a:r>
              <a:rPr lang="nl-BE" i="1" baseline="0" dirty="0" smtClean="0"/>
              <a:t>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facial </a:t>
            </a:r>
            <a:r>
              <a:rPr lang="nl-BE" baseline="0" dirty="0" err="1" smtClean="0"/>
              <a:t>recognition</a:t>
            </a:r>
            <a:r>
              <a:rPr lang="nl-BE" baseline="0" dirty="0" smtClean="0"/>
              <a:t> (IS)</a:t>
            </a:r>
          </a:p>
          <a:p>
            <a:r>
              <a:rPr lang="nl-BE" baseline="0" dirty="0" smtClean="0"/>
              <a:t>Eg: Most websites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ask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right username/password </a:t>
            </a:r>
            <a:r>
              <a:rPr lang="nl-BE" baseline="0" dirty="0" err="1" smtClean="0"/>
              <a:t>combination</a:t>
            </a:r>
            <a:r>
              <a:rPr lang="nl-BE" baseline="0" dirty="0" smtClean="0"/>
              <a:t> (KNOWS)</a:t>
            </a:r>
          </a:p>
          <a:p>
            <a:r>
              <a:rPr lang="nl-BE" baseline="0" dirty="0" err="1" smtClean="0"/>
              <a:t>Mult</a:t>
            </a:r>
            <a:r>
              <a:rPr lang="nl-BE" baseline="0" dirty="0" smtClean="0"/>
              <a:t>-factor: user </a:t>
            </a:r>
            <a:r>
              <a:rPr lang="nl-BE" baseline="0" dirty="0" err="1" smtClean="0"/>
              <a:t>needs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provide</a:t>
            </a:r>
            <a:r>
              <a:rPr lang="nl-BE" baseline="0" dirty="0" smtClean="0"/>
              <a:t> multiple (</a:t>
            </a:r>
            <a:r>
              <a:rPr lang="nl-BE" baseline="0" dirty="0" err="1" smtClean="0"/>
              <a:t>usually</a:t>
            </a:r>
            <a:r>
              <a:rPr lang="nl-BE" baseline="0" dirty="0" smtClean="0"/>
              <a:t> 2 or 3) pieces of </a:t>
            </a:r>
            <a:r>
              <a:rPr lang="nl-BE" baseline="0" dirty="0" err="1" smtClean="0"/>
              <a:t>evidence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who</a:t>
            </a:r>
            <a:r>
              <a:rPr lang="nl-BE" baseline="0" dirty="0" smtClean="0"/>
              <a:t> he claims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Eg: Banking transactions: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card (HAS)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correct pin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card (KNOWS)</a:t>
            </a:r>
          </a:p>
          <a:p>
            <a:r>
              <a:rPr lang="nl-BE" baseline="0" dirty="0" smtClean="0"/>
              <a:t>Eg: Google login: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correct password (KNOWS)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access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phone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number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coupled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account (HAS)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4058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Single</a:t>
            </a:r>
            <a:r>
              <a:rPr lang="nl-BE" baseline="0" dirty="0" smtClean="0"/>
              <a:t> factor: user </a:t>
            </a:r>
            <a:r>
              <a:rPr lang="nl-BE" baseline="0" dirty="0" err="1" smtClean="0"/>
              <a:t>needs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provide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1 piece of </a:t>
            </a:r>
            <a:r>
              <a:rPr lang="nl-BE" baseline="0" dirty="0" err="1" smtClean="0"/>
              <a:t>evidence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he is </a:t>
            </a:r>
            <a:r>
              <a:rPr lang="nl-BE" baseline="0" dirty="0" err="1" smtClean="0"/>
              <a:t>who</a:t>
            </a:r>
            <a:r>
              <a:rPr lang="nl-BE" baseline="0" dirty="0" smtClean="0"/>
              <a:t> he claims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Eg: </a:t>
            </a:r>
            <a:r>
              <a:rPr lang="nl-BE" baseline="0" dirty="0" err="1" smtClean="0"/>
              <a:t>Phones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unlock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either</a:t>
            </a:r>
            <a:r>
              <a:rPr lang="nl-BE" baseline="0" dirty="0" smtClean="0"/>
              <a:t> pincode (KNOWS) </a:t>
            </a:r>
            <a:r>
              <a:rPr lang="nl-BE" i="1" baseline="0" dirty="0" smtClean="0"/>
              <a:t>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fingerprint</a:t>
            </a:r>
            <a:r>
              <a:rPr lang="nl-BE" baseline="0" dirty="0" smtClean="0"/>
              <a:t> (IS) </a:t>
            </a:r>
            <a:r>
              <a:rPr lang="nl-BE" i="1" baseline="0" dirty="0" smtClean="0"/>
              <a:t>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facial </a:t>
            </a:r>
            <a:r>
              <a:rPr lang="nl-BE" baseline="0" dirty="0" err="1" smtClean="0"/>
              <a:t>recognition</a:t>
            </a:r>
            <a:r>
              <a:rPr lang="nl-BE" baseline="0" dirty="0" smtClean="0"/>
              <a:t> (IS)</a:t>
            </a:r>
          </a:p>
          <a:p>
            <a:r>
              <a:rPr lang="nl-BE" baseline="0" dirty="0" smtClean="0"/>
              <a:t>Eg: Most websites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ask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right username/password </a:t>
            </a:r>
            <a:r>
              <a:rPr lang="nl-BE" baseline="0" dirty="0" err="1" smtClean="0"/>
              <a:t>combination</a:t>
            </a:r>
            <a:r>
              <a:rPr lang="nl-BE" baseline="0" dirty="0" smtClean="0"/>
              <a:t> (KNOWS)</a:t>
            </a:r>
          </a:p>
          <a:p>
            <a:r>
              <a:rPr lang="nl-BE" baseline="0" dirty="0" err="1" smtClean="0"/>
              <a:t>Mult</a:t>
            </a:r>
            <a:r>
              <a:rPr lang="nl-BE" baseline="0" dirty="0" smtClean="0"/>
              <a:t>-factor: user </a:t>
            </a:r>
            <a:r>
              <a:rPr lang="nl-BE" baseline="0" dirty="0" err="1" smtClean="0"/>
              <a:t>needs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provide</a:t>
            </a:r>
            <a:r>
              <a:rPr lang="nl-BE" baseline="0" dirty="0" smtClean="0"/>
              <a:t> multiple (</a:t>
            </a:r>
            <a:r>
              <a:rPr lang="nl-BE" baseline="0" dirty="0" err="1" smtClean="0"/>
              <a:t>usually</a:t>
            </a:r>
            <a:r>
              <a:rPr lang="nl-BE" baseline="0" dirty="0" smtClean="0"/>
              <a:t> 2 or 3) pieces of </a:t>
            </a:r>
            <a:r>
              <a:rPr lang="nl-BE" baseline="0" dirty="0" err="1" smtClean="0"/>
              <a:t>evidence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who</a:t>
            </a:r>
            <a:r>
              <a:rPr lang="nl-BE" baseline="0" dirty="0" smtClean="0"/>
              <a:t> he claims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Eg: Banking transactions: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card (HAS)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correct pin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card (KNOWS)</a:t>
            </a:r>
          </a:p>
          <a:p>
            <a:r>
              <a:rPr lang="nl-BE" baseline="0" dirty="0" smtClean="0"/>
              <a:t>Eg: Google login: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correct password (KNOWS)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access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phone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number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coupled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account (HAS)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783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No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likes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have a 3 </a:t>
            </a:r>
            <a:r>
              <a:rPr lang="nl-BE" dirty="0" err="1" smtClean="0"/>
              <a:t>hour</a:t>
            </a:r>
            <a:r>
              <a:rPr lang="nl-BE" baseline="0" dirty="0" smtClean="0"/>
              <a:t> long </a:t>
            </a:r>
            <a:r>
              <a:rPr lang="nl-BE" baseline="0" dirty="0" err="1" smtClean="0"/>
              <a:t>session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theory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That’s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exercises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sprinkled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throughout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day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means, </a:t>
            </a:r>
            <a:r>
              <a:rPr lang="nl-BE" baseline="0" dirty="0" err="1" smtClean="0"/>
              <a:t>however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concepts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exercises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talked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after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you’ve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completed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exercise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about</a:t>
            </a:r>
            <a:r>
              <a:rPr lang="nl-BE" baseline="0" dirty="0" smtClean="0"/>
              <a:t> it.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9525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212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There</a:t>
            </a:r>
            <a:r>
              <a:rPr lang="nl-BE" dirty="0" smtClean="0"/>
              <a:t> </a:t>
            </a:r>
            <a:r>
              <a:rPr lang="nl-BE" dirty="0" err="1" smtClean="0"/>
              <a:t>seem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extremes</a:t>
            </a:r>
            <a:r>
              <a:rPr lang="nl-BE" dirty="0" smtClean="0"/>
              <a:t> on </a:t>
            </a:r>
            <a:r>
              <a:rPr lang="nl-BE" dirty="0" err="1" smtClean="0"/>
              <a:t>the</a:t>
            </a:r>
            <a:r>
              <a:rPr lang="nl-BE" dirty="0" smtClean="0"/>
              <a:t> web </a:t>
            </a:r>
            <a:r>
              <a:rPr lang="nl-BE" dirty="0" err="1" smtClean="0"/>
              <a:t>currently</a:t>
            </a:r>
            <a:r>
              <a:rPr lang="nl-BE" dirty="0" smtClean="0"/>
              <a:t>.</a:t>
            </a:r>
          </a:p>
          <a:p>
            <a:r>
              <a:rPr lang="nl-BE" dirty="0" err="1" smtClean="0"/>
              <a:t>Either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password </a:t>
            </a:r>
            <a:r>
              <a:rPr lang="nl-BE" dirty="0" err="1" smtClean="0"/>
              <a:t>requirements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so</a:t>
            </a:r>
            <a:r>
              <a:rPr lang="nl-BE" baseline="0" dirty="0" smtClean="0"/>
              <a:t> absurd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you’ll</a:t>
            </a:r>
            <a:r>
              <a:rPr lang="nl-BE" baseline="0" dirty="0" smtClean="0"/>
              <a:t> have a hard time </a:t>
            </a:r>
            <a:r>
              <a:rPr lang="nl-BE" baseline="0" dirty="0" err="1" smtClean="0"/>
              <a:t>remembering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password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chose.</a:t>
            </a:r>
          </a:p>
          <a:p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causes</a:t>
            </a:r>
            <a:r>
              <a:rPr lang="nl-BE" baseline="0" dirty="0" smtClean="0"/>
              <a:t> users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either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flee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site or </a:t>
            </a:r>
            <a:r>
              <a:rPr lang="nl-BE" baseline="0" dirty="0" err="1" smtClean="0"/>
              <a:t>write</a:t>
            </a:r>
            <a:r>
              <a:rPr lang="nl-BE" baseline="0" dirty="0" smtClean="0"/>
              <a:t> down </a:t>
            </a:r>
            <a:r>
              <a:rPr lang="nl-BE" baseline="0" dirty="0" err="1" smtClean="0"/>
              <a:t>their</a:t>
            </a:r>
            <a:r>
              <a:rPr lang="nl-BE" baseline="0" dirty="0" smtClean="0"/>
              <a:t> password </a:t>
            </a:r>
            <a:r>
              <a:rPr lang="nl-BE" baseline="0" dirty="0" err="1" smtClean="0"/>
              <a:t>somewhere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remember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later (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really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unsecure</a:t>
            </a:r>
            <a:r>
              <a:rPr lang="nl-BE" baseline="0" dirty="0" smtClean="0"/>
              <a:t>).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1396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587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73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Dont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predictable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dont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favorite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soccer</a:t>
            </a:r>
            <a:r>
              <a:rPr lang="nl-BE" baseline="0" dirty="0" smtClean="0"/>
              <a:t> club/movie/</a:t>
            </a:r>
            <a:r>
              <a:rPr lang="nl-BE" baseline="0" dirty="0" err="1" smtClean="0"/>
              <a:t>book</a:t>
            </a:r>
            <a:r>
              <a:rPr lang="nl-BE" baseline="0" dirty="0" smtClean="0"/>
              <a:t>/</a:t>
            </a:r>
            <a:r>
              <a:rPr lang="nl-BE" baseline="0" dirty="0" err="1" smtClean="0"/>
              <a:t>superhero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password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002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https://fossbytes.com/how-to-set-an-easy-password-thats-hard-to-crack/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002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Level</a:t>
            </a:r>
            <a:r>
              <a:rPr lang="nl-BE" baseline="0" dirty="0" smtClean="0"/>
              <a:t> 1: ‘</a:t>
            </a:r>
            <a:r>
              <a:rPr lang="nl-BE" baseline="0" dirty="0" err="1" smtClean="0"/>
              <a:t>throwaway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passwords</a:t>
            </a:r>
            <a:r>
              <a:rPr lang="nl-BE" baseline="0" dirty="0" smtClean="0"/>
              <a:t>’. Easy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remember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reused</a:t>
            </a:r>
            <a:r>
              <a:rPr lang="nl-BE" baseline="0" dirty="0" smtClean="0"/>
              <a:t> on multiple sites </a:t>
            </a:r>
            <a:r>
              <a:rPr lang="nl-BE" baseline="0" dirty="0" err="1" smtClean="0"/>
              <a:t>where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don’t</a:t>
            </a:r>
            <a:r>
              <a:rPr lang="nl-BE" baseline="0" dirty="0" smtClean="0"/>
              <a:t> mind </a:t>
            </a:r>
            <a:r>
              <a:rPr lang="nl-BE" baseline="0" dirty="0" err="1" smtClean="0"/>
              <a:t>losing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or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data </a:t>
            </a:r>
            <a:r>
              <a:rPr lang="nl-BE" baseline="0" dirty="0" err="1" smtClean="0"/>
              <a:t>those</a:t>
            </a:r>
            <a:r>
              <a:rPr lang="nl-BE" baseline="0" dirty="0" smtClean="0"/>
              <a:t> site have </a:t>
            </a:r>
            <a:r>
              <a:rPr lang="nl-BE" baseline="0" dirty="0" err="1" smtClean="0"/>
              <a:t>about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Level 2: harder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remember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on sites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would</a:t>
            </a:r>
            <a:r>
              <a:rPr lang="nl-BE" baseline="0" dirty="0" smtClean="0"/>
              <a:t> mind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hacked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same</a:t>
            </a:r>
            <a:r>
              <a:rPr lang="nl-BE" baseline="0" dirty="0" smtClean="0"/>
              <a:t> password on </a:t>
            </a:r>
            <a:r>
              <a:rPr lang="nl-BE" baseline="0" dirty="0" err="1" smtClean="0"/>
              <a:t>each</a:t>
            </a:r>
            <a:r>
              <a:rPr lang="nl-BE" baseline="0" dirty="0" smtClean="0"/>
              <a:t> level 2 site, but </a:t>
            </a:r>
            <a:r>
              <a:rPr lang="nl-BE" baseline="0" dirty="0" err="1" smtClean="0"/>
              <a:t>every</a:t>
            </a:r>
            <a:r>
              <a:rPr lang="nl-BE" baseline="0" dirty="0" smtClean="0"/>
              <a:t> time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slight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variation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don’t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passwords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level 2 sites is </a:t>
            </a:r>
            <a:r>
              <a:rPr lang="nl-BE" baseline="0" dirty="0" err="1" smtClean="0"/>
              <a:t>hacked</a:t>
            </a:r>
            <a:endParaRPr lang="nl-BE" baseline="0" dirty="0" smtClean="0"/>
          </a:p>
          <a:p>
            <a:r>
              <a:rPr lang="nl-BE" baseline="0" dirty="0" smtClean="0"/>
              <a:t>Level 3: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most important sites.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very</a:t>
            </a:r>
            <a:r>
              <a:rPr lang="nl-BE" baseline="0" dirty="0" smtClean="0"/>
              <a:t> important accounts, like financial or health. None of these </a:t>
            </a:r>
            <a:r>
              <a:rPr lang="nl-BE" baseline="0" dirty="0" err="1" smtClean="0"/>
              <a:t>passwords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similar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each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002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149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6379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21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There</a:t>
            </a:r>
            <a:r>
              <a:rPr lang="nl-BE" dirty="0" smtClean="0"/>
              <a:t> are </a:t>
            </a:r>
            <a:r>
              <a:rPr lang="nl-BE" dirty="0" err="1" smtClean="0"/>
              <a:t>three</a:t>
            </a:r>
            <a:r>
              <a:rPr lang="nl-BE" baseline="0" dirty="0" smtClean="0"/>
              <a:t> types of hackers (</a:t>
            </a:r>
            <a:r>
              <a:rPr lang="nl-BE" baseline="0" dirty="0" err="1" smtClean="0"/>
              <a:t>illustrated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hats</a:t>
            </a:r>
            <a:r>
              <a:rPr lang="nl-BE" baseline="0" dirty="0" smtClean="0"/>
              <a:t>’):</a:t>
            </a:r>
          </a:p>
          <a:p>
            <a:r>
              <a:rPr lang="nl-BE" baseline="0" dirty="0" smtClean="0"/>
              <a:t>White hat (e.g. </a:t>
            </a:r>
            <a:r>
              <a:rPr lang="nl-BE" baseline="0" dirty="0" err="1" smtClean="0"/>
              <a:t>penetration</a:t>
            </a:r>
            <a:r>
              <a:rPr lang="nl-BE" baseline="0" dirty="0" smtClean="0"/>
              <a:t> testers. Will </a:t>
            </a:r>
            <a:r>
              <a:rPr lang="nl-BE" baseline="0" dirty="0" err="1" smtClean="0"/>
              <a:t>try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find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holes in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system, but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damage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).</a:t>
            </a:r>
          </a:p>
          <a:p>
            <a:r>
              <a:rPr lang="nl-BE" baseline="0" dirty="0" smtClean="0"/>
              <a:t>Black hat (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evil</a:t>
            </a:r>
            <a:r>
              <a:rPr lang="nl-BE" baseline="0" dirty="0" smtClean="0"/>
              <a:t>’ hackers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are out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get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code. Breaks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law</a:t>
            </a:r>
            <a:r>
              <a:rPr lang="nl-BE" baseline="0" dirty="0" smtClean="0"/>
              <a:t>)</a:t>
            </a:r>
          </a:p>
          <a:p>
            <a:r>
              <a:rPr lang="nl-BE" baseline="0" dirty="0" err="1" smtClean="0"/>
              <a:t>Grey</a:t>
            </a:r>
            <a:r>
              <a:rPr lang="nl-BE" baseline="0" dirty="0" smtClean="0"/>
              <a:t> hat (</a:t>
            </a:r>
            <a:r>
              <a:rPr lang="nl-BE" baseline="0" dirty="0" err="1" smtClean="0"/>
              <a:t>similar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bounty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hunters</a:t>
            </a:r>
            <a:r>
              <a:rPr lang="nl-BE" baseline="0" dirty="0" smtClean="0"/>
              <a:t>. Look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offer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fix </a:t>
            </a:r>
            <a:r>
              <a:rPr lang="nl-BE" baseline="0" dirty="0" err="1" smtClean="0"/>
              <a:t>them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price</a:t>
            </a:r>
            <a:r>
              <a:rPr lang="nl-BE" baseline="0" dirty="0" smtClean="0"/>
              <a:t>), but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 big </a:t>
            </a:r>
            <a:r>
              <a:rPr lang="nl-BE" baseline="0" dirty="0" err="1" smtClean="0"/>
              <a:t>site’s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bounty</a:t>
            </a:r>
            <a:r>
              <a:rPr lang="nl-BE" baseline="0" dirty="0" smtClean="0"/>
              <a:t> programs’.</a:t>
            </a:r>
          </a:p>
          <a:p>
            <a:endParaRPr lang="nl-BE" baseline="0" dirty="0" smtClean="0"/>
          </a:p>
          <a:p>
            <a:r>
              <a:rPr lang="nl-BE" baseline="0" dirty="0" smtClean="0"/>
              <a:t>NOTE EXTRA INFO SYMBOL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Extra info:</a:t>
            </a:r>
          </a:p>
          <a:p>
            <a:r>
              <a:rPr lang="nl-BE" baseline="0" dirty="0" smtClean="0"/>
              <a:t>black hat: https://en.wikipedia.org/wiki/Black_hat</a:t>
            </a:r>
          </a:p>
          <a:p>
            <a:r>
              <a:rPr lang="nl-BE" baseline="0" dirty="0" err="1" smtClean="0"/>
              <a:t>grey</a:t>
            </a:r>
            <a:r>
              <a:rPr lang="nl-BE" baseline="0" dirty="0" smtClean="0"/>
              <a:t> hat: https://en.wikipedia.org/wiki/Grey_hat</a:t>
            </a:r>
          </a:p>
          <a:p>
            <a:r>
              <a:rPr lang="nl-BE" baseline="0" dirty="0" smtClean="0"/>
              <a:t>White hat: https://en.wikipedia.org/wiki/White_hat_(computer_security)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7087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002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https</a:t>
            </a:r>
            <a:r>
              <a:rPr lang="nl-BE" dirty="0" smtClean="0"/>
              <a:t>://en.wikipedia.org/wiki/Session_(computer_science)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002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https://en.wikipedia.org/wiki/Session_(computer_science)#Client-side_web_sessions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002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002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JWT </a:t>
            </a:r>
            <a:r>
              <a:rPr lang="nl-BE" dirty="0" err="1" smtClean="0"/>
              <a:t>generated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server </a:t>
            </a:r>
            <a:r>
              <a:rPr lang="nl-BE" dirty="0" err="1" smtClean="0"/>
              <a:t>after</a:t>
            </a:r>
            <a:r>
              <a:rPr lang="nl-BE" dirty="0" smtClean="0"/>
              <a:t> user</a:t>
            </a:r>
            <a:r>
              <a:rPr lang="nl-BE" baseline="0" dirty="0" smtClean="0"/>
              <a:t> logs in </a:t>
            </a:r>
            <a:r>
              <a:rPr lang="nl-BE" baseline="0" dirty="0" err="1" smtClean="0"/>
              <a:t>succesfully</a:t>
            </a:r>
            <a:r>
              <a:rPr lang="nl-BE" dirty="0" smtClean="0"/>
              <a:t> </a:t>
            </a:r>
          </a:p>
          <a:p>
            <a:r>
              <a:rPr lang="nl-BE" dirty="0" smtClean="0"/>
              <a:t>Header: type of token + </a:t>
            </a:r>
            <a:r>
              <a:rPr lang="nl-BE" dirty="0" err="1" smtClean="0"/>
              <a:t>algorithm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generate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signature</a:t>
            </a:r>
            <a:endParaRPr lang="nl-BE" baseline="0" dirty="0" smtClean="0"/>
          </a:p>
          <a:p>
            <a:r>
              <a:rPr lang="nl-BE" baseline="0" dirty="0" err="1" smtClean="0"/>
              <a:t>Payload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iat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issued</a:t>
            </a:r>
            <a:r>
              <a:rPr lang="nl-BE" baseline="0" dirty="0" smtClean="0"/>
              <a:t> at (time)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https://jwt.io/</a:t>
            </a:r>
          </a:p>
          <a:p>
            <a:r>
              <a:rPr lang="nl-BE" dirty="0" smtClean="0"/>
              <a:t>https://en.wikipedia.org/wiki/JSON_Web_Token</a:t>
            </a:r>
          </a:p>
          <a:p>
            <a:r>
              <a:rPr lang="nl-BE" dirty="0" smtClean="0"/>
              <a:t>https://en.wikipedia.org/wiki/HMAC</a:t>
            </a:r>
          </a:p>
          <a:p>
            <a:r>
              <a:rPr lang="nl-BE" baseline="0" dirty="0" smtClean="0"/>
              <a:t>https://security.stackexchange.com/questions/108662/why-is-bearer-required-before-the-token-in-authorization-header-in-a-http-re</a:t>
            </a:r>
          </a:p>
          <a:p>
            <a:r>
              <a:rPr lang="nl-BE" baseline="0" dirty="0" smtClean="0"/>
              <a:t>https://dev.to/neilmadden/7-best-practices-for-json-web-tokens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002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002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761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328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51350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30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There</a:t>
            </a:r>
            <a:r>
              <a:rPr lang="nl-BE" dirty="0" smtClean="0"/>
              <a:t> are </a:t>
            </a:r>
            <a:r>
              <a:rPr lang="nl-BE" dirty="0" err="1" smtClean="0"/>
              <a:t>three</a:t>
            </a:r>
            <a:r>
              <a:rPr lang="nl-BE" baseline="0" dirty="0" smtClean="0"/>
              <a:t> types of hackers (</a:t>
            </a:r>
            <a:r>
              <a:rPr lang="nl-BE" baseline="0" dirty="0" err="1" smtClean="0"/>
              <a:t>illustrated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hats</a:t>
            </a:r>
            <a:r>
              <a:rPr lang="nl-BE" baseline="0" dirty="0" smtClean="0"/>
              <a:t>’):</a:t>
            </a:r>
          </a:p>
          <a:p>
            <a:r>
              <a:rPr lang="nl-BE" baseline="0" dirty="0" smtClean="0"/>
              <a:t>White hat (e.g. </a:t>
            </a:r>
            <a:r>
              <a:rPr lang="nl-BE" baseline="0" dirty="0" err="1" smtClean="0"/>
              <a:t>penetration</a:t>
            </a:r>
            <a:r>
              <a:rPr lang="nl-BE" baseline="0" dirty="0" smtClean="0"/>
              <a:t> testers. Will </a:t>
            </a:r>
            <a:r>
              <a:rPr lang="nl-BE" baseline="0" dirty="0" err="1" smtClean="0"/>
              <a:t>try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find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holes in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system, but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damage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).</a:t>
            </a:r>
          </a:p>
          <a:p>
            <a:r>
              <a:rPr lang="nl-BE" baseline="0" dirty="0" smtClean="0"/>
              <a:t>Black hat (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evil</a:t>
            </a:r>
            <a:r>
              <a:rPr lang="nl-BE" baseline="0" dirty="0" smtClean="0"/>
              <a:t>’ hackers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are out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get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code. Breaks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law</a:t>
            </a:r>
            <a:r>
              <a:rPr lang="nl-BE" baseline="0" dirty="0" smtClean="0"/>
              <a:t>)</a:t>
            </a:r>
          </a:p>
          <a:p>
            <a:r>
              <a:rPr lang="nl-BE" baseline="0" dirty="0" err="1" smtClean="0"/>
              <a:t>Grey</a:t>
            </a:r>
            <a:r>
              <a:rPr lang="nl-BE" baseline="0" dirty="0" smtClean="0"/>
              <a:t> hat (</a:t>
            </a:r>
            <a:r>
              <a:rPr lang="nl-BE" baseline="0" dirty="0" err="1" smtClean="0"/>
              <a:t>similar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bounty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hunters</a:t>
            </a:r>
            <a:r>
              <a:rPr lang="nl-BE" baseline="0" dirty="0" smtClean="0"/>
              <a:t>. Look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offer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fix </a:t>
            </a:r>
            <a:r>
              <a:rPr lang="nl-BE" baseline="0" dirty="0" err="1" smtClean="0"/>
              <a:t>them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price</a:t>
            </a:r>
            <a:r>
              <a:rPr lang="nl-BE" baseline="0" dirty="0" smtClean="0"/>
              <a:t>), but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 big </a:t>
            </a:r>
            <a:r>
              <a:rPr lang="nl-BE" baseline="0" dirty="0" err="1" smtClean="0"/>
              <a:t>site’s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bounty</a:t>
            </a:r>
            <a:r>
              <a:rPr lang="nl-BE" baseline="0" dirty="0" smtClean="0"/>
              <a:t> programs’.</a:t>
            </a:r>
          </a:p>
          <a:p>
            <a:endParaRPr lang="nl-BE" baseline="0" dirty="0" smtClean="0"/>
          </a:p>
          <a:p>
            <a:r>
              <a:rPr lang="nl-BE" baseline="0" dirty="0" smtClean="0"/>
              <a:t>NOTE EXTRA INFO SYMBOL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Extra info:</a:t>
            </a:r>
          </a:p>
          <a:p>
            <a:r>
              <a:rPr lang="nl-BE" baseline="0" dirty="0" smtClean="0"/>
              <a:t>black hat: https://en.wikipedia.org/wiki/Black_hat</a:t>
            </a:r>
          </a:p>
          <a:p>
            <a:r>
              <a:rPr lang="nl-BE" baseline="0" dirty="0" err="1" smtClean="0"/>
              <a:t>grey</a:t>
            </a:r>
            <a:r>
              <a:rPr lang="nl-BE" baseline="0" dirty="0" smtClean="0"/>
              <a:t> hat: https://en.wikipedia.org/wiki/Grey_hat</a:t>
            </a:r>
          </a:p>
          <a:p>
            <a:r>
              <a:rPr lang="nl-BE" baseline="0" dirty="0" smtClean="0"/>
              <a:t>White hat: https://en.wikipedia.org/wiki/White_hat_(computer_security)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749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5942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43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5076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967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7554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57239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960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7562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7074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89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There</a:t>
            </a:r>
            <a:r>
              <a:rPr lang="nl-BE" dirty="0" smtClean="0"/>
              <a:t> are </a:t>
            </a:r>
            <a:r>
              <a:rPr lang="nl-BE" dirty="0" err="1" smtClean="0"/>
              <a:t>three</a:t>
            </a:r>
            <a:r>
              <a:rPr lang="nl-BE" baseline="0" dirty="0" smtClean="0"/>
              <a:t> types of hackers (</a:t>
            </a:r>
            <a:r>
              <a:rPr lang="nl-BE" baseline="0" dirty="0" err="1" smtClean="0"/>
              <a:t>illustrated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hats</a:t>
            </a:r>
            <a:r>
              <a:rPr lang="nl-BE" baseline="0" dirty="0" smtClean="0"/>
              <a:t>’):</a:t>
            </a:r>
          </a:p>
          <a:p>
            <a:r>
              <a:rPr lang="nl-BE" baseline="0" dirty="0" smtClean="0"/>
              <a:t>White hat (e.g. </a:t>
            </a:r>
            <a:r>
              <a:rPr lang="nl-BE" baseline="0" dirty="0" err="1" smtClean="0"/>
              <a:t>penetration</a:t>
            </a:r>
            <a:r>
              <a:rPr lang="nl-BE" baseline="0" dirty="0" smtClean="0"/>
              <a:t> testers. Will </a:t>
            </a:r>
            <a:r>
              <a:rPr lang="nl-BE" baseline="0" dirty="0" err="1" smtClean="0"/>
              <a:t>try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find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holes in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system, but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damage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).</a:t>
            </a:r>
          </a:p>
          <a:p>
            <a:r>
              <a:rPr lang="nl-BE" baseline="0" dirty="0" smtClean="0"/>
              <a:t>Black hat (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evil</a:t>
            </a:r>
            <a:r>
              <a:rPr lang="nl-BE" baseline="0" dirty="0" smtClean="0"/>
              <a:t>’ hackers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are out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get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code. Breaks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law</a:t>
            </a:r>
            <a:r>
              <a:rPr lang="nl-BE" baseline="0" dirty="0" smtClean="0"/>
              <a:t>)</a:t>
            </a:r>
          </a:p>
          <a:p>
            <a:r>
              <a:rPr lang="nl-BE" baseline="0" dirty="0" err="1" smtClean="0"/>
              <a:t>Grey</a:t>
            </a:r>
            <a:r>
              <a:rPr lang="nl-BE" baseline="0" dirty="0" smtClean="0"/>
              <a:t> hat (</a:t>
            </a:r>
            <a:r>
              <a:rPr lang="nl-BE" baseline="0" dirty="0" err="1" smtClean="0"/>
              <a:t>similar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bounty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hunters</a:t>
            </a:r>
            <a:r>
              <a:rPr lang="nl-BE" baseline="0" dirty="0" smtClean="0"/>
              <a:t>. Look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offer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fix </a:t>
            </a:r>
            <a:r>
              <a:rPr lang="nl-BE" baseline="0" dirty="0" err="1" smtClean="0"/>
              <a:t>them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price</a:t>
            </a:r>
            <a:r>
              <a:rPr lang="nl-BE" baseline="0" dirty="0" smtClean="0"/>
              <a:t>), but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 big </a:t>
            </a:r>
            <a:r>
              <a:rPr lang="nl-BE" baseline="0" dirty="0" err="1" smtClean="0"/>
              <a:t>site’s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bounty</a:t>
            </a:r>
            <a:r>
              <a:rPr lang="nl-BE" baseline="0" dirty="0" smtClean="0"/>
              <a:t> programs’.</a:t>
            </a:r>
          </a:p>
          <a:p>
            <a:endParaRPr lang="nl-BE" baseline="0" dirty="0" smtClean="0"/>
          </a:p>
          <a:p>
            <a:r>
              <a:rPr lang="nl-BE" baseline="0" dirty="0" smtClean="0"/>
              <a:t>NOTE EXTRA INFO SYMBOL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Extra info:</a:t>
            </a:r>
          </a:p>
          <a:p>
            <a:r>
              <a:rPr lang="nl-BE" baseline="0" dirty="0" smtClean="0"/>
              <a:t>black hat: https://en.wikipedia.org/wiki/Black_hat</a:t>
            </a:r>
          </a:p>
          <a:p>
            <a:r>
              <a:rPr lang="nl-BE" baseline="0" dirty="0" err="1" smtClean="0"/>
              <a:t>grey</a:t>
            </a:r>
            <a:r>
              <a:rPr lang="nl-BE" baseline="0" dirty="0" smtClean="0"/>
              <a:t> hat: https://en.wikipedia.org/wiki/Grey_hat</a:t>
            </a:r>
          </a:p>
          <a:p>
            <a:r>
              <a:rPr lang="nl-BE" baseline="0" dirty="0" smtClean="0"/>
              <a:t>White hat: https://en.wikipedia.org/wiki/White_hat_(computer_security)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1464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5753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8988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6507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167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6859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04105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59467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25470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8270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01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There</a:t>
            </a:r>
            <a:r>
              <a:rPr lang="nl-BE" dirty="0" smtClean="0"/>
              <a:t> are </a:t>
            </a:r>
            <a:r>
              <a:rPr lang="nl-BE" dirty="0" err="1" smtClean="0"/>
              <a:t>three</a:t>
            </a:r>
            <a:r>
              <a:rPr lang="nl-BE" baseline="0" dirty="0" smtClean="0"/>
              <a:t> types of hackers (</a:t>
            </a:r>
            <a:r>
              <a:rPr lang="nl-BE" baseline="0" dirty="0" err="1" smtClean="0"/>
              <a:t>illustrated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hats</a:t>
            </a:r>
            <a:r>
              <a:rPr lang="nl-BE" baseline="0" dirty="0" smtClean="0"/>
              <a:t>’):</a:t>
            </a:r>
          </a:p>
          <a:p>
            <a:r>
              <a:rPr lang="nl-BE" baseline="0" dirty="0" smtClean="0"/>
              <a:t>White hat (e.g. </a:t>
            </a:r>
            <a:r>
              <a:rPr lang="nl-BE" baseline="0" dirty="0" err="1" smtClean="0"/>
              <a:t>penetration</a:t>
            </a:r>
            <a:r>
              <a:rPr lang="nl-BE" baseline="0" dirty="0" smtClean="0"/>
              <a:t> testers. Will </a:t>
            </a:r>
            <a:r>
              <a:rPr lang="nl-BE" baseline="0" dirty="0" err="1" smtClean="0"/>
              <a:t>try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find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holes in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system, but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damage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).</a:t>
            </a:r>
          </a:p>
          <a:p>
            <a:r>
              <a:rPr lang="nl-BE" baseline="0" dirty="0" smtClean="0"/>
              <a:t>Black hat (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evil</a:t>
            </a:r>
            <a:r>
              <a:rPr lang="nl-BE" baseline="0" dirty="0" smtClean="0"/>
              <a:t>’ hackers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are out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get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code. Breaks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law</a:t>
            </a:r>
            <a:r>
              <a:rPr lang="nl-BE" baseline="0" dirty="0" smtClean="0"/>
              <a:t>)</a:t>
            </a:r>
          </a:p>
          <a:p>
            <a:r>
              <a:rPr lang="nl-BE" baseline="0" dirty="0" err="1" smtClean="0"/>
              <a:t>Grey</a:t>
            </a:r>
            <a:r>
              <a:rPr lang="nl-BE" baseline="0" dirty="0" smtClean="0"/>
              <a:t> hat (</a:t>
            </a:r>
            <a:r>
              <a:rPr lang="nl-BE" baseline="0" dirty="0" err="1" smtClean="0"/>
              <a:t>similar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bounty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hunters</a:t>
            </a:r>
            <a:r>
              <a:rPr lang="nl-BE" baseline="0" dirty="0" smtClean="0"/>
              <a:t>. Look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offer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fix </a:t>
            </a:r>
            <a:r>
              <a:rPr lang="nl-BE" baseline="0" dirty="0" err="1" smtClean="0"/>
              <a:t>them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price</a:t>
            </a:r>
            <a:r>
              <a:rPr lang="nl-BE" baseline="0" dirty="0" smtClean="0"/>
              <a:t>), but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exploits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 big </a:t>
            </a:r>
            <a:r>
              <a:rPr lang="nl-BE" baseline="0" dirty="0" err="1" smtClean="0"/>
              <a:t>site’s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bounty</a:t>
            </a:r>
            <a:r>
              <a:rPr lang="nl-BE" baseline="0" dirty="0" smtClean="0"/>
              <a:t> programs’.</a:t>
            </a:r>
          </a:p>
          <a:p>
            <a:endParaRPr lang="nl-BE" baseline="0" dirty="0" smtClean="0"/>
          </a:p>
          <a:p>
            <a:r>
              <a:rPr lang="nl-BE" baseline="0" dirty="0" smtClean="0"/>
              <a:t>NOTE EXTRA INFO SYMBOL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Extra info:</a:t>
            </a:r>
          </a:p>
          <a:p>
            <a:r>
              <a:rPr lang="nl-BE" baseline="0" dirty="0" smtClean="0"/>
              <a:t>black hat: https://en.wikipedia.org/wiki/Black_hat</a:t>
            </a:r>
          </a:p>
          <a:p>
            <a:r>
              <a:rPr lang="nl-BE" baseline="0" dirty="0" err="1" smtClean="0"/>
              <a:t>grey</a:t>
            </a:r>
            <a:r>
              <a:rPr lang="nl-BE" baseline="0" dirty="0" smtClean="0"/>
              <a:t> hat: https://en.wikipedia.org/wiki/Grey_hat</a:t>
            </a:r>
          </a:p>
          <a:p>
            <a:r>
              <a:rPr lang="nl-BE" baseline="0" dirty="0" smtClean="0"/>
              <a:t>White hat: https://en.wikipedia.org/wiki/White_hat_(computer_security)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42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Data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sold</a:t>
            </a:r>
            <a:r>
              <a:rPr lang="nl-BE" baseline="0" dirty="0" smtClean="0"/>
              <a:t> or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break </a:t>
            </a:r>
            <a:r>
              <a:rPr lang="nl-BE" baseline="0" dirty="0" err="1" smtClean="0"/>
              <a:t>into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 accounts (eg: https://krebsonsecurity.com/2013/06/the-value-of-a-hacked-email-account/ )</a:t>
            </a:r>
          </a:p>
          <a:p>
            <a:r>
              <a:rPr lang="nl-BE" baseline="0" dirty="0" err="1" smtClean="0"/>
              <a:t>Threatening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releasing </a:t>
            </a:r>
            <a:r>
              <a:rPr lang="nl-BE" baseline="0" dirty="0" err="1" smtClean="0"/>
              <a:t>sensitive</a:t>
            </a:r>
            <a:r>
              <a:rPr lang="nl-BE" baseline="0" dirty="0" smtClean="0"/>
              <a:t> data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give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them</a:t>
            </a:r>
            <a:r>
              <a:rPr lang="nl-BE" baseline="0" dirty="0" smtClean="0"/>
              <a:t> money</a:t>
            </a:r>
          </a:p>
          <a:p>
            <a:r>
              <a:rPr lang="nl-BE" baseline="0" dirty="0" err="1" smtClean="0"/>
              <a:t>They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don’t</a:t>
            </a:r>
            <a:r>
              <a:rPr lang="nl-BE" baseline="0" dirty="0" smtClean="0"/>
              <a:t> like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because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clashing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political</a:t>
            </a:r>
            <a:r>
              <a:rPr lang="nl-BE" baseline="0" dirty="0" smtClean="0"/>
              <a:t> views (eg: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left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right, </a:t>
            </a:r>
            <a:r>
              <a:rPr lang="nl-BE" baseline="0" dirty="0" err="1" smtClean="0"/>
              <a:t>nazis</a:t>
            </a:r>
            <a:r>
              <a:rPr lang="nl-BE" baseline="0" dirty="0" smtClean="0"/>
              <a:t>, ISIS, </a:t>
            </a:r>
            <a:r>
              <a:rPr lang="nl-BE" baseline="0" dirty="0" err="1" smtClean="0"/>
              <a:t>etc</a:t>
            </a:r>
            <a:r>
              <a:rPr lang="nl-BE" baseline="0" dirty="0" smtClean="0"/>
              <a:t>)</a:t>
            </a:r>
          </a:p>
          <a:p>
            <a:r>
              <a:rPr lang="nl-BE" baseline="0" dirty="0" err="1" smtClean="0"/>
              <a:t>They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don’t</a:t>
            </a:r>
            <a:r>
              <a:rPr lang="nl-BE" baseline="0" dirty="0" smtClean="0"/>
              <a:t> like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because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ruined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their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favorite</a:t>
            </a:r>
            <a:r>
              <a:rPr lang="nl-BE" baseline="0" dirty="0" smtClean="0"/>
              <a:t> movie/tv show </a:t>
            </a:r>
          </a:p>
          <a:p>
            <a:r>
              <a:rPr lang="nl-BE" baseline="0" dirty="0" err="1" smtClean="0"/>
              <a:t>Hacked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hackers </a:t>
            </a:r>
            <a:r>
              <a:rPr lang="nl-BE" baseline="0" dirty="0" err="1" smtClean="0"/>
              <a:t>hired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nations</a:t>
            </a:r>
            <a:r>
              <a:rPr lang="nl-BE" baseline="0" dirty="0" smtClean="0"/>
              <a:t>/</a:t>
            </a:r>
            <a:r>
              <a:rPr lang="nl-BE" baseline="0" dirty="0" err="1" smtClean="0"/>
              <a:t>terror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groups</a:t>
            </a:r>
            <a:r>
              <a:rPr lang="nl-BE" baseline="0" dirty="0" smtClean="0"/>
              <a:t> (eg: </a:t>
            </a:r>
            <a:r>
              <a:rPr lang="nl-BE" baseline="0" dirty="0" err="1" smtClean="0"/>
              <a:t>stuxnet</a:t>
            </a:r>
            <a:r>
              <a:rPr lang="nl-BE" baseline="0" dirty="0" smtClean="0"/>
              <a:t>. Worm </a:t>
            </a:r>
            <a:r>
              <a:rPr lang="nl-BE" baseline="0" dirty="0" err="1" smtClean="0"/>
              <a:t>created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USA &amp; </a:t>
            </a:r>
            <a:r>
              <a:rPr lang="nl-BE" baseline="0" dirty="0" err="1" smtClean="0"/>
              <a:t>Israel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destabilize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Iranian</a:t>
            </a:r>
            <a:r>
              <a:rPr lang="nl-BE" baseline="0" dirty="0" smtClean="0"/>
              <a:t> power </a:t>
            </a:r>
            <a:r>
              <a:rPr lang="nl-BE" baseline="0" dirty="0" err="1" smtClean="0"/>
              <a:t>plants</a:t>
            </a:r>
            <a:r>
              <a:rPr lang="nl-BE" baseline="0" dirty="0" smtClean="0"/>
              <a:t> https://en.wikipedia.org/wiki/Stuxnet)</a:t>
            </a:r>
          </a:p>
          <a:p>
            <a:r>
              <a:rPr lang="nl-BE" baseline="0" dirty="0" smtClean="0"/>
              <a:t>Prestige: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site has been ‘</a:t>
            </a:r>
            <a:r>
              <a:rPr lang="nl-BE" baseline="0" dirty="0" err="1" smtClean="0"/>
              <a:t>unhackable</a:t>
            </a:r>
            <a:r>
              <a:rPr lang="nl-BE" baseline="0" dirty="0" smtClean="0"/>
              <a:t>’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x </a:t>
            </a:r>
            <a:r>
              <a:rPr lang="nl-BE" baseline="0" dirty="0" err="1" smtClean="0"/>
              <a:t>years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someone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manages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hack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become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famous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hacker community</a:t>
            </a:r>
          </a:p>
          <a:p>
            <a:r>
              <a:rPr lang="nl-BE" baseline="0" dirty="0" smtClean="0"/>
              <a:t>For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lulz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hacker is </a:t>
            </a:r>
            <a:r>
              <a:rPr lang="nl-BE" baseline="0" dirty="0" err="1" smtClean="0"/>
              <a:t>bored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hacks</a:t>
            </a:r>
            <a:r>
              <a:rPr lang="nl-BE" baseline="0" dirty="0" smtClean="0"/>
              <a:t> a random site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pass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time</a:t>
            </a:r>
          </a:p>
          <a:p>
            <a:r>
              <a:rPr lang="nl-BE" baseline="0" dirty="0" smtClean="0"/>
              <a:t>Zombie </a:t>
            </a:r>
            <a:r>
              <a:rPr lang="nl-BE" baseline="0" dirty="0" err="1" smtClean="0"/>
              <a:t>army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Botnet</a:t>
            </a:r>
            <a:r>
              <a:rPr lang="nl-BE" baseline="0" dirty="0" smtClean="0"/>
              <a:t>/DDOS (https://en.wikipedia.org/wiki/Botnet)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70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44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037D-CBB1-42BF-8943-02CEC1CD5CB5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21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switchfully.com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2018 Switchfully - Module group | Module title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Slide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48141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2018 Switchfully - Module group | Module title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715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2018 Switchfully - Module group | Module title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335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2018 Switchfully - Module group | Module title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80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8"/>
            <a:ext cx="10515600" cy="6551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06905"/>
            <a:ext cx="10515600" cy="507005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2018 Switchfully - Module group | Module title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043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2018 Switchfully - Module group | Module title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8568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36095" y="5558589"/>
            <a:ext cx="12248148" cy="1407695"/>
          </a:xfrm>
          <a:custGeom>
            <a:avLst/>
            <a:gdLst>
              <a:gd name="connsiteX0" fmla="*/ 0 w 12248148"/>
              <a:gd name="connsiteY0" fmla="*/ 1311443 h 1311443"/>
              <a:gd name="connsiteX1" fmla="*/ 0 w 12248148"/>
              <a:gd name="connsiteY1" fmla="*/ 421106 h 1311443"/>
              <a:gd name="connsiteX2" fmla="*/ 12248148 w 12248148"/>
              <a:gd name="connsiteY2" fmla="*/ 0 h 1311443"/>
              <a:gd name="connsiteX3" fmla="*/ 12248148 w 12248148"/>
              <a:gd name="connsiteY3" fmla="*/ 1263316 h 1311443"/>
              <a:gd name="connsiteX4" fmla="*/ 0 w 12248148"/>
              <a:gd name="connsiteY4" fmla="*/ 1311443 h 131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8148" h="1311443">
                <a:moveTo>
                  <a:pt x="0" y="1311443"/>
                </a:moveTo>
                <a:lnTo>
                  <a:pt x="0" y="421106"/>
                </a:lnTo>
                <a:lnTo>
                  <a:pt x="12248148" y="0"/>
                </a:lnTo>
                <a:lnTo>
                  <a:pt x="12248148" y="1263316"/>
                </a:lnTo>
                <a:lnTo>
                  <a:pt x="0" y="1311443"/>
                </a:lnTo>
                <a:close/>
              </a:path>
            </a:pathLst>
          </a:custGeom>
          <a:solidFill>
            <a:srgbClr val="72A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2018 Switchfully - Module group | Module title</a:t>
            </a:r>
            <a:endParaRPr lang="nl-B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295901" y="6176260"/>
            <a:ext cx="6311899" cy="479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437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Slide</a:t>
            </a:r>
            <a:endParaRPr lang="nl-BE" sz="1200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875624" y="5802222"/>
            <a:ext cx="4732176" cy="363893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nl-BE" dirty="0" smtClean="0"/>
              <a:t>Parent-</a:t>
            </a:r>
            <a:r>
              <a:rPr lang="nl-BE" dirty="0" err="1" smtClean="0"/>
              <a:t>title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975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36095" y="5558589"/>
            <a:ext cx="12248148" cy="1407695"/>
          </a:xfrm>
          <a:custGeom>
            <a:avLst/>
            <a:gdLst>
              <a:gd name="connsiteX0" fmla="*/ 0 w 12248148"/>
              <a:gd name="connsiteY0" fmla="*/ 1311443 h 1311443"/>
              <a:gd name="connsiteX1" fmla="*/ 0 w 12248148"/>
              <a:gd name="connsiteY1" fmla="*/ 421106 h 1311443"/>
              <a:gd name="connsiteX2" fmla="*/ 12248148 w 12248148"/>
              <a:gd name="connsiteY2" fmla="*/ 0 h 1311443"/>
              <a:gd name="connsiteX3" fmla="*/ 12248148 w 12248148"/>
              <a:gd name="connsiteY3" fmla="*/ 1263316 h 1311443"/>
              <a:gd name="connsiteX4" fmla="*/ 0 w 12248148"/>
              <a:gd name="connsiteY4" fmla="*/ 1311443 h 131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8148" h="1311443">
                <a:moveTo>
                  <a:pt x="0" y="1311443"/>
                </a:moveTo>
                <a:lnTo>
                  <a:pt x="0" y="421106"/>
                </a:lnTo>
                <a:lnTo>
                  <a:pt x="12248148" y="0"/>
                </a:lnTo>
                <a:lnTo>
                  <a:pt x="12248148" y="1263316"/>
                </a:lnTo>
                <a:lnTo>
                  <a:pt x="0" y="1311443"/>
                </a:lnTo>
                <a:close/>
              </a:path>
            </a:pathLst>
          </a:custGeom>
          <a:solidFill>
            <a:srgbClr val="72A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2018 Switchfully - Module group | Module title</a:t>
            </a:r>
            <a:endParaRPr lang="nl-B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295901" y="6176260"/>
            <a:ext cx="6311899" cy="479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437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Slide</a:t>
            </a:r>
            <a:endParaRPr lang="nl-BE" sz="1200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875624" y="5802222"/>
            <a:ext cx="4732176" cy="363893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nl-BE" dirty="0" smtClean="0"/>
              <a:t>Parent-</a:t>
            </a:r>
            <a:r>
              <a:rPr lang="nl-BE" dirty="0" err="1" smtClean="0"/>
              <a:t>title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670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255"/>
            <a:ext cx="10515600" cy="93549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2018 Switchfully - Module group | Module title</a:t>
            </a:r>
            <a:endParaRPr lang="nl-BE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Slide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40642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 txBox="1">
            <a:spLocks/>
          </p:cNvSpPr>
          <p:nvPr userDrawn="1"/>
        </p:nvSpPr>
        <p:spPr>
          <a:xfrm>
            <a:off x="838200" y="4437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Copyright</a:t>
            </a:r>
            <a:r>
              <a:rPr lang="en-US" dirty="0" smtClean="0">
                <a:latin typeface="+mj-lt"/>
              </a:rPr>
              <a:t> notice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+mj-lt"/>
              </a:rPr>
              <a:t>All copyright and intellectual property rights, without limitation, are retained by </a:t>
            </a:r>
            <a:r>
              <a:rPr lang="en-US" sz="1800" dirty="0" err="1" smtClean="0">
                <a:latin typeface="+mj-lt"/>
              </a:rPr>
              <a:t>Switch</a:t>
            </a:r>
            <a:r>
              <a:rPr lang="en-US" sz="1800" dirty="0" err="1" smtClean="0">
                <a:solidFill>
                  <a:srgbClr val="72A71F"/>
                </a:solidFill>
                <a:latin typeface="+mj-lt"/>
              </a:rPr>
              <a:t>fully</a:t>
            </a:r>
            <a:r>
              <a:rPr lang="en-US" sz="1800" dirty="0" smtClean="0">
                <a:latin typeface="+mj-lt"/>
              </a:rPr>
              <a:t> (</a:t>
            </a:r>
            <a:r>
              <a:rPr lang="en-US" sz="1800" dirty="0" err="1" smtClean="0">
                <a:latin typeface="+mj-lt"/>
              </a:rPr>
              <a:t>Cegeka</a:t>
            </a:r>
            <a:r>
              <a:rPr lang="en-US" sz="1800" dirty="0" smtClean="0">
                <a:latin typeface="+mj-lt"/>
              </a:rPr>
              <a:t>). 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By using this presentation, you agree to this statement.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Do</a:t>
            </a:r>
            <a:r>
              <a:rPr lang="en-US" sz="1800" dirty="0" smtClean="0">
                <a:latin typeface="+mj-lt"/>
              </a:rPr>
              <a:t> use this presentation, as an enrolled student of a </a:t>
            </a:r>
            <a:r>
              <a:rPr lang="en-US" sz="1800" dirty="0" err="1"/>
              <a:t>Switch</a:t>
            </a:r>
            <a:r>
              <a:rPr lang="en-US" sz="1800" dirty="0" err="1">
                <a:solidFill>
                  <a:srgbClr val="72A71F"/>
                </a:solidFill>
              </a:rPr>
              <a:t>fully</a:t>
            </a:r>
            <a:r>
              <a:rPr lang="en-US" sz="1800" dirty="0" smtClean="0">
                <a:latin typeface="+mj-lt"/>
              </a:rPr>
              <a:t> organized training, whenever you want.</a:t>
            </a: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+mj-lt"/>
              </a:rPr>
              <a:t>Do not </a:t>
            </a:r>
            <a:r>
              <a:rPr lang="en-US" sz="1800" dirty="0" smtClean="0">
                <a:latin typeface="+mj-lt"/>
              </a:rPr>
              <a:t>sell or (re)distribute this presentation.</a:t>
            </a:r>
            <a:br>
              <a:rPr lang="en-US" sz="1800" dirty="0" smtClean="0">
                <a:latin typeface="+mj-lt"/>
              </a:rPr>
            </a:br>
            <a:r>
              <a:rPr lang="en-US" sz="1800" b="1" dirty="0" smtClean="0">
                <a:latin typeface="+mj-lt"/>
              </a:rPr>
              <a:t>Do not </a:t>
            </a:r>
            <a:r>
              <a:rPr lang="en-US" sz="1800" dirty="0" smtClean="0">
                <a:latin typeface="+mj-lt"/>
              </a:rPr>
              <a:t>make this presentation available on websites, internal or external networks, social- or other media.</a:t>
            </a:r>
            <a:br>
              <a:rPr lang="en-US" sz="1800" dirty="0" smtClean="0">
                <a:latin typeface="+mj-lt"/>
              </a:rPr>
            </a:br>
            <a:r>
              <a:rPr lang="en-US" sz="1800" b="1" dirty="0" smtClean="0">
                <a:latin typeface="+mj-lt"/>
              </a:rPr>
              <a:t>Do not </a:t>
            </a:r>
            <a:r>
              <a:rPr lang="en-US" sz="1800" dirty="0" smtClean="0">
                <a:latin typeface="+mj-lt"/>
              </a:rPr>
              <a:t>edit or modify this presentation.</a:t>
            </a:r>
            <a:br>
              <a:rPr lang="en-US" sz="1800" dirty="0" smtClean="0">
                <a:latin typeface="+mj-lt"/>
              </a:rPr>
            </a:br>
            <a:r>
              <a:rPr lang="en-US" sz="1800" b="1" dirty="0" smtClean="0">
                <a:latin typeface="+mj-lt"/>
              </a:rPr>
              <a:t>Do not </a:t>
            </a:r>
            <a:r>
              <a:rPr lang="en-US" sz="1800" dirty="0" smtClean="0">
                <a:latin typeface="+mj-lt"/>
              </a:rPr>
              <a:t>claim / pass off this presentation as your own.</a:t>
            </a: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+mj-lt"/>
              </a:rPr>
              <a:t>Please contact us if you have any questions about usage: </a:t>
            </a:r>
            <a:br>
              <a:rPr lang="en-US" sz="1800" b="1" dirty="0" smtClean="0">
                <a:latin typeface="+mj-lt"/>
              </a:rPr>
            </a:br>
            <a:r>
              <a:rPr lang="en-US" sz="1800" dirty="0" smtClean="0">
                <a:latin typeface="+mj-lt"/>
                <a:hlinkClick r:id="rId3"/>
              </a:rPr>
              <a:t>hello@switchfully.com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nl-BE" sz="1800" dirty="0">
                <a:latin typeface="+mj-lt"/>
              </a:rPr>
              <a:t>© </a:t>
            </a:r>
            <a:r>
              <a:rPr lang="nl-BE" sz="1800" dirty="0" smtClean="0">
                <a:latin typeface="+mj-lt"/>
              </a:rPr>
              <a:t>2018 </a:t>
            </a:r>
            <a:r>
              <a:rPr lang="en-US" sz="1800" dirty="0" err="1"/>
              <a:t>Switch</a:t>
            </a:r>
            <a:r>
              <a:rPr lang="en-US" sz="1800" dirty="0" err="1">
                <a:solidFill>
                  <a:srgbClr val="72A71F"/>
                </a:solidFill>
              </a:rPr>
              <a:t>fully</a:t>
            </a:r>
            <a:r>
              <a:rPr lang="nl-BE" sz="1800" dirty="0" smtClean="0">
                <a:latin typeface="+mj-lt"/>
              </a:rPr>
              <a:t> (</a:t>
            </a:r>
            <a:r>
              <a:rPr lang="nl-BE" sz="1800" dirty="0" err="1" smtClean="0">
                <a:latin typeface="+mj-lt"/>
              </a:rPr>
              <a:t>Cegeka</a:t>
            </a:r>
            <a:r>
              <a:rPr lang="nl-BE" sz="1800" dirty="0" smtClean="0">
                <a:latin typeface="+mj-lt"/>
              </a:rPr>
              <a:t>)</a:t>
            </a:r>
            <a:endParaRPr lang="nl-B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250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255"/>
            <a:ext cx="10515600" cy="93549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65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2018 Switchfully - Module group | Module title</a:t>
            </a:r>
            <a:endParaRPr lang="nl-BE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Slide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04479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255"/>
            <a:ext cx="10515600" cy="93549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65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2201" y="6290344"/>
            <a:ext cx="420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2018 Switchfully - Module group | Module title</a:t>
            </a:r>
            <a:endParaRPr lang="nl-BE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7718" y="6024660"/>
            <a:ext cx="94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58A-EBF4-4622-B459-183D257C428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92200" y="606760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Slide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539105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8"/>
            <a:ext cx="10515600" cy="6551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2018 Switchfully - Module group | Module title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178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2018 Switchfully - Module group | Module title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F558A-EBF4-4622-B459-183D257C428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92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A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861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63" r:id="rId5"/>
    <p:sldLayoutId id="2147483660" r:id="rId6"/>
    <p:sldLayoutId id="2147483661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witchfully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ck_hat" TargetMode="External"/><Relationship Id="rId7" Type="http://schemas.openxmlformats.org/officeDocument/2006/relationships/hyperlink" Target="https://en.wikipedia.org/wiki/Botn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uxnet" TargetMode="External"/><Relationship Id="rId5" Type="http://schemas.openxmlformats.org/officeDocument/2006/relationships/hyperlink" Target="https://en.wikipedia.org/wiki/White_hat_(computer_security)" TargetMode="External"/><Relationship Id="rId4" Type="http://schemas.openxmlformats.org/officeDocument/2006/relationships/hyperlink" Target="https://en.wikipedia.org/wiki/Grey_ha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TPS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ptopsecurity.com/how-does-https-work-ssl-tls-explained/" TargetMode="External"/><Relationship Id="rId4" Type="http://schemas.openxmlformats.org/officeDocument/2006/relationships/hyperlink" Target="https://robertheaton.com/2014/03/27/how-does-https-actually-work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port_Layer_Security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r/explainlikeimfive/comments/1jvduu/eli5_how_does_publicprivate_key_encryption_work/" TargetMode="External"/><Relationship Id="rId4" Type="http://schemas.openxmlformats.org/officeDocument/2006/relationships/hyperlink" Target="https://en.wikipedia.org/wiki/Public-key_cryptography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rtificate_authority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giNotar" TargetMode="External"/><Relationship Id="rId5" Type="http://schemas.openxmlformats.org/officeDocument/2006/relationships/hyperlink" Target="https://letsencrypt.org/" TargetMode="External"/><Relationship Id="rId4" Type="http://schemas.openxmlformats.org/officeDocument/2006/relationships/hyperlink" Target="https://security.stackexchange.com/questions/11832/why-is-faking-ssl-certificate-difficult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tchfully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0300"/>
            <a:ext cx="9144000" cy="1655762"/>
          </a:xfrm>
        </p:spPr>
        <p:txBody>
          <a:bodyPr/>
          <a:lstStyle/>
          <a:p>
            <a:r>
              <a:rPr lang="nl-BE" dirty="0" smtClean="0"/>
              <a:t>Security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72A71F"/>
                </a:solidFill>
                <a:hlinkClick r:id="rId4"/>
              </a:rPr>
              <a:t>www.switchfully.com</a:t>
            </a:r>
            <a:endParaRPr lang="nl-BE" sz="2000" dirty="0" smtClean="0">
              <a:solidFill>
                <a:srgbClr val="72A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Hackers</a:t>
            </a:r>
            <a:endParaRPr lang="nl-BE" dirty="0"/>
          </a:p>
          <a:p>
            <a:pPr lvl="1"/>
            <a:r>
              <a:rPr lang="nl-BE" sz="2000" dirty="0" err="1" smtClean="0"/>
              <a:t>Why</a:t>
            </a:r>
            <a:r>
              <a:rPr lang="nl-BE" sz="2000" dirty="0" smtClean="0"/>
              <a:t> hackers hack</a:t>
            </a:r>
            <a:endParaRPr lang="nl-BE" sz="2000" dirty="0" smtClean="0"/>
          </a:p>
          <a:p>
            <a:pPr lvl="1"/>
            <a:r>
              <a:rPr lang="nl-BE" sz="2000" dirty="0" err="1" smtClean="0"/>
              <a:t>Getting</a:t>
            </a:r>
            <a:r>
              <a:rPr lang="nl-BE" sz="2000" dirty="0" smtClean="0"/>
              <a:t> </a:t>
            </a:r>
            <a:r>
              <a:rPr lang="nl-BE" sz="2000" dirty="0" err="1" smtClean="0"/>
              <a:t>hacked</a:t>
            </a:r>
            <a:endParaRPr lang="nl-B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Passwords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Securing</a:t>
            </a: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sessions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Https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23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hackers hack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</a:t>
            </a:r>
            <a:r>
              <a:rPr lang="en-US" dirty="0" smtClean="0"/>
              <a:t>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09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hackers hack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962364" y="2116476"/>
            <a:ext cx="1089061" cy="14897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839074" y="3606229"/>
            <a:ext cx="1356189" cy="184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962364" y="3411020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970979" y="2116475"/>
            <a:ext cx="1089061" cy="1489753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/>
          <p:cNvSpPr/>
          <p:nvPr/>
        </p:nvSpPr>
        <p:spPr>
          <a:xfrm>
            <a:off x="4847689" y="3606228"/>
            <a:ext cx="1356189" cy="18493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4970979" y="3411019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8215901" y="2116474"/>
            <a:ext cx="1089061" cy="1489753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/>
          <p:cNvSpPr/>
          <p:nvPr/>
        </p:nvSpPr>
        <p:spPr>
          <a:xfrm>
            <a:off x="8092611" y="3606227"/>
            <a:ext cx="1356189" cy="18493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8215901" y="3411018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8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hackers hack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962364" y="2116476"/>
            <a:ext cx="1089061" cy="14897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839074" y="3606229"/>
            <a:ext cx="1356189" cy="184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962364" y="3411020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970979" y="2116475"/>
            <a:ext cx="1089061" cy="1489753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/>
          <p:cNvSpPr/>
          <p:nvPr/>
        </p:nvSpPr>
        <p:spPr>
          <a:xfrm>
            <a:off x="4847689" y="3606228"/>
            <a:ext cx="1356189" cy="18493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4970979" y="3411019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8215901" y="2116474"/>
            <a:ext cx="1089061" cy="1489753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/>
          <p:cNvSpPr/>
          <p:nvPr/>
        </p:nvSpPr>
        <p:spPr>
          <a:xfrm>
            <a:off x="8092611" y="3606227"/>
            <a:ext cx="1356189" cy="18493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8215901" y="3411018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Arc 19"/>
          <p:cNvSpPr/>
          <p:nvPr/>
        </p:nvSpPr>
        <p:spPr>
          <a:xfrm rot="9434804">
            <a:off x="7166506" y="1006536"/>
            <a:ext cx="1380063" cy="1436722"/>
          </a:xfrm>
          <a:prstGeom prst="arc">
            <a:avLst/>
          </a:prstGeom>
          <a:ln w="28575">
            <a:solidFill>
              <a:srgbClr val="72A71F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5515509" y="671979"/>
            <a:ext cx="66463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Black hat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‘Evil’ hackers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Damage your systems/steal your data for own profit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Breaks the law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hackers hack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962364" y="2116476"/>
            <a:ext cx="1089061" cy="14897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839074" y="3606229"/>
            <a:ext cx="1356189" cy="184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962364" y="3411020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970979" y="2116475"/>
            <a:ext cx="1089061" cy="1489753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/>
          <p:cNvSpPr/>
          <p:nvPr/>
        </p:nvSpPr>
        <p:spPr>
          <a:xfrm>
            <a:off x="4847689" y="3606228"/>
            <a:ext cx="1356189" cy="18493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4970979" y="3411019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8215901" y="2116474"/>
            <a:ext cx="1089061" cy="1489753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/>
          <p:cNvSpPr/>
          <p:nvPr/>
        </p:nvSpPr>
        <p:spPr>
          <a:xfrm>
            <a:off x="8092611" y="3606227"/>
            <a:ext cx="1356189" cy="18493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8215901" y="3411018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Arc 19"/>
          <p:cNvSpPr/>
          <p:nvPr/>
        </p:nvSpPr>
        <p:spPr>
          <a:xfrm rot="9434804">
            <a:off x="912967" y="1162038"/>
            <a:ext cx="1380063" cy="1436722"/>
          </a:xfrm>
          <a:prstGeom prst="arc">
            <a:avLst/>
          </a:prstGeom>
          <a:ln w="28575">
            <a:solidFill>
              <a:srgbClr val="72A71F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487870" y="530213"/>
            <a:ext cx="751519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White hat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Penetration testers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Hired by companies to find security holes and help fix them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Will not exploit security holes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‘Legal hackers’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hackers hack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962364" y="2116476"/>
            <a:ext cx="1089061" cy="14897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839074" y="3606229"/>
            <a:ext cx="1356189" cy="184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962364" y="3411020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970979" y="2116475"/>
            <a:ext cx="1089061" cy="1489753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/>
          <p:cNvSpPr/>
          <p:nvPr/>
        </p:nvSpPr>
        <p:spPr>
          <a:xfrm>
            <a:off x="4847689" y="3606228"/>
            <a:ext cx="1356189" cy="18493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4970979" y="3411019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8215901" y="2116474"/>
            <a:ext cx="1089061" cy="1489753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/>
          <p:cNvSpPr/>
          <p:nvPr/>
        </p:nvSpPr>
        <p:spPr>
          <a:xfrm>
            <a:off x="8092611" y="3606227"/>
            <a:ext cx="1356189" cy="184935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8215901" y="3411018"/>
            <a:ext cx="1089061" cy="195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Arc 19"/>
          <p:cNvSpPr/>
          <p:nvPr/>
        </p:nvSpPr>
        <p:spPr>
          <a:xfrm rot="9434804">
            <a:off x="3921584" y="1265271"/>
            <a:ext cx="1380063" cy="1436722"/>
          </a:xfrm>
          <a:prstGeom prst="arc">
            <a:avLst/>
          </a:prstGeom>
          <a:ln w="28575">
            <a:solidFill>
              <a:srgbClr val="72A71F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3194051" y="246884"/>
            <a:ext cx="82076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Grey hat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‘</a:t>
            </a:r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Hacker bounty hunter’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Looks for security holes and informs companies when he finds any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Will only share the details/help fix them for a price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Will not exploit security holes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Participates in ‘Bug bounty programs’</a:t>
            </a:r>
            <a:endParaRPr lang="en-US" sz="2000" dirty="0" smtClean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hackers hack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9" name="AutoShape 2" descr="Graduation 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43726"/>
            <a:ext cx="10515600" cy="4766667"/>
          </a:xfrm>
        </p:spPr>
        <p:txBody>
          <a:bodyPr/>
          <a:lstStyle/>
          <a:p>
            <a:pPr marL="0" indent="0">
              <a:buNone/>
            </a:pPr>
            <a:endParaRPr lang="en-US" sz="3200" b="1" dirty="0"/>
          </a:p>
          <a:p>
            <a:pPr>
              <a:buClr>
                <a:srgbClr val="72A71F"/>
              </a:buClr>
            </a:pPr>
            <a:r>
              <a:rPr lang="en-US" sz="3600" dirty="0" smtClean="0"/>
              <a:t>Because you hired them 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Data/Extortion == $$$</a:t>
            </a:r>
            <a:endParaRPr lang="en-US" sz="3200" dirty="0"/>
          </a:p>
          <a:p>
            <a:pPr>
              <a:buClr>
                <a:srgbClr val="72A71F"/>
              </a:buClr>
            </a:pPr>
            <a:r>
              <a:rPr lang="en-US" sz="3200" dirty="0" smtClean="0"/>
              <a:t>They don’t like you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Warfare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Prestige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For the </a:t>
            </a:r>
            <a:r>
              <a:rPr lang="en-US" sz="3200" dirty="0" err="1" smtClean="0"/>
              <a:t>lulz</a:t>
            </a:r>
            <a:r>
              <a:rPr lang="en-US" sz="3200" dirty="0" smtClean="0"/>
              <a:t> 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Recruit you to their zombie army</a:t>
            </a:r>
            <a:endParaRPr lang="en-US" sz="3200" dirty="0"/>
          </a:p>
        </p:txBody>
      </p:sp>
      <p:sp>
        <p:nvSpPr>
          <p:cNvPr id="21" name="Rechthoek 20"/>
          <p:cNvSpPr/>
          <p:nvPr/>
        </p:nvSpPr>
        <p:spPr>
          <a:xfrm>
            <a:off x="6051479" y="780836"/>
            <a:ext cx="544530" cy="852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5994971" y="1633590"/>
            <a:ext cx="678094" cy="1058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6051479" y="1521850"/>
            <a:ext cx="544530" cy="111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ight Brace 7"/>
          <p:cNvSpPr/>
          <p:nvPr/>
        </p:nvSpPr>
        <p:spPr>
          <a:xfrm>
            <a:off x="7170424" y="1739449"/>
            <a:ext cx="393327" cy="3339361"/>
          </a:xfrm>
          <a:prstGeom prst="rightBrace">
            <a:avLst>
              <a:gd name="adj1" fmla="val 8333"/>
              <a:gd name="adj2" fmla="val 50356"/>
            </a:avLst>
          </a:prstGeom>
          <a:noFill/>
          <a:ln w="28575">
            <a:solidFill>
              <a:srgbClr val="72A71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25" name="Rechthoek 24"/>
          <p:cNvSpPr/>
          <p:nvPr/>
        </p:nvSpPr>
        <p:spPr>
          <a:xfrm>
            <a:off x="7827195" y="2905874"/>
            <a:ext cx="544530" cy="852754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7770687" y="3758628"/>
            <a:ext cx="678094" cy="105859"/>
          </a:xfrm>
          <a:prstGeom prst="rect">
            <a:avLst/>
          </a:prstGeom>
          <a:solidFill>
            <a:srgbClr val="3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Rechthoek 26"/>
          <p:cNvSpPr/>
          <p:nvPr/>
        </p:nvSpPr>
        <p:spPr>
          <a:xfrm>
            <a:off x="7827195" y="3646888"/>
            <a:ext cx="544530" cy="111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43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consequences</a:t>
            </a:r>
            <a:r>
              <a:rPr lang="nl-BE" dirty="0" smtClean="0"/>
              <a:t> of a hack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600" dirty="0" smtClean="0"/>
              <a:t>The consequences of a hack</a:t>
            </a:r>
            <a:endParaRPr lang="en-US" sz="3600" dirty="0" smtClean="0"/>
          </a:p>
          <a:p>
            <a:pPr>
              <a:buClr>
                <a:srgbClr val="72A71F"/>
              </a:buClr>
            </a:pPr>
            <a:r>
              <a:rPr lang="en-US" sz="3600" dirty="0" smtClean="0"/>
              <a:t>Data stolen (but still intact)</a:t>
            </a:r>
          </a:p>
          <a:p>
            <a:pPr>
              <a:buClr>
                <a:srgbClr val="72A71F"/>
              </a:buClr>
            </a:pPr>
            <a:r>
              <a:rPr lang="en-US" sz="3600" dirty="0" smtClean="0"/>
              <a:t>Data stolen and destroyed</a:t>
            </a:r>
          </a:p>
          <a:p>
            <a:pPr>
              <a:buClr>
                <a:srgbClr val="72A71F"/>
              </a:buClr>
            </a:pPr>
            <a:r>
              <a:rPr lang="en-US" sz="3600" dirty="0" smtClean="0"/>
              <a:t>Hacker left a ‘presence’ on infected </a:t>
            </a:r>
            <a:r>
              <a:rPr lang="en-US" sz="3600" dirty="0" smtClean="0"/>
              <a:t>machines</a:t>
            </a:r>
          </a:p>
          <a:p>
            <a:pPr lvl="1">
              <a:buClr>
                <a:srgbClr val="72A71F"/>
              </a:buClr>
            </a:pPr>
            <a:r>
              <a:rPr lang="en-US" sz="2800" dirty="0" err="1" smtClean="0"/>
              <a:t>Keyloggers</a:t>
            </a:r>
            <a:endParaRPr lang="en-US" sz="2800" dirty="0" smtClean="0"/>
          </a:p>
          <a:p>
            <a:pPr lvl="1">
              <a:buClr>
                <a:srgbClr val="72A71F"/>
              </a:buClr>
            </a:pPr>
            <a:r>
              <a:rPr lang="en-US" sz="2800" dirty="0" smtClean="0"/>
              <a:t>Backdoor for easy re-entrance later</a:t>
            </a:r>
          </a:p>
          <a:p>
            <a:pPr lvl="1">
              <a:buClr>
                <a:srgbClr val="72A71F"/>
              </a:buClr>
            </a:pPr>
            <a:r>
              <a:rPr lang="en-US" sz="2800" dirty="0" smtClean="0"/>
              <a:t>Chaos inducing scripts</a:t>
            </a:r>
            <a:endParaRPr lang="en-US" sz="2800" dirty="0" smtClean="0"/>
          </a:p>
          <a:p>
            <a:pPr>
              <a:buClr>
                <a:srgbClr val="72A71F"/>
              </a:buClr>
            </a:pPr>
            <a:r>
              <a:rPr lang="en-US" sz="3600" dirty="0" smtClean="0"/>
              <a:t>Application(s) down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Reputation </a:t>
            </a:r>
            <a:r>
              <a:rPr lang="en-US" sz="3200" dirty="0" smtClean="0"/>
              <a:t>damage (especially if you’re an IT company)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70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Getting</a:t>
            </a:r>
            <a:r>
              <a:rPr lang="nl-BE" dirty="0" smtClean="0"/>
              <a:t> </a:t>
            </a:r>
            <a:r>
              <a:rPr lang="nl-BE" dirty="0" err="1" smtClean="0"/>
              <a:t>hacked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09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Getting</a:t>
            </a:r>
            <a:r>
              <a:rPr lang="nl-BE" dirty="0" smtClean="0"/>
              <a:t> </a:t>
            </a:r>
            <a:r>
              <a:rPr lang="nl-BE" dirty="0" err="1" smtClean="0"/>
              <a:t>hacked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17575" y="433581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200" dirty="0" smtClean="0"/>
              <a:t>Sometimes it’s obvious you’ve been hacked…</a:t>
            </a:r>
            <a:endParaRPr lang="en-US" sz="3200" dirty="0"/>
          </a:p>
        </p:txBody>
      </p:sp>
      <p:sp>
        <p:nvSpPr>
          <p:cNvPr id="8" name="AutoShape 6" descr="vogue-uk-dinosa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8" descr="vogue-uk-dinosau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10" descr="vogue-uk-dinosau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6156" name="Picture 12" descr="https://www.blueshoon.com/wp-content/uploads/2015/06/vogue-uk-dinosau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71" y="1074459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8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Getting</a:t>
            </a:r>
            <a:r>
              <a:rPr lang="nl-BE" dirty="0" smtClean="0"/>
              <a:t> </a:t>
            </a:r>
            <a:r>
              <a:rPr lang="nl-BE" dirty="0" err="1" smtClean="0"/>
              <a:t>hacked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b="1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71081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200" dirty="0" smtClean="0"/>
              <a:t>Most hackers </a:t>
            </a:r>
            <a:r>
              <a:rPr lang="en-US" sz="3200" b="1" dirty="0" smtClean="0"/>
              <a:t>won’t leave a </a:t>
            </a:r>
            <a:r>
              <a:rPr lang="en-US" sz="3200" dirty="0" smtClean="0"/>
              <a:t>(obvious) </a:t>
            </a:r>
            <a:r>
              <a:rPr lang="en-US" sz="3200" b="1" dirty="0" smtClean="0"/>
              <a:t>trace</a:t>
            </a:r>
            <a:r>
              <a:rPr lang="en-US" sz="3200" dirty="0" smtClean="0"/>
              <a:t> that they’ve entered your </a:t>
            </a:r>
            <a:r>
              <a:rPr lang="en-US" sz="3200" dirty="0" smtClean="0"/>
              <a:t>system, so you need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Sufficient logging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But don’t expose logs to outside world</a:t>
            </a:r>
            <a:r>
              <a:rPr lang="en-US" dirty="0" smtClean="0"/>
              <a:t>!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Log both successful and failed attempts to access ‘sensitive’ code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Use tools such as ELK-stack to make searching through logs easier for humans AND machines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Automated warning </a:t>
            </a:r>
            <a:r>
              <a:rPr lang="en-US" sz="3200" dirty="0" smtClean="0"/>
              <a:t>systems</a:t>
            </a:r>
          </a:p>
          <a:p>
            <a:pPr lvl="1">
              <a:buClr>
                <a:srgbClr val="72A71F"/>
              </a:buClr>
            </a:pPr>
            <a:r>
              <a:rPr lang="en-US" sz="2800" dirty="0" smtClean="0"/>
              <a:t>EG: warning when the number of requests is suddenly x10</a:t>
            </a:r>
            <a:endParaRPr lang="en-US" sz="2800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Application blocks and/or escalates ‘suspicious’ </a:t>
            </a:r>
            <a:r>
              <a:rPr lang="en-US" sz="3200" dirty="0" smtClean="0"/>
              <a:t>behavior</a:t>
            </a:r>
          </a:p>
          <a:p>
            <a:pPr lvl="1">
              <a:buClr>
                <a:srgbClr val="72A71F"/>
              </a:buClr>
            </a:pPr>
            <a:r>
              <a:rPr lang="en-US" sz="2800" dirty="0" smtClean="0"/>
              <a:t>EG: Allow max 3 failed login attempts/hour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38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Getting</a:t>
            </a:r>
            <a:r>
              <a:rPr lang="nl-BE" dirty="0" smtClean="0"/>
              <a:t> </a:t>
            </a:r>
            <a:r>
              <a:rPr lang="nl-BE" dirty="0" err="1" smtClean="0"/>
              <a:t>hacked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Hackers</a:t>
            </a:r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b="1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71081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A71F"/>
              </a:buClr>
              <a:buNone/>
            </a:pPr>
            <a:r>
              <a:rPr lang="en-US" sz="3200" dirty="0" smtClean="0"/>
              <a:t>So you’ve been hacked…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Perform a post-mortem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Find and close the hole in your security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Find and fix the damage (if possible)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Make sure the hacker didn’t leave behind any ‘presents’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 Notify the affected parties (ASAP!)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Users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Clients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Government (GDPR)</a:t>
            </a:r>
          </a:p>
        </p:txBody>
      </p:sp>
    </p:spTree>
    <p:extLst>
      <p:ext uri="{BB962C8B-B14F-4D97-AF65-F5344CB8AC3E}">
        <p14:creationId xmlns:p14="http://schemas.microsoft.com/office/powerpoint/2010/main" val="5660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08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Hackers</a:t>
            </a:r>
            <a:endParaRPr lang="nl-B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b="1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71081" y="596126"/>
            <a:ext cx="10515600" cy="4766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A71F"/>
              </a:buClr>
            </a:pPr>
            <a:r>
              <a:rPr lang="en-US" sz="3200" dirty="0" smtClean="0"/>
              <a:t>Three types of hackers</a:t>
            </a:r>
            <a:endParaRPr lang="en-US" sz="3200" dirty="0" smtClean="0"/>
          </a:p>
          <a:p>
            <a:pPr lvl="1">
              <a:buClr>
                <a:srgbClr val="72A71F"/>
              </a:buClr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en.wikipedia.org/wiki/Black_hat</a:t>
            </a:r>
            <a:endParaRPr lang="en-US" dirty="0" smtClean="0"/>
          </a:p>
          <a:p>
            <a:pPr lvl="1">
              <a:buClr>
                <a:srgbClr val="72A71F"/>
              </a:buClr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en.wikipedia.org/wiki/Grey_hat</a:t>
            </a:r>
            <a:endParaRPr lang="en-US" dirty="0" smtClean="0"/>
          </a:p>
          <a:p>
            <a:pPr lvl="1">
              <a:buClr>
                <a:srgbClr val="72A71F"/>
              </a:buClr>
            </a:pPr>
            <a:r>
              <a:rPr lang="en-US" dirty="0">
                <a:hlinkClick r:id="rId5"/>
              </a:rPr>
              <a:t>https://en.wikipedia.org/wiki/White_hat_(computer_security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/>
              <a:t> </a:t>
            </a:r>
            <a:r>
              <a:rPr lang="en-US" sz="3200" dirty="0" smtClean="0"/>
              <a:t>What hackers do with hacked e-mail accounts: </a:t>
            </a:r>
            <a:r>
              <a:rPr lang="nl-BE" sz="3200" dirty="0"/>
              <a:t>https://krebsonsecurity.com/2013/06/the-value-of-a-hacked-email-account/ </a:t>
            </a:r>
            <a:endParaRPr lang="nl-BE" sz="3200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Hacking and warfare: </a:t>
            </a:r>
            <a:r>
              <a:rPr lang="nl-BE" sz="3200" dirty="0">
                <a:hlinkClick r:id="rId6"/>
              </a:rPr>
              <a:t>https://</a:t>
            </a:r>
            <a:r>
              <a:rPr lang="nl-BE" sz="3200" dirty="0" smtClean="0">
                <a:hlinkClick r:id="rId6"/>
              </a:rPr>
              <a:t>en.wikipedia.org/wiki/Stuxnet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 </a:t>
            </a:r>
            <a:r>
              <a:rPr lang="en-US" sz="3200" dirty="0"/>
              <a:t>Zombie army: </a:t>
            </a:r>
            <a:r>
              <a:rPr lang="en-US" sz="3200" dirty="0">
                <a:hlinkClick r:id="rId7"/>
              </a:rPr>
              <a:t>https://</a:t>
            </a:r>
            <a:r>
              <a:rPr lang="en-US" sz="3200" dirty="0" smtClean="0">
                <a:hlinkClick r:id="rId7"/>
              </a:rPr>
              <a:t>en.wikipedia.org/wiki/Botnet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95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Passwords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Chapter</a:t>
            </a:r>
            <a:r>
              <a:rPr lang="nl-BE" dirty="0" smtClean="0"/>
              <a:t> 2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10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1200" b="1" dirty="0">
                <a:solidFill>
                  <a:srgbClr val="72A71F"/>
                </a:solidFill>
              </a:rPr>
              <a:t>√ </a:t>
            </a: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Hackers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Passwords</a:t>
            </a:r>
            <a:endParaRPr lang="nl-BE" sz="2000" dirty="0"/>
          </a:p>
          <a:p>
            <a:pPr lvl="1"/>
            <a:r>
              <a:rPr lang="nl-BE" sz="2000" dirty="0" smtClean="0"/>
              <a:t>Three types of </a:t>
            </a:r>
            <a:r>
              <a:rPr lang="nl-BE" sz="2000" dirty="0" err="1" smtClean="0"/>
              <a:t>authentication</a:t>
            </a:r>
            <a:endParaRPr lang="nl-BE" sz="2000" dirty="0"/>
          </a:p>
          <a:p>
            <a:pPr lvl="1"/>
            <a:r>
              <a:rPr lang="nl-BE" sz="2000" dirty="0" smtClean="0"/>
              <a:t>Password </a:t>
            </a:r>
            <a:r>
              <a:rPr lang="nl-BE" sz="2000" dirty="0" err="1" smtClean="0"/>
              <a:t>policies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Securing</a:t>
            </a: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sessions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Https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96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Three types of </a:t>
            </a:r>
            <a:r>
              <a:rPr lang="nl-BE" dirty="0" err="1" smtClean="0"/>
              <a:t>authentication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Passwords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56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Three types of </a:t>
            </a:r>
            <a:r>
              <a:rPr lang="nl-BE" dirty="0" err="1" smtClean="0"/>
              <a:t>authentication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Passwords</a:t>
            </a:r>
            <a:endParaRPr lang="nl-BE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23178"/>
            <a:ext cx="10515600" cy="476666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A user can be identified using three methods:</a:t>
            </a:r>
            <a:endParaRPr lang="en-US" sz="3200" dirty="0" smtClean="0"/>
          </a:p>
          <a:p>
            <a:pPr marL="0" indent="0">
              <a:buNone/>
            </a:pPr>
            <a:endParaRPr lang="en-US" sz="3200" b="1" dirty="0"/>
          </a:p>
          <a:p>
            <a:pPr>
              <a:buClr>
                <a:srgbClr val="72A71F"/>
              </a:buClr>
            </a:pPr>
            <a:r>
              <a:rPr lang="en-US" sz="3600" dirty="0" smtClean="0"/>
              <a:t>Something they</a:t>
            </a:r>
            <a:r>
              <a:rPr lang="en-US" sz="3600" b="1" dirty="0" smtClean="0"/>
              <a:t> </a:t>
            </a:r>
            <a:r>
              <a:rPr lang="en-US" sz="3600" b="1" dirty="0" smtClean="0"/>
              <a:t>know</a:t>
            </a:r>
          </a:p>
          <a:p>
            <a:pPr lvl="1">
              <a:buClr>
                <a:srgbClr val="72A71F"/>
              </a:buClr>
            </a:pPr>
            <a:r>
              <a:rPr lang="en-US" sz="3200" dirty="0" smtClean="0"/>
              <a:t>Password, security question, PIN code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600" dirty="0" smtClean="0"/>
              <a:t>Something they</a:t>
            </a:r>
            <a:r>
              <a:rPr lang="en-US" sz="3600" b="1" dirty="0" smtClean="0"/>
              <a:t> </a:t>
            </a:r>
            <a:r>
              <a:rPr lang="en-US" sz="3600" b="1" dirty="0" smtClean="0"/>
              <a:t>have</a:t>
            </a:r>
          </a:p>
          <a:p>
            <a:pPr lvl="1">
              <a:buClr>
                <a:srgbClr val="72A71F"/>
              </a:buClr>
            </a:pPr>
            <a:r>
              <a:rPr lang="en-US" sz="3200" dirty="0" smtClean="0"/>
              <a:t>ID card, Bank card, cell phone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600" dirty="0" smtClean="0"/>
              <a:t>Something they</a:t>
            </a:r>
            <a:r>
              <a:rPr lang="en-US" sz="3600" b="1" dirty="0" smtClean="0"/>
              <a:t> </a:t>
            </a:r>
            <a:r>
              <a:rPr lang="en-US" sz="3600" b="1" dirty="0" smtClean="0"/>
              <a:t>are</a:t>
            </a:r>
          </a:p>
          <a:p>
            <a:pPr lvl="1">
              <a:buClr>
                <a:srgbClr val="72A71F"/>
              </a:buClr>
            </a:pPr>
            <a:r>
              <a:rPr lang="en-US" sz="2800" dirty="0" smtClean="0"/>
              <a:t>Voice, retinal scan, </a:t>
            </a:r>
            <a:r>
              <a:rPr lang="en-US" sz="2800" dirty="0" smtClean="0"/>
              <a:t>fingerprint, DNA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9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 types of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b="1" dirty="0" smtClean="0"/>
              <a:t>Single</a:t>
            </a:r>
            <a:r>
              <a:rPr lang="en-US" sz="3200" dirty="0" smtClean="0"/>
              <a:t>-factor 		vs 		</a:t>
            </a:r>
            <a:r>
              <a:rPr lang="en-US" sz="3600" b="1" dirty="0" smtClean="0"/>
              <a:t>Multi</a:t>
            </a:r>
            <a:r>
              <a:rPr lang="en-US" sz="3200" dirty="0" smtClean="0"/>
              <a:t>-factor authentication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  <p:pic>
        <p:nvPicPr>
          <p:cNvPr id="11266" name="Picture 2" descr="account, atm,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49" y="2167847"/>
            <a:ext cx="4864326" cy="31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pple, digital, fingerprint scann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" y="2167846"/>
            <a:ext cx="4526801" cy="301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 types of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b="1" dirty="0" smtClean="0"/>
              <a:t>Single</a:t>
            </a:r>
            <a:r>
              <a:rPr lang="en-US" sz="3200" dirty="0" smtClean="0"/>
              <a:t>-factor 		vs 		</a:t>
            </a:r>
            <a:r>
              <a:rPr lang="en-US" sz="3600" b="1" dirty="0" smtClean="0"/>
              <a:t>Multi</a:t>
            </a:r>
            <a:r>
              <a:rPr lang="en-US" sz="3200" dirty="0" smtClean="0"/>
              <a:t>-factor authentication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  <p:pic>
        <p:nvPicPr>
          <p:cNvPr id="11266" name="Picture 2" descr="account, atm,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49" y="2167847"/>
            <a:ext cx="4864326" cy="31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pple, digital, fingerprint scann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" y="2167846"/>
            <a:ext cx="4526801" cy="301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c 8"/>
          <p:cNvSpPr/>
          <p:nvPr/>
        </p:nvSpPr>
        <p:spPr>
          <a:xfrm rot="15930279">
            <a:off x="1542872" y="705272"/>
            <a:ext cx="1380063" cy="1436722"/>
          </a:xfrm>
          <a:prstGeom prst="arc">
            <a:avLst/>
          </a:prstGeom>
          <a:ln w="28575">
            <a:solidFill>
              <a:srgbClr val="72A71F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2310999" y="159847"/>
            <a:ext cx="71153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Only use 1 of 3 ways to check if user claims who </a:t>
            </a:r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 is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EG: Phones: Can be unlocked using either Fingerprint scan (IS), Facial Recognition (IS) or password (KNOWS)</a:t>
            </a:r>
          </a:p>
        </p:txBody>
      </p:sp>
    </p:spTree>
    <p:extLst>
      <p:ext uri="{BB962C8B-B14F-4D97-AF65-F5344CB8AC3E}">
        <p14:creationId xmlns:p14="http://schemas.microsoft.com/office/powerpoint/2010/main" val="34010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06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 types of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b="1" dirty="0" smtClean="0"/>
              <a:t>Single</a:t>
            </a:r>
            <a:r>
              <a:rPr lang="en-US" sz="3200" dirty="0" smtClean="0"/>
              <a:t>-factor 		vs 		</a:t>
            </a:r>
            <a:r>
              <a:rPr lang="en-US" sz="3600" b="1" dirty="0" smtClean="0"/>
              <a:t>Multi</a:t>
            </a:r>
            <a:r>
              <a:rPr lang="en-US" sz="3200" dirty="0" smtClean="0"/>
              <a:t>-factor authentication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  <p:pic>
        <p:nvPicPr>
          <p:cNvPr id="11266" name="Picture 2" descr="account, atm,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49" y="2167847"/>
            <a:ext cx="4864326" cy="31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pple, digital, fingerprint scann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" y="2167846"/>
            <a:ext cx="4526801" cy="301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c 8"/>
          <p:cNvSpPr/>
          <p:nvPr/>
        </p:nvSpPr>
        <p:spPr>
          <a:xfrm rot="15930279" flipV="1">
            <a:off x="8748499" y="859221"/>
            <a:ext cx="1380063" cy="1356243"/>
          </a:xfrm>
          <a:prstGeom prst="arc">
            <a:avLst/>
          </a:prstGeom>
          <a:ln w="28575">
            <a:solidFill>
              <a:srgbClr val="72A71F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2310999" y="159847"/>
            <a:ext cx="71153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 2 or more ways to check if user claims who </a:t>
            </a:r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 is</a:t>
            </a:r>
          </a:p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EG: Online banking: Requires the card (HAS) and the correct pin (KNOWS)</a:t>
            </a:r>
          </a:p>
        </p:txBody>
      </p:sp>
    </p:spTree>
    <p:extLst>
      <p:ext uri="{BB962C8B-B14F-4D97-AF65-F5344CB8AC3E}">
        <p14:creationId xmlns:p14="http://schemas.microsoft.com/office/powerpoint/2010/main" val="2202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Password </a:t>
            </a:r>
            <a:r>
              <a:rPr lang="nl-BE" dirty="0" err="1" smtClean="0"/>
              <a:t>policies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Paswords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87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Password </a:t>
            </a:r>
            <a:r>
              <a:rPr lang="nl-BE" dirty="0" err="1" smtClean="0"/>
              <a:t>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What are the properties of a</a:t>
            </a:r>
            <a:r>
              <a:rPr lang="en-US" sz="3200" dirty="0" smtClean="0"/>
              <a:t> </a:t>
            </a:r>
            <a:r>
              <a:rPr lang="en-US" sz="3600" b="1" dirty="0" smtClean="0"/>
              <a:t>good</a:t>
            </a:r>
            <a:r>
              <a:rPr lang="en-US" sz="3200" dirty="0" smtClean="0"/>
              <a:t> (= </a:t>
            </a:r>
            <a:r>
              <a:rPr lang="en-US" sz="3600" b="1" dirty="0" smtClean="0"/>
              <a:t>hard to hack</a:t>
            </a:r>
            <a:r>
              <a:rPr lang="en-US" sz="3200" dirty="0" smtClean="0"/>
              <a:t>) </a:t>
            </a:r>
            <a:r>
              <a:rPr lang="en-US" dirty="0" smtClean="0"/>
              <a:t>password</a:t>
            </a:r>
            <a:r>
              <a:rPr lang="en-US" sz="3200" dirty="0" smtClean="0"/>
              <a:t>?</a:t>
            </a:r>
          </a:p>
          <a:p>
            <a:pPr marL="0" indent="0" algn="ctr">
              <a:buNone/>
            </a:pPr>
            <a:r>
              <a:rPr lang="en-US" sz="3200" dirty="0" smtClean="0"/>
              <a:t>aka</a:t>
            </a:r>
          </a:p>
          <a:p>
            <a:pPr marL="0" indent="0" algn="ctr">
              <a:buNone/>
            </a:pPr>
            <a:r>
              <a:rPr lang="en-US" dirty="0" smtClean="0"/>
              <a:t>What makes it hard for a hacker to crack your password?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34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Password </a:t>
            </a:r>
            <a:r>
              <a:rPr lang="nl-BE" dirty="0" err="1" smtClean="0"/>
              <a:t>policies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523" y="1220077"/>
            <a:ext cx="693578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23178"/>
            <a:ext cx="10515600" cy="47666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Insane password requirements don’t reall</a:t>
            </a:r>
            <a:r>
              <a:rPr lang="en-US" dirty="0" smtClean="0"/>
              <a:t>y help against hackers and scares off customers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88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Password </a:t>
            </a:r>
            <a:r>
              <a:rPr lang="nl-BE" dirty="0" err="1" smtClean="0"/>
              <a:t>policies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98" y="958864"/>
            <a:ext cx="1649946" cy="589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23178"/>
            <a:ext cx="10515600" cy="47666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Having no password requirements has users default to really easy to guess passwords</a:t>
            </a:r>
            <a:endParaRPr lang="en-US" sz="2400" b="1" dirty="0"/>
          </a:p>
        </p:txBody>
      </p:sp>
      <p:sp>
        <p:nvSpPr>
          <p:cNvPr id="8" name="Arc 7"/>
          <p:cNvSpPr/>
          <p:nvPr/>
        </p:nvSpPr>
        <p:spPr>
          <a:xfrm rot="532635" flipV="1">
            <a:off x="6245650" y="2382642"/>
            <a:ext cx="1380063" cy="1356243"/>
          </a:xfrm>
          <a:prstGeom prst="arc">
            <a:avLst/>
          </a:prstGeom>
          <a:ln w="28575">
            <a:solidFill>
              <a:srgbClr val="72A71F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 rot="119505">
            <a:off x="6740816" y="2732199"/>
            <a:ext cx="3938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2017’s most used passwords</a:t>
            </a:r>
          </a:p>
        </p:txBody>
      </p:sp>
    </p:spTree>
    <p:extLst>
      <p:ext uri="{BB962C8B-B14F-4D97-AF65-F5344CB8AC3E}">
        <p14:creationId xmlns:p14="http://schemas.microsoft.com/office/powerpoint/2010/main" val="40419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Three types of </a:t>
            </a:r>
            <a:r>
              <a:rPr lang="nl-BE" dirty="0" err="1" smtClean="0"/>
              <a:t>authentication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23178"/>
            <a:ext cx="10515600" cy="476666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Recap of hacker’s toolbox</a:t>
            </a:r>
            <a:endParaRPr lang="en-US" sz="3200" b="1" dirty="0"/>
          </a:p>
          <a:p>
            <a:pPr>
              <a:buClr>
                <a:srgbClr val="72A71F"/>
              </a:buClr>
            </a:pPr>
            <a:r>
              <a:rPr lang="en-US" sz="3600" dirty="0" smtClean="0"/>
              <a:t>Brute force</a:t>
            </a:r>
            <a:endParaRPr lang="en-US" sz="3600" b="1" dirty="0" smtClean="0"/>
          </a:p>
          <a:p>
            <a:pPr lvl="1">
              <a:buClr>
                <a:srgbClr val="72A71F"/>
              </a:buClr>
            </a:pPr>
            <a:r>
              <a:rPr lang="en-US" sz="3200" dirty="0" smtClean="0"/>
              <a:t>Hates long passwords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600" dirty="0" smtClean="0"/>
              <a:t>Dictionary attack</a:t>
            </a:r>
            <a:endParaRPr lang="en-US" sz="3600" b="1" dirty="0" smtClean="0"/>
          </a:p>
          <a:p>
            <a:pPr lvl="1">
              <a:buClr>
                <a:srgbClr val="72A71F"/>
              </a:buClr>
            </a:pPr>
            <a:r>
              <a:rPr lang="en-US" sz="3200" dirty="0" smtClean="0"/>
              <a:t>Hates made up words and long combinations of real words 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600" dirty="0" smtClean="0"/>
              <a:t>Rainbow table</a:t>
            </a:r>
            <a:endParaRPr lang="en-US" sz="3600" b="1" dirty="0" smtClean="0"/>
          </a:p>
          <a:p>
            <a:pPr lvl="1">
              <a:buClr>
                <a:srgbClr val="72A71F"/>
              </a:buClr>
            </a:pPr>
            <a:r>
              <a:rPr lang="en-US" sz="2800" dirty="0" smtClean="0"/>
              <a:t>Can only reverse hash words it already knows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Storing </a:t>
            </a:r>
            <a:r>
              <a:rPr lang="nl-BE" dirty="0" err="1" smtClean="0"/>
              <a:t>passwords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What are the properties of a</a:t>
            </a:r>
            <a:r>
              <a:rPr lang="en-US" sz="3200" dirty="0" smtClean="0"/>
              <a:t> </a:t>
            </a:r>
            <a:r>
              <a:rPr lang="en-US" sz="3600" b="1" dirty="0" smtClean="0"/>
              <a:t>good</a:t>
            </a:r>
            <a:r>
              <a:rPr lang="en-US" sz="3200" dirty="0" smtClean="0"/>
              <a:t> (= </a:t>
            </a:r>
            <a:r>
              <a:rPr lang="en-US" sz="3600" b="1" dirty="0" smtClean="0"/>
              <a:t>hard to hack</a:t>
            </a:r>
            <a:r>
              <a:rPr lang="en-US" sz="3200" dirty="0" smtClean="0"/>
              <a:t>) </a:t>
            </a:r>
            <a:r>
              <a:rPr lang="en-US" dirty="0" smtClean="0"/>
              <a:t>password</a:t>
            </a:r>
            <a:r>
              <a:rPr lang="en-US" sz="3200" dirty="0" smtClean="0"/>
              <a:t>?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Long (12 – 20 characters)</a:t>
            </a:r>
            <a:endParaRPr lang="en-US" sz="3200" dirty="0"/>
          </a:p>
          <a:p>
            <a:pPr>
              <a:buClr>
                <a:srgbClr val="72A71F"/>
              </a:buClr>
            </a:pPr>
            <a:r>
              <a:rPr lang="en-US" sz="3200" dirty="0" smtClean="0"/>
              <a:t>Contains lowercase, uppercase, non-numeric and special characters</a:t>
            </a:r>
            <a:endParaRPr lang="en-US" sz="3200" dirty="0"/>
          </a:p>
          <a:p>
            <a:pPr>
              <a:buClr>
                <a:srgbClr val="72A71F"/>
              </a:buClr>
            </a:pPr>
            <a:r>
              <a:rPr lang="en-US" sz="3200" dirty="0" smtClean="0"/>
              <a:t>Don’t be </a:t>
            </a:r>
            <a:r>
              <a:rPr lang="en-US" sz="3200" dirty="0" smtClean="0"/>
              <a:t>predictable</a:t>
            </a:r>
          </a:p>
          <a:p>
            <a:pPr lvl="1">
              <a:buClr>
                <a:srgbClr val="72A71F"/>
              </a:buClr>
            </a:pPr>
            <a:r>
              <a:rPr lang="en-US" sz="2800" dirty="0" smtClean="0"/>
              <a:t>Don’t include your favorite superhero, name of your mom,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Never reused on other sites 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92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Storing </a:t>
            </a:r>
            <a:r>
              <a:rPr lang="nl-BE" dirty="0" err="1"/>
              <a:t>passwords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dirty="0" smtClean="0"/>
              <a:t>How to think of</a:t>
            </a:r>
            <a:r>
              <a:rPr lang="en-US" sz="3200" dirty="0" smtClean="0"/>
              <a:t> </a:t>
            </a:r>
            <a:r>
              <a:rPr lang="en-US" dirty="0"/>
              <a:t>a</a:t>
            </a:r>
            <a:r>
              <a:rPr lang="en-US" sz="3200" dirty="0" smtClean="0"/>
              <a:t> </a:t>
            </a:r>
            <a:r>
              <a:rPr lang="en-US" sz="3600" b="1" dirty="0" smtClean="0"/>
              <a:t>good</a:t>
            </a:r>
            <a:r>
              <a:rPr lang="en-US" sz="3200" dirty="0" smtClean="0"/>
              <a:t> (= </a:t>
            </a:r>
            <a:r>
              <a:rPr lang="en-US" sz="3600" b="1" dirty="0" smtClean="0"/>
              <a:t>hard to hack</a:t>
            </a:r>
            <a:r>
              <a:rPr lang="en-US" sz="3200" dirty="0" smtClean="0"/>
              <a:t>) </a:t>
            </a:r>
            <a:r>
              <a:rPr lang="en-US" dirty="0" smtClean="0"/>
              <a:t>password</a:t>
            </a:r>
            <a:r>
              <a:rPr lang="en-US" sz="3200" dirty="0" smtClean="0"/>
              <a:t>?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Passphrase: combine 12 or more random words. </a:t>
            </a:r>
            <a:r>
              <a:rPr lang="en-US" sz="3200" dirty="0" err="1" smtClean="0"/>
              <a:t>Eg</a:t>
            </a:r>
            <a:r>
              <a:rPr lang="en-US" sz="3200" dirty="0" smtClean="0"/>
              <a:t>: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ProtectCucumberBricksThatInhaleTwentyAngularSticksDroolElephantMyMind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And then add numbers and special characters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Generate a random password</a:t>
            </a:r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98" y="3430588"/>
            <a:ext cx="76501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4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Storing </a:t>
            </a:r>
            <a:r>
              <a:rPr lang="nl-BE" dirty="0" err="1"/>
              <a:t>passwords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to remember all those</a:t>
            </a:r>
            <a:r>
              <a:rPr lang="en-US" sz="3200" dirty="0" smtClean="0"/>
              <a:t> </a:t>
            </a:r>
            <a:r>
              <a:rPr lang="en-US" sz="3600" b="1" dirty="0" smtClean="0"/>
              <a:t>good</a:t>
            </a:r>
            <a:r>
              <a:rPr lang="en-US" sz="3200" dirty="0" smtClean="0"/>
              <a:t> (= </a:t>
            </a:r>
            <a:r>
              <a:rPr lang="en-US" sz="3600" b="1" dirty="0" smtClean="0"/>
              <a:t>hard to hack</a:t>
            </a:r>
            <a:r>
              <a:rPr lang="en-US" sz="3200" dirty="0" smtClean="0"/>
              <a:t>) </a:t>
            </a:r>
            <a:r>
              <a:rPr lang="en-US" dirty="0" smtClean="0"/>
              <a:t>password</a:t>
            </a:r>
            <a:r>
              <a:rPr lang="en-US" sz="3200" dirty="0" smtClean="0"/>
              <a:t>?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Use a 3 level password </a:t>
            </a:r>
            <a:r>
              <a:rPr lang="en-US" sz="3200" dirty="0" smtClean="0"/>
              <a:t>system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Level 1: </a:t>
            </a:r>
            <a:r>
              <a:rPr lang="nl-BE" dirty="0"/>
              <a:t>‘</a:t>
            </a:r>
            <a:r>
              <a:rPr lang="nl-BE" dirty="0" err="1"/>
              <a:t>throwaway</a:t>
            </a:r>
            <a:r>
              <a:rPr lang="nl-BE" dirty="0"/>
              <a:t> </a:t>
            </a:r>
            <a:r>
              <a:rPr lang="nl-BE" dirty="0" err="1"/>
              <a:t>passwords</a:t>
            </a:r>
            <a:r>
              <a:rPr lang="nl-BE" dirty="0"/>
              <a:t>’. Easy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remember</a:t>
            </a:r>
            <a:r>
              <a:rPr lang="nl-BE" dirty="0"/>
              <a:t>, </a:t>
            </a:r>
            <a:r>
              <a:rPr lang="nl-BE" dirty="0" err="1"/>
              <a:t>reused</a:t>
            </a:r>
            <a:r>
              <a:rPr lang="nl-BE" dirty="0"/>
              <a:t> on multiple sites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mind </a:t>
            </a:r>
            <a:r>
              <a:rPr lang="nl-BE" dirty="0" err="1"/>
              <a:t>losing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or </a:t>
            </a:r>
            <a:r>
              <a:rPr lang="nl-BE" dirty="0" err="1"/>
              <a:t>all</a:t>
            </a:r>
            <a:r>
              <a:rPr lang="nl-BE" dirty="0"/>
              <a:t> data </a:t>
            </a:r>
            <a:r>
              <a:rPr lang="nl-BE" dirty="0" err="1"/>
              <a:t>those</a:t>
            </a:r>
            <a:r>
              <a:rPr lang="nl-BE" dirty="0"/>
              <a:t> site have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.</a:t>
            </a:r>
          </a:p>
          <a:p>
            <a:pPr lvl="1">
              <a:buClr>
                <a:srgbClr val="72A71F"/>
              </a:buClr>
            </a:pPr>
            <a:r>
              <a:rPr lang="nl-BE" dirty="0"/>
              <a:t>Level 2: harder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remember</a:t>
            </a:r>
            <a:r>
              <a:rPr lang="nl-BE" dirty="0"/>
              <a:t>. </a:t>
            </a:r>
            <a:r>
              <a:rPr lang="nl-BE" dirty="0" err="1"/>
              <a:t>Used</a:t>
            </a:r>
            <a:r>
              <a:rPr lang="nl-BE" dirty="0"/>
              <a:t> on sites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mind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hacked</a:t>
            </a:r>
            <a:r>
              <a:rPr lang="nl-BE" dirty="0"/>
              <a:t>.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password on </a:t>
            </a:r>
            <a:r>
              <a:rPr lang="nl-BE" dirty="0" err="1"/>
              <a:t>each</a:t>
            </a:r>
            <a:r>
              <a:rPr lang="nl-BE" dirty="0"/>
              <a:t> level 2 site, but </a:t>
            </a:r>
            <a:r>
              <a:rPr lang="nl-BE" dirty="0" err="1"/>
              <a:t>every</a:t>
            </a:r>
            <a:r>
              <a:rPr lang="nl-BE" dirty="0"/>
              <a:t> time </a:t>
            </a:r>
            <a:r>
              <a:rPr lang="nl-BE" dirty="0" err="1"/>
              <a:t>use</a:t>
            </a:r>
            <a:r>
              <a:rPr lang="nl-BE" dirty="0"/>
              <a:t> a </a:t>
            </a:r>
            <a:r>
              <a:rPr lang="nl-BE" dirty="0" err="1"/>
              <a:t>slight</a:t>
            </a:r>
            <a:r>
              <a:rPr lang="nl-BE" dirty="0"/>
              <a:t> </a:t>
            </a:r>
            <a:r>
              <a:rPr lang="nl-BE" dirty="0" err="1"/>
              <a:t>variation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lose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passwords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level 2 sites is </a:t>
            </a:r>
            <a:r>
              <a:rPr lang="nl-BE" dirty="0" err="1"/>
              <a:t>hacked</a:t>
            </a:r>
            <a:endParaRPr lang="nl-BE" dirty="0"/>
          </a:p>
          <a:p>
            <a:pPr lvl="1">
              <a:buClr>
                <a:srgbClr val="72A71F"/>
              </a:buClr>
            </a:pPr>
            <a:r>
              <a:rPr lang="nl-BE" dirty="0"/>
              <a:t>Level 3: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most important sites.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very</a:t>
            </a:r>
            <a:r>
              <a:rPr lang="nl-BE" dirty="0"/>
              <a:t> important accounts, like financial or health. None of these </a:t>
            </a:r>
            <a:r>
              <a:rPr lang="nl-BE" dirty="0" err="1"/>
              <a:t>passwords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similar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. 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Use a password manager</a:t>
            </a:r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81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Authentication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39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41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Hackers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Passwords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sessions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Https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endParaRPr lang="nl-B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57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sz="3200" dirty="0"/>
              <a:t>N-Factor authentication: https://en.wikipedia.org/wiki/Authentication#Factors_and_identity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Fingerprints are not suitable to use </a:t>
            </a:r>
            <a:r>
              <a:rPr lang="en-US" sz="3200" dirty="0"/>
              <a:t>as passwords: https://hackaday.com/2015/11/10/your-unhashable-fingerprints-secure-nothing</a:t>
            </a:r>
            <a:r>
              <a:rPr lang="en-US" sz="3200" dirty="0" smtClean="0"/>
              <a:t>/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Hard to crack </a:t>
            </a:r>
            <a:r>
              <a:rPr lang="en-US" sz="3200" dirty="0"/>
              <a:t>password strategies: https://fossbytes.com/how-to-set-an-easy-password-thats-hard-to-crack/</a:t>
            </a:r>
          </a:p>
          <a:p>
            <a:pPr marL="0" indent="0">
              <a:buClr>
                <a:srgbClr val="72A71F"/>
              </a:buClr>
              <a:buNone/>
            </a:pPr>
            <a:endParaRPr lang="en-US" sz="3200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Passwords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36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Chapter</a:t>
            </a:r>
            <a:r>
              <a:rPr lang="nl-BE" dirty="0" smtClean="0"/>
              <a:t> </a:t>
            </a:r>
            <a:r>
              <a:rPr lang="nl-BE" dirty="0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2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1200" b="1" dirty="0">
                <a:solidFill>
                  <a:srgbClr val="72A71F"/>
                </a:solidFill>
              </a:rPr>
              <a:t>√ </a:t>
            </a: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Hackers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b="1" dirty="0">
                <a:solidFill>
                  <a:srgbClr val="72A71F"/>
                </a:solidFill>
              </a:rPr>
              <a:t>√ </a:t>
            </a: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Passwords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sessions</a:t>
            </a:r>
            <a:endParaRPr lang="nl-BE" dirty="0" smtClean="0"/>
          </a:p>
          <a:p>
            <a:pPr lvl="1"/>
            <a:r>
              <a:rPr lang="nl-BE" sz="2000" dirty="0" err="1" smtClean="0"/>
              <a:t>Securing</a:t>
            </a:r>
            <a:r>
              <a:rPr lang="nl-BE" sz="2000" dirty="0" smtClean="0"/>
              <a:t> </a:t>
            </a:r>
            <a:r>
              <a:rPr lang="nl-BE" sz="2000" dirty="0" err="1" smtClean="0"/>
              <a:t>client</a:t>
            </a:r>
            <a:r>
              <a:rPr lang="nl-BE" sz="2000" dirty="0" smtClean="0"/>
              <a:t>-side </a:t>
            </a:r>
            <a:r>
              <a:rPr lang="nl-BE" sz="2000" dirty="0" err="1" smtClean="0"/>
              <a:t>sessions</a:t>
            </a:r>
            <a:endParaRPr lang="nl-BE" sz="2000" dirty="0"/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Https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85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-side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04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-side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basics of client-side sessions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Stateless backend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Backend has no knowledge about the active sessions</a:t>
            </a:r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sessions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61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45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-side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is a session?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A dialogue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Between two or more devices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Set up at a certain point in </a:t>
            </a:r>
            <a:r>
              <a:rPr lang="en-US" sz="3200" dirty="0" smtClean="0"/>
              <a:t>time (logging in)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Torn down at a certain point in </a:t>
            </a:r>
            <a:r>
              <a:rPr lang="en-US" sz="3200" dirty="0" smtClean="0"/>
              <a:t>time (logging out, or after a certain period of inactivity)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Securing</a:t>
            </a:r>
            <a:r>
              <a:rPr lang="nl-BE" dirty="0"/>
              <a:t> </a:t>
            </a:r>
            <a:r>
              <a:rPr lang="nl-BE" dirty="0" err="1"/>
              <a:t>sessions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33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46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-side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basics of client-side sessions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Stateless backend</a:t>
            </a:r>
            <a:endParaRPr lang="en-US" sz="2400" dirty="0" smtClean="0"/>
          </a:p>
          <a:p>
            <a:pPr>
              <a:buClr>
                <a:srgbClr val="72A71F"/>
              </a:buClr>
            </a:pPr>
            <a:r>
              <a:rPr lang="en-US" dirty="0" smtClean="0"/>
              <a:t>Backend has no knowledge about the active sessions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Session data stored on the client (browser)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Client sends session data to server with every request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To prevent tampering of data, 3 things need to be guaranteed: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Confidentiality: </a:t>
            </a:r>
            <a:r>
              <a:rPr lang="en-US" dirty="0"/>
              <a:t>Nothing apart from the server should be able to interpret session data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Clr>
                <a:srgbClr val="72A71F"/>
              </a:buClr>
            </a:pPr>
            <a:r>
              <a:rPr lang="en-US" dirty="0" smtClean="0"/>
              <a:t>Data </a:t>
            </a:r>
            <a:r>
              <a:rPr lang="en-US" dirty="0" smtClean="0"/>
              <a:t>integrity: </a:t>
            </a:r>
            <a:r>
              <a:rPr lang="en-US" dirty="0"/>
              <a:t>Nothing apart from the server should manipulate session data (accidentally or maliciously</a:t>
            </a:r>
            <a:r>
              <a:rPr lang="en-US" dirty="0" smtClean="0"/>
              <a:t>).</a:t>
            </a:r>
            <a:endParaRPr lang="en-US" dirty="0" smtClean="0"/>
          </a:p>
          <a:p>
            <a:pPr lvl="1">
              <a:buClr>
                <a:srgbClr val="72A71F"/>
              </a:buClr>
            </a:pPr>
            <a:r>
              <a:rPr lang="en-US" dirty="0" smtClean="0"/>
              <a:t>Authenticity: </a:t>
            </a:r>
            <a:r>
              <a:rPr lang="en-US" dirty="0"/>
              <a:t>Nothing apart from the server should be able to initiate valid sessions.</a:t>
            </a:r>
          </a:p>
          <a:p>
            <a:pPr lvl="1">
              <a:buClr>
                <a:srgbClr val="72A71F"/>
              </a:buClr>
            </a:pPr>
            <a:endParaRPr lang="en-US" dirty="0" smtClean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Securing</a:t>
            </a:r>
            <a:r>
              <a:rPr lang="nl-BE" dirty="0"/>
              <a:t> </a:t>
            </a:r>
            <a:r>
              <a:rPr lang="nl-BE" dirty="0" err="1"/>
              <a:t>sessions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33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-side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Authorization </a:t>
            </a:r>
            <a:r>
              <a:rPr lang="en-US" sz="3200" dirty="0" smtClean="0"/>
              <a:t>header (recap)</a:t>
            </a:r>
            <a:endParaRPr lang="en-US" sz="3200" dirty="0" smtClean="0"/>
          </a:p>
          <a:p>
            <a:pPr>
              <a:buClr>
                <a:srgbClr val="72A71F"/>
              </a:buClr>
            </a:pPr>
            <a:r>
              <a:rPr lang="en-US" sz="3200" dirty="0" smtClean="0"/>
              <a:t>Sent with every request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Contains session data (</a:t>
            </a:r>
            <a:r>
              <a:rPr lang="en-US" sz="3200" dirty="0" err="1" smtClean="0"/>
              <a:t>eg</a:t>
            </a:r>
            <a:r>
              <a:rPr lang="en-US" sz="3200" dirty="0" smtClean="0"/>
              <a:t>: username + password)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Data usually encoded using Base64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Encoded =/= </a:t>
            </a:r>
            <a:r>
              <a:rPr lang="en-US" dirty="0" err="1" smtClean="0"/>
              <a:t>Encypted</a:t>
            </a:r>
            <a:r>
              <a:rPr lang="en-US" dirty="0" smtClean="0"/>
              <a:t>!</a:t>
            </a:r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Securing</a:t>
            </a:r>
            <a:r>
              <a:rPr lang="nl-BE" dirty="0"/>
              <a:t> </a:t>
            </a:r>
            <a:r>
              <a:rPr lang="nl-BE" dirty="0" err="1"/>
              <a:t>sessions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273425"/>
            <a:ext cx="3476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48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-side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Securely communicating session data using JSON Web Tokens </a:t>
            </a:r>
          </a:p>
          <a:p>
            <a:pPr>
              <a:buClr>
                <a:srgbClr val="72A71F"/>
              </a:buClr>
            </a:pPr>
            <a:r>
              <a:rPr lang="en-US" sz="3200" dirty="0" smtClean="0"/>
              <a:t>Comprised of three parts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Header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Payload 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Signature</a:t>
            </a:r>
          </a:p>
          <a:p>
            <a:pPr lvl="1">
              <a:buClr>
                <a:srgbClr val="72A71F"/>
              </a:buClr>
            </a:pPr>
            <a:endParaRPr lang="en-US" dirty="0"/>
          </a:p>
          <a:p>
            <a:pPr>
              <a:buClr>
                <a:srgbClr val="72A71F"/>
              </a:buClr>
            </a:pPr>
            <a:r>
              <a:rPr lang="en-US" dirty="0" smtClean="0"/>
              <a:t>Base64 encoding all parts:</a:t>
            </a:r>
          </a:p>
          <a:p>
            <a:pPr>
              <a:buClr>
                <a:srgbClr val="72A71F"/>
              </a:buClr>
            </a:pPr>
            <a:endParaRPr lang="en-US" dirty="0"/>
          </a:p>
          <a:p>
            <a:pPr>
              <a:buClr>
                <a:srgbClr val="72A71F"/>
              </a:buClr>
            </a:pPr>
            <a:r>
              <a:rPr lang="en-US" dirty="0" smtClean="0"/>
              <a:t>Added to every request the client does </a:t>
            </a:r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Securing</a:t>
            </a:r>
            <a:r>
              <a:rPr lang="nl-BE" dirty="0"/>
              <a:t> </a:t>
            </a:r>
            <a:r>
              <a:rPr lang="nl-BE" dirty="0" err="1"/>
              <a:t>sessions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27" y="1567166"/>
            <a:ext cx="30003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27" y="1862441"/>
            <a:ext cx="3857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27" y="2262491"/>
            <a:ext cx="5343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3814959"/>
            <a:ext cx="984091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667714"/>
            <a:ext cx="37719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49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-side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Securely communicating session data using JSON Web Tokens 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Confidentiality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Tokens can be encrypted by the server so only he knows the content</a:t>
            </a:r>
            <a:endParaRPr lang="en-US" dirty="0"/>
          </a:p>
          <a:p>
            <a:pPr>
              <a:buClr>
                <a:srgbClr val="72A71F"/>
              </a:buClr>
            </a:pPr>
            <a:r>
              <a:rPr lang="en-US" dirty="0"/>
              <a:t>Data </a:t>
            </a:r>
            <a:r>
              <a:rPr lang="en-US" dirty="0" smtClean="0"/>
              <a:t>integrity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Tokens are signed by server, so both client and server can verify if the token hasn’t been tampered with</a:t>
            </a:r>
            <a:endParaRPr lang="en-US" dirty="0"/>
          </a:p>
          <a:p>
            <a:pPr>
              <a:buClr>
                <a:srgbClr val="72A71F"/>
              </a:buClr>
            </a:pPr>
            <a:r>
              <a:rPr lang="en-US" dirty="0" smtClean="0"/>
              <a:t>Authenticity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Can be verified using the server’s key</a:t>
            </a:r>
          </a:p>
          <a:p>
            <a:pPr lvl="1">
              <a:buClr>
                <a:srgbClr val="72A71F"/>
              </a:buClr>
            </a:pP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Securing</a:t>
            </a:r>
            <a:r>
              <a:rPr lang="nl-BE" dirty="0"/>
              <a:t> </a:t>
            </a:r>
            <a:r>
              <a:rPr lang="nl-BE" dirty="0" err="1"/>
              <a:t>sessions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68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Hackers</a:t>
            </a:r>
            <a:endParaRPr lang="nl-BE" dirty="0"/>
          </a:p>
          <a:p>
            <a:pPr lvl="1"/>
            <a:r>
              <a:rPr lang="nl-BE" sz="2000" dirty="0" err="1" smtClean="0"/>
              <a:t>Why</a:t>
            </a:r>
            <a:r>
              <a:rPr lang="nl-BE" sz="2000" dirty="0" smtClean="0"/>
              <a:t> hackers hack</a:t>
            </a:r>
            <a:endParaRPr lang="nl-BE" sz="2000" dirty="0" smtClean="0"/>
          </a:p>
          <a:p>
            <a:pPr lvl="1"/>
            <a:r>
              <a:rPr lang="nl-BE" sz="2000" dirty="0" err="1" smtClean="0"/>
              <a:t>Getting</a:t>
            </a:r>
            <a:r>
              <a:rPr lang="nl-BE" sz="2000" dirty="0" smtClean="0"/>
              <a:t> </a:t>
            </a:r>
            <a:r>
              <a:rPr lang="nl-BE" sz="2000" dirty="0" err="1" smtClean="0"/>
              <a:t>hacked</a:t>
            </a:r>
            <a:endParaRPr lang="nl-B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Passwords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Securing</a:t>
            </a: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sessions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Https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13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sessions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71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51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/>
              <a:t>Session: https://en.wikipedia.org/wiki/Session_(computer_science)</a:t>
            </a:r>
            <a:endParaRPr lang="en-US" dirty="0"/>
          </a:p>
          <a:p>
            <a:pPr>
              <a:buClr>
                <a:srgbClr val="72A71F"/>
              </a:buClr>
            </a:pPr>
            <a:r>
              <a:rPr lang="en-US" dirty="0" smtClean="0"/>
              <a:t>JSON Web tokens</a:t>
            </a:r>
            <a:endParaRPr lang="en-US" dirty="0" smtClean="0"/>
          </a:p>
          <a:p>
            <a:pPr lvl="1">
              <a:buClr>
                <a:srgbClr val="72A71F"/>
              </a:buClr>
            </a:pPr>
            <a:r>
              <a:rPr lang="en-US" dirty="0"/>
              <a:t>https://jwt.io/</a:t>
            </a:r>
          </a:p>
          <a:p>
            <a:pPr lvl="1">
              <a:buClr>
                <a:srgbClr val="72A71F"/>
              </a:buClr>
            </a:pPr>
            <a:r>
              <a:rPr lang="en-US" dirty="0"/>
              <a:t>https://en.wikipedia.org/wiki/JSON_Web_Token</a:t>
            </a:r>
          </a:p>
          <a:p>
            <a:pPr lvl="1">
              <a:buClr>
                <a:srgbClr val="72A71F"/>
              </a:buClr>
            </a:pPr>
            <a:r>
              <a:rPr lang="en-US" dirty="0"/>
              <a:t>https://en.wikipedia.org/wiki/HMAC</a:t>
            </a:r>
          </a:p>
          <a:p>
            <a:pPr lvl="1">
              <a:buClr>
                <a:srgbClr val="72A71F"/>
              </a:buClr>
            </a:pPr>
            <a:r>
              <a:rPr lang="en-US" dirty="0"/>
              <a:t>https://security.stackexchange.com/questions/108662/why-is-bearer-required-before-the-token-in-authorization-header-in-a-http-re</a:t>
            </a:r>
          </a:p>
          <a:p>
            <a:pPr lvl="1">
              <a:buClr>
                <a:srgbClr val="72A71F"/>
              </a:buClr>
            </a:pPr>
            <a:r>
              <a:rPr lang="en-US" dirty="0"/>
              <a:t>https://</a:t>
            </a:r>
            <a:r>
              <a:rPr lang="en-US" dirty="0" smtClean="0"/>
              <a:t>dev.to/neilmadden/7-best-practices-for-json-web-tokens</a:t>
            </a: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/>
              <a:t>Securing</a:t>
            </a:r>
            <a:r>
              <a:rPr lang="nl-BE" dirty="0"/>
              <a:t> </a:t>
            </a:r>
            <a:r>
              <a:rPr lang="nl-BE" dirty="0" err="1"/>
              <a:t>sessions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28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Chapter</a:t>
            </a:r>
            <a:r>
              <a:rPr lang="nl-BE" dirty="0" smtClean="0"/>
              <a:t> 4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373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1200" b="1" dirty="0">
                <a:solidFill>
                  <a:srgbClr val="72A71F"/>
                </a:solidFill>
              </a:rPr>
              <a:t>√ </a:t>
            </a: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Hackers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b="1" dirty="0">
                <a:solidFill>
                  <a:srgbClr val="72A71F"/>
                </a:solidFill>
              </a:rPr>
              <a:t>√ </a:t>
            </a: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Passwords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b="1" dirty="0">
                <a:solidFill>
                  <a:srgbClr val="72A71F"/>
                </a:solidFill>
              </a:rPr>
              <a:t>√ 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Securing sessions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Https</a:t>
            </a:r>
            <a:endParaRPr lang="nl-BE" dirty="0" smtClean="0"/>
          </a:p>
          <a:p>
            <a:pPr lvl="1"/>
            <a:r>
              <a:rPr lang="nl-BE" sz="2000" dirty="0" err="1" smtClean="0"/>
              <a:t>Why</a:t>
            </a:r>
            <a:r>
              <a:rPr lang="nl-BE" sz="2000" dirty="0" smtClean="0"/>
              <a:t> </a:t>
            </a:r>
            <a:r>
              <a:rPr lang="nl-BE" sz="2000" dirty="0" err="1" smtClean="0"/>
              <a:t>Https</a:t>
            </a:r>
            <a:r>
              <a:rPr lang="nl-BE" sz="2000" dirty="0" smtClean="0"/>
              <a:t>?</a:t>
            </a:r>
          </a:p>
          <a:p>
            <a:pPr lvl="1"/>
            <a:r>
              <a:rPr lang="en-US" sz="2000" dirty="0" smtClean="0"/>
              <a:t>Why is Https secure?</a:t>
            </a:r>
          </a:p>
          <a:p>
            <a:pPr lvl="1"/>
            <a:r>
              <a:rPr lang="en-US" sz="2000" dirty="0" smtClean="0"/>
              <a:t>Secure connections with TLS</a:t>
            </a:r>
          </a:p>
          <a:p>
            <a:pPr lvl="1"/>
            <a:r>
              <a:rPr lang="en-US" sz="2000" dirty="0" smtClean="0"/>
              <a:t>Certificates</a:t>
            </a:r>
            <a:endParaRPr lang="nl-BE" sz="2000" dirty="0"/>
          </a:p>
          <a:p>
            <a:pPr marL="0" indent="0">
              <a:buNone/>
            </a:pP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770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HTTPS?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3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55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HTTPS?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 smtClean="0"/>
              <a:t>With regular HTTP, all traffic between client and server is communicated using plain-text. This makes man in the middle attacks possible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Hacker on the same network as you can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Read traffic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Change traffic client sends to server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Change traffic server sends to client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Act as the server </a:t>
            </a:r>
          </a:p>
          <a:p>
            <a:pPr lvl="1">
              <a:buClr>
                <a:srgbClr val="72A71F"/>
              </a:buClr>
            </a:pP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744583" y="4402183"/>
            <a:ext cx="587828" cy="70539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809897" y="3958046"/>
            <a:ext cx="457200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lowchart: Magnetic Disk 8"/>
          <p:cNvSpPr/>
          <p:nvPr/>
        </p:nvSpPr>
        <p:spPr>
          <a:xfrm>
            <a:off x="9640389" y="3958046"/>
            <a:ext cx="1084217" cy="7968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7543" y="4310743"/>
            <a:ext cx="7863840" cy="91441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67543" y="4628679"/>
            <a:ext cx="7707086" cy="78377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22997" y="3865464"/>
            <a:ext cx="2073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you </a:t>
            </a:r>
            <a:r>
              <a:rPr lang="en-US" sz="2000" dirty="0" err="1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doin</a:t>
            </a:r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’?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8404" y="4756390"/>
            <a:ext cx="3522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Feeling quite insecure lately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595" y="5221661"/>
            <a:ext cx="1693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 (Bob)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31383" y="4866595"/>
            <a:ext cx="2956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StupidQuestions,org</a:t>
            </a:r>
            <a:r>
              <a:rPr lang="en-US" sz="2000" dirty="0" err="1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’s</a:t>
            </a:r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irect Access Storage 10"/>
          <p:cNvSpPr/>
          <p:nvPr/>
        </p:nvSpPr>
        <p:spPr>
          <a:xfrm>
            <a:off x="1447718" y="3605349"/>
            <a:ext cx="8192671" cy="1551151"/>
          </a:xfrm>
          <a:prstGeom prst="flowChartMagneticDrum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56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HTTPS?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 smtClean="0"/>
              <a:t>With HTTPS(</a:t>
            </a:r>
            <a:r>
              <a:rPr lang="en-US" dirty="0" err="1" smtClean="0"/>
              <a:t>ecure</a:t>
            </a:r>
            <a:r>
              <a:rPr lang="en-US" dirty="0" smtClean="0"/>
              <a:t>), a hacker cannot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Inspect data sent between client and server, because all data is encrypted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Alter the data sent between client and server, because either party will find out if the data is still intact at decryption time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Act as if he is the server, because th</a:t>
            </a:r>
            <a:r>
              <a:rPr lang="en-US" dirty="0" smtClean="0"/>
              <a:t>e client will find out when he is trying to decrypt the fake server’s responses</a:t>
            </a: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744583" y="4402183"/>
            <a:ext cx="587828" cy="70539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809897" y="3958046"/>
            <a:ext cx="457200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lowchart: Magnetic Disk 8"/>
          <p:cNvSpPr/>
          <p:nvPr/>
        </p:nvSpPr>
        <p:spPr>
          <a:xfrm>
            <a:off x="9640389" y="3958046"/>
            <a:ext cx="1084217" cy="7968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7543" y="4310743"/>
            <a:ext cx="7863840" cy="91441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67543" y="4628679"/>
            <a:ext cx="7707086" cy="78377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22997" y="3865464"/>
            <a:ext cx="2073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you </a:t>
            </a:r>
            <a:r>
              <a:rPr lang="en-US" sz="2000" dirty="0" err="1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doin</a:t>
            </a:r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’?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8404" y="4756390"/>
            <a:ext cx="3522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Feeling quite insecure lately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595" y="5221661"/>
            <a:ext cx="1693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 (Bob)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31383" y="4866595"/>
            <a:ext cx="2956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StupidQuestions,org</a:t>
            </a:r>
            <a:r>
              <a:rPr lang="en-US" sz="2000" dirty="0" err="1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’s</a:t>
            </a:r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Arc 19"/>
          <p:cNvSpPr/>
          <p:nvPr/>
        </p:nvSpPr>
        <p:spPr>
          <a:xfrm rot="13839411">
            <a:off x="2612562" y="2657762"/>
            <a:ext cx="1380063" cy="1436722"/>
          </a:xfrm>
          <a:prstGeom prst="arc">
            <a:avLst/>
          </a:prstGeom>
          <a:ln w="28575">
            <a:solidFill>
              <a:srgbClr val="72A71F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2732380" y="2755795"/>
            <a:ext cx="6514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Secure HTTPS connection between client and server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HTTPS?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HTTPS hides the following from hackers listening in:</a:t>
            </a:r>
            <a:endParaRPr lang="en-US" dirty="0"/>
          </a:p>
          <a:p>
            <a:pPr>
              <a:buClr>
                <a:srgbClr val="72A71F"/>
              </a:buClr>
            </a:pPr>
            <a:r>
              <a:rPr lang="en-US" dirty="0" smtClean="0"/>
              <a:t>URL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Query parameters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Headers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Cookies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Data sent between client and server</a:t>
            </a:r>
          </a:p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HTTPS does not hide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IP address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The base </a:t>
            </a:r>
            <a:r>
              <a:rPr lang="en-US" dirty="0" err="1" smtClean="0"/>
              <a:t>url</a:t>
            </a:r>
            <a:r>
              <a:rPr lang="en-US" dirty="0" smtClean="0"/>
              <a:t> of the site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Amount of data transferred and how long it took to transfer between client and server</a:t>
            </a:r>
            <a:endParaRPr lang="en-US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7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is HTTPS secure?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4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59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is HTTPS secure?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 smtClean="0"/>
              <a:t>Https uses Transport Layer Security (TLS) to encrypt communication between parties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Certificates backed by Certificate Authorities help browsers trust real HTTPS connections (and blacklist fakes) </a:t>
            </a: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19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Hackers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Passwords</a:t>
            </a:r>
            <a:endParaRPr lang="nl-BE" sz="2000" dirty="0"/>
          </a:p>
          <a:p>
            <a:pPr lvl="1"/>
            <a:r>
              <a:rPr lang="nl-BE" sz="2000" dirty="0" smtClean="0"/>
              <a:t>Three types of </a:t>
            </a:r>
            <a:r>
              <a:rPr lang="nl-BE" sz="2000" dirty="0" err="1" smtClean="0"/>
              <a:t>authentication</a:t>
            </a:r>
            <a:endParaRPr lang="nl-BE" sz="2000" dirty="0"/>
          </a:p>
          <a:p>
            <a:pPr lvl="1"/>
            <a:r>
              <a:rPr lang="nl-BE" sz="2000" dirty="0" smtClean="0"/>
              <a:t>Password </a:t>
            </a:r>
            <a:r>
              <a:rPr lang="nl-BE" sz="2000" dirty="0" err="1" smtClean="0"/>
              <a:t>policies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Securing</a:t>
            </a: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sessions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Https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86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TLS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95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61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72A71F"/>
              </a:buClr>
            </a:pPr>
            <a:r>
              <a:rPr lang="en-US" dirty="0" smtClean="0"/>
              <a:t>TLS is a cryptographic protocol and the successor to Secure </a:t>
            </a:r>
            <a:r>
              <a:rPr lang="en-US" dirty="0" err="1" smtClean="0"/>
              <a:t>Sockests</a:t>
            </a:r>
            <a:r>
              <a:rPr lang="en-US" dirty="0" smtClean="0"/>
              <a:t> Layer, a protocol that you’re no longer allowed to use due to security holes.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TLS uses asymmetric to create a session between client and server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TLS uses symmetric cryptography to encrypt data sent during a session</a:t>
            </a:r>
          </a:p>
          <a:p>
            <a:pPr>
              <a:buClr>
                <a:srgbClr val="72A71F"/>
              </a:buClr>
            </a:pP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58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62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Asymmetric encryption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Using Asymmetric encryption, a session between client and server is initialized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A session key is generated and shared between both parties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As soon as the session key is shared, symmetric encryption is used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The server has two keys (long, random strings)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Public key, shared with the whole world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Private key, only known to the server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Data can be encrypted using one of the keys, but can only be decrypted by the other one</a:t>
            </a:r>
          </a:p>
          <a:p>
            <a:pPr lvl="2">
              <a:buClr>
                <a:srgbClr val="72A71F"/>
              </a:buClr>
            </a:pPr>
            <a:r>
              <a:rPr lang="en-US" dirty="0" smtClean="0"/>
              <a:t>EG: Encrypted data by the public key can then only be decrypted by the private key</a:t>
            </a:r>
          </a:p>
          <a:p>
            <a:pPr>
              <a:buClr>
                <a:srgbClr val="72A71F"/>
              </a:buClr>
            </a:pPr>
            <a:endParaRPr lang="en-US" dirty="0" smtClean="0"/>
          </a:p>
          <a:p>
            <a:pPr>
              <a:buClr>
                <a:srgbClr val="72A71F"/>
              </a:buClr>
            </a:pP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21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63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Asymmetric encryption: prelude</a:t>
            </a:r>
          </a:p>
          <a:p>
            <a:pPr>
              <a:buClr>
                <a:srgbClr val="72A71F"/>
              </a:buClr>
            </a:pPr>
            <a:endParaRPr lang="en-US" dirty="0" smtClean="0"/>
          </a:p>
          <a:p>
            <a:pPr>
              <a:buClr>
                <a:srgbClr val="72A71F"/>
              </a:buClr>
            </a:pP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741922" y="2403566"/>
            <a:ext cx="587828" cy="70539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807236" y="1959429"/>
            <a:ext cx="457200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lowchart: Magnetic Disk 8"/>
          <p:cNvSpPr/>
          <p:nvPr/>
        </p:nvSpPr>
        <p:spPr>
          <a:xfrm>
            <a:off x="10106055" y="1949337"/>
            <a:ext cx="1084217" cy="7968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4882" y="2312126"/>
            <a:ext cx="7863840" cy="91441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64882" y="2630062"/>
            <a:ext cx="7707086" cy="78377"/>
          </a:xfrm>
          <a:prstGeom prst="straightConnector1">
            <a:avLst/>
          </a:prstGeom>
          <a:ln w="28575" cap="sq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71947" y="3588335"/>
            <a:ext cx="5249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Can I see your certificate?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7831" y="2743486"/>
            <a:ext cx="6434775" cy="40011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Hey man, let’s use version XXX-2 and algorithm B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-121821" y="2469195"/>
            <a:ext cx="992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 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0949420" y="2039894"/>
            <a:ext cx="1012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593426" y="4036423"/>
            <a:ext cx="7472856" cy="7304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7718" y="1500839"/>
            <a:ext cx="7824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Hey, I want to start a session with you! I support up to SSL version XXX and cryptographic algorithms A,B and C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564882" y="4359059"/>
            <a:ext cx="7383175" cy="72420"/>
          </a:xfrm>
          <a:prstGeom prst="straightConnector1">
            <a:avLst/>
          </a:prstGeom>
          <a:ln w="28575" cap="sq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60363" y="4481162"/>
            <a:ext cx="5249709" cy="40011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There you go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64882" y="5307845"/>
            <a:ext cx="7472856" cy="7304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93570" y="4940828"/>
            <a:ext cx="5249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Looks legit!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64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Asymmetric encryption in 4 easy steps</a:t>
            </a:r>
          </a:p>
          <a:p>
            <a:pPr>
              <a:buClr>
                <a:srgbClr val="72A71F"/>
              </a:buClr>
            </a:pPr>
            <a:endParaRPr lang="en-US" dirty="0" smtClean="0"/>
          </a:p>
          <a:p>
            <a:pPr>
              <a:buClr>
                <a:srgbClr val="72A71F"/>
              </a:buClr>
            </a:pP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798287" y="1500839"/>
            <a:ext cx="587828" cy="70539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863601" y="1056702"/>
            <a:ext cx="457200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lowchart: Magnetic Disk 8"/>
          <p:cNvSpPr/>
          <p:nvPr/>
        </p:nvSpPr>
        <p:spPr>
          <a:xfrm>
            <a:off x="10047980" y="1056702"/>
            <a:ext cx="1084217" cy="7968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00803" y="1529132"/>
            <a:ext cx="7863840" cy="91441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43258" y="1847068"/>
            <a:ext cx="7707086" cy="78377"/>
          </a:xfrm>
          <a:prstGeom prst="straightConnector1">
            <a:avLst/>
          </a:prstGeom>
          <a:ln w="28575" cap="sq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04411" y="2452018"/>
            <a:ext cx="7104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Generates random ‘session key’ and encrypts it using the server’s public key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9660" y="2051908"/>
            <a:ext cx="2707793" cy="40011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Here’s my public key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-24974" y="1543604"/>
            <a:ext cx="992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 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0891345" y="1147259"/>
            <a:ext cx="1012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48149" y="3059273"/>
            <a:ext cx="7472856" cy="73040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87187" y="1102023"/>
            <a:ext cx="7824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Let’s get this secure party started!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04313" y="3535493"/>
            <a:ext cx="7383175" cy="72420"/>
          </a:xfrm>
          <a:prstGeom prst="straightConnector1">
            <a:avLst/>
          </a:prstGeom>
          <a:ln w="28575" cap="sq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74457" y="3747778"/>
            <a:ext cx="5249709" cy="132343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Decrypts session key using it’s private key. Both parties now know the session key. Communication now switches to symmetric encryption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65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Why don’t we use Asymmetric encryption for all communication?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Computational overhead for asymmetric encryption is far greater than for symmetrical 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EG: Symmetric key size vs Asymmetric key size:</a:t>
            </a: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83" y="2262336"/>
            <a:ext cx="3038182" cy="41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66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Why don’t we use Asymmetric encryption for all communication?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Encrypted communication onl</a:t>
            </a:r>
            <a:r>
              <a:rPr lang="en-US" dirty="0" smtClean="0"/>
              <a:t>y goes one way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Client can send encoded data to the server (using the server’s public key) but server wouldn’t be able to send encoded data back to the client </a:t>
            </a: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52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67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/>
              <a:t>S</a:t>
            </a:r>
            <a:r>
              <a:rPr lang="en-US" dirty="0" smtClean="0"/>
              <a:t>ymmetric encryption</a:t>
            </a:r>
          </a:p>
          <a:p>
            <a:pPr>
              <a:buClr>
                <a:srgbClr val="72A71F"/>
              </a:buClr>
            </a:pPr>
            <a:endParaRPr lang="en-US" dirty="0" smtClean="0"/>
          </a:p>
          <a:p>
            <a:pPr>
              <a:buClr>
                <a:srgbClr val="72A71F"/>
              </a:buClr>
            </a:pPr>
            <a:endParaRPr lang="en-US" dirty="0"/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741922" y="2403566"/>
            <a:ext cx="587828" cy="70539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807236" y="1959429"/>
            <a:ext cx="457200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lowchart: Magnetic Disk 8"/>
          <p:cNvSpPr/>
          <p:nvPr/>
        </p:nvSpPr>
        <p:spPr>
          <a:xfrm>
            <a:off x="10106055" y="1949337"/>
            <a:ext cx="1084217" cy="7968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4882" y="2312126"/>
            <a:ext cx="7863840" cy="91441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64882" y="2630062"/>
            <a:ext cx="7707086" cy="78377"/>
          </a:xfrm>
          <a:prstGeom prst="straightConnector1">
            <a:avLst/>
          </a:prstGeom>
          <a:ln w="28575" cap="sq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67831" y="2743486"/>
            <a:ext cx="5496009" cy="1015663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Encodes response using shared session key, client decodes request </a:t>
            </a:r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shared session key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-121821" y="2469195"/>
            <a:ext cx="992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 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0949420" y="2039894"/>
            <a:ext cx="1012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7718" y="1614263"/>
            <a:ext cx="7824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2A71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Encodes request using shared session key, server decodes request using shared session key</a:t>
            </a:r>
            <a:endParaRPr lang="nl-BE" sz="2000" dirty="0">
              <a:solidFill>
                <a:srgbClr val="72A71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68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Why don’t we use Symmetric encryption for all communication?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You need a way to share a secret key between two parties</a:t>
            </a:r>
          </a:p>
          <a:p>
            <a:pPr>
              <a:buClr>
                <a:srgbClr val="72A71F"/>
              </a:buClr>
            </a:pPr>
            <a:r>
              <a:rPr lang="en-US" dirty="0" smtClean="0"/>
              <a:t>If the server just sends the session key to the client, anyone listening in on the network could steal the key and hijack the session</a:t>
            </a:r>
          </a:p>
          <a:p>
            <a:pPr>
              <a:buClr>
                <a:srgbClr val="72A71F"/>
              </a:buClr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12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Certificates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69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64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Hackers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Passwords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Securing</a:t>
            </a:r>
            <a:r>
              <a:rPr lang="nl-BE" dirty="0" smtClean="0"/>
              <a:t> </a:t>
            </a:r>
            <a:r>
              <a:rPr lang="nl-BE" dirty="0" err="1" smtClean="0"/>
              <a:t>sessions</a:t>
            </a:r>
            <a:endParaRPr lang="nl-BE" dirty="0" smtClean="0"/>
          </a:p>
          <a:p>
            <a:pPr lvl="1"/>
            <a:r>
              <a:rPr lang="nl-BE" sz="2000" dirty="0" err="1" smtClean="0"/>
              <a:t>Securing</a:t>
            </a:r>
            <a:r>
              <a:rPr lang="nl-BE" sz="2000" dirty="0" smtClean="0"/>
              <a:t> </a:t>
            </a:r>
            <a:r>
              <a:rPr lang="nl-BE" sz="2000" dirty="0" err="1" smtClean="0"/>
              <a:t>client</a:t>
            </a:r>
            <a:r>
              <a:rPr lang="nl-BE" sz="2000" dirty="0" smtClean="0"/>
              <a:t>-side </a:t>
            </a:r>
            <a:r>
              <a:rPr lang="nl-BE" sz="2000" dirty="0" err="1" smtClean="0"/>
              <a:t>sessions</a:t>
            </a:r>
            <a:endParaRPr lang="nl-BE" sz="2000" dirty="0"/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Https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62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70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Certificates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Certificates</a:t>
            </a:r>
          </a:p>
          <a:p>
            <a:pPr marL="0" indent="0">
              <a:buClr>
                <a:srgbClr val="72A71F"/>
              </a:buClr>
              <a:buNone/>
            </a:pPr>
            <a:endParaRPr lang="en-US" sz="3200" dirty="0" smtClean="0"/>
          </a:p>
          <a:p>
            <a:pPr marL="0" indent="0">
              <a:buClr>
                <a:srgbClr val="72A71F"/>
              </a:buClr>
              <a:buNone/>
            </a:pPr>
            <a:endParaRPr lang="en-US" dirty="0" smtClean="0"/>
          </a:p>
          <a:p>
            <a:pPr lvl="1"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7820"/>
            <a:ext cx="5811061" cy="295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299147" y="1383136"/>
            <a:ext cx="513197" cy="265684"/>
          </a:xfrm>
          <a:prstGeom prst="straightConnector1">
            <a:avLst/>
          </a:prstGeom>
          <a:ln w="28575" cap="sq">
            <a:solidFill>
              <a:srgbClr val="72A71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344" y="1633585"/>
            <a:ext cx="3308689" cy="4185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83" y="1633585"/>
            <a:ext cx="3206512" cy="41272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645" y="1623362"/>
            <a:ext cx="3258920" cy="41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71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Certificates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Why should I trust your certificate?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 smtClean="0"/>
              <a:t>Certificates are issued by Certificate Authorities (CA’s).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CA’s are a ‘trusted third party’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Your browser has a list of CA’s it knows to trust</a:t>
            </a:r>
          </a:p>
          <a:p>
            <a:pPr lvl="1">
              <a:buClr>
                <a:srgbClr val="72A71F"/>
              </a:buClr>
            </a:pPr>
            <a:r>
              <a:rPr lang="en-US" dirty="0" smtClean="0"/>
              <a:t>If a CA gets hacked (EG: </a:t>
            </a:r>
            <a:r>
              <a:rPr lang="en-US" dirty="0" err="1" smtClean="0"/>
              <a:t>DigiNotar</a:t>
            </a:r>
            <a:r>
              <a:rPr lang="en-US" dirty="0" smtClean="0"/>
              <a:t>), all of its certificates become garbage, because a hacker could create certificates under the CA’s name and use them for malicious practices.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 smtClean="0"/>
              <a:t>Faking certificates is very hard. A hacker could create a certificate himself, but it would show up as ‘self-signed’ to the browser and will be flagged as ‘not trusted’. To successfully create a certificate trusted by the browser, you would need the CA’s private key.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74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72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7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73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HTTPS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en.wikipedia.org/wiki/HTTPS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>
                <a:hlinkClick r:id="rId4"/>
              </a:rPr>
              <a:t>https://robertheaton.com/2014/03/27/how-does-https-actually-work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>
                <a:hlinkClick r:id="rId5"/>
              </a:rPr>
              <a:t>https://tiptopsecurity.com/how-does-https-work-ssl-tls-explained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/>
              <a:t>https://stackoverflow.com/questions/11047103/how-can-i-get-the-public-key-of-a-webpage</a:t>
            </a:r>
          </a:p>
          <a:p>
            <a:pPr>
              <a:buClr>
                <a:srgbClr val="72A71F"/>
              </a:buClr>
            </a:pPr>
            <a:r>
              <a:rPr lang="en-US" dirty="0"/>
              <a:t>https://security.stackexchange.com/questions/8145/does-https-prevent-man-in-the-middle-attacks-by-proxy-server</a:t>
            </a:r>
          </a:p>
          <a:p>
            <a:pPr>
              <a:buClr>
                <a:srgbClr val="72A71F"/>
              </a:buClr>
            </a:pPr>
            <a:endParaRPr lang="en-US" dirty="0" smtClean="0"/>
          </a:p>
          <a:p>
            <a:pPr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57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74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TLS and Encryption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en.wikipedia.org/wiki/Transport_Layer_Security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en.wikipedia.org/wiki/Public-key_cryptography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>
                <a:hlinkClick r:id="rId5"/>
              </a:rPr>
              <a:t>https://www.reddit.com/r/explainlikeimfive/comments/1jvduu/eli5_how_does_publicprivate_key_encryption_work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11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75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72A71F"/>
              </a:buClr>
              <a:buNone/>
            </a:pPr>
            <a:r>
              <a:rPr lang="en-US" dirty="0" smtClean="0"/>
              <a:t>Certificates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en.wikipedia.org/wiki/Certificate_authority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security.stackexchange.com/questions/11832/why-is-faking-ssl-certificate-difficult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/>
              <a:t>Free CA: </a:t>
            </a:r>
            <a:r>
              <a:rPr lang="en-US" dirty="0">
                <a:hlinkClick r:id="rId5"/>
              </a:rPr>
              <a:t>https://letsencrypt.org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Clr>
                <a:srgbClr val="72A71F"/>
              </a:buClr>
            </a:pPr>
            <a:r>
              <a:rPr lang="en-US" dirty="0" err="1" smtClean="0"/>
              <a:t>DigiNotar</a:t>
            </a:r>
            <a:r>
              <a:rPr lang="en-US" dirty="0" smtClean="0"/>
              <a:t> </a:t>
            </a:r>
            <a:r>
              <a:rPr lang="en-US" dirty="0"/>
              <a:t>(hacked CA):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en.wikipedia.org/wiki/DigiNotar</a:t>
            </a:r>
            <a:endParaRPr lang="en-US" dirty="0" smtClean="0"/>
          </a:p>
          <a:p>
            <a:pPr>
              <a:buClr>
                <a:srgbClr val="72A71F"/>
              </a:buClr>
            </a:pPr>
            <a:endParaRPr lang="en-US" dirty="0" smtClean="0"/>
          </a:p>
          <a:p>
            <a:pPr>
              <a:buClr>
                <a:srgbClr val="72A71F"/>
              </a:buClr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nl-BE" dirty="0" err="1" smtClean="0"/>
              <a:t>Https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25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0300"/>
            <a:ext cx="9144000" cy="1655762"/>
          </a:xfrm>
        </p:spPr>
        <p:txBody>
          <a:bodyPr/>
          <a:lstStyle/>
          <a:p>
            <a:r>
              <a:rPr lang="nl-BE" dirty="0" smtClean="0"/>
              <a:t>Security </a:t>
            </a:r>
            <a:r>
              <a:rPr lang="nl-BE" dirty="0" smtClean="0"/>
              <a:t>| </a:t>
            </a:r>
            <a:r>
              <a:rPr lang="nl-BE" dirty="0" smtClean="0"/>
              <a:t>Extra topics</a:t>
            </a:r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72A71F"/>
                </a:solidFill>
                <a:hlinkClick r:id="rId3"/>
              </a:rPr>
              <a:t>www.switchfully.com</a:t>
            </a:r>
            <a:endParaRPr lang="nl-BE" sz="2000" dirty="0" smtClean="0">
              <a:solidFill>
                <a:srgbClr val="72A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1200" dirty="0" smtClean="0">
                <a:solidFill>
                  <a:schemeClr val="tx1">
                    <a:lumMod val="85000"/>
                  </a:schemeClr>
                </a:solidFill>
              </a:rPr>
              <a:t>Hackers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1200" dirty="0" err="1" smtClean="0">
                <a:solidFill>
                  <a:schemeClr val="tx1">
                    <a:lumMod val="85000"/>
                  </a:schemeClr>
                </a:solidFill>
              </a:rPr>
              <a:t>Passwords</a:t>
            </a: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Securing sessions</a:t>
            </a: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Https</a:t>
            </a:r>
            <a:endParaRPr lang="nl-BE" dirty="0" smtClean="0"/>
          </a:p>
          <a:p>
            <a:pPr lvl="1"/>
            <a:r>
              <a:rPr lang="nl-BE" sz="2000" dirty="0" err="1" smtClean="0"/>
              <a:t>Why</a:t>
            </a:r>
            <a:r>
              <a:rPr lang="nl-BE" sz="2000" dirty="0" smtClean="0"/>
              <a:t> </a:t>
            </a:r>
            <a:r>
              <a:rPr lang="nl-BE" sz="2000" dirty="0" err="1" smtClean="0"/>
              <a:t>Https</a:t>
            </a:r>
            <a:r>
              <a:rPr lang="nl-BE" sz="2000" dirty="0" smtClean="0"/>
              <a:t>?</a:t>
            </a:r>
          </a:p>
          <a:p>
            <a:pPr lvl="1"/>
            <a:r>
              <a:rPr lang="en-US" sz="2000" dirty="0" smtClean="0"/>
              <a:t>Why is Https secure?</a:t>
            </a:r>
          </a:p>
          <a:p>
            <a:pPr lvl="1"/>
            <a:r>
              <a:rPr lang="en-US" sz="2000" dirty="0" smtClean="0"/>
              <a:t>Secure connections with TLS</a:t>
            </a:r>
          </a:p>
          <a:p>
            <a:pPr lvl="1"/>
            <a:r>
              <a:rPr lang="en-US" sz="2000" dirty="0" smtClean="0"/>
              <a:t>Certificates</a:t>
            </a:r>
            <a:endParaRPr lang="nl-BE" sz="2000" dirty="0"/>
          </a:p>
          <a:p>
            <a:pPr marL="0" indent="0">
              <a:buNone/>
            </a:pP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31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Hackers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Chapter</a:t>
            </a:r>
            <a:r>
              <a:rPr lang="nl-BE" dirty="0" smtClean="0"/>
              <a:t> 1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Switchfully</a:t>
            </a:r>
            <a:r>
              <a:rPr lang="en-US" dirty="0" smtClean="0"/>
              <a:t> - Security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F558A-EBF4-4622-B459-183D257C4280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67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witchfully">
      <a:dk1>
        <a:srgbClr val="71A72F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tchfully-template.potx" id="{9CAA799E-9C0B-4188-B706-1B4AD338F43A}" vid="{F6959BCD-A1FB-4D9E-B436-5FEFFC9BA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switchfully-template</Template>
  <TotalTime>15551</TotalTime>
  <Words>4136</Words>
  <Application>Microsoft Office PowerPoint</Application>
  <PresentationFormat>Widescreen</PresentationFormat>
  <Paragraphs>795</Paragraphs>
  <Slides>76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MV Boli</vt:lpstr>
      <vt:lpstr>Wingdings</vt:lpstr>
      <vt:lpstr>Office Theme</vt:lpstr>
      <vt:lpstr>PowerPoint Presentation</vt:lpstr>
      <vt:lpstr>PowerPoint Presentation</vt:lpstr>
      <vt:lpstr>Overview</vt:lpstr>
      <vt:lpstr>Overview</vt:lpstr>
      <vt:lpstr>Overview</vt:lpstr>
      <vt:lpstr>Overview</vt:lpstr>
      <vt:lpstr>Overview</vt:lpstr>
      <vt:lpstr>Overview</vt:lpstr>
      <vt:lpstr>Hackers</vt:lpstr>
      <vt:lpstr>Overview</vt:lpstr>
      <vt:lpstr>Why hackers hack</vt:lpstr>
      <vt:lpstr>Why hackers hack</vt:lpstr>
      <vt:lpstr>Why hackers hack</vt:lpstr>
      <vt:lpstr>Why hackers hack</vt:lpstr>
      <vt:lpstr>Why hackers hack</vt:lpstr>
      <vt:lpstr>Why hackers hack</vt:lpstr>
      <vt:lpstr>The consequences of a hack</vt:lpstr>
      <vt:lpstr>Getting hacked</vt:lpstr>
      <vt:lpstr>Getting hacked</vt:lpstr>
      <vt:lpstr>Getting hacked</vt:lpstr>
      <vt:lpstr>Getting hacked</vt:lpstr>
      <vt:lpstr>References</vt:lpstr>
      <vt:lpstr>References</vt:lpstr>
      <vt:lpstr>Passwords</vt:lpstr>
      <vt:lpstr>Overview</vt:lpstr>
      <vt:lpstr>Three types of authentication</vt:lpstr>
      <vt:lpstr>Three types of authentication</vt:lpstr>
      <vt:lpstr>Three types of authentication</vt:lpstr>
      <vt:lpstr>Three types of authentication</vt:lpstr>
      <vt:lpstr>Three types of authentication</vt:lpstr>
      <vt:lpstr>Password policies</vt:lpstr>
      <vt:lpstr>Password policies</vt:lpstr>
      <vt:lpstr>Password policies</vt:lpstr>
      <vt:lpstr>Password policies</vt:lpstr>
      <vt:lpstr>Three types of authentication</vt:lpstr>
      <vt:lpstr>Storing passwords</vt:lpstr>
      <vt:lpstr>Storing passwords</vt:lpstr>
      <vt:lpstr>Storing passwords</vt:lpstr>
      <vt:lpstr>References</vt:lpstr>
      <vt:lpstr>References</vt:lpstr>
      <vt:lpstr>Securing sessions</vt:lpstr>
      <vt:lpstr>Overview</vt:lpstr>
      <vt:lpstr>Securing client-side sessions</vt:lpstr>
      <vt:lpstr>Securing client-side sessions</vt:lpstr>
      <vt:lpstr>Securing client-side sessions</vt:lpstr>
      <vt:lpstr>Securing client-side sessions</vt:lpstr>
      <vt:lpstr>Securing client-side sessions</vt:lpstr>
      <vt:lpstr>Securing client-side sessions</vt:lpstr>
      <vt:lpstr>Securing client-side sessions</vt:lpstr>
      <vt:lpstr>References</vt:lpstr>
      <vt:lpstr>References</vt:lpstr>
      <vt:lpstr>Https</vt:lpstr>
      <vt:lpstr>Overview</vt:lpstr>
      <vt:lpstr>Why HTTPS?</vt:lpstr>
      <vt:lpstr>Why HTTPS?</vt:lpstr>
      <vt:lpstr>Why HTTPS?</vt:lpstr>
      <vt:lpstr>Why HTTPS?</vt:lpstr>
      <vt:lpstr>Why is HTTPS secure?</vt:lpstr>
      <vt:lpstr>Why is HTTPS secure?</vt:lpstr>
      <vt:lpstr>Secure connections with TLS</vt:lpstr>
      <vt:lpstr>Secure connections with TLS</vt:lpstr>
      <vt:lpstr>Secure connections with TLS</vt:lpstr>
      <vt:lpstr>Secure connections with TLS</vt:lpstr>
      <vt:lpstr>Secure connections with TLS</vt:lpstr>
      <vt:lpstr>Secure connections with TLS</vt:lpstr>
      <vt:lpstr>Secure connections with TLS</vt:lpstr>
      <vt:lpstr>Secure connections with TLS</vt:lpstr>
      <vt:lpstr>Secure connections with TLS</vt:lpstr>
      <vt:lpstr>Certificates</vt:lpstr>
      <vt:lpstr>Certificates</vt:lpstr>
      <vt:lpstr>Certificates</vt:lpstr>
      <vt:lpstr>References</vt:lpstr>
      <vt:lpstr>References</vt:lpstr>
      <vt:lpstr>References</vt:lpstr>
      <vt:lpstr>References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Delestinne Niels</dc:creator>
  <cp:lastModifiedBy>Jani Niels</cp:lastModifiedBy>
  <cp:revision>599</cp:revision>
  <dcterms:created xsi:type="dcterms:W3CDTF">2017-09-11T06:46:37Z</dcterms:created>
  <dcterms:modified xsi:type="dcterms:W3CDTF">2018-04-24T08:37:56Z</dcterms:modified>
</cp:coreProperties>
</file>