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3"/>
  </p:notesMasterIdLst>
  <p:handoutMasterIdLst>
    <p:handoutMasterId r:id="rId154"/>
  </p:handoutMasterIdLst>
  <p:sldIdLst>
    <p:sldId id="256" r:id="rId2"/>
    <p:sldId id="755" r:id="rId3"/>
    <p:sldId id="309" r:id="rId4"/>
    <p:sldId id="257" r:id="rId5"/>
    <p:sldId id="834" r:id="rId6"/>
    <p:sldId id="739" r:id="rId7"/>
    <p:sldId id="756" r:id="rId8"/>
    <p:sldId id="824" r:id="rId9"/>
    <p:sldId id="956" r:id="rId10"/>
    <p:sldId id="957" r:id="rId11"/>
    <p:sldId id="302" r:id="rId12"/>
    <p:sldId id="958" r:id="rId13"/>
    <p:sldId id="303" r:id="rId14"/>
    <p:sldId id="835" r:id="rId15"/>
    <p:sldId id="836" r:id="rId16"/>
    <p:sldId id="838" r:id="rId17"/>
    <p:sldId id="643" r:id="rId18"/>
    <p:sldId id="839" r:id="rId19"/>
    <p:sldId id="840" r:id="rId20"/>
    <p:sldId id="841" r:id="rId21"/>
    <p:sldId id="842" r:id="rId22"/>
    <p:sldId id="843" r:id="rId23"/>
    <p:sldId id="851" r:id="rId24"/>
    <p:sldId id="845" r:id="rId25"/>
    <p:sldId id="846" r:id="rId26"/>
    <p:sldId id="847" r:id="rId27"/>
    <p:sldId id="848" r:id="rId28"/>
    <p:sldId id="852" r:id="rId29"/>
    <p:sldId id="849" r:id="rId30"/>
    <p:sldId id="850" r:id="rId31"/>
    <p:sldId id="889" r:id="rId32"/>
    <p:sldId id="853" r:id="rId33"/>
    <p:sldId id="854" r:id="rId34"/>
    <p:sldId id="855" r:id="rId35"/>
    <p:sldId id="856" r:id="rId36"/>
    <p:sldId id="857" r:id="rId37"/>
    <p:sldId id="858" r:id="rId38"/>
    <p:sldId id="859" r:id="rId39"/>
    <p:sldId id="860" r:id="rId40"/>
    <p:sldId id="972" r:id="rId41"/>
    <p:sldId id="971" r:id="rId42"/>
    <p:sldId id="862" r:id="rId43"/>
    <p:sldId id="863" r:id="rId44"/>
    <p:sldId id="864" r:id="rId45"/>
    <p:sldId id="865" r:id="rId46"/>
    <p:sldId id="866" r:id="rId47"/>
    <p:sldId id="867" r:id="rId48"/>
    <p:sldId id="868" r:id="rId49"/>
    <p:sldId id="869" r:id="rId50"/>
    <p:sldId id="871" r:id="rId51"/>
    <p:sldId id="870" r:id="rId52"/>
    <p:sldId id="872" r:id="rId53"/>
    <p:sldId id="873" r:id="rId54"/>
    <p:sldId id="874" r:id="rId55"/>
    <p:sldId id="875" r:id="rId56"/>
    <p:sldId id="876" r:id="rId57"/>
    <p:sldId id="877" r:id="rId58"/>
    <p:sldId id="878" r:id="rId59"/>
    <p:sldId id="879" r:id="rId60"/>
    <p:sldId id="880" r:id="rId61"/>
    <p:sldId id="881" r:id="rId62"/>
    <p:sldId id="882" r:id="rId63"/>
    <p:sldId id="883" r:id="rId64"/>
    <p:sldId id="884" r:id="rId65"/>
    <p:sldId id="885" r:id="rId66"/>
    <p:sldId id="886" r:id="rId67"/>
    <p:sldId id="887" r:id="rId68"/>
    <p:sldId id="888" r:id="rId69"/>
    <p:sldId id="890" r:id="rId70"/>
    <p:sldId id="891" r:id="rId71"/>
    <p:sldId id="892" r:id="rId72"/>
    <p:sldId id="893" r:id="rId73"/>
    <p:sldId id="894" r:id="rId74"/>
    <p:sldId id="895" r:id="rId75"/>
    <p:sldId id="896" r:id="rId76"/>
    <p:sldId id="897" r:id="rId77"/>
    <p:sldId id="898" r:id="rId78"/>
    <p:sldId id="899" r:id="rId79"/>
    <p:sldId id="900" r:id="rId80"/>
    <p:sldId id="901" r:id="rId81"/>
    <p:sldId id="902" r:id="rId82"/>
    <p:sldId id="903" r:id="rId83"/>
    <p:sldId id="783" r:id="rId84"/>
    <p:sldId id="959" r:id="rId85"/>
    <p:sldId id="904" r:id="rId86"/>
    <p:sldId id="905" r:id="rId87"/>
    <p:sldId id="907" r:id="rId88"/>
    <p:sldId id="908" r:id="rId89"/>
    <p:sldId id="909" r:id="rId90"/>
    <p:sldId id="910" r:id="rId91"/>
    <p:sldId id="911" r:id="rId92"/>
    <p:sldId id="912" r:id="rId93"/>
    <p:sldId id="913" r:id="rId94"/>
    <p:sldId id="916" r:id="rId95"/>
    <p:sldId id="917" r:id="rId96"/>
    <p:sldId id="915" r:id="rId97"/>
    <p:sldId id="914" r:id="rId98"/>
    <p:sldId id="918" r:id="rId99"/>
    <p:sldId id="919" r:id="rId100"/>
    <p:sldId id="920" r:id="rId101"/>
    <p:sldId id="975" r:id="rId102"/>
    <p:sldId id="921" r:id="rId103"/>
    <p:sldId id="922" r:id="rId104"/>
    <p:sldId id="810" r:id="rId105"/>
    <p:sldId id="963" r:id="rId106"/>
    <p:sldId id="786" r:id="rId107"/>
    <p:sldId id="784" r:id="rId108"/>
    <p:sldId id="787" r:id="rId109"/>
    <p:sldId id="923" r:id="rId110"/>
    <p:sldId id="924" r:id="rId111"/>
    <p:sldId id="925" r:id="rId112"/>
    <p:sldId id="926" r:id="rId113"/>
    <p:sldId id="927" r:id="rId114"/>
    <p:sldId id="928" r:id="rId115"/>
    <p:sldId id="929" r:id="rId116"/>
    <p:sldId id="930" r:id="rId117"/>
    <p:sldId id="931" r:id="rId118"/>
    <p:sldId id="932" r:id="rId119"/>
    <p:sldId id="961" r:id="rId120"/>
    <p:sldId id="934" r:id="rId121"/>
    <p:sldId id="933" r:id="rId122"/>
    <p:sldId id="935" r:id="rId123"/>
    <p:sldId id="936" r:id="rId124"/>
    <p:sldId id="937" r:id="rId125"/>
    <p:sldId id="964" r:id="rId126"/>
    <p:sldId id="965" r:id="rId127"/>
    <p:sldId id="938" r:id="rId128"/>
    <p:sldId id="939" r:id="rId129"/>
    <p:sldId id="940" r:id="rId130"/>
    <p:sldId id="966" r:id="rId131"/>
    <p:sldId id="967" r:id="rId132"/>
    <p:sldId id="968" r:id="rId133"/>
    <p:sldId id="969" r:id="rId134"/>
    <p:sldId id="970" r:id="rId135"/>
    <p:sldId id="943" r:id="rId136"/>
    <p:sldId id="944" r:id="rId137"/>
    <p:sldId id="945" r:id="rId138"/>
    <p:sldId id="946" r:id="rId139"/>
    <p:sldId id="962" r:id="rId140"/>
    <p:sldId id="948" r:id="rId141"/>
    <p:sldId id="949" r:id="rId142"/>
    <p:sldId id="947" r:id="rId143"/>
    <p:sldId id="950" r:id="rId144"/>
    <p:sldId id="951" r:id="rId145"/>
    <p:sldId id="952" r:id="rId146"/>
    <p:sldId id="954" r:id="rId147"/>
    <p:sldId id="955" r:id="rId148"/>
    <p:sldId id="953" r:id="rId149"/>
    <p:sldId id="973" r:id="rId150"/>
    <p:sldId id="974" r:id="rId151"/>
    <p:sldId id="765" r:id="rId15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EB0B14-0980-4F68-8491-2D4BFD81F855}">
          <p14:sldIdLst>
            <p14:sldId id="256"/>
            <p14:sldId id="755"/>
          </p14:sldIdLst>
        </p14:section>
        <p14:section name="Overview" id="{9DFF276F-F2B0-4C6F-9AEC-8BCED62161EA}">
          <p14:sldIdLst>
            <p14:sldId id="309"/>
            <p14:sldId id="257"/>
            <p14:sldId id="834"/>
            <p14:sldId id="739"/>
            <p14:sldId id="756"/>
            <p14:sldId id="824"/>
            <p14:sldId id="956"/>
            <p14:sldId id="957"/>
          </p14:sldIdLst>
        </p14:section>
        <p14:section name="Introduction" id="{F1541F12-4901-4BE9-A900-7A0C9D1A4899}">
          <p14:sldIdLst>
            <p14:sldId id="302"/>
            <p14:sldId id="958"/>
            <p14:sldId id="303"/>
            <p14:sldId id="835"/>
            <p14:sldId id="836"/>
            <p14:sldId id="838"/>
            <p14:sldId id="643"/>
            <p14:sldId id="839"/>
            <p14:sldId id="840"/>
            <p14:sldId id="841"/>
            <p14:sldId id="842"/>
            <p14:sldId id="843"/>
            <p14:sldId id="851"/>
            <p14:sldId id="845"/>
            <p14:sldId id="846"/>
            <p14:sldId id="847"/>
            <p14:sldId id="848"/>
            <p14:sldId id="852"/>
            <p14:sldId id="849"/>
            <p14:sldId id="850"/>
            <p14:sldId id="889"/>
            <p14:sldId id="853"/>
            <p14:sldId id="854"/>
            <p14:sldId id="855"/>
            <p14:sldId id="856"/>
            <p14:sldId id="857"/>
            <p14:sldId id="858"/>
            <p14:sldId id="859"/>
            <p14:sldId id="860"/>
            <p14:sldId id="972"/>
            <p14:sldId id="971"/>
            <p14:sldId id="862"/>
            <p14:sldId id="863"/>
            <p14:sldId id="864"/>
            <p14:sldId id="865"/>
            <p14:sldId id="866"/>
            <p14:sldId id="867"/>
            <p14:sldId id="868"/>
            <p14:sldId id="869"/>
            <p14:sldId id="871"/>
            <p14:sldId id="870"/>
            <p14:sldId id="872"/>
            <p14:sldId id="873"/>
            <p14:sldId id="874"/>
            <p14:sldId id="875"/>
            <p14:sldId id="876"/>
            <p14:sldId id="877"/>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899"/>
            <p14:sldId id="900"/>
            <p14:sldId id="901"/>
            <p14:sldId id="902"/>
            <p14:sldId id="903"/>
            <p14:sldId id="783"/>
            <p14:sldId id="959"/>
            <p14:sldId id="904"/>
            <p14:sldId id="905"/>
            <p14:sldId id="907"/>
            <p14:sldId id="908"/>
            <p14:sldId id="909"/>
            <p14:sldId id="910"/>
            <p14:sldId id="911"/>
            <p14:sldId id="912"/>
            <p14:sldId id="913"/>
            <p14:sldId id="916"/>
            <p14:sldId id="917"/>
            <p14:sldId id="915"/>
            <p14:sldId id="914"/>
            <p14:sldId id="918"/>
            <p14:sldId id="919"/>
            <p14:sldId id="920"/>
            <p14:sldId id="975"/>
            <p14:sldId id="921"/>
            <p14:sldId id="922"/>
            <p14:sldId id="810"/>
            <p14:sldId id="963"/>
            <p14:sldId id="786"/>
            <p14:sldId id="784"/>
            <p14:sldId id="787"/>
            <p14:sldId id="923"/>
            <p14:sldId id="924"/>
            <p14:sldId id="925"/>
            <p14:sldId id="926"/>
            <p14:sldId id="927"/>
            <p14:sldId id="928"/>
            <p14:sldId id="929"/>
            <p14:sldId id="930"/>
            <p14:sldId id="931"/>
            <p14:sldId id="932"/>
            <p14:sldId id="961"/>
            <p14:sldId id="934"/>
            <p14:sldId id="933"/>
            <p14:sldId id="935"/>
            <p14:sldId id="936"/>
            <p14:sldId id="937"/>
            <p14:sldId id="964"/>
            <p14:sldId id="965"/>
            <p14:sldId id="938"/>
            <p14:sldId id="939"/>
            <p14:sldId id="940"/>
            <p14:sldId id="966"/>
            <p14:sldId id="967"/>
            <p14:sldId id="968"/>
            <p14:sldId id="969"/>
            <p14:sldId id="970"/>
            <p14:sldId id="943"/>
            <p14:sldId id="944"/>
            <p14:sldId id="945"/>
            <p14:sldId id="946"/>
            <p14:sldId id="962"/>
            <p14:sldId id="948"/>
            <p14:sldId id="949"/>
            <p14:sldId id="947"/>
            <p14:sldId id="950"/>
            <p14:sldId id="951"/>
            <p14:sldId id="952"/>
            <p14:sldId id="954"/>
            <p14:sldId id="955"/>
            <p14:sldId id="953"/>
            <p14:sldId id="973"/>
            <p14:sldId id="974"/>
          </p14:sldIdLst>
        </p14:section>
        <p14:section name="Codelab - chapter 1 title" id="{4ACA850F-A925-4958-9716-F6516B32842A}">
          <p14:sldIdLst/>
        </p14:section>
        <p14:section name="End of presentation" id="{8FE7EF11-8016-4FAD-93BE-D13903A2B72D}">
          <p14:sldIdLst>
            <p14:sldId id="7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874"/>
    <a:srgbClr val="72A71F"/>
    <a:srgbClr val="E03838"/>
    <a:srgbClr val="F3900D"/>
    <a:srgbClr val="363636"/>
    <a:srgbClr val="7D7D7D"/>
    <a:srgbClr val="BFBFBF"/>
    <a:srgbClr val="000000"/>
    <a:srgbClr val="F2F2F2"/>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80317" autoAdjust="0"/>
  </p:normalViewPr>
  <p:slideViewPr>
    <p:cSldViewPr snapToGrid="0">
      <p:cViewPr varScale="1">
        <p:scale>
          <a:sx n="92" d="100"/>
          <a:sy n="92" d="100"/>
        </p:scale>
        <p:origin x="1428" y="66"/>
      </p:cViewPr>
      <p:guideLst>
        <p:guide orient="horz" pos="2160"/>
        <p:guide pos="3840"/>
      </p:guideLst>
    </p:cSldViewPr>
  </p:slideViewPr>
  <p:notesTextViewPr>
    <p:cViewPr>
      <p:scale>
        <a:sx n="3" d="2"/>
        <a:sy n="3" d="2"/>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864C9-4BC7-469B-ADAB-92A16EC9F1F9}" type="datetimeFigureOut">
              <a:rPr lang="nl-BE" smtClean="0"/>
              <a:t>10/08/2018</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607DC-2EB8-4DCE-A08E-008DF0591C2E}" type="slidenum">
              <a:rPr lang="nl-BE" smtClean="0"/>
              <a:t>‹#›</a:t>
            </a:fld>
            <a:endParaRPr lang="nl-BE"/>
          </a:p>
        </p:txBody>
      </p:sp>
    </p:spTree>
    <p:extLst>
      <p:ext uri="{BB962C8B-B14F-4D97-AF65-F5344CB8AC3E}">
        <p14:creationId xmlns:p14="http://schemas.microsoft.com/office/powerpoint/2010/main" val="193397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61031-4007-453C-97E9-CDDAC085A045}" type="datetimeFigureOut">
              <a:rPr lang="nl-BE" smtClean="0"/>
              <a:t>10/08/2018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037D-CBB1-42BF-8943-02CEC1CD5CB5}" type="slidenum">
              <a:rPr lang="nl-BE" smtClean="0"/>
              <a:t>‹#›</a:t>
            </a:fld>
            <a:endParaRPr lang="nl-BE"/>
          </a:p>
        </p:txBody>
      </p:sp>
    </p:spTree>
    <p:extLst>
      <p:ext uri="{BB962C8B-B14F-4D97-AF65-F5344CB8AC3E}">
        <p14:creationId xmlns:p14="http://schemas.microsoft.com/office/powerpoint/2010/main" val="8182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Disclaimer: I </a:t>
            </a:r>
            <a:r>
              <a:rPr lang="nl-BE" dirty="0" err="1" smtClean="0"/>
              <a:t>am</a:t>
            </a:r>
            <a:r>
              <a:rPr lang="nl-BE" dirty="0" smtClean="0"/>
              <a:t> </a:t>
            </a:r>
            <a:r>
              <a:rPr lang="nl-BE" dirty="0" err="1" smtClean="0"/>
              <a:t>not</a:t>
            </a:r>
            <a:r>
              <a:rPr lang="nl-BE" dirty="0" smtClean="0"/>
              <a:t> </a:t>
            </a:r>
            <a:r>
              <a:rPr lang="nl-BE" dirty="0" err="1" smtClean="0"/>
              <a:t>an</a:t>
            </a:r>
            <a:r>
              <a:rPr lang="nl-BE" dirty="0" smtClean="0"/>
              <a:t> expert,</a:t>
            </a:r>
            <a:r>
              <a:rPr lang="nl-BE" baseline="0" dirty="0" smtClean="0"/>
              <a:t> </a:t>
            </a:r>
            <a:r>
              <a:rPr lang="nl-BE" baseline="0" dirty="0" err="1" smtClean="0"/>
              <a:t>neither</a:t>
            </a:r>
            <a:r>
              <a:rPr lang="nl-BE" baseline="0" dirty="0" smtClean="0"/>
              <a:t> </a:t>
            </a:r>
            <a:r>
              <a:rPr lang="nl-BE" baseline="0" dirty="0" err="1" smtClean="0"/>
              <a:t>should</a:t>
            </a:r>
            <a:r>
              <a:rPr lang="nl-BE" baseline="0" dirty="0" smtClean="0"/>
              <a:t> </a:t>
            </a:r>
            <a:r>
              <a:rPr lang="nl-BE" baseline="0" dirty="0" err="1" smtClean="0"/>
              <a:t>you</a:t>
            </a:r>
            <a:r>
              <a:rPr lang="nl-BE" baseline="0" dirty="0" smtClean="0"/>
              <a:t> </a:t>
            </a:r>
            <a:r>
              <a:rPr lang="nl-BE" baseline="0" dirty="0" err="1" smtClean="0"/>
              <a:t>be</a:t>
            </a:r>
            <a:r>
              <a:rPr lang="nl-BE" baseline="0" dirty="0" smtClean="0"/>
              <a:t>. </a:t>
            </a:r>
            <a:r>
              <a:rPr lang="nl-BE" baseline="0" dirty="0" err="1" smtClean="0"/>
              <a:t>You</a:t>
            </a:r>
            <a:r>
              <a:rPr lang="nl-BE" baseline="0" dirty="0" smtClean="0"/>
              <a:t> </a:t>
            </a:r>
            <a:r>
              <a:rPr lang="nl-BE" baseline="0" dirty="0" err="1" smtClean="0"/>
              <a:t>should</a:t>
            </a:r>
            <a:r>
              <a:rPr lang="nl-BE" baseline="0" dirty="0" smtClean="0"/>
              <a:t> have a basic </a:t>
            </a:r>
            <a:r>
              <a:rPr lang="nl-BE" baseline="0" dirty="0" err="1" smtClean="0"/>
              <a:t>understanding</a:t>
            </a:r>
            <a:r>
              <a:rPr lang="nl-BE" baseline="0" dirty="0" smtClean="0"/>
              <a:t> of </a:t>
            </a:r>
            <a:r>
              <a:rPr lang="nl-BE" baseline="0" dirty="0" err="1" smtClean="0"/>
              <a:t>the</a:t>
            </a:r>
            <a:r>
              <a:rPr lang="nl-BE" baseline="0" dirty="0" smtClean="0"/>
              <a:t> security </a:t>
            </a:r>
            <a:r>
              <a:rPr lang="nl-BE" baseline="0" dirty="0" err="1" smtClean="0"/>
              <a:t>principles</a:t>
            </a:r>
            <a:r>
              <a:rPr lang="nl-BE" baseline="0" dirty="0" smtClean="0"/>
              <a:t> </a:t>
            </a:r>
            <a:r>
              <a:rPr lang="nl-BE" baseline="0" dirty="0" err="1" smtClean="0"/>
              <a:t>and</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secure </a:t>
            </a:r>
            <a:r>
              <a:rPr lang="nl-BE" baseline="0" dirty="0" err="1" smtClean="0"/>
              <a:t>your</a:t>
            </a:r>
            <a:r>
              <a:rPr lang="nl-BE" baseline="0" dirty="0" smtClean="0"/>
              <a:t> code.</a:t>
            </a:r>
          </a:p>
          <a:p>
            <a:endParaRPr lang="nl-BE" dirty="0" smtClean="0"/>
          </a:p>
          <a:p>
            <a:r>
              <a:rPr lang="nl-BE" dirty="0" smtClean="0"/>
              <a:t>Slides</a:t>
            </a:r>
            <a:r>
              <a:rPr lang="nl-BE" baseline="0" dirty="0" smtClean="0"/>
              <a:t> </a:t>
            </a:r>
            <a:r>
              <a:rPr lang="nl-BE" baseline="0" dirty="0" err="1" smtClean="0"/>
              <a:t>won’t</a:t>
            </a:r>
            <a:r>
              <a:rPr lang="nl-BE" baseline="0" dirty="0" smtClean="0"/>
              <a:t> have </a:t>
            </a:r>
            <a:r>
              <a:rPr lang="nl-BE" baseline="0" dirty="0" err="1" smtClean="0"/>
              <a:t>much</a:t>
            </a:r>
            <a:r>
              <a:rPr lang="nl-BE" baseline="0" dirty="0" smtClean="0"/>
              <a:t> info, most </a:t>
            </a:r>
            <a:r>
              <a:rPr lang="nl-BE" baseline="0" dirty="0" err="1" smtClean="0"/>
              <a:t>things</a:t>
            </a:r>
            <a:r>
              <a:rPr lang="nl-BE" baseline="0" dirty="0" smtClean="0"/>
              <a:t> I say </a:t>
            </a:r>
            <a:r>
              <a:rPr lang="nl-BE" baseline="0" dirty="0" err="1" smtClean="0"/>
              <a:t>will</a:t>
            </a:r>
            <a:r>
              <a:rPr lang="nl-BE" baseline="0" dirty="0" smtClean="0"/>
              <a:t> </a:t>
            </a:r>
            <a:r>
              <a:rPr lang="nl-BE" baseline="0" dirty="0" err="1" smtClean="0"/>
              <a:t>be</a:t>
            </a:r>
            <a:r>
              <a:rPr lang="nl-BE" baseline="0" dirty="0" smtClean="0"/>
              <a:t> </a:t>
            </a:r>
            <a:r>
              <a:rPr lang="nl-BE" baseline="0" dirty="0" err="1" smtClean="0"/>
              <a:t>explained</a:t>
            </a:r>
            <a:r>
              <a:rPr lang="nl-BE" baseline="0" dirty="0" smtClean="0"/>
              <a:t> in </a:t>
            </a:r>
            <a:r>
              <a:rPr lang="nl-BE" baseline="0" dirty="0" err="1" smtClean="0"/>
              <a:t>the</a:t>
            </a:r>
            <a:r>
              <a:rPr lang="nl-BE" baseline="0" dirty="0" smtClean="0"/>
              <a:t> </a:t>
            </a:r>
            <a:r>
              <a:rPr lang="nl-BE" baseline="0" dirty="0" err="1" smtClean="0"/>
              <a:t>comments</a:t>
            </a:r>
            <a:r>
              <a:rPr lang="nl-BE" baseline="0" dirty="0" smtClean="0"/>
              <a:t> of </a:t>
            </a:r>
            <a:r>
              <a:rPr lang="nl-BE" baseline="0" dirty="0" err="1" smtClean="0"/>
              <a:t>the</a:t>
            </a:r>
            <a:r>
              <a:rPr lang="nl-BE" baseline="0" dirty="0" smtClean="0"/>
              <a:t> slides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a:t>
            </a:fld>
            <a:endParaRPr lang="nl-BE"/>
          </a:p>
        </p:txBody>
      </p:sp>
    </p:spTree>
    <p:extLst>
      <p:ext uri="{BB962C8B-B14F-4D97-AF65-F5344CB8AC3E}">
        <p14:creationId xmlns:p14="http://schemas.microsoft.com/office/powerpoint/2010/main" val="122044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https://passwordsgenerator.net/sha512-hash-generator/</a:t>
            </a:r>
          </a:p>
          <a:p>
            <a:r>
              <a:rPr lang="nl-BE" dirty="0" smtClean="0"/>
              <a:t>http://md5decrypt.net/en/Sha512</a:t>
            </a:r>
          </a:p>
          <a:p>
            <a:endParaRPr lang="nl-BE" dirty="0" smtClean="0"/>
          </a:p>
          <a:p>
            <a:r>
              <a:rPr lang="nl-BE" dirty="0" smtClean="0"/>
              <a:t>https://en.wikipedia.org/wiki/SHA-2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116</a:t>
            </a:fld>
            <a:endParaRPr lang="nl-BE"/>
          </a:p>
        </p:txBody>
      </p:sp>
    </p:spTree>
    <p:extLst>
      <p:ext uri="{BB962C8B-B14F-4D97-AF65-F5344CB8AC3E}">
        <p14:creationId xmlns:p14="http://schemas.microsoft.com/office/powerpoint/2010/main" val="20315176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117</a:t>
            </a:fld>
            <a:endParaRPr lang="nl-BE"/>
          </a:p>
        </p:txBody>
      </p:sp>
    </p:spTree>
    <p:extLst>
      <p:ext uri="{BB962C8B-B14F-4D97-AF65-F5344CB8AC3E}">
        <p14:creationId xmlns:p14="http://schemas.microsoft.com/office/powerpoint/2010/main" val="36048445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120</a:t>
            </a:fld>
            <a:endParaRPr lang="nl-BE"/>
          </a:p>
        </p:txBody>
      </p:sp>
    </p:spTree>
    <p:extLst>
      <p:ext uri="{BB962C8B-B14F-4D97-AF65-F5344CB8AC3E}">
        <p14:creationId xmlns:p14="http://schemas.microsoft.com/office/powerpoint/2010/main" val="27880009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121</a:t>
            </a:fld>
            <a:endParaRPr lang="nl-BE"/>
          </a:p>
        </p:txBody>
      </p:sp>
    </p:spTree>
    <p:extLst>
      <p:ext uri="{BB962C8B-B14F-4D97-AF65-F5344CB8AC3E}">
        <p14:creationId xmlns:p14="http://schemas.microsoft.com/office/powerpoint/2010/main" val="15130619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122</a:t>
            </a:fld>
            <a:endParaRPr lang="nl-BE"/>
          </a:p>
        </p:txBody>
      </p:sp>
    </p:spTree>
    <p:extLst>
      <p:ext uri="{BB962C8B-B14F-4D97-AF65-F5344CB8AC3E}">
        <p14:creationId xmlns:p14="http://schemas.microsoft.com/office/powerpoint/2010/main" val="220963593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123</a:t>
            </a:fld>
            <a:endParaRPr lang="nl-BE"/>
          </a:p>
        </p:txBody>
      </p:sp>
    </p:spTree>
    <p:extLst>
      <p:ext uri="{BB962C8B-B14F-4D97-AF65-F5344CB8AC3E}">
        <p14:creationId xmlns:p14="http://schemas.microsoft.com/office/powerpoint/2010/main" val="26522270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124</a:t>
            </a:fld>
            <a:endParaRPr lang="nl-BE"/>
          </a:p>
        </p:txBody>
      </p:sp>
    </p:spTree>
    <p:extLst>
      <p:ext uri="{BB962C8B-B14F-4D97-AF65-F5344CB8AC3E}">
        <p14:creationId xmlns:p14="http://schemas.microsoft.com/office/powerpoint/2010/main" val="71188959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125</a:t>
            </a:fld>
            <a:endParaRPr lang="nl-BE"/>
          </a:p>
        </p:txBody>
      </p:sp>
    </p:spTree>
    <p:extLst>
      <p:ext uri="{BB962C8B-B14F-4D97-AF65-F5344CB8AC3E}">
        <p14:creationId xmlns:p14="http://schemas.microsoft.com/office/powerpoint/2010/main" val="6093682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126</a:t>
            </a:fld>
            <a:endParaRPr lang="nl-BE"/>
          </a:p>
        </p:txBody>
      </p:sp>
    </p:spTree>
    <p:extLst>
      <p:ext uri="{BB962C8B-B14F-4D97-AF65-F5344CB8AC3E}">
        <p14:creationId xmlns:p14="http://schemas.microsoft.com/office/powerpoint/2010/main" val="15542542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127</a:t>
            </a:fld>
            <a:endParaRPr lang="nl-BE"/>
          </a:p>
        </p:txBody>
      </p:sp>
    </p:spTree>
    <p:extLst>
      <p:ext uri="{BB962C8B-B14F-4D97-AF65-F5344CB8AC3E}">
        <p14:creationId xmlns:p14="http://schemas.microsoft.com/office/powerpoint/2010/main" val="243325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smtClean="0"/>
              <a:t>Deterministic -&gt; A</a:t>
            </a:r>
            <a:r>
              <a:rPr lang="en-US" sz="1200" baseline="0" dirty="0" smtClean="0"/>
              <a:t> given input always results in the same output</a:t>
            </a:r>
          </a:p>
          <a:p>
            <a:endParaRPr lang="en-US" sz="1200" baseline="0" dirty="0" smtClean="0"/>
          </a:p>
          <a:p>
            <a:r>
              <a:rPr lang="nl-BE" dirty="0" smtClean="0"/>
              <a:t>https://en.wikipedia.org/wiki/Cryptographic_hash_function</a:t>
            </a:r>
          </a:p>
          <a:p>
            <a:endParaRPr lang="nl-BE" dirty="0" smtClean="0"/>
          </a:p>
          <a:p>
            <a:r>
              <a:rPr lang="nl-BE" dirty="0" smtClean="0"/>
              <a:t>https://stackoverflow.com/questions/6776050/how-long-to-brute-force-a-salted-sha-512-hash-salt-provided</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128</a:t>
            </a:fld>
            <a:endParaRPr lang="nl-BE"/>
          </a:p>
        </p:txBody>
      </p:sp>
    </p:spTree>
    <p:extLst>
      <p:ext uri="{BB962C8B-B14F-4D97-AF65-F5344CB8AC3E}">
        <p14:creationId xmlns:p14="http://schemas.microsoft.com/office/powerpoint/2010/main" val="39278962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129</a:t>
            </a:fld>
            <a:endParaRPr lang="nl-BE"/>
          </a:p>
        </p:txBody>
      </p:sp>
    </p:spTree>
    <p:extLst>
      <p:ext uri="{BB962C8B-B14F-4D97-AF65-F5344CB8AC3E}">
        <p14:creationId xmlns:p14="http://schemas.microsoft.com/office/powerpoint/2010/main" val="36830666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130</a:t>
            </a:fld>
            <a:endParaRPr lang="nl-BE"/>
          </a:p>
        </p:txBody>
      </p:sp>
    </p:spTree>
    <p:extLst>
      <p:ext uri="{BB962C8B-B14F-4D97-AF65-F5344CB8AC3E}">
        <p14:creationId xmlns:p14="http://schemas.microsoft.com/office/powerpoint/2010/main" val="34646904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131</a:t>
            </a:fld>
            <a:endParaRPr lang="nl-BE"/>
          </a:p>
        </p:txBody>
      </p:sp>
    </p:spTree>
    <p:extLst>
      <p:ext uri="{BB962C8B-B14F-4D97-AF65-F5344CB8AC3E}">
        <p14:creationId xmlns:p14="http://schemas.microsoft.com/office/powerpoint/2010/main" val="1970746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132</a:t>
            </a:fld>
            <a:endParaRPr lang="nl-BE"/>
          </a:p>
        </p:txBody>
      </p:sp>
    </p:spTree>
    <p:extLst>
      <p:ext uri="{BB962C8B-B14F-4D97-AF65-F5344CB8AC3E}">
        <p14:creationId xmlns:p14="http://schemas.microsoft.com/office/powerpoint/2010/main" val="365784644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133</a:t>
            </a:fld>
            <a:endParaRPr lang="nl-BE"/>
          </a:p>
        </p:txBody>
      </p:sp>
    </p:spTree>
    <p:extLst>
      <p:ext uri="{BB962C8B-B14F-4D97-AF65-F5344CB8AC3E}">
        <p14:creationId xmlns:p14="http://schemas.microsoft.com/office/powerpoint/2010/main" val="2305425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134</a:t>
            </a:fld>
            <a:endParaRPr lang="nl-BE"/>
          </a:p>
        </p:txBody>
      </p:sp>
    </p:spTree>
    <p:extLst>
      <p:ext uri="{BB962C8B-B14F-4D97-AF65-F5344CB8AC3E}">
        <p14:creationId xmlns:p14="http://schemas.microsoft.com/office/powerpoint/2010/main" val="38129917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135</a:t>
            </a:fld>
            <a:endParaRPr lang="nl-BE"/>
          </a:p>
        </p:txBody>
      </p:sp>
    </p:spTree>
    <p:extLst>
      <p:ext uri="{BB962C8B-B14F-4D97-AF65-F5344CB8AC3E}">
        <p14:creationId xmlns:p14="http://schemas.microsoft.com/office/powerpoint/2010/main" val="99119806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136</a:t>
            </a:fld>
            <a:endParaRPr lang="nl-BE"/>
          </a:p>
        </p:txBody>
      </p:sp>
    </p:spTree>
    <p:extLst>
      <p:ext uri="{BB962C8B-B14F-4D97-AF65-F5344CB8AC3E}">
        <p14:creationId xmlns:p14="http://schemas.microsoft.com/office/powerpoint/2010/main" val="13075878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137</a:t>
            </a:fld>
            <a:endParaRPr lang="nl-BE"/>
          </a:p>
        </p:txBody>
      </p:sp>
    </p:spTree>
    <p:extLst>
      <p:ext uri="{BB962C8B-B14F-4D97-AF65-F5344CB8AC3E}">
        <p14:creationId xmlns:p14="http://schemas.microsoft.com/office/powerpoint/2010/main" val="376321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21</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140</a:t>
            </a:fld>
            <a:endParaRPr lang="nl-BE"/>
          </a:p>
        </p:txBody>
      </p:sp>
    </p:spTree>
    <p:extLst>
      <p:ext uri="{BB962C8B-B14F-4D97-AF65-F5344CB8AC3E}">
        <p14:creationId xmlns:p14="http://schemas.microsoft.com/office/powerpoint/2010/main" val="10669905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141</a:t>
            </a:fld>
            <a:endParaRPr lang="nl-BE"/>
          </a:p>
        </p:txBody>
      </p:sp>
    </p:spTree>
    <p:extLst>
      <p:ext uri="{BB962C8B-B14F-4D97-AF65-F5344CB8AC3E}">
        <p14:creationId xmlns:p14="http://schemas.microsoft.com/office/powerpoint/2010/main" val="32491042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142</a:t>
            </a:fld>
            <a:endParaRPr lang="nl-BE"/>
          </a:p>
        </p:txBody>
      </p:sp>
    </p:spTree>
    <p:extLst>
      <p:ext uri="{BB962C8B-B14F-4D97-AF65-F5344CB8AC3E}">
        <p14:creationId xmlns:p14="http://schemas.microsoft.com/office/powerpoint/2010/main" val="60890031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143</a:t>
            </a:fld>
            <a:endParaRPr lang="nl-BE"/>
          </a:p>
        </p:txBody>
      </p:sp>
    </p:spTree>
    <p:extLst>
      <p:ext uri="{BB962C8B-B14F-4D97-AF65-F5344CB8AC3E}">
        <p14:creationId xmlns:p14="http://schemas.microsoft.com/office/powerpoint/2010/main" val="35944939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144</a:t>
            </a:fld>
            <a:endParaRPr lang="nl-BE"/>
          </a:p>
        </p:txBody>
      </p:sp>
    </p:spTree>
    <p:extLst>
      <p:ext uri="{BB962C8B-B14F-4D97-AF65-F5344CB8AC3E}">
        <p14:creationId xmlns:p14="http://schemas.microsoft.com/office/powerpoint/2010/main" val="335141504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145</a:t>
            </a:fld>
            <a:endParaRPr lang="nl-BE"/>
          </a:p>
        </p:txBody>
      </p:sp>
    </p:spTree>
    <p:extLst>
      <p:ext uri="{BB962C8B-B14F-4D97-AF65-F5344CB8AC3E}">
        <p14:creationId xmlns:p14="http://schemas.microsoft.com/office/powerpoint/2010/main" val="102988312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146</a:t>
            </a:fld>
            <a:endParaRPr lang="nl-BE"/>
          </a:p>
        </p:txBody>
      </p:sp>
    </p:spTree>
    <p:extLst>
      <p:ext uri="{BB962C8B-B14F-4D97-AF65-F5344CB8AC3E}">
        <p14:creationId xmlns:p14="http://schemas.microsoft.com/office/powerpoint/2010/main" val="210277312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147</a:t>
            </a:fld>
            <a:endParaRPr lang="nl-BE"/>
          </a:p>
        </p:txBody>
      </p:sp>
    </p:spTree>
    <p:extLst>
      <p:ext uri="{BB962C8B-B14F-4D97-AF65-F5344CB8AC3E}">
        <p14:creationId xmlns:p14="http://schemas.microsoft.com/office/powerpoint/2010/main" val="38771810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148</a:t>
            </a:fld>
            <a:endParaRPr lang="nl-BE"/>
          </a:p>
        </p:txBody>
      </p:sp>
    </p:spTree>
    <p:extLst>
      <p:ext uri="{BB962C8B-B14F-4D97-AF65-F5344CB8AC3E}">
        <p14:creationId xmlns:p14="http://schemas.microsoft.com/office/powerpoint/2010/main" val="34588029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149</a:t>
            </a:fld>
            <a:endParaRPr lang="nl-BE"/>
          </a:p>
        </p:txBody>
      </p:sp>
    </p:spTree>
    <p:extLst>
      <p:ext uri="{BB962C8B-B14F-4D97-AF65-F5344CB8AC3E}">
        <p14:creationId xmlns:p14="http://schemas.microsoft.com/office/powerpoint/2010/main" val="93113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https://en.wikipedia.org/wiki/Brute-force_attack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22</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150</a:t>
            </a:fld>
            <a:endParaRPr lang="nl-BE"/>
          </a:p>
        </p:txBody>
      </p:sp>
    </p:spTree>
    <p:extLst>
      <p:ext uri="{BB962C8B-B14F-4D97-AF65-F5344CB8AC3E}">
        <p14:creationId xmlns:p14="http://schemas.microsoft.com/office/powerpoint/2010/main" val="99825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Once</a:t>
            </a:r>
            <a:r>
              <a:rPr lang="nl-BE" baseline="0" dirty="0" smtClean="0"/>
              <a:t> </a:t>
            </a:r>
            <a:r>
              <a:rPr lang="nl-BE" baseline="0" dirty="0" err="1" smtClean="0"/>
              <a:t>you’ve</a:t>
            </a:r>
            <a:r>
              <a:rPr lang="nl-BE" baseline="0" dirty="0" smtClean="0"/>
              <a:t> found a </a:t>
            </a:r>
            <a:r>
              <a:rPr lang="nl-BE" baseline="0" dirty="0" err="1" smtClean="0"/>
              <a:t>victim’s</a:t>
            </a:r>
            <a:r>
              <a:rPr lang="nl-BE" baseline="0" dirty="0" smtClean="0"/>
              <a:t> username/password </a:t>
            </a:r>
            <a:r>
              <a:rPr lang="nl-BE" baseline="0" dirty="0" err="1" smtClean="0"/>
              <a:t>combination</a:t>
            </a:r>
            <a:r>
              <a:rPr lang="nl-BE" baseline="0" dirty="0" smtClean="0"/>
              <a:t> on </a:t>
            </a:r>
            <a:r>
              <a:rPr lang="nl-BE" baseline="0" dirty="0" err="1" smtClean="0"/>
              <a:t>one</a:t>
            </a:r>
            <a:r>
              <a:rPr lang="nl-BE" baseline="0" dirty="0" smtClean="0"/>
              <a:t> site, </a:t>
            </a:r>
            <a:r>
              <a:rPr lang="nl-BE" baseline="0" dirty="0" err="1" smtClean="0"/>
              <a:t>the</a:t>
            </a:r>
            <a:r>
              <a:rPr lang="nl-BE" baseline="0" dirty="0" smtClean="0"/>
              <a:t> </a:t>
            </a:r>
            <a:r>
              <a:rPr lang="nl-BE" baseline="0" dirty="0" err="1" smtClean="0"/>
              <a:t>odds</a:t>
            </a:r>
            <a:r>
              <a:rPr lang="nl-BE" baseline="0" dirty="0" smtClean="0"/>
              <a:t> are </a:t>
            </a:r>
            <a:r>
              <a:rPr lang="nl-BE" baseline="0" dirty="0" err="1" smtClean="0"/>
              <a:t>great</a:t>
            </a:r>
            <a:r>
              <a:rPr lang="nl-BE" baseline="0" dirty="0" smtClean="0"/>
              <a:t> </a:t>
            </a:r>
            <a:r>
              <a:rPr lang="nl-BE" baseline="0" dirty="0" err="1" smtClean="0"/>
              <a:t>that</a:t>
            </a:r>
            <a:r>
              <a:rPr lang="nl-BE" baseline="0" dirty="0" smtClean="0"/>
              <a:t> </a:t>
            </a:r>
            <a:r>
              <a:rPr lang="nl-BE" baseline="0" dirty="0" err="1" smtClean="0"/>
              <a:t>they’ve</a:t>
            </a:r>
            <a:r>
              <a:rPr lang="nl-BE" baseline="0" dirty="0" smtClean="0"/>
              <a:t> </a:t>
            </a:r>
            <a:r>
              <a:rPr lang="nl-BE" baseline="0" dirty="0" err="1" smtClean="0"/>
              <a:t>used</a:t>
            </a:r>
            <a:r>
              <a:rPr lang="nl-BE" baseline="0" dirty="0" smtClean="0"/>
              <a:t> </a:t>
            </a:r>
            <a:r>
              <a:rPr lang="nl-BE" baseline="0" dirty="0" err="1" smtClean="0"/>
              <a:t>that</a:t>
            </a:r>
            <a:r>
              <a:rPr lang="nl-BE" baseline="0" dirty="0" smtClean="0"/>
              <a:t> </a:t>
            </a:r>
            <a:r>
              <a:rPr lang="nl-BE" baseline="0" dirty="0" err="1" smtClean="0"/>
              <a:t>same</a:t>
            </a:r>
            <a:r>
              <a:rPr lang="nl-BE" baseline="0" dirty="0" smtClean="0"/>
              <a:t> </a:t>
            </a:r>
            <a:r>
              <a:rPr lang="nl-BE" baseline="0" dirty="0" err="1" smtClean="0"/>
              <a:t>combination</a:t>
            </a:r>
            <a:r>
              <a:rPr lang="nl-BE" baseline="0" dirty="0" smtClean="0"/>
              <a:t> on </a:t>
            </a:r>
            <a:r>
              <a:rPr lang="nl-BE" baseline="0" dirty="0" err="1" smtClean="0"/>
              <a:t>other</a:t>
            </a:r>
            <a:r>
              <a:rPr lang="nl-BE" baseline="0" dirty="0" smtClean="0"/>
              <a:t> sites. </a:t>
            </a:r>
          </a:p>
          <a:p>
            <a:r>
              <a:rPr lang="nl-BE" baseline="0" dirty="0" smtClean="0"/>
              <a:t>As </a:t>
            </a:r>
            <a:r>
              <a:rPr lang="nl-BE" baseline="0" dirty="0" err="1" smtClean="0"/>
              <a:t>soon</a:t>
            </a:r>
            <a:r>
              <a:rPr lang="nl-BE" baseline="0" dirty="0" smtClean="0"/>
              <a:t> as </a:t>
            </a:r>
            <a:r>
              <a:rPr lang="nl-BE" baseline="0" dirty="0" err="1" smtClean="0"/>
              <a:t>your</a:t>
            </a:r>
            <a:r>
              <a:rPr lang="nl-BE" baseline="0" dirty="0" smtClean="0"/>
              <a:t> </a:t>
            </a:r>
            <a:r>
              <a:rPr lang="nl-BE" baseline="0" dirty="0" err="1" smtClean="0"/>
              <a:t>credentials</a:t>
            </a:r>
            <a:r>
              <a:rPr lang="nl-BE" baseline="0" dirty="0" smtClean="0"/>
              <a:t> are </a:t>
            </a:r>
            <a:r>
              <a:rPr lang="nl-BE" baseline="0" dirty="0" err="1" smtClean="0"/>
              <a:t>hacked</a:t>
            </a:r>
            <a:r>
              <a:rPr lang="nl-BE" baseline="0" dirty="0" smtClean="0"/>
              <a:t> on </a:t>
            </a:r>
            <a:r>
              <a:rPr lang="nl-BE" baseline="0" dirty="0" err="1" smtClean="0"/>
              <a:t>one</a:t>
            </a:r>
            <a:r>
              <a:rPr lang="nl-BE" baseline="0" dirty="0" smtClean="0"/>
              <a:t> site, </a:t>
            </a:r>
            <a:r>
              <a:rPr lang="nl-BE" baseline="0" dirty="0" err="1" smtClean="0"/>
              <a:t>they’re</a:t>
            </a:r>
            <a:r>
              <a:rPr lang="nl-BE" baseline="0" dirty="0" smtClean="0"/>
              <a:t> </a:t>
            </a:r>
            <a:r>
              <a:rPr lang="nl-BE" baseline="0" dirty="0" err="1" smtClean="0"/>
              <a:t>pretty</a:t>
            </a:r>
            <a:r>
              <a:rPr lang="nl-BE" baseline="0" dirty="0" smtClean="0"/>
              <a:t> </a:t>
            </a:r>
            <a:r>
              <a:rPr lang="nl-BE" baseline="0" dirty="0" err="1" smtClean="0"/>
              <a:t>much</a:t>
            </a:r>
            <a:r>
              <a:rPr lang="nl-BE" baseline="0" dirty="0" smtClean="0"/>
              <a:t> </a:t>
            </a:r>
            <a:r>
              <a:rPr lang="nl-BE" baseline="0" dirty="0" err="1" smtClean="0"/>
              <a:t>hacked</a:t>
            </a:r>
            <a:r>
              <a:rPr lang="nl-BE" baseline="0" dirty="0" smtClean="0"/>
              <a:t> on </a:t>
            </a:r>
            <a:r>
              <a:rPr lang="nl-BE" baseline="0" dirty="0" err="1" smtClean="0"/>
              <a:t>all</a:t>
            </a:r>
            <a:r>
              <a:rPr lang="nl-BE" baseline="0" dirty="0" smtClean="0"/>
              <a:t> sites </a:t>
            </a:r>
            <a:r>
              <a:rPr lang="nl-BE" baseline="0" dirty="0" err="1" smtClean="0"/>
              <a:t>you’ve</a:t>
            </a:r>
            <a:r>
              <a:rPr lang="nl-BE" baseline="0" dirty="0" smtClean="0"/>
              <a:t> ever </a:t>
            </a:r>
            <a:r>
              <a:rPr lang="nl-BE" baseline="0" dirty="0" err="1" smtClean="0"/>
              <a:t>created</a:t>
            </a:r>
            <a:r>
              <a:rPr lang="nl-BE" baseline="0" dirty="0" smtClean="0"/>
              <a:t> </a:t>
            </a:r>
            <a:r>
              <a:rPr lang="nl-BE" baseline="0" dirty="0" err="1" smtClean="0"/>
              <a:t>an</a:t>
            </a:r>
            <a:r>
              <a:rPr lang="nl-BE" baseline="0" dirty="0" smtClean="0"/>
              <a:t> account on.</a:t>
            </a:r>
          </a:p>
          <a:p>
            <a:r>
              <a:rPr lang="nl-BE" baseline="0" dirty="0" err="1" smtClean="0"/>
              <a:t>Thus</a:t>
            </a:r>
            <a:r>
              <a:rPr lang="nl-BE" baseline="0" dirty="0" smtClean="0"/>
              <a:t>, </a:t>
            </a:r>
            <a:r>
              <a:rPr lang="nl-BE" baseline="0" dirty="0" err="1" smtClean="0"/>
              <a:t>it</a:t>
            </a:r>
            <a:r>
              <a:rPr lang="nl-BE" baseline="0" dirty="0" smtClean="0"/>
              <a:t> </a:t>
            </a:r>
            <a:r>
              <a:rPr lang="nl-BE" baseline="0" dirty="0" err="1" smtClean="0"/>
              <a:t>only</a:t>
            </a:r>
            <a:r>
              <a:rPr lang="nl-BE" baseline="0" dirty="0" smtClean="0"/>
              <a:t> takes 1 </a:t>
            </a:r>
            <a:r>
              <a:rPr lang="nl-BE" baseline="0" dirty="0" err="1" smtClean="0"/>
              <a:t>insecure</a:t>
            </a:r>
            <a:r>
              <a:rPr lang="nl-BE" baseline="0" dirty="0" smtClean="0"/>
              <a:t> site </a:t>
            </a:r>
            <a:r>
              <a:rPr lang="nl-BE" baseline="0" dirty="0" err="1" smtClean="0"/>
              <a:t>to</a:t>
            </a:r>
            <a:r>
              <a:rPr lang="nl-BE" baseline="0" dirty="0" smtClean="0"/>
              <a:t> </a:t>
            </a:r>
            <a:r>
              <a:rPr lang="nl-BE" baseline="0" dirty="0" err="1" smtClean="0"/>
              <a:t>give</a:t>
            </a:r>
            <a:r>
              <a:rPr lang="nl-BE" baseline="0" dirty="0" smtClean="0"/>
              <a:t> a hacker </a:t>
            </a:r>
            <a:r>
              <a:rPr lang="nl-BE" baseline="0" dirty="0" err="1" smtClean="0"/>
              <a:t>the</a:t>
            </a:r>
            <a:r>
              <a:rPr lang="nl-BE" baseline="0" dirty="0" smtClean="0"/>
              <a:t> </a:t>
            </a:r>
            <a:r>
              <a:rPr lang="nl-BE" baseline="0" dirty="0" err="1" smtClean="0"/>
              <a:t>keys</a:t>
            </a:r>
            <a:r>
              <a:rPr lang="nl-BE" baseline="0" dirty="0" smtClean="0"/>
              <a:t> </a:t>
            </a:r>
            <a:r>
              <a:rPr lang="nl-BE" baseline="0" dirty="0" err="1" smtClean="0"/>
              <a:t>to</a:t>
            </a:r>
            <a:r>
              <a:rPr lang="nl-BE" baseline="0" dirty="0" smtClean="0"/>
              <a:t> </a:t>
            </a:r>
            <a:r>
              <a:rPr lang="nl-BE" baseline="0" dirty="0" err="1" smtClean="0"/>
              <a:t>all</a:t>
            </a:r>
            <a:r>
              <a:rPr lang="nl-BE" baseline="0" dirty="0" smtClean="0"/>
              <a:t> </a:t>
            </a:r>
            <a:r>
              <a:rPr lang="nl-BE" baseline="0" dirty="0" err="1" smtClean="0"/>
              <a:t>your</a:t>
            </a:r>
            <a:r>
              <a:rPr lang="nl-BE" baseline="0" dirty="0" smtClean="0"/>
              <a:t> accounts.  </a:t>
            </a:r>
          </a:p>
          <a:p>
            <a:endParaRPr lang="nl-BE" baseline="0" dirty="0" smtClean="0"/>
          </a:p>
          <a:p>
            <a:r>
              <a:rPr lang="nl-BE" baseline="0" dirty="0" smtClean="0"/>
              <a:t>https://en.wikipedia.org/wiki/Wikipedia:10,000_most_common_passwords</a:t>
            </a:r>
          </a:p>
          <a:p>
            <a:endParaRPr lang="nl-BE" baseline="0" dirty="0" smtClean="0"/>
          </a:p>
          <a:p>
            <a:r>
              <a:rPr lang="nl-BE" dirty="0" smtClean="0"/>
              <a:t>https://xkcd.com/792/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23</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Use</a:t>
            </a:r>
            <a:r>
              <a:rPr lang="nl-BE" dirty="0" smtClean="0"/>
              <a:t> </a:t>
            </a:r>
            <a:r>
              <a:rPr lang="nl-BE" dirty="0" err="1" smtClean="0"/>
              <a:t>words</a:t>
            </a:r>
            <a:r>
              <a:rPr lang="nl-BE" dirty="0" smtClean="0"/>
              <a:t> </a:t>
            </a:r>
            <a:r>
              <a:rPr lang="nl-BE" dirty="0" err="1" smtClean="0"/>
              <a:t>from</a:t>
            </a:r>
            <a:r>
              <a:rPr lang="nl-BE" dirty="0" smtClean="0"/>
              <a:t> </a:t>
            </a:r>
            <a:r>
              <a:rPr lang="nl-BE" dirty="0" err="1" smtClean="0"/>
              <a:t>the</a:t>
            </a:r>
            <a:r>
              <a:rPr lang="nl-BE" dirty="0" smtClean="0"/>
              <a:t> </a:t>
            </a:r>
            <a:r>
              <a:rPr lang="nl-BE" dirty="0" err="1" smtClean="0"/>
              <a:t>dictionary</a:t>
            </a:r>
            <a:r>
              <a:rPr lang="nl-BE" dirty="0" smtClean="0"/>
              <a:t> </a:t>
            </a:r>
            <a:r>
              <a:rPr lang="nl-BE" dirty="0" err="1" smtClean="0"/>
              <a:t>to</a:t>
            </a:r>
            <a:r>
              <a:rPr lang="nl-BE" dirty="0" smtClean="0"/>
              <a:t> </a:t>
            </a:r>
            <a:r>
              <a:rPr lang="nl-BE" dirty="0" err="1" smtClean="0"/>
              <a:t>guess</a:t>
            </a:r>
            <a:r>
              <a:rPr lang="nl-BE" dirty="0" smtClean="0"/>
              <a:t> </a:t>
            </a:r>
            <a:r>
              <a:rPr lang="nl-BE" dirty="0" err="1" smtClean="0"/>
              <a:t>the</a:t>
            </a:r>
            <a:r>
              <a:rPr lang="nl-BE" dirty="0" smtClean="0"/>
              <a:t> </a:t>
            </a:r>
            <a:r>
              <a:rPr lang="nl-BE" dirty="0" err="1" smtClean="0"/>
              <a:t>victim’s</a:t>
            </a:r>
            <a:r>
              <a:rPr lang="nl-BE" dirty="0" smtClean="0"/>
              <a:t> password</a:t>
            </a:r>
          </a:p>
          <a:p>
            <a:r>
              <a:rPr lang="nl-BE" dirty="0" smtClean="0"/>
              <a:t>Modern </a:t>
            </a:r>
            <a:r>
              <a:rPr lang="nl-BE" dirty="0" err="1" smtClean="0"/>
              <a:t>dictionary</a:t>
            </a:r>
            <a:r>
              <a:rPr lang="nl-BE" dirty="0" smtClean="0"/>
              <a:t> attacks </a:t>
            </a:r>
            <a:r>
              <a:rPr lang="nl-BE" dirty="0" err="1" smtClean="0"/>
              <a:t>also</a:t>
            </a:r>
            <a:r>
              <a:rPr lang="nl-BE" dirty="0" smtClean="0"/>
              <a:t> </a:t>
            </a:r>
            <a:r>
              <a:rPr lang="nl-BE" dirty="0" err="1" smtClean="0"/>
              <a:t>implement</a:t>
            </a:r>
            <a:r>
              <a:rPr lang="nl-BE" dirty="0" smtClean="0"/>
              <a:t> </a:t>
            </a:r>
            <a:r>
              <a:rPr lang="nl-BE" dirty="0" err="1" smtClean="0"/>
              <a:t>leetspeak</a:t>
            </a:r>
            <a:r>
              <a:rPr lang="nl-BE" baseline="0" dirty="0" smtClean="0"/>
              <a:t>, </a:t>
            </a:r>
            <a:r>
              <a:rPr lang="nl-BE" baseline="0" dirty="0" err="1" smtClean="0"/>
              <a:t>so</a:t>
            </a:r>
            <a:r>
              <a:rPr lang="nl-BE" baseline="0" dirty="0" smtClean="0"/>
              <a:t> </a:t>
            </a:r>
            <a:r>
              <a:rPr lang="nl-BE" baseline="0" dirty="0" err="1" smtClean="0"/>
              <a:t>changing</a:t>
            </a:r>
            <a:r>
              <a:rPr lang="nl-BE" baseline="0" dirty="0" smtClean="0"/>
              <a:t> </a:t>
            </a:r>
            <a:r>
              <a:rPr lang="nl-BE" baseline="0" dirty="0" err="1" smtClean="0"/>
              <a:t>your</a:t>
            </a:r>
            <a:r>
              <a:rPr lang="nl-BE" baseline="0" dirty="0" smtClean="0"/>
              <a:t> password </a:t>
            </a:r>
            <a:r>
              <a:rPr lang="nl-BE" baseline="0" dirty="0" err="1" smtClean="0"/>
              <a:t>from</a:t>
            </a:r>
            <a:r>
              <a:rPr lang="nl-BE" baseline="0" dirty="0" smtClean="0"/>
              <a:t> ‘</a:t>
            </a:r>
            <a:r>
              <a:rPr lang="nl-BE" baseline="0" dirty="0" err="1" smtClean="0"/>
              <a:t>LovePuppies</a:t>
            </a:r>
            <a:r>
              <a:rPr lang="nl-BE" baseline="0" dirty="0" smtClean="0"/>
              <a:t>’ </a:t>
            </a:r>
            <a:r>
              <a:rPr lang="nl-BE" baseline="0" dirty="0" err="1" smtClean="0"/>
              <a:t>to</a:t>
            </a:r>
            <a:r>
              <a:rPr lang="nl-BE" baseline="0" dirty="0" smtClean="0"/>
              <a:t> ‘L0v3Pupp135’ </a:t>
            </a:r>
            <a:r>
              <a:rPr lang="nl-BE" baseline="0" dirty="0" err="1" smtClean="0"/>
              <a:t>won’t</a:t>
            </a:r>
            <a:r>
              <a:rPr lang="nl-BE" baseline="0" dirty="0" smtClean="0"/>
              <a:t> help </a:t>
            </a:r>
            <a:r>
              <a:rPr lang="nl-BE" baseline="0" dirty="0" err="1" smtClean="0"/>
              <a:t>that</a:t>
            </a:r>
            <a:r>
              <a:rPr lang="nl-BE" baseline="0" dirty="0" smtClean="0"/>
              <a:t> </a:t>
            </a:r>
            <a:r>
              <a:rPr lang="nl-BE" baseline="0" dirty="0" err="1" smtClean="0"/>
              <a:t>much</a:t>
            </a:r>
            <a:endParaRPr lang="nl-BE" baseline="0" dirty="0" smtClean="0"/>
          </a:p>
          <a:p>
            <a:r>
              <a:rPr lang="nl-BE" baseline="0" dirty="0" err="1" smtClean="0"/>
              <a:t>If</a:t>
            </a:r>
            <a:r>
              <a:rPr lang="nl-BE" baseline="0" dirty="0" smtClean="0"/>
              <a:t> hackers target a </a:t>
            </a:r>
            <a:r>
              <a:rPr lang="nl-BE" baseline="0" dirty="0" err="1" smtClean="0"/>
              <a:t>specific</a:t>
            </a:r>
            <a:r>
              <a:rPr lang="nl-BE" baseline="0" dirty="0" smtClean="0"/>
              <a:t> person, </a:t>
            </a:r>
            <a:r>
              <a:rPr lang="nl-BE" baseline="0" dirty="0" err="1" smtClean="0"/>
              <a:t>they</a:t>
            </a:r>
            <a:r>
              <a:rPr lang="nl-BE" baseline="0" dirty="0" smtClean="0"/>
              <a:t> </a:t>
            </a:r>
            <a:r>
              <a:rPr lang="nl-BE" baseline="0" dirty="0" err="1" smtClean="0"/>
              <a:t>also</a:t>
            </a:r>
            <a:r>
              <a:rPr lang="nl-BE" baseline="0" dirty="0" smtClean="0"/>
              <a:t> </a:t>
            </a:r>
            <a:r>
              <a:rPr lang="nl-BE" baseline="0" dirty="0" err="1" smtClean="0"/>
              <a:t>add</a:t>
            </a:r>
            <a:r>
              <a:rPr lang="nl-BE" baseline="0" dirty="0" smtClean="0"/>
              <a:t> </a:t>
            </a:r>
            <a:r>
              <a:rPr lang="nl-BE" baseline="0" dirty="0" err="1" smtClean="0"/>
              <a:t>words</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the</a:t>
            </a:r>
            <a:r>
              <a:rPr lang="nl-BE" baseline="0" dirty="0" smtClean="0"/>
              <a:t> person </a:t>
            </a:r>
            <a:r>
              <a:rPr lang="nl-BE" baseline="0" dirty="0" err="1" smtClean="0"/>
              <a:t>to</a:t>
            </a:r>
            <a:r>
              <a:rPr lang="nl-BE" baseline="0" dirty="0" smtClean="0"/>
              <a:t> </a:t>
            </a:r>
            <a:r>
              <a:rPr lang="nl-BE" baseline="0" dirty="0" err="1" smtClean="0"/>
              <a:t>the</a:t>
            </a:r>
            <a:r>
              <a:rPr lang="nl-BE" baseline="0" dirty="0" smtClean="0"/>
              <a:t> </a:t>
            </a:r>
            <a:r>
              <a:rPr lang="nl-BE" baseline="0" dirty="0" err="1" smtClean="0"/>
              <a:t>dictionary</a:t>
            </a:r>
            <a:r>
              <a:rPr lang="nl-BE" baseline="0" dirty="0" smtClean="0"/>
              <a:t> (eg name of </a:t>
            </a:r>
            <a:r>
              <a:rPr lang="nl-BE" baseline="0" dirty="0" err="1" smtClean="0"/>
              <a:t>their</a:t>
            </a:r>
            <a:r>
              <a:rPr lang="nl-BE" baseline="0" dirty="0" smtClean="0"/>
              <a:t> pet/</a:t>
            </a:r>
            <a:r>
              <a:rPr lang="nl-BE" baseline="0" dirty="0" err="1" smtClean="0"/>
              <a:t>friend</a:t>
            </a:r>
            <a:r>
              <a:rPr lang="nl-BE" baseline="0" dirty="0" smtClean="0"/>
              <a:t>/family/</a:t>
            </a:r>
            <a:r>
              <a:rPr lang="nl-BE" baseline="0" dirty="0" err="1" smtClean="0"/>
              <a:t>street</a:t>
            </a:r>
            <a:r>
              <a:rPr lang="nl-BE" baseline="0" dirty="0" smtClean="0"/>
              <a:t>, </a:t>
            </a:r>
            <a:r>
              <a:rPr lang="nl-BE" baseline="0" dirty="0" err="1" smtClean="0"/>
              <a:t>favorite</a:t>
            </a:r>
            <a:r>
              <a:rPr lang="nl-BE" baseline="0" dirty="0" smtClean="0"/>
              <a:t> </a:t>
            </a:r>
            <a:r>
              <a:rPr lang="nl-BE" baseline="0" dirty="0" err="1" smtClean="0"/>
              <a:t>author</a:t>
            </a:r>
            <a:r>
              <a:rPr lang="nl-BE" baseline="0" dirty="0" smtClean="0"/>
              <a:t>/movie, </a:t>
            </a:r>
            <a:r>
              <a:rPr lang="nl-BE" baseline="0" dirty="0" err="1" smtClean="0"/>
              <a:t>words</a:t>
            </a:r>
            <a:r>
              <a:rPr lang="nl-BE" baseline="0" dirty="0" smtClean="0"/>
              <a:t> </a:t>
            </a:r>
            <a:r>
              <a:rPr lang="nl-BE" baseline="0" dirty="0" err="1" smtClean="0"/>
              <a:t>regarding</a:t>
            </a:r>
            <a:r>
              <a:rPr lang="nl-BE" baseline="0" dirty="0" smtClean="0"/>
              <a:t> </a:t>
            </a:r>
            <a:r>
              <a:rPr lang="nl-BE" baseline="0" dirty="0" err="1" smtClean="0"/>
              <a:t>to</a:t>
            </a:r>
            <a:r>
              <a:rPr lang="nl-BE" baseline="0" dirty="0" smtClean="0"/>
              <a:t> </a:t>
            </a:r>
            <a:r>
              <a:rPr lang="nl-BE" baseline="0" dirty="0" err="1" smtClean="0"/>
              <a:t>their</a:t>
            </a:r>
            <a:r>
              <a:rPr lang="nl-BE" baseline="0" dirty="0" smtClean="0"/>
              <a:t> </a:t>
            </a:r>
            <a:r>
              <a:rPr lang="nl-BE" baseline="0" dirty="0" err="1" smtClean="0"/>
              <a:t>hobbies</a:t>
            </a:r>
            <a:r>
              <a:rPr lang="nl-BE" baseline="0" dirty="0" smtClean="0"/>
              <a:t>, </a:t>
            </a:r>
            <a:r>
              <a:rPr lang="nl-BE" baseline="0" dirty="0" err="1" smtClean="0"/>
              <a:t>idols</a:t>
            </a:r>
            <a:r>
              <a:rPr lang="nl-BE" baseline="0" dirty="0" smtClean="0"/>
              <a:t>, </a:t>
            </a:r>
            <a:r>
              <a:rPr lang="nl-BE" baseline="0" dirty="0" err="1" smtClean="0"/>
              <a:t>etc</a:t>
            </a:r>
            <a:r>
              <a:rPr lang="nl-BE" baseline="0" dirty="0" smtClean="0"/>
              <a:t>)</a:t>
            </a:r>
            <a:r>
              <a:rPr lang="nl-BE" dirty="0" smtClean="0"/>
              <a:t> </a:t>
            </a:r>
          </a:p>
          <a:p>
            <a:endParaRPr lang="nl-BE" dirty="0" smtClean="0"/>
          </a:p>
          <a:p>
            <a:r>
              <a:rPr lang="nl-BE" dirty="0" smtClean="0"/>
              <a:t>https://en.wikipedia.org/wiki/Dictionary_attack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24</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https://en.wikipedia.org/wiki/Rainbow_table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25</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27</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https://en.wikipedia.org/wiki/Pepper_(cryptography)</a:t>
            </a:r>
          </a:p>
          <a:p>
            <a:endParaRPr lang="nl-BE" dirty="0" smtClean="0"/>
          </a:p>
          <a:p>
            <a:r>
              <a:rPr lang="nl-BE" dirty="0" err="1" smtClean="0"/>
              <a:t>Peppers</a:t>
            </a:r>
            <a:r>
              <a:rPr lang="nl-BE" dirty="0" smtClean="0"/>
              <a:t> </a:t>
            </a:r>
            <a:r>
              <a:rPr lang="nl-BE" dirty="0" err="1" smtClean="0"/>
              <a:t>protect</a:t>
            </a:r>
            <a:r>
              <a:rPr lang="nl-BE" dirty="0" smtClean="0"/>
              <a:t> </a:t>
            </a:r>
            <a:r>
              <a:rPr lang="nl-BE" dirty="0" err="1" smtClean="0"/>
              <a:t>against</a:t>
            </a:r>
            <a:r>
              <a:rPr lang="nl-BE" baseline="0" dirty="0" smtClean="0"/>
              <a:t> </a:t>
            </a:r>
            <a:r>
              <a:rPr lang="nl-BE" baseline="0" dirty="0" err="1" smtClean="0"/>
              <a:t>rainbow</a:t>
            </a:r>
            <a:r>
              <a:rPr lang="nl-BE" baseline="0" dirty="0" smtClean="0"/>
              <a:t> </a:t>
            </a:r>
            <a:r>
              <a:rPr lang="nl-BE" baseline="0" dirty="0" err="1" smtClean="0"/>
              <a:t>tables</a:t>
            </a:r>
            <a:r>
              <a:rPr lang="nl-BE" baseline="0" dirty="0" smtClean="0"/>
              <a:t>, </a:t>
            </a:r>
            <a:r>
              <a:rPr lang="nl-BE" baseline="0" dirty="0" err="1" smtClean="0"/>
              <a:t>because</a:t>
            </a:r>
            <a:r>
              <a:rPr lang="nl-BE" baseline="0" dirty="0" smtClean="0"/>
              <a:t> </a:t>
            </a:r>
            <a:r>
              <a:rPr lang="nl-BE" baseline="0" dirty="0" err="1" smtClean="0"/>
              <a:t>all</a:t>
            </a:r>
            <a:r>
              <a:rPr lang="nl-BE" baseline="0" dirty="0" smtClean="0"/>
              <a:t> </a:t>
            </a:r>
            <a:r>
              <a:rPr lang="nl-BE" baseline="0" dirty="0" err="1" smtClean="0"/>
              <a:t>hashes</a:t>
            </a:r>
            <a:r>
              <a:rPr lang="nl-BE" baseline="0" dirty="0" smtClean="0"/>
              <a:t> have been </a:t>
            </a:r>
            <a:r>
              <a:rPr lang="nl-BE" baseline="0" dirty="0" err="1" smtClean="0"/>
              <a:t>randomized</a:t>
            </a:r>
            <a:r>
              <a:rPr lang="nl-BE" baseline="0" dirty="0" smtClean="0"/>
              <a:t>. </a:t>
            </a:r>
            <a:r>
              <a:rPr lang="nl-BE" baseline="0" dirty="0" err="1" smtClean="0"/>
              <a:t>Also</a:t>
            </a:r>
            <a:r>
              <a:rPr lang="nl-BE" baseline="0" dirty="0" smtClean="0"/>
              <a:t> slows down hackers </a:t>
            </a:r>
            <a:r>
              <a:rPr lang="nl-BE" baseline="0" dirty="0" err="1" smtClean="0"/>
              <a:t>if</a:t>
            </a:r>
            <a:r>
              <a:rPr lang="nl-BE" baseline="0" dirty="0" smtClean="0"/>
              <a:t> </a:t>
            </a:r>
            <a:r>
              <a:rPr lang="nl-BE" baseline="0" dirty="0" err="1" smtClean="0"/>
              <a:t>they</a:t>
            </a:r>
            <a:r>
              <a:rPr lang="nl-BE" baseline="0" dirty="0" smtClean="0"/>
              <a:t> </a:t>
            </a:r>
            <a:r>
              <a:rPr lang="nl-BE" baseline="0" dirty="0" err="1" smtClean="0"/>
              <a:t>gain</a:t>
            </a:r>
            <a:r>
              <a:rPr lang="nl-BE" baseline="0" dirty="0" smtClean="0"/>
              <a:t> access </a:t>
            </a:r>
            <a:r>
              <a:rPr lang="nl-BE" baseline="0" dirty="0" err="1" smtClean="0"/>
              <a:t>to</a:t>
            </a:r>
            <a:r>
              <a:rPr lang="nl-BE" baseline="0" dirty="0" smtClean="0"/>
              <a:t> multiple databases </a:t>
            </a:r>
            <a:r>
              <a:rPr lang="nl-BE" baseline="0" dirty="0" err="1" smtClean="0"/>
              <a:t>from</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company, </a:t>
            </a:r>
            <a:r>
              <a:rPr lang="nl-BE" baseline="0" dirty="0" err="1" smtClean="0"/>
              <a:t>because</a:t>
            </a:r>
            <a:r>
              <a:rPr lang="nl-BE" baseline="0" dirty="0" smtClean="0"/>
              <a:t> </a:t>
            </a:r>
            <a:r>
              <a:rPr lang="nl-BE" baseline="0" dirty="0" err="1" smtClean="0"/>
              <a:t>they</a:t>
            </a:r>
            <a:r>
              <a:rPr lang="nl-BE" baseline="0" dirty="0" smtClean="0"/>
              <a:t> </a:t>
            </a:r>
            <a:r>
              <a:rPr lang="nl-BE" baseline="0" dirty="0" err="1" smtClean="0"/>
              <a:t>all</a:t>
            </a:r>
            <a:r>
              <a:rPr lang="nl-BE" baseline="0" dirty="0" smtClean="0"/>
              <a:t> have </a:t>
            </a:r>
            <a:r>
              <a:rPr lang="nl-BE" baseline="0" dirty="0" err="1" smtClean="0"/>
              <a:t>their</a:t>
            </a:r>
            <a:r>
              <a:rPr lang="nl-BE" baseline="0" dirty="0" smtClean="0"/>
              <a:t> </a:t>
            </a:r>
            <a:r>
              <a:rPr lang="nl-BE" baseline="0" dirty="0" err="1" smtClean="0"/>
              <a:t>own</a:t>
            </a:r>
            <a:r>
              <a:rPr lang="nl-BE" baseline="0" dirty="0" smtClean="0"/>
              <a:t> </a:t>
            </a:r>
            <a:r>
              <a:rPr lang="nl-BE" baseline="0" dirty="0" err="1" smtClean="0"/>
              <a:t>unique</a:t>
            </a:r>
            <a:r>
              <a:rPr lang="nl-BE" baseline="0" dirty="0" smtClean="0"/>
              <a:t> </a:t>
            </a:r>
            <a:r>
              <a:rPr lang="nl-BE" baseline="0" dirty="0" err="1" smtClean="0"/>
              <a:t>salts</a:t>
            </a:r>
            <a:r>
              <a:rPr lang="nl-BE" baseline="0" dirty="0" smtClean="0"/>
              <a:t>.</a:t>
            </a:r>
          </a:p>
          <a:p>
            <a:r>
              <a:rPr lang="nl-BE" baseline="0" dirty="0" err="1" smtClean="0"/>
              <a:t>If</a:t>
            </a:r>
            <a:r>
              <a:rPr lang="nl-BE" baseline="0" dirty="0" smtClean="0"/>
              <a:t> </a:t>
            </a:r>
            <a:r>
              <a:rPr lang="nl-BE" baseline="0" dirty="0" err="1" smtClean="0"/>
              <a:t>two</a:t>
            </a:r>
            <a:r>
              <a:rPr lang="nl-BE" baseline="0" dirty="0" smtClean="0"/>
              <a:t> </a:t>
            </a:r>
            <a:r>
              <a:rPr lang="nl-BE" baseline="0" dirty="0" err="1" smtClean="0"/>
              <a:t>passwords</a:t>
            </a:r>
            <a:r>
              <a:rPr lang="nl-BE" baseline="0" dirty="0" smtClean="0"/>
              <a:t> are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their</a:t>
            </a:r>
            <a:r>
              <a:rPr lang="nl-BE" baseline="0" dirty="0" smtClean="0"/>
              <a:t> </a:t>
            </a:r>
            <a:r>
              <a:rPr lang="nl-BE" baseline="0" dirty="0" err="1" smtClean="0"/>
              <a:t>hashes</a:t>
            </a:r>
            <a:r>
              <a:rPr lang="nl-BE" baseline="0" dirty="0" smtClean="0"/>
              <a:t> </a:t>
            </a:r>
            <a:r>
              <a:rPr lang="nl-BE" baseline="0" dirty="0" err="1" smtClean="0"/>
              <a:t>will</a:t>
            </a:r>
            <a:r>
              <a:rPr lang="nl-BE" baseline="0" dirty="0" smtClean="0"/>
              <a:t> </a:t>
            </a:r>
            <a:r>
              <a:rPr lang="nl-BE" baseline="0" dirty="0" err="1" smtClean="0"/>
              <a:t>still</a:t>
            </a:r>
            <a:r>
              <a:rPr lang="nl-BE" baseline="0" dirty="0" smtClean="0"/>
              <a:t> </a:t>
            </a:r>
            <a:r>
              <a:rPr lang="nl-BE" baseline="0" dirty="0" err="1" smtClean="0"/>
              <a:t>be</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after</a:t>
            </a:r>
            <a:r>
              <a:rPr lang="nl-BE" baseline="0" dirty="0" smtClean="0"/>
              <a:t> </a:t>
            </a:r>
            <a:r>
              <a:rPr lang="nl-BE" baseline="0" dirty="0" err="1" smtClean="0"/>
              <a:t>peppering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31</a:t>
            </a:fld>
            <a:endParaRPr lang="nl-BE"/>
          </a:p>
        </p:txBody>
      </p:sp>
    </p:spTree>
    <p:extLst>
      <p:ext uri="{BB962C8B-B14F-4D97-AF65-F5344CB8AC3E}">
        <p14:creationId xmlns:p14="http://schemas.microsoft.com/office/powerpoint/2010/main" val="49456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32</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33</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34</a:t>
            </a:fld>
            <a:endParaRPr lang="nl-BE"/>
          </a:p>
        </p:txBody>
      </p:sp>
    </p:spTree>
    <p:extLst>
      <p:ext uri="{BB962C8B-B14F-4D97-AF65-F5344CB8AC3E}">
        <p14:creationId xmlns:p14="http://schemas.microsoft.com/office/powerpoint/2010/main" val="98011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35</a:t>
            </a:fld>
            <a:endParaRPr lang="nl-BE"/>
          </a:p>
        </p:txBody>
      </p:sp>
    </p:spTree>
    <p:extLst>
      <p:ext uri="{BB962C8B-B14F-4D97-AF65-F5344CB8AC3E}">
        <p14:creationId xmlns:p14="http://schemas.microsoft.com/office/powerpoint/2010/main" val="173322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36</a:t>
            </a:fld>
            <a:endParaRPr lang="nl-BE"/>
          </a:p>
        </p:txBody>
      </p:sp>
    </p:spTree>
    <p:extLst>
      <p:ext uri="{BB962C8B-B14F-4D97-AF65-F5344CB8AC3E}">
        <p14:creationId xmlns:p14="http://schemas.microsoft.com/office/powerpoint/2010/main" val="273412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37</a:t>
            </a:fld>
            <a:endParaRPr lang="nl-BE"/>
          </a:p>
        </p:txBody>
      </p:sp>
    </p:spTree>
    <p:extLst>
      <p:ext uri="{BB962C8B-B14F-4D97-AF65-F5344CB8AC3E}">
        <p14:creationId xmlns:p14="http://schemas.microsoft.com/office/powerpoint/2010/main" val="169056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38</a:t>
            </a:fld>
            <a:endParaRPr lang="nl-BE"/>
          </a:p>
        </p:txBody>
      </p:sp>
    </p:spTree>
    <p:extLst>
      <p:ext uri="{BB962C8B-B14F-4D97-AF65-F5344CB8AC3E}">
        <p14:creationId xmlns:p14="http://schemas.microsoft.com/office/powerpoint/2010/main" val="93339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39</a:t>
            </a:fld>
            <a:endParaRPr lang="nl-BE"/>
          </a:p>
        </p:txBody>
      </p:sp>
    </p:spTree>
    <p:extLst>
      <p:ext uri="{BB962C8B-B14F-4D97-AF65-F5344CB8AC3E}">
        <p14:creationId xmlns:p14="http://schemas.microsoft.com/office/powerpoint/2010/main" val="40115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40</a:t>
            </a:fld>
            <a:endParaRPr lang="nl-BE"/>
          </a:p>
        </p:txBody>
      </p:sp>
    </p:spTree>
    <p:extLst>
      <p:ext uri="{BB962C8B-B14F-4D97-AF65-F5344CB8AC3E}">
        <p14:creationId xmlns:p14="http://schemas.microsoft.com/office/powerpoint/2010/main" val="1277411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41</a:t>
            </a:fld>
            <a:endParaRPr lang="nl-BE"/>
          </a:p>
        </p:txBody>
      </p:sp>
    </p:spTree>
    <p:extLst>
      <p:ext uri="{BB962C8B-B14F-4D97-AF65-F5344CB8AC3E}">
        <p14:creationId xmlns:p14="http://schemas.microsoft.com/office/powerpoint/2010/main" val="2143286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42</a:t>
            </a:fld>
            <a:endParaRPr lang="nl-BE"/>
          </a:p>
        </p:txBody>
      </p:sp>
    </p:spTree>
    <p:extLst>
      <p:ext uri="{BB962C8B-B14F-4D97-AF65-F5344CB8AC3E}">
        <p14:creationId xmlns:p14="http://schemas.microsoft.com/office/powerpoint/2010/main" val="2956456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43</a:t>
            </a:fld>
            <a:endParaRPr lang="nl-BE"/>
          </a:p>
        </p:txBody>
      </p:sp>
    </p:spTree>
    <p:extLst>
      <p:ext uri="{BB962C8B-B14F-4D97-AF65-F5344CB8AC3E}">
        <p14:creationId xmlns:p14="http://schemas.microsoft.com/office/powerpoint/2010/main" val="3199508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44</a:t>
            </a:fld>
            <a:endParaRPr lang="nl-BE"/>
          </a:p>
        </p:txBody>
      </p:sp>
    </p:spTree>
    <p:extLst>
      <p:ext uri="{BB962C8B-B14F-4D97-AF65-F5344CB8AC3E}">
        <p14:creationId xmlns:p14="http://schemas.microsoft.com/office/powerpoint/2010/main" val="129001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45</a:t>
            </a:fld>
            <a:endParaRPr lang="nl-BE"/>
          </a:p>
        </p:txBody>
      </p:sp>
    </p:spTree>
    <p:extLst>
      <p:ext uri="{BB962C8B-B14F-4D97-AF65-F5344CB8AC3E}">
        <p14:creationId xmlns:p14="http://schemas.microsoft.com/office/powerpoint/2010/main" val="685145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46</a:t>
            </a:fld>
            <a:endParaRPr lang="nl-BE"/>
          </a:p>
        </p:txBody>
      </p:sp>
    </p:spTree>
    <p:extLst>
      <p:ext uri="{BB962C8B-B14F-4D97-AF65-F5344CB8AC3E}">
        <p14:creationId xmlns:p14="http://schemas.microsoft.com/office/powerpoint/2010/main" val="1657425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More info on</a:t>
            </a:r>
            <a:r>
              <a:rPr lang="en-US" baseline="0" dirty="0" smtClean="0"/>
              <a:t> https in extra topics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47</a:t>
            </a:fld>
            <a:endParaRPr lang="nl-BE"/>
          </a:p>
        </p:txBody>
      </p:sp>
    </p:spTree>
    <p:extLst>
      <p:ext uri="{BB962C8B-B14F-4D97-AF65-F5344CB8AC3E}">
        <p14:creationId xmlns:p14="http://schemas.microsoft.com/office/powerpoint/2010/main" val="3954124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48</a:t>
            </a:fld>
            <a:endParaRPr lang="nl-BE"/>
          </a:p>
        </p:txBody>
      </p:sp>
    </p:spTree>
    <p:extLst>
      <p:ext uri="{BB962C8B-B14F-4D97-AF65-F5344CB8AC3E}">
        <p14:creationId xmlns:p14="http://schemas.microsoft.com/office/powerpoint/2010/main" val="111871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OWASP = </a:t>
            </a:r>
            <a:r>
              <a:rPr lang="en-US" sz="1200" b="0" i="0" kern="1200" dirty="0" smtClean="0">
                <a:solidFill>
                  <a:schemeClr val="tx1"/>
                </a:solidFill>
                <a:effectLst/>
                <a:latin typeface="+mn-lt"/>
                <a:ea typeface="+mn-ea"/>
                <a:cs typeface="+mn-cs"/>
              </a:rPr>
              <a:t>Open Web Application Security Project</a:t>
            </a:r>
          </a:p>
          <a:p>
            <a:r>
              <a:rPr lang="en-US" sz="1200" b="0" i="0" kern="1200" dirty="0" smtClean="0">
                <a:solidFill>
                  <a:schemeClr val="tx1"/>
                </a:solidFill>
                <a:effectLst/>
                <a:latin typeface="+mn-lt"/>
                <a:ea typeface="+mn-ea"/>
                <a:cs typeface="+mn-cs"/>
              </a:rPr>
              <a:t>Publishes top 10 of possible security vulnerabilities of </a:t>
            </a:r>
            <a:r>
              <a:rPr lang="en-US" sz="1200" b="0" i="0" kern="1200" baseline="0" dirty="0" smtClean="0">
                <a:solidFill>
                  <a:schemeClr val="tx1"/>
                </a:solidFill>
                <a:effectLst/>
                <a:latin typeface="+mn-lt"/>
                <a:ea typeface="+mn-ea"/>
                <a:cs typeface="+mn-cs"/>
              </a:rPr>
              <a:t>websites globally. They rank based on the number sites that are vulnerable, how easy it is to perform the attack and the severity of the consequences if the attack should happen.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Most recent top 10 is from 2017</a:t>
            </a:r>
          </a:p>
          <a:p>
            <a:r>
              <a:rPr lang="en-US" sz="1200" b="0" i="0" kern="1200" baseline="0" dirty="0" smtClean="0">
                <a:solidFill>
                  <a:schemeClr val="tx1"/>
                </a:solidFill>
                <a:effectLst/>
                <a:latin typeface="+mn-lt"/>
                <a:ea typeface="+mn-ea"/>
                <a:cs typeface="+mn-cs"/>
              </a:rPr>
              <a:t>PDF can be found here: https://www.owasp.org/images/7/72/OWASP_Top_10-2017_%28en%29.pdf.pdf</a:t>
            </a:r>
            <a:r>
              <a:rPr lang="en-US" sz="1200" b="0" i="0" kern="1200" dirty="0" smtClean="0">
                <a:solidFill>
                  <a:schemeClr val="tx1"/>
                </a:solidFill>
                <a:effectLst/>
                <a:latin typeface="+mn-lt"/>
                <a:ea typeface="+mn-ea"/>
                <a:cs typeface="+mn-cs"/>
              </a:rPr>
              <a:t> </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49</a:t>
            </a:fld>
            <a:endParaRPr lang="nl-BE"/>
          </a:p>
        </p:txBody>
      </p:sp>
    </p:spTree>
    <p:extLst>
      <p:ext uri="{BB962C8B-B14F-4D97-AF65-F5344CB8AC3E}">
        <p14:creationId xmlns:p14="http://schemas.microsoft.com/office/powerpoint/2010/main" val="1743023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50</a:t>
            </a:fld>
            <a:endParaRPr lang="nl-BE"/>
          </a:p>
        </p:txBody>
      </p:sp>
    </p:spTree>
    <p:extLst>
      <p:ext uri="{BB962C8B-B14F-4D97-AF65-F5344CB8AC3E}">
        <p14:creationId xmlns:p14="http://schemas.microsoft.com/office/powerpoint/2010/main" val="2427205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51</a:t>
            </a:fld>
            <a:endParaRPr lang="nl-BE"/>
          </a:p>
        </p:txBody>
      </p:sp>
    </p:spTree>
    <p:extLst>
      <p:ext uri="{BB962C8B-B14F-4D97-AF65-F5344CB8AC3E}">
        <p14:creationId xmlns:p14="http://schemas.microsoft.com/office/powerpoint/2010/main" val="1788388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52</a:t>
            </a:fld>
            <a:endParaRPr lang="nl-BE"/>
          </a:p>
        </p:txBody>
      </p:sp>
    </p:spTree>
    <p:extLst>
      <p:ext uri="{BB962C8B-B14F-4D97-AF65-F5344CB8AC3E}">
        <p14:creationId xmlns:p14="http://schemas.microsoft.com/office/powerpoint/2010/main" val="187728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53</a:t>
            </a:fld>
            <a:endParaRPr lang="nl-BE"/>
          </a:p>
        </p:txBody>
      </p:sp>
    </p:spTree>
    <p:extLst>
      <p:ext uri="{BB962C8B-B14F-4D97-AF65-F5344CB8AC3E}">
        <p14:creationId xmlns:p14="http://schemas.microsoft.com/office/powerpoint/2010/main" val="326928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54</a:t>
            </a:fld>
            <a:endParaRPr lang="nl-BE"/>
          </a:p>
        </p:txBody>
      </p:sp>
    </p:spTree>
    <p:extLst>
      <p:ext uri="{BB962C8B-B14F-4D97-AF65-F5344CB8AC3E}">
        <p14:creationId xmlns:p14="http://schemas.microsoft.com/office/powerpoint/2010/main" val="1385279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55</a:t>
            </a:fld>
            <a:endParaRPr lang="nl-BE"/>
          </a:p>
        </p:txBody>
      </p:sp>
    </p:spTree>
    <p:extLst>
      <p:ext uri="{BB962C8B-B14F-4D97-AF65-F5344CB8AC3E}">
        <p14:creationId xmlns:p14="http://schemas.microsoft.com/office/powerpoint/2010/main" val="3889349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56</a:t>
            </a:fld>
            <a:endParaRPr lang="nl-BE"/>
          </a:p>
        </p:txBody>
      </p:sp>
    </p:spTree>
    <p:extLst>
      <p:ext uri="{BB962C8B-B14F-4D97-AF65-F5344CB8AC3E}">
        <p14:creationId xmlns:p14="http://schemas.microsoft.com/office/powerpoint/2010/main" val="3962664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57</a:t>
            </a:fld>
            <a:endParaRPr lang="nl-BE"/>
          </a:p>
        </p:txBody>
      </p:sp>
    </p:spTree>
    <p:extLst>
      <p:ext uri="{BB962C8B-B14F-4D97-AF65-F5344CB8AC3E}">
        <p14:creationId xmlns:p14="http://schemas.microsoft.com/office/powerpoint/2010/main" val="2555472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58</a:t>
            </a:fld>
            <a:endParaRPr lang="nl-BE"/>
          </a:p>
        </p:txBody>
      </p:sp>
    </p:spTree>
    <p:extLst>
      <p:ext uri="{BB962C8B-B14F-4D97-AF65-F5344CB8AC3E}">
        <p14:creationId xmlns:p14="http://schemas.microsoft.com/office/powerpoint/2010/main" val="30340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will</a:t>
            </a:r>
            <a:r>
              <a:rPr lang="nl-BE" dirty="0" smtClean="0"/>
              <a:t> </a:t>
            </a:r>
            <a:r>
              <a:rPr lang="nl-BE" dirty="0" err="1" smtClean="0"/>
              <a:t>be</a:t>
            </a:r>
            <a:r>
              <a:rPr lang="nl-BE" dirty="0" smtClean="0"/>
              <a:t> </a:t>
            </a:r>
            <a:r>
              <a:rPr lang="nl-BE" dirty="0" err="1" smtClean="0"/>
              <a:t>talking</a:t>
            </a:r>
            <a:r>
              <a:rPr lang="nl-BE" dirty="0" smtClean="0"/>
              <a:t> </a:t>
            </a:r>
            <a:r>
              <a:rPr lang="nl-BE" dirty="0" err="1" smtClean="0"/>
              <a:t>about</a:t>
            </a:r>
            <a:r>
              <a:rPr lang="nl-BE" dirty="0" smtClean="0"/>
              <a:t> </a:t>
            </a:r>
            <a:r>
              <a:rPr lang="nl-BE" dirty="0" err="1" smtClean="0"/>
              <a:t>each</a:t>
            </a:r>
            <a:r>
              <a:rPr lang="nl-BE" dirty="0" smtClean="0"/>
              <a:t> of </a:t>
            </a:r>
            <a:r>
              <a:rPr lang="nl-BE" dirty="0" err="1" smtClean="0"/>
              <a:t>the</a:t>
            </a:r>
            <a:r>
              <a:rPr lang="nl-BE" baseline="0" dirty="0" smtClean="0"/>
              <a:t> </a:t>
            </a:r>
            <a:r>
              <a:rPr lang="nl-BE" baseline="0" dirty="0" err="1" smtClean="0"/>
              <a:t>indicated</a:t>
            </a:r>
            <a:r>
              <a:rPr lang="nl-BE" dirty="0" smtClean="0"/>
              <a:t> </a:t>
            </a:r>
            <a:r>
              <a:rPr lang="nl-BE" dirty="0" err="1" smtClean="0"/>
              <a:t>risks</a:t>
            </a:r>
            <a:r>
              <a:rPr lang="nl-BE" baseline="0" dirty="0" smtClean="0"/>
              <a:t> </a:t>
            </a:r>
            <a:r>
              <a:rPr lang="nl-BE" baseline="0" dirty="0" err="1" smtClean="0"/>
              <a:t>during</a:t>
            </a:r>
            <a:r>
              <a:rPr lang="nl-BE" baseline="0" dirty="0" smtClean="0"/>
              <a:t> </a:t>
            </a:r>
            <a:r>
              <a:rPr lang="nl-BE" baseline="0" dirty="0" err="1" smtClean="0"/>
              <a:t>the</a:t>
            </a:r>
            <a:r>
              <a:rPr lang="nl-BE" baseline="0" dirty="0" smtClean="0"/>
              <a:t> course. </a:t>
            </a:r>
          </a:p>
          <a:p>
            <a:r>
              <a:rPr lang="nl-BE" baseline="0" dirty="0" err="1" smtClean="0"/>
              <a:t>Final</a:t>
            </a:r>
            <a:r>
              <a:rPr lang="nl-BE" baseline="0" dirty="0" smtClean="0"/>
              <a:t> topic </a:t>
            </a:r>
            <a:r>
              <a:rPr lang="nl-BE" baseline="0" dirty="0" err="1" smtClean="0"/>
              <a:t>can</a:t>
            </a:r>
            <a:r>
              <a:rPr lang="nl-BE" baseline="0" dirty="0" smtClean="0"/>
              <a:t> </a:t>
            </a:r>
            <a:r>
              <a:rPr lang="nl-BE" baseline="0" dirty="0" err="1" smtClean="0"/>
              <a:t>be</a:t>
            </a:r>
            <a:r>
              <a:rPr lang="nl-BE" baseline="0" dirty="0" smtClean="0"/>
              <a:t> found in </a:t>
            </a:r>
            <a:r>
              <a:rPr lang="nl-BE" baseline="0" dirty="0" err="1" smtClean="0"/>
              <a:t>the</a:t>
            </a:r>
            <a:r>
              <a:rPr lang="nl-BE" baseline="0" dirty="0" smtClean="0"/>
              <a:t> ‘extra topics’ </a:t>
            </a:r>
            <a:r>
              <a:rPr lang="nl-BE" baseline="0" dirty="0" err="1" smtClean="0"/>
              <a:t>powerpoint</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a:t>
            </a:fld>
            <a:endParaRPr lang="nl-BE"/>
          </a:p>
        </p:txBody>
      </p:sp>
    </p:spTree>
    <p:extLst>
      <p:ext uri="{BB962C8B-B14F-4D97-AF65-F5344CB8AC3E}">
        <p14:creationId xmlns:p14="http://schemas.microsoft.com/office/powerpoint/2010/main" val="9434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59</a:t>
            </a:fld>
            <a:endParaRPr lang="nl-BE"/>
          </a:p>
        </p:txBody>
      </p:sp>
    </p:spTree>
    <p:extLst>
      <p:ext uri="{BB962C8B-B14F-4D97-AF65-F5344CB8AC3E}">
        <p14:creationId xmlns:p14="http://schemas.microsoft.com/office/powerpoint/2010/main" val="1710897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60</a:t>
            </a:fld>
            <a:endParaRPr lang="nl-BE"/>
          </a:p>
        </p:txBody>
      </p:sp>
    </p:spTree>
    <p:extLst>
      <p:ext uri="{BB962C8B-B14F-4D97-AF65-F5344CB8AC3E}">
        <p14:creationId xmlns:p14="http://schemas.microsoft.com/office/powerpoint/2010/main" val="366982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61</a:t>
            </a:fld>
            <a:endParaRPr lang="nl-BE"/>
          </a:p>
        </p:txBody>
      </p:sp>
    </p:spTree>
    <p:extLst>
      <p:ext uri="{BB962C8B-B14F-4D97-AF65-F5344CB8AC3E}">
        <p14:creationId xmlns:p14="http://schemas.microsoft.com/office/powerpoint/2010/main" val="801694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62</a:t>
            </a:fld>
            <a:endParaRPr lang="nl-BE"/>
          </a:p>
        </p:txBody>
      </p:sp>
    </p:spTree>
    <p:extLst>
      <p:ext uri="{BB962C8B-B14F-4D97-AF65-F5344CB8AC3E}">
        <p14:creationId xmlns:p14="http://schemas.microsoft.com/office/powerpoint/2010/main" val="2729937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63</a:t>
            </a:fld>
            <a:endParaRPr lang="nl-BE"/>
          </a:p>
        </p:txBody>
      </p:sp>
    </p:spTree>
    <p:extLst>
      <p:ext uri="{BB962C8B-B14F-4D97-AF65-F5344CB8AC3E}">
        <p14:creationId xmlns:p14="http://schemas.microsoft.com/office/powerpoint/2010/main" val="3259314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64</a:t>
            </a:fld>
            <a:endParaRPr lang="nl-BE"/>
          </a:p>
        </p:txBody>
      </p:sp>
    </p:spTree>
    <p:extLst>
      <p:ext uri="{BB962C8B-B14F-4D97-AF65-F5344CB8AC3E}">
        <p14:creationId xmlns:p14="http://schemas.microsoft.com/office/powerpoint/2010/main" val="3221774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65</a:t>
            </a:fld>
            <a:endParaRPr lang="nl-BE"/>
          </a:p>
        </p:txBody>
      </p:sp>
    </p:spTree>
    <p:extLst>
      <p:ext uri="{BB962C8B-B14F-4D97-AF65-F5344CB8AC3E}">
        <p14:creationId xmlns:p14="http://schemas.microsoft.com/office/powerpoint/2010/main" val="37299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Facebook</a:t>
            </a:r>
            <a:r>
              <a:rPr lang="en-US" baseline="0" dirty="0" smtClean="0"/>
              <a:t> does 309 requests when loading homepage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66</a:t>
            </a:fld>
            <a:endParaRPr lang="nl-BE"/>
          </a:p>
        </p:txBody>
      </p:sp>
    </p:spTree>
    <p:extLst>
      <p:ext uri="{BB962C8B-B14F-4D97-AF65-F5344CB8AC3E}">
        <p14:creationId xmlns:p14="http://schemas.microsoft.com/office/powerpoint/2010/main" val="13647358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67</a:t>
            </a:fld>
            <a:endParaRPr lang="nl-BE"/>
          </a:p>
        </p:txBody>
      </p:sp>
    </p:spTree>
    <p:extLst>
      <p:ext uri="{BB962C8B-B14F-4D97-AF65-F5344CB8AC3E}">
        <p14:creationId xmlns:p14="http://schemas.microsoft.com/office/powerpoint/2010/main" val="2121153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68</a:t>
            </a:fld>
            <a:endParaRPr lang="nl-BE"/>
          </a:p>
        </p:txBody>
      </p:sp>
    </p:spTree>
    <p:extLst>
      <p:ext uri="{BB962C8B-B14F-4D97-AF65-F5344CB8AC3E}">
        <p14:creationId xmlns:p14="http://schemas.microsoft.com/office/powerpoint/2010/main" val="98275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15</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69</a:t>
            </a:fld>
            <a:endParaRPr lang="nl-BE"/>
          </a:p>
        </p:txBody>
      </p:sp>
    </p:spTree>
    <p:extLst>
      <p:ext uri="{BB962C8B-B14F-4D97-AF65-F5344CB8AC3E}">
        <p14:creationId xmlns:p14="http://schemas.microsoft.com/office/powerpoint/2010/main" val="4097397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70</a:t>
            </a:fld>
            <a:endParaRPr lang="nl-BE"/>
          </a:p>
        </p:txBody>
      </p:sp>
    </p:spTree>
    <p:extLst>
      <p:ext uri="{BB962C8B-B14F-4D97-AF65-F5344CB8AC3E}">
        <p14:creationId xmlns:p14="http://schemas.microsoft.com/office/powerpoint/2010/main" val="2294529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https://cve.mitre.org/</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71</a:t>
            </a:fld>
            <a:endParaRPr lang="nl-BE"/>
          </a:p>
        </p:txBody>
      </p:sp>
    </p:spTree>
    <p:extLst>
      <p:ext uri="{BB962C8B-B14F-4D97-AF65-F5344CB8AC3E}">
        <p14:creationId xmlns:p14="http://schemas.microsoft.com/office/powerpoint/2010/main" val="32002446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72</a:t>
            </a:fld>
            <a:endParaRPr lang="nl-BE"/>
          </a:p>
        </p:txBody>
      </p:sp>
    </p:spTree>
    <p:extLst>
      <p:ext uri="{BB962C8B-B14F-4D97-AF65-F5344CB8AC3E}">
        <p14:creationId xmlns:p14="http://schemas.microsoft.com/office/powerpoint/2010/main" val="3416802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73</a:t>
            </a:fld>
            <a:endParaRPr lang="nl-BE"/>
          </a:p>
        </p:txBody>
      </p:sp>
    </p:spTree>
    <p:extLst>
      <p:ext uri="{BB962C8B-B14F-4D97-AF65-F5344CB8AC3E}">
        <p14:creationId xmlns:p14="http://schemas.microsoft.com/office/powerpoint/2010/main" val="22246575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74</a:t>
            </a:fld>
            <a:endParaRPr lang="nl-BE"/>
          </a:p>
        </p:txBody>
      </p:sp>
    </p:spTree>
    <p:extLst>
      <p:ext uri="{BB962C8B-B14F-4D97-AF65-F5344CB8AC3E}">
        <p14:creationId xmlns:p14="http://schemas.microsoft.com/office/powerpoint/2010/main" val="7938918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75</a:t>
            </a:fld>
            <a:endParaRPr lang="nl-BE"/>
          </a:p>
        </p:txBody>
      </p:sp>
    </p:spTree>
    <p:extLst>
      <p:ext uri="{BB962C8B-B14F-4D97-AF65-F5344CB8AC3E}">
        <p14:creationId xmlns:p14="http://schemas.microsoft.com/office/powerpoint/2010/main" val="7871375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76</a:t>
            </a:fld>
            <a:endParaRPr lang="nl-BE"/>
          </a:p>
        </p:txBody>
      </p:sp>
    </p:spTree>
    <p:extLst>
      <p:ext uri="{BB962C8B-B14F-4D97-AF65-F5344CB8AC3E}">
        <p14:creationId xmlns:p14="http://schemas.microsoft.com/office/powerpoint/2010/main" val="9570080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77</a:t>
            </a:fld>
            <a:endParaRPr lang="nl-BE"/>
          </a:p>
        </p:txBody>
      </p:sp>
    </p:spTree>
    <p:extLst>
      <p:ext uri="{BB962C8B-B14F-4D97-AF65-F5344CB8AC3E}">
        <p14:creationId xmlns:p14="http://schemas.microsoft.com/office/powerpoint/2010/main" val="16863010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78</a:t>
            </a:fld>
            <a:endParaRPr lang="nl-BE"/>
          </a:p>
        </p:txBody>
      </p:sp>
    </p:spTree>
    <p:extLst>
      <p:ext uri="{BB962C8B-B14F-4D97-AF65-F5344CB8AC3E}">
        <p14:creationId xmlns:p14="http://schemas.microsoft.com/office/powerpoint/2010/main" val="145145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Often</a:t>
            </a:r>
            <a:r>
              <a:rPr lang="nl-BE" baseline="0" dirty="0" smtClean="0"/>
              <a:t> </a:t>
            </a:r>
            <a:r>
              <a:rPr lang="nl-BE" baseline="0" dirty="0" err="1" smtClean="0"/>
              <a:t>when</a:t>
            </a:r>
            <a:r>
              <a:rPr lang="nl-BE" baseline="0" dirty="0" smtClean="0"/>
              <a:t> big companies get </a:t>
            </a:r>
            <a:r>
              <a:rPr lang="nl-BE" baseline="0" dirty="0" err="1" smtClean="0"/>
              <a:t>hacked</a:t>
            </a:r>
            <a:r>
              <a:rPr lang="nl-BE" baseline="0" dirty="0" smtClean="0"/>
              <a:t>, </a:t>
            </a:r>
            <a:r>
              <a:rPr lang="nl-BE" baseline="0" dirty="0" err="1" smtClean="0"/>
              <a:t>it</a:t>
            </a:r>
            <a:r>
              <a:rPr lang="nl-BE" baseline="0" dirty="0" smtClean="0"/>
              <a:t> </a:t>
            </a:r>
            <a:r>
              <a:rPr lang="nl-BE" baseline="0" dirty="0" err="1" smtClean="0"/>
              <a:t>turns</a:t>
            </a:r>
            <a:r>
              <a:rPr lang="nl-BE" baseline="0" dirty="0" smtClean="0"/>
              <a:t> out </a:t>
            </a:r>
            <a:r>
              <a:rPr lang="nl-BE" baseline="0" dirty="0" err="1" smtClean="0"/>
              <a:t>they</a:t>
            </a:r>
            <a:r>
              <a:rPr lang="nl-BE" baseline="0" dirty="0" smtClean="0"/>
              <a:t> </a:t>
            </a:r>
            <a:r>
              <a:rPr lang="nl-BE" baseline="0" dirty="0" err="1" smtClean="0"/>
              <a:t>saved</a:t>
            </a:r>
            <a:r>
              <a:rPr lang="nl-BE" baseline="0" dirty="0" smtClean="0"/>
              <a:t> </a:t>
            </a:r>
            <a:r>
              <a:rPr lang="nl-BE" baseline="0" dirty="0" err="1" smtClean="0"/>
              <a:t>the</a:t>
            </a:r>
            <a:r>
              <a:rPr lang="nl-BE" baseline="0" dirty="0" smtClean="0"/>
              <a:t> </a:t>
            </a:r>
            <a:r>
              <a:rPr lang="nl-BE" baseline="0" dirty="0" err="1" smtClean="0"/>
              <a:t>user’s</a:t>
            </a:r>
            <a:r>
              <a:rPr lang="nl-BE" baseline="0" dirty="0" smtClean="0"/>
              <a:t> </a:t>
            </a:r>
            <a:r>
              <a:rPr lang="nl-BE" baseline="0" dirty="0" err="1" smtClean="0"/>
              <a:t>passwords</a:t>
            </a:r>
            <a:r>
              <a:rPr lang="nl-BE" baseline="0" dirty="0" smtClean="0"/>
              <a:t> as </a:t>
            </a:r>
            <a:r>
              <a:rPr lang="nl-BE" baseline="0" dirty="0" err="1" smtClean="0"/>
              <a:t>plain</a:t>
            </a:r>
            <a:r>
              <a:rPr lang="nl-BE" baseline="0" dirty="0" smtClean="0"/>
              <a:t> tekst.</a:t>
            </a:r>
          </a:p>
          <a:p>
            <a:r>
              <a:rPr lang="nl-BE" baseline="0" dirty="0" smtClean="0"/>
              <a:t>https://arstechnica.com/tech-policy/2011/06/sony-hacked-yet-again-plaintext-passwords-posted/</a:t>
            </a:r>
          </a:p>
          <a:p>
            <a:endParaRPr lang="nl-BE" baseline="0" dirty="0" smtClean="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79</a:t>
            </a:fld>
            <a:endParaRPr lang="nl-BE"/>
          </a:p>
        </p:txBody>
      </p:sp>
    </p:spTree>
    <p:extLst>
      <p:ext uri="{BB962C8B-B14F-4D97-AF65-F5344CB8AC3E}">
        <p14:creationId xmlns:p14="http://schemas.microsoft.com/office/powerpoint/2010/main" val="11583772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80</a:t>
            </a:fld>
            <a:endParaRPr lang="nl-BE"/>
          </a:p>
        </p:txBody>
      </p:sp>
    </p:spTree>
    <p:extLst>
      <p:ext uri="{BB962C8B-B14F-4D97-AF65-F5344CB8AC3E}">
        <p14:creationId xmlns:p14="http://schemas.microsoft.com/office/powerpoint/2010/main" val="12196721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81</a:t>
            </a:fld>
            <a:endParaRPr lang="nl-BE"/>
          </a:p>
        </p:txBody>
      </p:sp>
    </p:spTree>
    <p:extLst>
      <p:ext uri="{BB962C8B-B14F-4D97-AF65-F5344CB8AC3E}">
        <p14:creationId xmlns:p14="http://schemas.microsoft.com/office/powerpoint/2010/main" val="2166282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82</a:t>
            </a:fld>
            <a:endParaRPr lang="nl-BE"/>
          </a:p>
        </p:txBody>
      </p:sp>
    </p:spTree>
    <p:extLst>
      <p:ext uri="{BB962C8B-B14F-4D97-AF65-F5344CB8AC3E}">
        <p14:creationId xmlns:p14="http://schemas.microsoft.com/office/powerpoint/2010/main" val="35763990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85</a:t>
            </a:fld>
            <a:endParaRPr lang="nl-BE"/>
          </a:p>
        </p:txBody>
      </p:sp>
    </p:spTree>
    <p:extLst>
      <p:ext uri="{BB962C8B-B14F-4D97-AF65-F5344CB8AC3E}">
        <p14:creationId xmlns:p14="http://schemas.microsoft.com/office/powerpoint/2010/main" val="12627528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86</a:t>
            </a:fld>
            <a:endParaRPr lang="nl-BE"/>
          </a:p>
        </p:txBody>
      </p:sp>
    </p:spTree>
    <p:extLst>
      <p:ext uri="{BB962C8B-B14F-4D97-AF65-F5344CB8AC3E}">
        <p14:creationId xmlns:p14="http://schemas.microsoft.com/office/powerpoint/2010/main" val="8724752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87</a:t>
            </a:fld>
            <a:endParaRPr lang="nl-BE"/>
          </a:p>
        </p:txBody>
      </p:sp>
    </p:spTree>
    <p:extLst>
      <p:ext uri="{BB962C8B-B14F-4D97-AF65-F5344CB8AC3E}">
        <p14:creationId xmlns:p14="http://schemas.microsoft.com/office/powerpoint/2010/main" val="39200203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88</a:t>
            </a:fld>
            <a:endParaRPr lang="nl-BE"/>
          </a:p>
        </p:txBody>
      </p:sp>
    </p:spTree>
    <p:extLst>
      <p:ext uri="{BB962C8B-B14F-4D97-AF65-F5344CB8AC3E}">
        <p14:creationId xmlns:p14="http://schemas.microsoft.com/office/powerpoint/2010/main" val="32225134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89</a:t>
            </a:fld>
            <a:endParaRPr lang="nl-BE"/>
          </a:p>
        </p:txBody>
      </p:sp>
    </p:spTree>
    <p:extLst>
      <p:ext uri="{BB962C8B-B14F-4D97-AF65-F5344CB8AC3E}">
        <p14:creationId xmlns:p14="http://schemas.microsoft.com/office/powerpoint/2010/main" val="11209826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90</a:t>
            </a:fld>
            <a:endParaRPr lang="nl-BE"/>
          </a:p>
        </p:txBody>
      </p:sp>
    </p:spTree>
    <p:extLst>
      <p:ext uri="{BB962C8B-B14F-4D97-AF65-F5344CB8AC3E}">
        <p14:creationId xmlns:p14="http://schemas.microsoft.com/office/powerpoint/2010/main" val="127724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17</a:t>
            </a:fld>
            <a:endParaRPr lang="nl-BE"/>
          </a:p>
        </p:txBody>
      </p:sp>
    </p:spTree>
    <p:extLst>
      <p:ext uri="{BB962C8B-B14F-4D97-AF65-F5344CB8AC3E}">
        <p14:creationId xmlns:p14="http://schemas.microsoft.com/office/powerpoint/2010/main" val="15070878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91</a:t>
            </a:fld>
            <a:endParaRPr lang="nl-BE"/>
          </a:p>
        </p:txBody>
      </p:sp>
    </p:spTree>
    <p:extLst>
      <p:ext uri="{BB962C8B-B14F-4D97-AF65-F5344CB8AC3E}">
        <p14:creationId xmlns:p14="http://schemas.microsoft.com/office/powerpoint/2010/main" val="36593211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https://stackoverflow.com/questions/3538021/why-do-we-use-base64</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92</a:t>
            </a:fld>
            <a:endParaRPr lang="nl-BE"/>
          </a:p>
        </p:txBody>
      </p:sp>
    </p:spTree>
    <p:extLst>
      <p:ext uri="{BB962C8B-B14F-4D97-AF65-F5344CB8AC3E}">
        <p14:creationId xmlns:p14="http://schemas.microsoft.com/office/powerpoint/2010/main" val="27427915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93</a:t>
            </a:fld>
            <a:endParaRPr lang="nl-BE"/>
          </a:p>
        </p:txBody>
      </p:sp>
    </p:spTree>
    <p:extLst>
      <p:ext uri="{BB962C8B-B14F-4D97-AF65-F5344CB8AC3E}">
        <p14:creationId xmlns:p14="http://schemas.microsoft.com/office/powerpoint/2010/main" val="6045682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94</a:t>
            </a:fld>
            <a:endParaRPr lang="nl-BE"/>
          </a:p>
        </p:txBody>
      </p:sp>
    </p:spTree>
    <p:extLst>
      <p:ext uri="{BB962C8B-B14F-4D97-AF65-F5344CB8AC3E}">
        <p14:creationId xmlns:p14="http://schemas.microsoft.com/office/powerpoint/2010/main" val="34767578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https://stackoverflow.com/questions/12701085/what-is-the-realm-in-basic-authentication</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95</a:t>
            </a:fld>
            <a:endParaRPr lang="nl-BE"/>
          </a:p>
        </p:txBody>
      </p:sp>
    </p:spTree>
    <p:extLst>
      <p:ext uri="{BB962C8B-B14F-4D97-AF65-F5344CB8AC3E}">
        <p14:creationId xmlns:p14="http://schemas.microsoft.com/office/powerpoint/2010/main" val="20928376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96</a:t>
            </a:fld>
            <a:endParaRPr lang="nl-BE"/>
          </a:p>
        </p:txBody>
      </p:sp>
    </p:spTree>
    <p:extLst>
      <p:ext uri="{BB962C8B-B14F-4D97-AF65-F5344CB8AC3E}">
        <p14:creationId xmlns:p14="http://schemas.microsoft.com/office/powerpoint/2010/main" val="1589862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https://projects.spring.io/spring-security/</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97</a:t>
            </a:fld>
            <a:endParaRPr lang="nl-BE"/>
          </a:p>
        </p:txBody>
      </p:sp>
    </p:spTree>
    <p:extLst>
      <p:ext uri="{BB962C8B-B14F-4D97-AF65-F5344CB8AC3E}">
        <p14:creationId xmlns:p14="http://schemas.microsoft.com/office/powerpoint/2010/main" val="36171166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done, debug in </a:t>
            </a:r>
            <a:r>
              <a:rPr lang="en-US" dirty="0" err="1" smtClean="0"/>
              <a:t>BasicAuthenticationFilter</a:t>
            </a:r>
            <a:r>
              <a:rPr lang="en-US" baseline="0" dirty="0" smtClean="0"/>
              <a:t> to show what happens</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98</a:t>
            </a:fld>
            <a:endParaRPr lang="nl-BE"/>
          </a:p>
        </p:txBody>
      </p:sp>
    </p:spTree>
    <p:extLst>
      <p:ext uri="{BB962C8B-B14F-4D97-AF65-F5344CB8AC3E}">
        <p14:creationId xmlns:p14="http://schemas.microsoft.com/office/powerpoint/2010/main" val="11598769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102</a:t>
            </a:fld>
            <a:endParaRPr lang="nl-BE"/>
          </a:p>
        </p:txBody>
      </p:sp>
    </p:spTree>
    <p:extLst>
      <p:ext uri="{BB962C8B-B14F-4D97-AF65-F5344CB8AC3E}">
        <p14:creationId xmlns:p14="http://schemas.microsoft.com/office/powerpoint/2010/main" val="20204198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103</a:t>
            </a:fld>
            <a:endParaRPr lang="nl-BE"/>
          </a:p>
        </p:txBody>
      </p:sp>
    </p:spTree>
    <p:extLst>
      <p:ext uri="{BB962C8B-B14F-4D97-AF65-F5344CB8AC3E}">
        <p14:creationId xmlns:p14="http://schemas.microsoft.com/office/powerpoint/2010/main" val="95165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106</a:t>
            </a:fld>
            <a:endParaRPr lang="nl-BE"/>
          </a:p>
        </p:txBody>
      </p:sp>
    </p:spTree>
    <p:extLst>
      <p:ext uri="{BB962C8B-B14F-4D97-AF65-F5344CB8AC3E}">
        <p14:creationId xmlns:p14="http://schemas.microsoft.com/office/powerpoint/2010/main" val="5472126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baseline="0" dirty="0" smtClean="0"/>
              <a:t> </a:t>
            </a:r>
            <a:r>
              <a:rPr lang="nl-BE" baseline="0" dirty="0" err="1" smtClean="0"/>
              <a:t>provide</a:t>
            </a:r>
            <a:r>
              <a:rPr lang="nl-BE" baseline="0" dirty="0" smtClean="0"/>
              <a:t> a username/password </a:t>
            </a:r>
            <a:r>
              <a:rPr lang="nl-BE" baseline="0" dirty="0" err="1" smtClean="0"/>
              <a:t>combination</a:t>
            </a:r>
            <a:r>
              <a:rPr lang="nl-BE" baseline="0" dirty="0" smtClean="0"/>
              <a:t> </a:t>
            </a:r>
            <a:r>
              <a:rPr lang="nl-BE" baseline="0" dirty="0" err="1" smtClean="0"/>
              <a:t>that</a:t>
            </a:r>
            <a:r>
              <a:rPr lang="nl-BE" baseline="0" dirty="0" smtClean="0"/>
              <a:t> is </a:t>
            </a:r>
            <a:r>
              <a:rPr lang="nl-BE" baseline="0" dirty="0" err="1" smtClean="0"/>
              <a:t>known</a:t>
            </a:r>
            <a:r>
              <a:rPr lang="nl-BE" baseline="0" dirty="0" smtClean="0"/>
              <a:t> </a:t>
            </a:r>
            <a:r>
              <a:rPr lang="nl-BE" baseline="0" dirty="0" err="1" smtClean="0"/>
              <a:t>to</a:t>
            </a:r>
            <a:r>
              <a:rPr lang="nl-BE" baseline="0" dirty="0" smtClean="0"/>
              <a:t> </a:t>
            </a:r>
            <a:r>
              <a:rPr lang="nl-BE" baseline="0" dirty="0" err="1" smtClean="0"/>
              <a:t>the</a:t>
            </a:r>
            <a:r>
              <a:rPr lang="nl-BE" baseline="0" dirty="0" smtClean="0"/>
              <a:t> system?</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107</a:t>
            </a:fld>
            <a:endParaRPr lang="nl-BE"/>
          </a:p>
        </p:txBody>
      </p:sp>
    </p:spTree>
    <p:extLst>
      <p:ext uri="{BB962C8B-B14F-4D97-AF65-F5344CB8AC3E}">
        <p14:creationId xmlns:p14="http://schemas.microsoft.com/office/powerpoint/2010/main" val="17184310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dirty="0" smtClean="0"/>
              <a:t> </a:t>
            </a:r>
            <a:r>
              <a:rPr lang="nl-BE" dirty="0" err="1" smtClean="0"/>
              <a:t>user’s</a:t>
            </a:r>
            <a:r>
              <a:rPr lang="nl-BE" dirty="0" smtClean="0"/>
              <a:t> account have </a:t>
            </a:r>
            <a:r>
              <a:rPr lang="nl-BE" dirty="0" err="1" smtClean="0"/>
              <a:t>sufficient</a:t>
            </a:r>
            <a:r>
              <a:rPr lang="nl-BE" dirty="0" smtClean="0"/>
              <a:t> </a:t>
            </a:r>
            <a:r>
              <a:rPr lang="nl-BE" dirty="0" err="1" smtClean="0"/>
              <a:t>permissions</a:t>
            </a:r>
            <a:r>
              <a:rPr lang="nl-BE" dirty="0" smtClean="0"/>
              <a:t> </a:t>
            </a:r>
            <a:r>
              <a:rPr lang="nl-BE" dirty="0" err="1" smtClean="0"/>
              <a:t>to</a:t>
            </a:r>
            <a:r>
              <a:rPr lang="nl-BE" dirty="0" smtClean="0"/>
              <a:t> access </a:t>
            </a:r>
            <a:r>
              <a:rPr lang="nl-BE" dirty="0" err="1" smtClean="0"/>
              <a:t>this</a:t>
            </a:r>
            <a:r>
              <a:rPr lang="nl-BE" dirty="0" smtClean="0"/>
              <a:t> feature</a:t>
            </a:r>
            <a:r>
              <a:rPr lang="nl-BE" baseline="0" dirty="0" smtClean="0"/>
              <a:t> (eg: web page, REST-call)?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108</a:t>
            </a:fld>
            <a:endParaRPr lang="nl-BE"/>
          </a:p>
        </p:txBody>
      </p:sp>
    </p:spTree>
    <p:extLst>
      <p:ext uri="{BB962C8B-B14F-4D97-AF65-F5344CB8AC3E}">
        <p14:creationId xmlns:p14="http://schemas.microsoft.com/office/powerpoint/2010/main" val="9092885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109</a:t>
            </a:fld>
            <a:endParaRPr lang="nl-BE"/>
          </a:p>
        </p:txBody>
      </p:sp>
    </p:spTree>
    <p:extLst>
      <p:ext uri="{BB962C8B-B14F-4D97-AF65-F5344CB8AC3E}">
        <p14:creationId xmlns:p14="http://schemas.microsoft.com/office/powerpoint/2010/main" val="22759583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110</a:t>
            </a:fld>
            <a:endParaRPr lang="nl-BE"/>
          </a:p>
        </p:txBody>
      </p:sp>
    </p:spTree>
    <p:extLst>
      <p:ext uri="{BB962C8B-B14F-4D97-AF65-F5344CB8AC3E}">
        <p14:creationId xmlns:p14="http://schemas.microsoft.com/office/powerpoint/2010/main" val="9031291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111</a:t>
            </a:fld>
            <a:endParaRPr lang="nl-BE"/>
          </a:p>
        </p:txBody>
      </p:sp>
    </p:spTree>
    <p:extLst>
      <p:ext uri="{BB962C8B-B14F-4D97-AF65-F5344CB8AC3E}">
        <p14:creationId xmlns:p14="http://schemas.microsoft.com/office/powerpoint/2010/main" val="137151466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112</a:t>
            </a:fld>
            <a:endParaRPr lang="nl-BE"/>
          </a:p>
        </p:txBody>
      </p:sp>
    </p:spTree>
    <p:extLst>
      <p:ext uri="{BB962C8B-B14F-4D97-AF65-F5344CB8AC3E}">
        <p14:creationId xmlns:p14="http://schemas.microsoft.com/office/powerpoint/2010/main" val="18655982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113</a:t>
            </a:fld>
            <a:endParaRPr lang="nl-BE"/>
          </a:p>
        </p:txBody>
      </p:sp>
    </p:spTree>
    <p:extLst>
      <p:ext uri="{BB962C8B-B14F-4D97-AF65-F5344CB8AC3E}">
        <p14:creationId xmlns:p14="http://schemas.microsoft.com/office/powerpoint/2010/main" val="9203877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114</a:t>
            </a:fld>
            <a:endParaRPr lang="nl-BE"/>
          </a:p>
        </p:txBody>
      </p:sp>
    </p:spTree>
    <p:extLst>
      <p:ext uri="{BB962C8B-B14F-4D97-AF65-F5344CB8AC3E}">
        <p14:creationId xmlns:p14="http://schemas.microsoft.com/office/powerpoint/2010/main" val="25124324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a:t>
            </a:r>
            <a:r>
              <a:rPr lang="en-US" baseline="0" dirty="0" smtClean="0"/>
              <a:t> in </a:t>
            </a:r>
            <a:r>
              <a:rPr lang="en-US" baseline="0" dirty="0" err="1" smtClean="0"/>
              <a:t>BasicAuthenticationFilter</a:t>
            </a:r>
            <a:r>
              <a:rPr lang="en-US" baseline="0" dirty="0" smtClean="0"/>
              <a:t> + </a:t>
            </a:r>
            <a:r>
              <a:rPr lang="en-US" baseline="0" dirty="0" err="1" smtClean="0"/>
              <a:t>SecurityExpressionRoot</a:t>
            </a:r>
            <a:r>
              <a:rPr lang="en-US" baseline="0" dirty="0" smtClean="0"/>
              <a:t> (this is called with both </a:t>
            </a:r>
            <a:r>
              <a:rPr lang="en-US" baseline="0" dirty="0" err="1" smtClean="0"/>
              <a:t>PreAuthorise</a:t>
            </a:r>
            <a:r>
              <a:rPr lang="en-US" baseline="0" dirty="0" smtClean="0"/>
              <a:t> and with the </a:t>
            </a:r>
            <a:r>
              <a:rPr lang="en-US" baseline="0" dirty="0" err="1" smtClean="0"/>
              <a:t>antmatchers</a:t>
            </a:r>
            <a:r>
              <a:rPr lang="en-US" baseline="0" dirty="0" smtClean="0"/>
              <a:t> solution)</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115</a:t>
            </a:fld>
            <a:endParaRPr lang="nl-BE"/>
          </a:p>
        </p:txBody>
      </p:sp>
    </p:spTree>
    <p:extLst>
      <p:ext uri="{BB962C8B-B14F-4D97-AF65-F5344CB8AC3E}">
        <p14:creationId xmlns:p14="http://schemas.microsoft.com/office/powerpoint/2010/main" val="229435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hello@switchfully.com"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16"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7"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8" name="TextBox 17"/>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481410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nl-BE"/>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037151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30335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77680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1106905"/>
            <a:ext cx="10515600" cy="507005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430433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57856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380975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1486707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4064274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4"/>
          <p:cNvSpPr txBox="1">
            <a:spLocks/>
          </p:cNvSpPr>
          <p:nvPr userDrawn="1"/>
        </p:nvSpPr>
        <p:spPr>
          <a:xfrm>
            <a:off x="838200" y="443726"/>
            <a:ext cx="10515600" cy="4766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latin typeface="+mj-lt"/>
              </a:rPr>
              <a:t>Copyright</a:t>
            </a:r>
            <a:r>
              <a:rPr lang="en-US" dirty="0" smtClean="0">
                <a:latin typeface="+mj-lt"/>
              </a:rPr>
              <a:t> notice</a:t>
            </a: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dirty="0" smtClean="0">
                <a:latin typeface="+mj-lt"/>
              </a:rPr>
              <a:t>All copyright and intellectual property rights, without limitation, are retained by </a:t>
            </a:r>
            <a:r>
              <a:rPr lang="en-US" sz="1800" dirty="0" err="1" smtClean="0">
                <a:latin typeface="+mj-lt"/>
              </a:rPr>
              <a:t>Switch</a:t>
            </a:r>
            <a:r>
              <a:rPr lang="en-US" sz="1800" dirty="0" err="1" smtClean="0">
                <a:solidFill>
                  <a:srgbClr val="72A71F"/>
                </a:solidFill>
                <a:latin typeface="+mj-lt"/>
              </a:rPr>
              <a:t>fully</a:t>
            </a:r>
            <a:r>
              <a:rPr lang="en-US" sz="1800" dirty="0" smtClean="0">
                <a:latin typeface="+mj-lt"/>
              </a:rPr>
              <a:t> (</a:t>
            </a:r>
            <a:r>
              <a:rPr lang="en-US" sz="1800" dirty="0" err="1" smtClean="0">
                <a:latin typeface="+mj-lt"/>
              </a:rPr>
              <a:t>Cegeka</a:t>
            </a:r>
            <a:r>
              <a:rPr lang="en-US" sz="1800" dirty="0" smtClean="0">
                <a:latin typeface="+mj-lt"/>
              </a:rPr>
              <a:t>). </a:t>
            </a:r>
            <a:br>
              <a:rPr lang="en-US" sz="1800" dirty="0" smtClean="0">
                <a:latin typeface="+mj-lt"/>
              </a:rPr>
            </a:br>
            <a:r>
              <a:rPr lang="en-US" sz="1800" dirty="0" smtClean="0">
                <a:latin typeface="+mj-lt"/>
              </a:rPr>
              <a:t>By using this presentation, you agree to this statement.</a:t>
            </a:r>
          </a:p>
          <a:p>
            <a:pPr marL="0" indent="0">
              <a:buFont typeface="Arial" panose="020B0604020202020204" pitchFamily="34" charset="0"/>
              <a:buNone/>
            </a:pPr>
            <a:endParaRPr lang="en-US" sz="1800" dirty="0" smtClean="0">
              <a:latin typeface="+mj-lt"/>
            </a:endParaRPr>
          </a:p>
          <a:p>
            <a:pPr marL="0" indent="0">
              <a:buNone/>
            </a:pPr>
            <a:r>
              <a:rPr lang="en-US" sz="1800" b="1" dirty="0" smtClean="0">
                <a:latin typeface="+mj-lt"/>
              </a:rPr>
              <a:t>Do</a:t>
            </a:r>
            <a:r>
              <a:rPr lang="en-US" sz="1800" dirty="0" smtClean="0">
                <a:latin typeface="+mj-lt"/>
              </a:rPr>
              <a:t> use this presentation, as an enrolled student of a </a:t>
            </a:r>
            <a:r>
              <a:rPr lang="en-US" sz="1800" dirty="0" err="1"/>
              <a:t>Switch</a:t>
            </a:r>
            <a:r>
              <a:rPr lang="en-US" sz="1800" dirty="0" err="1">
                <a:solidFill>
                  <a:srgbClr val="72A71F"/>
                </a:solidFill>
              </a:rPr>
              <a:t>fully</a:t>
            </a:r>
            <a:r>
              <a:rPr lang="en-US" sz="1800" dirty="0" smtClean="0">
                <a:latin typeface="+mj-lt"/>
              </a:rPr>
              <a:t> organized training, whenever you want.</a:t>
            </a:r>
            <a:endParaRPr lang="en-US" sz="1800" dirty="0">
              <a:latin typeface="+mj-lt"/>
            </a:endParaRPr>
          </a:p>
          <a:p>
            <a:pPr marL="0" indent="0">
              <a:buFont typeface="Arial" panose="020B0604020202020204" pitchFamily="34" charset="0"/>
              <a:buNone/>
            </a:pPr>
            <a:endParaRPr lang="en-US" sz="1800" dirty="0" smtClean="0">
              <a:latin typeface="+mj-lt"/>
            </a:endParaRPr>
          </a:p>
          <a:p>
            <a:pPr marL="0" indent="0">
              <a:buFont typeface="Arial" panose="020B0604020202020204" pitchFamily="34" charset="0"/>
              <a:buNone/>
            </a:pPr>
            <a:r>
              <a:rPr lang="en-US" sz="1800" b="1" dirty="0" smtClean="0">
                <a:latin typeface="+mj-lt"/>
              </a:rPr>
              <a:t>Do not </a:t>
            </a:r>
            <a:r>
              <a:rPr lang="en-US" sz="1800" dirty="0" smtClean="0">
                <a:latin typeface="+mj-lt"/>
              </a:rPr>
              <a:t>sell or (re)distribute this presentation.</a:t>
            </a:r>
            <a:br>
              <a:rPr lang="en-US" sz="1800" dirty="0" smtClean="0">
                <a:latin typeface="+mj-lt"/>
              </a:rPr>
            </a:br>
            <a:r>
              <a:rPr lang="en-US" sz="1800" b="1" dirty="0" smtClean="0">
                <a:latin typeface="+mj-lt"/>
              </a:rPr>
              <a:t>Do not </a:t>
            </a:r>
            <a:r>
              <a:rPr lang="en-US" sz="1800" dirty="0" smtClean="0">
                <a:latin typeface="+mj-lt"/>
              </a:rPr>
              <a:t>make this presentation available on websites, internal or external networks, social- or other media.</a:t>
            </a:r>
            <a:br>
              <a:rPr lang="en-US" sz="1800" dirty="0" smtClean="0">
                <a:latin typeface="+mj-lt"/>
              </a:rPr>
            </a:br>
            <a:r>
              <a:rPr lang="en-US" sz="1800" b="1" dirty="0" smtClean="0">
                <a:latin typeface="+mj-lt"/>
              </a:rPr>
              <a:t>Do not </a:t>
            </a:r>
            <a:r>
              <a:rPr lang="en-US" sz="1800" dirty="0" smtClean="0">
                <a:latin typeface="+mj-lt"/>
              </a:rPr>
              <a:t>edit or modify this presentation.</a:t>
            </a:r>
            <a:br>
              <a:rPr lang="en-US" sz="1800" dirty="0" smtClean="0">
                <a:latin typeface="+mj-lt"/>
              </a:rPr>
            </a:br>
            <a:r>
              <a:rPr lang="en-US" sz="1800" b="1" dirty="0" smtClean="0">
                <a:latin typeface="+mj-lt"/>
              </a:rPr>
              <a:t>Do not </a:t>
            </a:r>
            <a:r>
              <a:rPr lang="en-US" sz="1800" dirty="0" smtClean="0">
                <a:latin typeface="+mj-lt"/>
              </a:rPr>
              <a:t>claim / pass off this presentation as your own.</a:t>
            </a:r>
            <a:endParaRPr lang="en-US" sz="1800" dirty="0">
              <a:latin typeface="+mj-lt"/>
            </a:endParaRP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b="1" dirty="0" smtClean="0">
                <a:latin typeface="+mj-lt"/>
              </a:rPr>
              <a:t>Please contact us if you have any questions about usage: </a:t>
            </a:r>
            <a:br>
              <a:rPr lang="en-US" sz="1800" b="1" dirty="0" smtClean="0">
                <a:latin typeface="+mj-lt"/>
              </a:rPr>
            </a:br>
            <a:r>
              <a:rPr lang="en-US" sz="1800" dirty="0" smtClean="0">
                <a:latin typeface="+mj-lt"/>
                <a:hlinkClick r:id="rId3"/>
              </a:rPr>
              <a:t>hello@switchfully.com</a:t>
            </a:r>
            <a:endParaRPr lang="en-US" sz="1800" dirty="0" smtClean="0">
              <a:latin typeface="+mj-lt"/>
            </a:endParaRPr>
          </a:p>
          <a:p>
            <a:pPr marL="0" indent="0">
              <a:buFont typeface="Arial" panose="020B0604020202020204" pitchFamily="34" charset="0"/>
              <a:buNone/>
            </a:pPr>
            <a:endParaRPr lang="en-US" sz="1800" dirty="0">
              <a:latin typeface="+mj-lt"/>
            </a:endParaRPr>
          </a:p>
          <a:p>
            <a:pPr marL="0" indent="0">
              <a:buNone/>
            </a:pPr>
            <a:r>
              <a:rPr lang="nl-BE" sz="1800" dirty="0">
                <a:latin typeface="+mj-lt"/>
              </a:rPr>
              <a:t>© </a:t>
            </a:r>
            <a:r>
              <a:rPr lang="nl-BE" sz="1800" dirty="0" smtClean="0">
                <a:latin typeface="+mj-lt"/>
              </a:rPr>
              <a:t>2018 </a:t>
            </a:r>
            <a:r>
              <a:rPr lang="en-US" sz="1800" dirty="0" err="1"/>
              <a:t>Switch</a:t>
            </a:r>
            <a:r>
              <a:rPr lang="en-US" sz="1800" dirty="0" err="1">
                <a:solidFill>
                  <a:srgbClr val="72A71F"/>
                </a:solidFill>
              </a:rPr>
              <a:t>fully</a:t>
            </a:r>
            <a:r>
              <a:rPr lang="nl-BE" sz="1800" dirty="0" smtClean="0">
                <a:latin typeface="+mj-lt"/>
              </a:rPr>
              <a:t> (</a:t>
            </a:r>
            <a:r>
              <a:rPr lang="nl-BE" sz="1800" dirty="0" err="1" smtClean="0">
                <a:latin typeface="+mj-lt"/>
              </a:rPr>
              <a:t>Cegeka</a:t>
            </a:r>
            <a:r>
              <a:rPr lang="nl-BE" sz="1800" dirty="0" smtClean="0">
                <a:latin typeface="+mj-lt"/>
              </a:rPr>
              <a:t>)</a:t>
            </a:r>
            <a:endParaRPr lang="nl-BE" sz="1800" dirty="0">
              <a:latin typeface="+mj-lt"/>
            </a:endParaRPr>
          </a:p>
        </p:txBody>
      </p:sp>
    </p:spTree>
    <p:extLst>
      <p:ext uri="{BB962C8B-B14F-4D97-AF65-F5344CB8AC3E}">
        <p14:creationId xmlns:p14="http://schemas.microsoft.com/office/powerpoint/2010/main" val="28925098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044795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solidFill>
                  <a:srgbClr val="FFC000"/>
                </a:solidFill>
              </a:defRPr>
            </a:lvl1pPr>
          </a:lstStyle>
          <a:p>
            <a:r>
              <a:rPr lang="en-US" dirty="0" smtClean="0"/>
              <a:t>Click to edit Master title style</a:t>
            </a:r>
            <a:endParaRPr lang="nl-BE" dirty="0"/>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25391054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941783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nl-BE"/>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68929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A7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8612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63" r:id="rId5"/>
    <p:sldLayoutId id="2147483660" r:id="rId6"/>
    <p:sldLayoutId id="2147483661" r:id="rId7"/>
    <p:sldLayoutId id="2147483652" r:id="rId8"/>
    <p:sldLayoutId id="2147483653"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witchfull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hyperlink" Target="http://www.switchfully.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vilwebapp.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www.totallysecurebankingapp.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arstechnica.com/tech-policy/2011/06/sony-hacked-yet-again-plaintext-passwords-posted/"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s://en.wikipedia.org/wiki/Cryptographic_hash_function" TargetMode="External"/><Relationship Id="rId4" Type="http://schemas.openxmlformats.org/officeDocument/2006/relationships/hyperlink" Target="https://en.wikipedia.org/wiki/SHA-2"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docs.spring.io/spring-security/site/docs/current/reference/html/csrf.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stormpath.com/blog/angular-xsrf"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4"/>
              </a:rPr>
              <a:t>www.switchfully.com</a:t>
            </a:r>
            <a:endParaRPr lang="nl-BE" sz="2000" dirty="0" smtClean="0">
              <a:solidFill>
                <a:srgbClr val="72A71F"/>
              </a:solidFill>
            </a:endParaRPr>
          </a:p>
        </p:txBody>
      </p:sp>
    </p:spTree>
    <p:extLst>
      <p:ext uri="{BB962C8B-B14F-4D97-AF65-F5344CB8AC3E}">
        <p14:creationId xmlns:p14="http://schemas.microsoft.com/office/powerpoint/2010/main" val="290377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p>
          <a:p>
            <a:pPr marL="514350" indent="-514350">
              <a:buFont typeface="+mj-lt"/>
              <a:buAutoNum type="arabicPeriod"/>
            </a:pP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a:t>
            </a:fld>
            <a:endParaRPr lang="nl-BE" dirty="0"/>
          </a:p>
        </p:txBody>
      </p:sp>
    </p:spTree>
    <p:extLst>
      <p:ext uri="{BB962C8B-B14F-4D97-AF65-F5344CB8AC3E}">
        <p14:creationId xmlns:p14="http://schemas.microsoft.com/office/powerpoint/2010/main" val="3403763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Enabling Spring security</a:t>
            </a:r>
          </a:p>
          <a:p>
            <a:pPr lvl="1">
              <a:buClr>
                <a:srgbClr val="72A71F"/>
              </a:buClr>
            </a:pPr>
            <a:r>
              <a:rPr lang="en-US" dirty="0" smtClean="0"/>
              <a:t>Add dependency</a:t>
            </a:r>
          </a:p>
          <a:p>
            <a:pPr lvl="1">
              <a:buClr>
                <a:srgbClr val="72A71F"/>
              </a:buClr>
            </a:pPr>
            <a:r>
              <a:rPr lang="en-US" dirty="0" smtClean="0"/>
              <a:t>@</a:t>
            </a:r>
            <a:r>
              <a:rPr lang="en-US" dirty="0" err="1" smtClean="0"/>
              <a:t>EnableWebSecurity</a:t>
            </a:r>
            <a:endParaRPr lang="en-US" dirty="0" smtClean="0"/>
          </a:p>
          <a:p>
            <a:pPr>
              <a:buClr>
                <a:srgbClr val="72A71F"/>
              </a:buClr>
            </a:pPr>
            <a:r>
              <a:rPr lang="en-US" dirty="0" err="1" smtClean="0"/>
              <a:t>SecurityConfig</a:t>
            </a:r>
            <a:r>
              <a:rPr lang="en-US" dirty="0" smtClean="0"/>
              <a:t> should extend from </a:t>
            </a:r>
            <a:r>
              <a:rPr lang="en-US" dirty="0" err="1" smtClean="0"/>
              <a:t>WebSecurityConfigurerAdapter</a:t>
            </a:r>
            <a:endParaRPr lang="en-US" dirty="0"/>
          </a:p>
          <a:p>
            <a:pPr>
              <a:buClr>
                <a:srgbClr val="72A71F"/>
              </a:buClr>
            </a:pPr>
            <a:r>
              <a:rPr lang="en-US" dirty="0" smtClean="0"/>
              <a:t>Override configure() method to start configuring security in general</a:t>
            </a:r>
          </a:p>
          <a:p>
            <a:pPr>
              <a:buClr>
                <a:srgbClr val="72A71F"/>
              </a:buClr>
            </a:pPr>
            <a:r>
              <a:rPr lang="en-US" dirty="0" err="1" smtClean="0"/>
              <a:t>SessionCreationPolicy</a:t>
            </a:r>
            <a:r>
              <a:rPr lang="en-US" dirty="0" smtClean="0"/>
              <a:t> should be stateless. Client needs to send header for every request and server should authenticate it every time</a:t>
            </a:r>
            <a:endParaRPr lang="en-US" dirty="0"/>
          </a:p>
          <a:p>
            <a:pPr>
              <a:buClr>
                <a:srgbClr val="72A71F"/>
              </a:buClr>
            </a:pPr>
            <a:r>
              <a:rPr lang="en-US" dirty="0" smtClean="0"/>
              <a:t>Use </a:t>
            </a:r>
            <a:r>
              <a:rPr lang="en-US" dirty="0" err="1" smtClean="0"/>
              <a:t>BasicAuthenticationEntryPoint</a:t>
            </a:r>
            <a:r>
              <a:rPr lang="en-US" dirty="0" smtClean="0"/>
              <a:t> for Basic authentication</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40586389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err="1" smtClean="0"/>
              <a:t>PasswordEncoderFactories</a:t>
            </a:r>
            <a:r>
              <a:rPr lang="en-US" dirty="0" smtClean="0"/>
              <a:t> creates a </a:t>
            </a:r>
            <a:r>
              <a:rPr lang="en-US" dirty="0" err="1" smtClean="0"/>
              <a:t>DelegatingPasswordEncoder</a:t>
            </a:r>
            <a:endParaRPr lang="en-US" dirty="0" smtClean="0"/>
          </a:p>
          <a:p>
            <a:pPr lvl="1">
              <a:buClr>
                <a:srgbClr val="72A71F"/>
              </a:buClr>
            </a:pPr>
            <a:r>
              <a:rPr lang="en-US" dirty="0" err="1" smtClean="0"/>
              <a:t>DelegatingPasswordEncoder</a:t>
            </a:r>
            <a:r>
              <a:rPr lang="en-US" dirty="0" smtClean="0"/>
              <a:t> has a list of encoders , each for a different algorithm (MD4, </a:t>
            </a:r>
            <a:r>
              <a:rPr lang="en-US" dirty="0" err="1" smtClean="0"/>
              <a:t>scrypt</a:t>
            </a:r>
            <a:r>
              <a:rPr lang="en-US" dirty="0" smtClean="0"/>
              <a:t>, SHA, etc…)</a:t>
            </a:r>
          </a:p>
          <a:p>
            <a:pPr lvl="1">
              <a:buClr>
                <a:srgbClr val="72A71F"/>
              </a:buClr>
            </a:pPr>
            <a:r>
              <a:rPr lang="en-US" dirty="0" smtClean="0"/>
              <a:t>Your encoded passwords in the </a:t>
            </a:r>
            <a:r>
              <a:rPr lang="en-US" dirty="0" err="1" smtClean="0"/>
              <a:t>inMemoryAuthentication</a:t>
            </a:r>
            <a:r>
              <a:rPr lang="en-US" dirty="0" smtClean="0"/>
              <a:t> need to be prefixed with the algorithm you wish to use. E.g. {</a:t>
            </a:r>
            <a:r>
              <a:rPr lang="en-US" dirty="0" err="1" smtClean="0"/>
              <a:t>noop</a:t>
            </a:r>
            <a:r>
              <a:rPr lang="en-US" dirty="0" smtClean="0"/>
              <a:t>}</a:t>
            </a:r>
            <a:r>
              <a:rPr lang="en-US" dirty="0" err="1" smtClean="0"/>
              <a:t>myencryptedpassword</a:t>
            </a:r>
            <a:endParaRPr lang="en-US" dirty="0" smtClean="0"/>
          </a:p>
          <a:p>
            <a:pPr>
              <a:buClr>
                <a:srgbClr val="72A71F"/>
              </a:buClr>
            </a:pPr>
            <a:r>
              <a:rPr lang="en-US" dirty="0" smtClean="0"/>
              <a:t>You can also pick a single Encoder to use, like </a:t>
            </a:r>
            <a:r>
              <a:rPr lang="en-US" dirty="0" err="1" smtClean="0"/>
              <a:t>MessageDigestPasswordEncoder</a:t>
            </a:r>
            <a:endParaRPr lang="en-US" dirty="0" smtClean="0"/>
          </a:p>
          <a:p>
            <a:pPr lvl="1">
              <a:buClr>
                <a:srgbClr val="72A71F"/>
              </a:buClr>
            </a:pPr>
            <a:r>
              <a:rPr lang="en-US" dirty="0" smtClean="0"/>
              <a:t>No need to prefix your passwords with the algorithm. Encoder will automatically use the algorithm it was made for</a:t>
            </a:r>
          </a:p>
          <a:p>
            <a:pPr>
              <a:buClr>
                <a:srgbClr val="72A71F"/>
              </a:buClr>
            </a:pPr>
            <a:r>
              <a:rPr lang="en-US" dirty="0" smtClean="0"/>
              <a:t>When using a salt, it has to be put between the algorithm and the encoded password. E.g. {</a:t>
            </a:r>
            <a:r>
              <a:rPr lang="en-US" dirty="0" err="1" smtClean="0"/>
              <a:t>brypt</a:t>
            </a:r>
            <a:r>
              <a:rPr lang="en-US" dirty="0" smtClean="0"/>
              <a:t>}{</a:t>
            </a:r>
            <a:r>
              <a:rPr lang="en-US" dirty="0" err="1" smtClean="0"/>
              <a:t>saltNpepper</a:t>
            </a:r>
            <a:r>
              <a:rPr lang="en-US" dirty="0" smtClean="0"/>
              <a:t>}</a:t>
            </a:r>
            <a:r>
              <a:rPr lang="en-US" dirty="0" err="1" smtClean="0"/>
              <a:t>myencryptedpassword</a:t>
            </a:r>
            <a:endParaRPr lang="en-US" dirty="0" smtClean="0"/>
          </a:p>
          <a:p>
            <a:pPr lvl="1">
              <a:buClr>
                <a:srgbClr val="72A71F"/>
              </a:buClr>
            </a:pPr>
            <a:r>
              <a:rPr lang="en-US" dirty="0" smtClean="0"/>
              <a:t>Spring will add the salt AFTER the password when encoding! </a:t>
            </a:r>
            <a:endParaRPr lang="en-US" dirty="0"/>
          </a:p>
          <a:p>
            <a:pPr>
              <a:buClr>
                <a:srgbClr val="72A71F"/>
              </a:buClr>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91197554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102</a:t>
            </a:fld>
            <a:endParaRPr lang="nl-BE" dirty="0"/>
          </a:p>
        </p:txBody>
      </p:sp>
    </p:spTree>
    <p:extLst>
      <p:ext uri="{BB962C8B-B14F-4D97-AF65-F5344CB8AC3E}">
        <p14:creationId xmlns:p14="http://schemas.microsoft.com/office/powerpoint/2010/main" val="34906424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Authentication</a:t>
            </a:r>
          </a:p>
          <a:p>
            <a:pPr>
              <a:buClr>
                <a:srgbClr val="72A71F"/>
              </a:buClr>
            </a:pPr>
            <a:r>
              <a:rPr lang="en-US" dirty="0"/>
              <a:t>Wikipedia: https://en.wikipedia.org/wiki/Authentication</a:t>
            </a:r>
          </a:p>
          <a:p>
            <a:pPr>
              <a:buClr>
                <a:srgbClr val="72A71F"/>
              </a:buClr>
            </a:pPr>
            <a:r>
              <a:rPr lang="en-US" dirty="0"/>
              <a:t>Basic authentication: https://en.wikipedia.org/wiki/Basic_access_authentication</a:t>
            </a:r>
          </a:p>
          <a:p>
            <a:pPr>
              <a:buClr>
                <a:srgbClr val="72A71F"/>
              </a:buClr>
            </a:pPr>
            <a:r>
              <a:rPr lang="en-US" dirty="0"/>
              <a:t>Base64: https://en.wikipedia.org/wiki/Base64</a:t>
            </a:r>
          </a:p>
          <a:p>
            <a:pPr>
              <a:buClr>
                <a:srgbClr val="72A71F"/>
              </a:buClr>
            </a:pPr>
            <a:r>
              <a:rPr lang="en-US" dirty="0" smtClean="0"/>
              <a:t>Base64 </a:t>
            </a:r>
            <a:r>
              <a:rPr lang="en-US" dirty="0"/>
              <a:t>encode/decode online: https://www.base64decode.org/</a:t>
            </a:r>
          </a:p>
          <a:p>
            <a:pPr>
              <a:buClr>
                <a:srgbClr val="72A71F"/>
              </a:buClr>
            </a:pPr>
            <a:r>
              <a:rPr lang="en-US" dirty="0"/>
              <a:t>Why Base64: https://stackoverflow.com/questions/3538021/why-do-we-use-base64</a:t>
            </a:r>
          </a:p>
          <a:p>
            <a:pPr>
              <a:buClr>
                <a:srgbClr val="72A71F"/>
              </a:buClr>
            </a:pPr>
            <a:r>
              <a:rPr lang="en-US" dirty="0"/>
              <a:t>Realm: https://stackoverflow.com/questions/12701085/what-is-the-realm-in-basic-authentication</a:t>
            </a:r>
          </a:p>
          <a:p>
            <a:pPr>
              <a:buClr>
                <a:srgbClr val="72A71F"/>
              </a:buClr>
            </a:pPr>
            <a:r>
              <a:rPr lang="en-US" dirty="0"/>
              <a:t>Spring security: https://projects.spring.io/spring-security/</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74541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3</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104</a:t>
            </a:fld>
            <a:endParaRPr lang="nl-BE" dirty="0"/>
          </a:p>
        </p:txBody>
      </p:sp>
    </p:spTree>
    <p:extLst>
      <p:ext uri="{BB962C8B-B14F-4D97-AF65-F5344CB8AC3E}">
        <p14:creationId xmlns:p14="http://schemas.microsoft.com/office/powerpoint/2010/main" val="21312312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105</a:t>
            </a:fld>
            <a:endParaRPr lang="nl-BE" dirty="0"/>
          </a:p>
        </p:txBody>
      </p:sp>
    </p:spTree>
    <p:extLst>
      <p:ext uri="{BB962C8B-B14F-4D97-AF65-F5344CB8AC3E}">
        <p14:creationId xmlns:p14="http://schemas.microsoft.com/office/powerpoint/2010/main" val="22734084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106</a:t>
            </a:fld>
            <a:endParaRPr lang="nl-BE" dirty="0"/>
          </a:p>
        </p:txBody>
      </p:sp>
    </p:spTree>
    <p:extLst>
      <p:ext uri="{BB962C8B-B14F-4D97-AF65-F5344CB8AC3E}">
        <p14:creationId xmlns:p14="http://schemas.microsoft.com/office/powerpoint/2010/main" val="20650262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107</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is this user who is claims to be?</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258888"/>
            <a:ext cx="40290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71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108</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Authorization: can this user perform this action?</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592263"/>
            <a:ext cx="1093628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3841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109</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9570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Common attacks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1</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a:t>
            </a:fld>
            <a:endParaRPr lang="nl-BE" dirty="0"/>
          </a:p>
        </p:txBody>
      </p:sp>
    </p:spTree>
    <p:extLst>
      <p:ext uri="{BB962C8B-B14F-4D97-AF65-F5344CB8AC3E}">
        <p14:creationId xmlns:p14="http://schemas.microsoft.com/office/powerpoint/2010/main" val="2146788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110</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924791"/>
            <a:ext cx="1917122" cy="31495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Log in form</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05645" y="1049482"/>
            <a:ext cx="2134943" cy="312370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217" y="3368494"/>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Unlock phone using fingerprint</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9555" y="924791"/>
            <a:ext cx="4062845" cy="244173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Online banking using card + pin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980616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111</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1517073"/>
            <a:ext cx="1799710" cy="2557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Blocking off admin-only pages for regular users </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36818" y="1517073"/>
            <a:ext cx="2103770" cy="26561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1063" y="2929532"/>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Show completely different page based on role</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8777" y="1487534"/>
            <a:ext cx="3907759" cy="1377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Hiding patient records in search form for non treating doctors </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433642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Roles</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112</a:t>
            </a:fld>
            <a:endParaRPr lang="nl-BE" dirty="0"/>
          </a:p>
        </p:txBody>
      </p:sp>
    </p:spTree>
    <p:extLst>
      <p:ext uri="{BB962C8B-B14F-4D97-AF65-F5344CB8AC3E}">
        <p14:creationId xmlns:p14="http://schemas.microsoft.com/office/powerpoint/2010/main" val="11106309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113</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Roles</a:t>
            </a:r>
            <a:endParaRPr lang="en-US" sz="3600" dirty="0"/>
          </a:p>
          <a:p>
            <a:pPr>
              <a:buClr>
                <a:srgbClr val="72A71F"/>
              </a:buClr>
            </a:pPr>
            <a:r>
              <a:rPr lang="en-US" sz="3200" dirty="0" smtClean="0"/>
              <a:t>Every user has username / password (authentication)</a:t>
            </a:r>
            <a:endParaRPr lang="en-US" sz="3200" dirty="0"/>
          </a:p>
          <a:p>
            <a:pPr>
              <a:buClr>
                <a:srgbClr val="72A71F"/>
              </a:buClr>
            </a:pPr>
            <a:r>
              <a:rPr lang="en-US" sz="3200" dirty="0" smtClean="0"/>
              <a:t>Most applications have the need to serve content to subset of users</a:t>
            </a:r>
          </a:p>
          <a:p>
            <a:pPr lvl="1">
              <a:buClr>
                <a:srgbClr val="72A71F"/>
              </a:buClr>
            </a:pPr>
            <a:r>
              <a:rPr lang="en-US" sz="2800" dirty="0" smtClean="0"/>
              <a:t>EG: Facebook groups: regular members can create posts, group admins can change group name, invite members, etc…</a:t>
            </a:r>
            <a:endParaRPr lang="en-US" sz="2800" dirty="0"/>
          </a:p>
          <a:p>
            <a:pPr>
              <a:buClr>
                <a:srgbClr val="72A71F"/>
              </a:buClr>
            </a:pPr>
            <a:r>
              <a:rPr lang="en-US" sz="3200" dirty="0" smtClean="0"/>
              <a:t>Every user also has one or more roles</a:t>
            </a:r>
          </a:p>
          <a:p>
            <a:pPr lvl="1">
              <a:buClr>
                <a:srgbClr val="72A71F"/>
              </a:buClr>
            </a:pPr>
            <a:r>
              <a:rPr lang="en-US" sz="2800" dirty="0" smtClean="0"/>
              <a:t>EG: Sales person needs to see both financial info (‘FINANCE’ role) and info on potential customers (‘CUSTOMERS’ role)</a:t>
            </a:r>
            <a:endParaRPr lang="en-US" sz="28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7179127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114</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Rewind to Chapter 1: Insecure direct object reference</a:t>
            </a:r>
            <a:endParaRPr lang="en-US" sz="3600" dirty="0"/>
          </a:p>
          <a:p>
            <a:pPr>
              <a:buClr>
                <a:srgbClr val="72A71F"/>
              </a:buClr>
            </a:pPr>
            <a:r>
              <a:rPr lang="en-US" sz="3200" dirty="0" smtClean="0"/>
              <a:t>All your front-end content can be altered by users</a:t>
            </a:r>
          </a:p>
          <a:p>
            <a:pPr lvl="1">
              <a:buClr>
                <a:srgbClr val="72A71F"/>
              </a:buClr>
            </a:pPr>
            <a:r>
              <a:rPr lang="en-US" sz="2800" dirty="0" smtClean="0"/>
              <a:t>Hidden elements in HTML and CSS can be made visible</a:t>
            </a:r>
          </a:p>
          <a:p>
            <a:pPr lvl="1">
              <a:buClr>
                <a:srgbClr val="72A71F"/>
              </a:buClr>
            </a:pPr>
            <a:r>
              <a:rPr lang="en-US" sz="2800" dirty="0" smtClean="0"/>
              <a:t>Data sent over the network can be inspected before it hits the screen</a:t>
            </a:r>
          </a:p>
          <a:p>
            <a:pPr lvl="1">
              <a:buClr>
                <a:srgbClr val="72A71F"/>
              </a:buClr>
            </a:pPr>
            <a:r>
              <a:rPr lang="en-US" sz="2800" dirty="0" smtClean="0"/>
              <a:t>Rest endpoints can be called directly to retrieve data</a:t>
            </a:r>
          </a:p>
          <a:p>
            <a:pPr>
              <a:buClr>
                <a:srgbClr val="72A71F"/>
              </a:buClr>
            </a:pPr>
            <a:r>
              <a:rPr lang="en-US" sz="3200" dirty="0" smtClean="0"/>
              <a:t>Only adding authorization checks to UI is not enough</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62656904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BAOBAB-START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8233235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7699" y="3102469"/>
            <a:ext cx="1916404" cy="51641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08187" y="3549950"/>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273800" y="2873613"/>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a:stCxn id="32" idx="3"/>
          </p:cNvCxnSpPr>
          <p:nvPr/>
        </p:nvCxnSpPr>
        <p:spPr>
          <a:xfrm>
            <a:off x="9588500"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725346"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588500" y="1580421"/>
            <a:ext cx="520700" cy="211119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52989"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2946957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5092811"/>
          </a:xfrm>
        </p:spPr>
        <p:txBody>
          <a:bodyPr/>
          <a:lstStyle/>
          <a:p>
            <a:pPr marL="0" indent="0">
              <a:buNone/>
            </a:pPr>
            <a:r>
              <a:rPr lang="en-US" sz="3600" b="1" dirty="0" err="1" smtClean="0">
                <a:solidFill>
                  <a:srgbClr val="FFC000"/>
                </a:solidFill>
              </a:rPr>
              <a:t>Codelab</a:t>
            </a:r>
            <a:r>
              <a:rPr lang="en-US" sz="3600" b="1" dirty="0">
                <a:solidFill>
                  <a:srgbClr val="FFC000"/>
                </a:solidFill>
              </a:rPr>
              <a:t> 2</a:t>
            </a:r>
            <a:r>
              <a:rPr lang="en-US" sz="3600" b="1" dirty="0" smtClean="0">
                <a:solidFill>
                  <a:srgbClr val="FFC000"/>
                </a:solidFill>
              </a:rPr>
              <a:t>: Operation Baobab: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Two ways to tackle problem</a:t>
            </a:r>
          </a:p>
          <a:p>
            <a:pPr lvl="1">
              <a:buClr>
                <a:srgbClr val="72A71F"/>
              </a:buClr>
            </a:pPr>
            <a:r>
              <a:rPr lang="en-US" dirty="0" smtClean="0"/>
              <a:t>Both offer same functionalities</a:t>
            </a:r>
          </a:p>
          <a:p>
            <a:pPr>
              <a:buClr>
                <a:srgbClr val="72A71F"/>
              </a:buClr>
            </a:pPr>
            <a:r>
              <a:rPr lang="en-US" dirty="0" smtClean="0"/>
              <a:t>Using </a:t>
            </a:r>
            <a:r>
              <a:rPr lang="en-US" dirty="0" err="1" smtClean="0"/>
              <a:t>Antmatchers</a:t>
            </a:r>
            <a:r>
              <a:rPr lang="en-US" dirty="0" smtClean="0"/>
              <a:t> in </a:t>
            </a:r>
            <a:r>
              <a:rPr lang="en-US" dirty="0" err="1" smtClean="0"/>
              <a:t>SecurityConfig</a:t>
            </a:r>
            <a:endParaRPr lang="en-US" dirty="0" smtClean="0"/>
          </a:p>
          <a:p>
            <a:pPr lvl="1">
              <a:buClr>
                <a:srgbClr val="72A71F"/>
              </a:buClr>
            </a:pPr>
            <a:r>
              <a:rPr lang="en-US" dirty="0" smtClean="0"/>
              <a:t>Possible to group multiple URL’s under one regex</a:t>
            </a:r>
          </a:p>
          <a:p>
            <a:pPr lvl="1">
              <a:buClr>
                <a:srgbClr val="72A71F"/>
              </a:buClr>
            </a:pPr>
            <a:r>
              <a:rPr lang="en-US" dirty="0" smtClean="0"/>
              <a:t>Go from specific to less specific with regexes</a:t>
            </a:r>
          </a:p>
          <a:p>
            <a:pPr lvl="1">
              <a:buClr>
                <a:srgbClr val="72A71F"/>
              </a:buClr>
            </a:pPr>
            <a:r>
              <a:rPr lang="en-US" dirty="0" smtClean="0"/>
              <a:t>Possible to add </a:t>
            </a:r>
            <a:r>
              <a:rPr lang="en-US" dirty="0" err="1" smtClean="0"/>
              <a:t>HttpMethod</a:t>
            </a:r>
            <a:r>
              <a:rPr lang="en-US" dirty="0" smtClean="0"/>
              <a:t>. EG: </a:t>
            </a:r>
            <a:r>
              <a:rPr lang="en-US" dirty="0" err="1" smtClean="0"/>
              <a:t>antMatcher</a:t>
            </a:r>
            <a:r>
              <a:rPr lang="en-US" dirty="0" smtClean="0"/>
              <a:t>(GET, “some/</a:t>
            </a:r>
            <a:r>
              <a:rPr lang="en-US" dirty="0" err="1" smtClean="0"/>
              <a:t>url</a:t>
            </a:r>
            <a:r>
              <a:rPr lang="en-US" dirty="0" smtClean="0"/>
              <a:t>/**”)</a:t>
            </a:r>
          </a:p>
          <a:p>
            <a:pPr>
              <a:buClr>
                <a:srgbClr val="72A71F"/>
              </a:buClr>
            </a:pPr>
            <a:r>
              <a:rPr lang="en-US" dirty="0" smtClean="0"/>
              <a:t>Using </a:t>
            </a:r>
            <a:r>
              <a:rPr lang="en-US" dirty="0" err="1" smtClean="0"/>
              <a:t>PreAuthorize</a:t>
            </a:r>
            <a:endParaRPr lang="en-US" dirty="0" smtClean="0"/>
          </a:p>
          <a:p>
            <a:pPr lvl="1">
              <a:buClr>
                <a:srgbClr val="72A71F"/>
              </a:buClr>
            </a:pPr>
            <a:r>
              <a:rPr lang="en-US" dirty="0" smtClean="0"/>
              <a:t>@</a:t>
            </a:r>
            <a:r>
              <a:rPr lang="en-US" dirty="0" err="1" smtClean="0"/>
              <a:t>EnableGlobalMethodSecurity</a:t>
            </a:r>
            <a:r>
              <a:rPr lang="en-US" dirty="0" smtClean="0"/>
              <a:t>(</a:t>
            </a:r>
            <a:r>
              <a:rPr lang="en-US" dirty="0" err="1" smtClean="0"/>
              <a:t>prePostEnabled</a:t>
            </a:r>
            <a:r>
              <a:rPr lang="en-US" dirty="0" smtClean="0"/>
              <a:t> = true)</a:t>
            </a:r>
          </a:p>
          <a:p>
            <a:pPr lvl="1">
              <a:buClr>
                <a:srgbClr val="72A71F"/>
              </a:buClr>
            </a:pPr>
            <a:r>
              <a:rPr lang="en-US" dirty="0" smtClean="0"/>
              <a:t>Annotate every </a:t>
            </a:r>
            <a:r>
              <a:rPr lang="en-US" dirty="0" err="1" smtClean="0"/>
              <a:t>RestEndpoint</a:t>
            </a:r>
            <a:r>
              <a:rPr lang="en-US" dirty="0" smtClean="0"/>
              <a:t> (method or class)</a:t>
            </a:r>
          </a:p>
          <a:p>
            <a:pPr>
              <a:buClr>
                <a:srgbClr val="72A71F"/>
              </a:buClr>
            </a:pPr>
            <a:r>
              <a:rPr lang="en-US" dirty="0" smtClean="0"/>
              <a:t>Don’t mix the approaches in one application</a:t>
            </a:r>
          </a:p>
          <a:p>
            <a:pPr lvl="1">
              <a:buClr>
                <a:srgbClr val="72A71F"/>
              </a:buClr>
            </a:pPr>
            <a:r>
              <a:rPr lang="en-US" dirty="0" smtClean="0"/>
              <a:t>Might confuse your fellow developers (and future you)</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	</a:t>
            </a:r>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32754965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Features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4</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118</a:t>
            </a:fld>
            <a:endParaRPr lang="nl-BE" dirty="0"/>
          </a:p>
        </p:txBody>
      </p:sp>
    </p:spTree>
    <p:extLst>
      <p:ext uri="{BB962C8B-B14F-4D97-AF65-F5344CB8AC3E}">
        <p14:creationId xmlns:p14="http://schemas.microsoft.com/office/powerpoint/2010/main" val="16982912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119</a:t>
            </a:fld>
            <a:endParaRPr lang="nl-BE" dirty="0"/>
          </a:p>
        </p:txBody>
      </p:sp>
    </p:spTree>
    <p:extLst>
      <p:ext uri="{BB962C8B-B14F-4D97-AF65-F5344CB8AC3E}">
        <p14:creationId xmlns:p14="http://schemas.microsoft.com/office/powerpoint/2010/main" val="439743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12</a:t>
            </a:fld>
            <a:endParaRPr lang="nl-BE" dirty="0"/>
          </a:p>
        </p:txBody>
      </p:sp>
    </p:spTree>
    <p:extLst>
      <p:ext uri="{BB962C8B-B14F-4D97-AF65-F5344CB8AC3E}">
        <p14:creationId xmlns:p14="http://schemas.microsoft.com/office/powerpoint/2010/main" val="13903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120</a:t>
            </a:fld>
            <a:endParaRPr lang="nl-BE" dirty="0"/>
          </a:p>
        </p:txBody>
      </p:sp>
      <p:sp>
        <p:nvSpPr>
          <p:cNvPr id="4" name="Title 3"/>
          <p:cNvSpPr>
            <a:spLocks noGrp="1"/>
          </p:cNvSpPr>
          <p:nvPr>
            <p:ph type="title"/>
          </p:nvPr>
        </p:nvSpPr>
        <p:spPr/>
        <p:txBody>
          <a:bodyPr/>
          <a:lstStyle/>
          <a:p>
            <a:r>
              <a:rPr lang="nl-BE" dirty="0" smtClean="0"/>
              <a:t>Features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Time for another </a:t>
            </a:r>
            <a:r>
              <a:rPr lang="en-US" sz="3600" dirty="0" err="1" smtClean="0"/>
              <a:t>codelab</a:t>
            </a:r>
            <a:r>
              <a:rPr lang="en-US" sz="3600" dirty="0" smtClean="0"/>
              <a:t>!</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1026" name="Picture 2" descr="London New York Tokyo and Moscow C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48" y="1019168"/>
            <a:ext cx="6762503" cy="4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1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CEDAR-START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4002157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122</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 Debriefing</a:t>
            </a:r>
            <a:endParaRPr lang="en-US" sz="3600" b="1" dirty="0">
              <a:solidFill>
                <a:srgbClr val="FFC000"/>
              </a:solidFill>
            </a:endParaRPr>
          </a:p>
          <a:p>
            <a:pPr>
              <a:buClr>
                <a:srgbClr val="72A71F"/>
              </a:buClr>
            </a:pPr>
            <a:r>
              <a:rPr lang="en-US" dirty="0" smtClean="0"/>
              <a:t>Create class that extends </a:t>
            </a:r>
            <a:r>
              <a:rPr lang="en-US" dirty="0" err="1" smtClean="0"/>
              <a:t>AuthenticationProvider</a:t>
            </a:r>
            <a:endParaRPr lang="en-US" dirty="0"/>
          </a:p>
          <a:p>
            <a:pPr lvl="1">
              <a:buClr>
                <a:srgbClr val="72A71F"/>
              </a:buClr>
            </a:pPr>
            <a:r>
              <a:rPr lang="en-US" dirty="0" smtClean="0"/>
              <a:t>Supports: determines which type of token it will handle</a:t>
            </a:r>
          </a:p>
          <a:p>
            <a:pPr lvl="1">
              <a:buClr>
                <a:srgbClr val="72A71F"/>
              </a:buClr>
            </a:pPr>
            <a:r>
              <a:rPr lang="en-US" dirty="0" smtClean="0"/>
              <a:t>Authenticate</a:t>
            </a:r>
          </a:p>
          <a:p>
            <a:pPr lvl="2">
              <a:buClr>
                <a:srgbClr val="72A71F"/>
              </a:buClr>
            </a:pPr>
            <a:r>
              <a:rPr lang="en-US" dirty="0" smtClean="0"/>
              <a:t>Calls the service that hosts the user data (usually reached by doing a REST-call)</a:t>
            </a:r>
          </a:p>
          <a:p>
            <a:pPr lvl="2">
              <a:buClr>
                <a:srgbClr val="72A71F"/>
              </a:buClr>
            </a:pPr>
            <a:r>
              <a:rPr lang="en-US" dirty="0" smtClean="0"/>
              <a:t>Throws some kind of </a:t>
            </a:r>
            <a:r>
              <a:rPr lang="en-US" dirty="0" err="1" smtClean="0"/>
              <a:t>AuthenticationException</a:t>
            </a:r>
            <a:r>
              <a:rPr lang="en-US" dirty="0" smtClean="0"/>
              <a:t> if anything goes wrong</a:t>
            </a:r>
          </a:p>
          <a:p>
            <a:pPr lvl="2">
              <a:buClr>
                <a:srgbClr val="72A71F"/>
              </a:buClr>
            </a:pPr>
            <a:r>
              <a:rPr lang="en-US" dirty="0" smtClean="0"/>
              <a:t>Returns Authentication objects. These have a collection of </a:t>
            </a:r>
            <a:r>
              <a:rPr lang="en-US" dirty="0" err="1" smtClean="0"/>
              <a:t>GrantedAuthorities</a:t>
            </a:r>
            <a:r>
              <a:rPr lang="en-US" dirty="0" smtClean="0"/>
              <a:t>. To use our authority logic from Lab 2 on these, we have to change our ‘</a:t>
            </a:r>
            <a:r>
              <a:rPr lang="en-US" dirty="0" err="1" smtClean="0"/>
              <a:t>hasRole</a:t>
            </a:r>
            <a:r>
              <a:rPr lang="en-US" dirty="0" smtClean="0"/>
              <a:t>’ checks to ‘has Authority’</a:t>
            </a:r>
            <a:endParaRPr lang="en-US" dirty="0"/>
          </a:p>
          <a:p>
            <a:pPr>
              <a:buClr>
                <a:srgbClr val="72A71F"/>
              </a:buClr>
            </a:pPr>
            <a:r>
              <a:rPr lang="en-US" dirty="0" smtClean="0"/>
              <a:t>Use the </a:t>
            </a:r>
            <a:r>
              <a:rPr lang="en-US" dirty="0" err="1" smtClean="0"/>
              <a:t>AuthenticationProvider</a:t>
            </a:r>
            <a:r>
              <a:rPr lang="en-US" dirty="0" smtClean="0"/>
              <a:t> by adding it to the </a:t>
            </a:r>
            <a:r>
              <a:rPr lang="en-US" dirty="0" err="1" smtClean="0"/>
              <a:t>AuthenticationManagerBuilder</a:t>
            </a:r>
            <a:r>
              <a:rPr lang="en-US" dirty="0" smtClean="0"/>
              <a:t> in </a:t>
            </a:r>
            <a:r>
              <a:rPr lang="en-US" dirty="0" err="1" smtClean="0"/>
              <a:t>SecurityConfig</a:t>
            </a:r>
            <a:endParaRPr lang="en-US" dirty="0" smtClean="0"/>
          </a:p>
          <a:p>
            <a:pPr lvl="1">
              <a:buClr>
                <a:srgbClr val="72A71F"/>
              </a:buClr>
            </a:pPr>
            <a:r>
              <a:rPr lang="en-US" dirty="0" smtClean="0"/>
              <a:t>Builder also supports common authentication solutions like LDAP or JDBC</a:t>
            </a: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39951384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7541"/>
            <a:ext cx="10515600" cy="935491"/>
          </a:xfrm>
        </p:spPr>
        <p:txBody>
          <a:bodyPr/>
          <a:lstStyle/>
          <a:p>
            <a:r>
              <a:rPr lang="nl-BE" dirty="0" smtClean="0"/>
              <a:t>Feature </a:t>
            </a:r>
            <a:r>
              <a:rPr lang="nl-BE" dirty="0" err="1" smtClean="0"/>
              <a:t>based</a:t>
            </a:r>
            <a:r>
              <a:rPr lang="nl-BE" dirty="0" smtClean="0"/>
              <a:t> security</a:t>
            </a:r>
            <a:br>
              <a:rPr lang="nl-BE" dirty="0" smtClean="0"/>
            </a:br>
            <a:r>
              <a:rPr lang="nl-BE" dirty="0" err="1" smtClean="0"/>
              <a:t>aka</a:t>
            </a:r>
            <a:r>
              <a:rPr lang="nl-BE" dirty="0" smtClean="0"/>
              <a:t/>
            </a:r>
            <a:br>
              <a:rPr lang="nl-BE" dirty="0" smtClean="0"/>
            </a:br>
            <a:r>
              <a:rPr lang="nl-BE" dirty="0" err="1" smtClean="0"/>
              <a:t>Permission</a:t>
            </a:r>
            <a:r>
              <a:rPr lang="nl-BE" dirty="0" smtClean="0"/>
              <a:t> </a:t>
            </a:r>
            <a:r>
              <a:rPr lang="nl-BE" dirty="0" err="1" smtClean="0"/>
              <a:t>based</a:t>
            </a:r>
            <a:r>
              <a:rPr lang="nl-BE" dirty="0" smtClean="0"/>
              <a:t> security</a:t>
            </a:r>
            <a:endParaRPr lang="nl-BE" dirty="0"/>
          </a:p>
        </p:txBody>
      </p:sp>
      <p:sp>
        <p:nvSpPr>
          <p:cNvPr id="3" name="Text Placeholder 2"/>
          <p:cNvSpPr>
            <a:spLocks noGrp="1"/>
          </p:cNvSpPr>
          <p:nvPr>
            <p:ph type="body" idx="1"/>
          </p:nvPr>
        </p:nvSpPr>
        <p:spPr/>
        <p:txBody>
          <a:bodyPr/>
          <a:lstStyle/>
          <a:p>
            <a:r>
              <a:rPr lang="nl-BE" dirty="0" smtClean="0"/>
              <a:t>Features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123</a:t>
            </a:fld>
            <a:endParaRPr lang="nl-BE" dirty="0"/>
          </a:p>
        </p:txBody>
      </p:sp>
    </p:spTree>
    <p:extLst>
      <p:ext uri="{BB962C8B-B14F-4D97-AF65-F5344CB8AC3E}">
        <p14:creationId xmlns:p14="http://schemas.microsoft.com/office/powerpoint/2010/main" val="109551898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Systems can be become quite complex over time</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4" idx="0"/>
          </p:cNvCxnSpPr>
          <p:nvPr/>
        </p:nvCxnSpPr>
        <p:spPr>
          <a:xfrm>
            <a:off x="2427674" y="2585575"/>
            <a:ext cx="709926"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031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Systems can be become quite complex over time: more roles</a:t>
            </a:r>
            <a:endParaRPr lang="en-US" sz="32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1371600" y="2590181"/>
            <a:ext cx="6800030" cy="178761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p:cNvCxnSpPr>
          <p:nvPr/>
        </p:nvCxnSpPr>
        <p:spPr>
          <a:xfrm flipH="1">
            <a:off x="3039129" y="2560943"/>
            <a:ext cx="6649431" cy="18450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933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dirty="0" smtClean="0"/>
              <a:t>Systems can be become quite complex over time: and more features</a:t>
            </a:r>
            <a:endParaRPr lang="en-US"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sp>
        <p:nvSpPr>
          <p:cNvPr id="35" name="Rechthoek 9"/>
          <p:cNvSpPr/>
          <p:nvPr/>
        </p:nvSpPr>
        <p:spPr>
          <a:xfrm>
            <a:off x="4207504" y="4384899"/>
            <a:ext cx="1848515" cy="338554"/>
          </a:xfrm>
          <a:prstGeom prst="rect">
            <a:avLst/>
          </a:prstGeom>
          <a:solidFill>
            <a:schemeClr val="tx1"/>
          </a:solidFill>
        </p:spPr>
        <p:txBody>
          <a:bodyPr wrap="square">
            <a:spAutoFit/>
          </a:bodyPr>
          <a:lstStyle/>
          <a:p>
            <a:r>
              <a:rPr lang="en-US" sz="1600" dirty="0" smtClean="0">
                <a:solidFill>
                  <a:schemeClr val="bg1"/>
                </a:solidFill>
              </a:rPr>
              <a:t>DELETE /comment</a:t>
            </a:r>
            <a:endParaRPr lang="nl-BE" sz="1600" dirty="0">
              <a:solidFill>
                <a:schemeClr val="bg1"/>
              </a:solidFill>
            </a:endParaRPr>
          </a:p>
        </p:txBody>
      </p:sp>
      <p:sp>
        <p:nvSpPr>
          <p:cNvPr id="36" name="Rechthoek 9"/>
          <p:cNvSpPr/>
          <p:nvPr/>
        </p:nvSpPr>
        <p:spPr>
          <a:xfrm>
            <a:off x="6277741" y="4384899"/>
            <a:ext cx="1848515" cy="338554"/>
          </a:xfrm>
          <a:prstGeom prst="rect">
            <a:avLst/>
          </a:prstGeom>
          <a:solidFill>
            <a:schemeClr val="tx1"/>
          </a:solidFill>
        </p:spPr>
        <p:txBody>
          <a:bodyPr wrap="square">
            <a:spAutoFit/>
          </a:bodyPr>
          <a:lstStyle/>
          <a:p>
            <a:r>
              <a:rPr lang="en-US" sz="1600" dirty="0" smtClean="0">
                <a:solidFill>
                  <a:schemeClr val="bg1"/>
                </a:solidFill>
              </a:rPr>
              <a:t>GET /lunch</a:t>
            </a:r>
            <a:endParaRPr lang="nl-BE" sz="1600" dirty="0">
              <a:solidFill>
                <a:schemeClr val="bg1"/>
              </a:solidFill>
            </a:endParaRPr>
          </a:p>
        </p:txBody>
      </p:sp>
      <p:sp>
        <p:nvSpPr>
          <p:cNvPr id="37" name="Rechthoek 9"/>
          <p:cNvSpPr/>
          <p:nvPr/>
        </p:nvSpPr>
        <p:spPr>
          <a:xfrm>
            <a:off x="8392513" y="4384899"/>
            <a:ext cx="1848515" cy="338554"/>
          </a:xfrm>
          <a:prstGeom prst="rect">
            <a:avLst/>
          </a:prstGeom>
          <a:solidFill>
            <a:schemeClr val="tx1"/>
          </a:solidFill>
        </p:spPr>
        <p:txBody>
          <a:bodyPr wrap="square">
            <a:spAutoFit/>
          </a:bodyPr>
          <a:lstStyle/>
          <a:p>
            <a:r>
              <a:rPr lang="en-US" sz="1600" dirty="0" smtClean="0">
                <a:solidFill>
                  <a:schemeClr val="bg1"/>
                </a:solidFill>
              </a:rPr>
              <a:t>POST /promotion</a:t>
            </a:r>
            <a:endParaRPr lang="nl-BE" sz="1600" dirty="0">
              <a:solidFill>
                <a:schemeClr val="bg1"/>
              </a:solidFill>
            </a:endParaRPr>
          </a:p>
        </p:txBody>
      </p:sp>
      <p:sp>
        <p:nvSpPr>
          <p:cNvPr id="38" name="Rechthoek 9"/>
          <p:cNvSpPr/>
          <p:nvPr/>
        </p:nvSpPr>
        <p:spPr>
          <a:xfrm>
            <a:off x="10507285" y="4384899"/>
            <a:ext cx="1848515" cy="338554"/>
          </a:xfrm>
          <a:prstGeom prst="rect">
            <a:avLst/>
          </a:prstGeom>
          <a:solidFill>
            <a:schemeClr val="tx1"/>
          </a:solidFill>
        </p:spPr>
        <p:txBody>
          <a:bodyPr wrap="square">
            <a:spAutoFit/>
          </a:bodyPr>
          <a:lstStyle/>
          <a:p>
            <a:r>
              <a:rPr lang="en-US" sz="1600" dirty="0" smtClean="0">
                <a:solidFill>
                  <a:schemeClr val="bg1"/>
                </a:solidFill>
              </a:rPr>
              <a:t>……………………………..</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2"/>
            <a:endCxn id="36" idx="0"/>
          </p:cNvCxnSpPr>
          <p:nvPr/>
        </p:nvCxnSpPr>
        <p:spPr>
          <a:xfrm>
            <a:off x="936487" y="2580036"/>
            <a:ext cx="6265512"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2"/>
            <a:endCxn id="38" idx="0"/>
          </p:cNvCxnSpPr>
          <p:nvPr/>
        </p:nvCxnSpPr>
        <p:spPr>
          <a:xfrm>
            <a:off x="936487" y="2580036"/>
            <a:ext cx="10495056"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2"/>
            <a:endCxn id="36" idx="0"/>
          </p:cNvCxnSpPr>
          <p:nvPr/>
        </p:nvCxnSpPr>
        <p:spPr>
          <a:xfrm>
            <a:off x="2427674" y="2585575"/>
            <a:ext cx="4774325"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7" idx="0"/>
          </p:cNvCxnSpPr>
          <p:nvPr/>
        </p:nvCxnSpPr>
        <p:spPr>
          <a:xfrm>
            <a:off x="2427674" y="2585575"/>
            <a:ext cx="6889097"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a:endCxn id="35" idx="0"/>
          </p:cNvCxnSpPr>
          <p:nvPr/>
        </p:nvCxnSpPr>
        <p:spPr>
          <a:xfrm>
            <a:off x="3819025" y="2581604"/>
            <a:ext cx="1312737" cy="18032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8" idx="0"/>
          </p:cNvCxnSpPr>
          <p:nvPr/>
        </p:nvCxnSpPr>
        <p:spPr>
          <a:xfrm>
            <a:off x="3840031" y="2599129"/>
            <a:ext cx="7591512" cy="178577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2"/>
          </p:cNvCxnSpPr>
          <p:nvPr/>
        </p:nvCxnSpPr>
        <p:spPr>
          <a:xfrm flipH="1">
            <a:off x="5251054" y="2580036"/>
            <a:ext cx="13919" cy="181823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2"/>
            <a:endCxn id="38" idx="0"/>
          </p:cNvCxnSpPr>
          <p:nvPr/>
        </p:nvCxnSpPr>
        <p:spPr>
          <a:xfrm>
            <a:off x="6700139" y="2560943"/>
            <a:ext cx="4731404"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4" idx="2"/>
            <a:endCxn id="36" idx="0"/>
          </p:cNvCxnSpPr>
          <p:nvPr/>
        </p:nvCxnSpPr>
        <p:spPr>
          <a:xfrm flipH="1">
            <a:off x="7201999" y="2590181"/>
            <a:ext cx="969631" cy="17947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0" idx="2"/>
            <a:endCxn id="36" idx="0"/>
          </p:cNvCxnSpPr>
          <p:nvPr/>
        </p:nvCxnSpPr>
        <p:spPr>
          <a:xfrm flipH="1">
            <a:off x="7201999" y="2560943"/>
            <a:ext cx="2486561"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5" idx="0"/>
          </p:cNvCxnSpPr>
          <p:nvPr/>
        </p:nvCxnSpPr>
        <p:spPr>
          <a:xfrm flipH="1">
            <a:off x="5131762" y="2556011"/>
            <a:ext cx="3056913" cy="182888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510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This also increases the complexity of your security </a:t>
            </a:r>
            <a:r>
              <a:rPr lang="en-US" sz="3200" dirty="0" err="1" smtClean="0"/>
              <a:t>config</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985124" y="1023602"/>
            <a:ext cx="10221751" cy="4810796"/>
          </a:xfrm>
          <a:prstGeom prst="rect">
            <a:avLst/>
          </a:prstGeom>
        </p:spPr>
      </p:pic>
    </p:spTree>
    <p:extLst>
      <p:ext uri="{BB962C8B-B14F-4D97-AF65-F5344CB8AC3E}">
        <p14:creationId xmlns:p14="http://schemas.microsoft.com/office/powerpoint/2010/main" val="16772673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128</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requests</a:t>
            </a:r>
            <a:endParaRPr lang="en-US" sz="2000" dirty="0" smtClean="0"/>
          </a:p>
          <a:p>
            <a:pPr>
              <a:buClr>
                <a:srgbClr val="72A71F"/>
              </a:buClr>
            </a:pPr>
            <a:r>
              <a:rPr lang="en-US" dirty="0" smtClean="0"/>
              <a:t>Janitors should also be able to perform all financial related activities</a:t>
            </a:r>
            <a:endParaRPr lang="en-US" dirty="0"/>
          </a:p>
          <a:p>
            <a:pPr>
              <a:buClr>
                <a:srgbClr val="72A71F"/>
              </a:buClr>
            </a:pPr>
            <a:r>
              <a:rPr lang="en-US" dirty="0" smtClean="0"/>
              <a:t>We made a mistake: interns shouldn’t be able to use any of the cafeteria’s services</a:t>
            </a:r>
          </a:p>
          <a:p>
            <a:pPr>
              <a:buClr>
                <a:srgbClr val="72A71F"/>
              </a:buClr>
            </a:pPr>
            <a:r>
              <a:rPr lang="en-US" dirty="0" smtClean="0"/>
              <a:t>There’s this now role</a:t>
            </a:r>
            <a:r>
              <a:rPr lang="en-US" dirty="0"/>
              <a:t>:</a:t>
            </a:r>
            <a:r>
              <a:rPr lang="en-US" dirty="0" smtClean="0"/>
              <a:t> accountant. He’s like a regular employee, but he also gets access to financial data. He can’t use our dental plan, however.</a:t>
            </a:r>
            <a:endParaRPr lang="en-US"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06385171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129</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2050" name="Picture 2" descr="Brown Monke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65" y="1268981"/>
            <a:ext cx="6547470" cy="4367303"/>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flipH="1">
            <a:off x="2161308" y="1268981"/>
            <a:ext cx="2504209" cy="1704109"/>
          </a:xfrm>
          <a:prstGeom prst="wedgeEllipse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Let me take a look.</a:t>
            </a:r>
            <a:endParaRPr lang="nl-BE" dirty="0"/>
          </a:p>
        </p:txBody>
      </p:sp>
      <p:sp>
        <p:nvSpPr>
          <p:cNvPr id="8" name="Cloud Callout 7"/>
          <p:cNvSpPr/>
          <p:nvPr/>
        </p:nvSpPr>
        <p:spPr>
          <a:xfrm>
            <a:off x="6875624" y="433581"/>
            <a:ext cx="3314700" cy="1932709"/>
          </a:xfrm>
          <a:prstGeom prst="cloud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SHIIIIIIIIIT. WTF!?</a:t>
            </a:r>
            <a:endParaRPr lang="nl-BE" dirty="0" smtClean="0"/>
          </a:p>
        </p:txBody>
      </p:sp>
      <p:sp>
        <p:nvSpPr>
          <p:cNvPr id="11" name="Content Placeholder 4"/>
          <p:cNvSpPr txBox="1">
            <a:spLocks/>
          </p:cNvSpPr>
          <p:nvPr/>
        </p:nvSpPr>
        <p:spPr>
          <a:xfrm>
            <a:off x="658091" y="433581"/>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600" dirty="0" smtClean="0"/>
              <a:t>You, a poor developer</a:t>
            </a: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p:txBody>
      </p:sp>
    </p:spTree>
    <p:extLst>
      <p:ext uri="{BB962C8B-B14F-4D97-AF65-F5344CB8AC3E}">
        <p14:creationId xmlns:p14="http://schemas.microsoft.com/office/powerpoint/2010/main" val="167714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OWASP</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a:t>
            </a:fld>
            <a:endParaRPr lang="nl-BE" dirty="0"/>
          </a:p>
        </p:txBody>
      </p:sp>
    </p:spTree>
    <p:extLst>
      <p:ext uri="{BB962C8B-B14F-4D97-AF65-F5344CB8AC3E}">
        <p14:creationId xmlns:p14="http://schemas.microsoft.com/office/powerpoint/2010/main" val="21704689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130</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Problem</a:t>
            </a:r>
            <a:endParaRPr lang="en-US" sz="2000" dirty="0" smtClean="0"/>
          </a:p>
          <a:p>
            <a:pPr>
              <a:buClr>
                <a:srgbClr val="72A71F"/>
              </a:buClr>
            </a:pPr>
            <a:r>
              <a:rPr lang="en-US" dirty="0" smtClean="0"/>
              <a:t>Security rules tend to change over the course of a project</a:t>
            </a:r>
          </a:p>
          <a:p>
            <a:pPr>
              <a:buClr>
                <a:srgbClr val="72A71F"/>
              </a:buClr>
            </a:pPr>
            <a:r>
              <a:rPr lang="en-US" dirty="0" smtClean="0"/>
              <a:t>Non-developers don’t think in terms of REST URL’s when talking about what someone should or shouldn’t be able to do</a:t>
            </a:r>
          </a:p>
          <a:p>
            <a:pPr>
              <a:buClr>
                <a:srgbClr val="72A71F"/>
              </a:buClr>
            </a:pPr>
            <a:r>
              <a:rPr lang="en-US" dirty="0" smtClean="0"/>
              <a:t>Non-developers often group a number of REST-calls together (an ‘epic’ of related actions), E.G.: create, view, delete and update a request for an absence</a:t>
            </a:r>
          </a:p>
          <a:p>
            <a:pPr>
              <a:buClr>
                <a:srgbClr val="72A71F"/>
              </a:buClr>
            </a:pPr>
            <a:r>
              <a:rPr lang="en-US" dirty="0" smtClean="0"/>
              <a:t>Current mechanisms don’t allow us to input these rules in a way that corresponds with non-technical thinking</a:t>
            </a:r>
          </a:p>
          <a:p>
            <a:pPr marL="0" indent="0">
              <a:buClr>
                <a:srgbClr val="72A71F"/>
              </a:buClr>
              <a:buNone/>
            </a:pPr>
            <a:endParaRPr lang="en-US" sz="16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42661244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131</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a:t>
            </a:r>
            <a:endParaRPr lang="en-US" sz="2000" dirty="0" smtClean="0"/>
          </a:p>
          <a:p>
            <a:pPr marL="0" indent="0">
              <a:buClr>
                <a:srgbClr val="72A71F"/>
              </a:buClr>
              <a:buNone/>
            </a:pPr>
            <a:r>
              <a:rPr lang="en-US" dirty="0" smtClean="0"/>
              <a:t>As a manager I want to see the hours worked of my employees, so I can see how much story points have already been used up.</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2181540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As Is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845184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52044" y="3314567"/>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650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To Be with Features!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1076287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21851" y="3251456"/>
            <a:ext cx="1177397"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Rechthoek 9"/>
          <p:cNvSpPr/>
          <p:nvPr/>
        </p:nvSpPr>
        <p:spPr>
          <a:xfrm>
            <a:off x="8515418" y="3534333"/>
            <a:ext cx="1076615" cy="400110"/>
          </a:xfrm>
          <a:prstGeom prst="rect">
            <a:avLst/>
          </a:prstGeom>
          <a:solidFill>
            <a:schemeClr val="tx1"/>
          </a:solidFill>
        </p:spPr>
        <p:txBody>
          <a:bodyPr wrap="square">
            <a:spAutoFit/>
          </a:bodyPr>
          <a:lstStyle/>
          <a:p>
            <a:r>
              <a:rPr lang="en-US" sz="2000" dirty="0" smtClean="0">
                <a:solidFill>
                  <a:schemeClr val="bg1"/>
                </a:solidFill>
              </a:rPr>
              <a:t>Feature</a:t>
            </a:r>
            <a:endParaRPr lang="nl-BE" sz="1600" dirty="0">
              <a:solidFill>
                <a:schemeClr val="bg1"/>
              </a:solidFill>
            </a:endParaRPr>
          </a:p>
        </p:txBody>
      </p:sp>
      <p:cxnSp>
        <p:nvCxnSpPr>
          <p:cNvPr id="18" name="Straight Arrow Connector 17"/>
          <p:cNvCxnSpPr>
            <a:stCxn id="11" idx="1"/>
            <a:endCxn id="17" idx="3"/>
          </p:cNvCxnSpPr>
          <p:nvPr/>
        </p:nvCxnSpPr>
        <p:spPr>
          <a:xfrm flipH="1" flipV="1">
            <a:off x="9592033" y="3734388"/>
            <a:ext cx="1170846" cy="17205"/>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4039" y="3171883"/>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233767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What a feature list might look like</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838200" y="1100820"/>
            <a:ext cx="7830643" cy="2619741"/>
          </a:xfrm>
          <a:prstGeom prst="rect">
            <a:avLst/>
          </a:prstGeom>
        </p:spPr>
      </p:pic>
      <p:pic>
        <p:nvPicPr>
          <p:cNvPr id="8" name="Picture 7"/>
          <p:cNvPicPr>
            <a:picLocks noChangeAspect="1"/>
          </p:cNvPicPr>
          <p:nvPr/>
        </p:nvPicPr>
        <p:blipFill>
          <a:blip r:embed="rId4"/>
          <a:stretch>
            <a:fillRect/>
          </a:stretch>
        </p:blipFill>
        <p:spPr>
          <a:xfrm>
            <a:off x="5097759" y="3109309"/>
            <a:ext cx="4143953" cy="2934109"/>
          </a:xfrm>
          <a:prstGeom prst="rect">
            <a:avLst/>
          </a:prstGeom>
        </p:spPr>
      </p:pic>
    </p:spTree>
    <p:extLst>
      <p:ext uri="{BB962C8B-B14F-4D97-AF65-F5344CB8AC3E}">
        <p14:creationId xmlns:p14="http://schemas.microsoft.com/office/powerpoint/2010/main" val="37033854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Features recap</a:t>
            </a:r>
            <a:endParaRPr lang="en-US" sz="2000" dirty="0" smtClean="0"/>
          </a:p>
          <a:p>
            <a:pPr>
              <a:buClr>
                <a:srgbClr val="72A71F"/>
              </a:buClr>
            </a:pPr>
            <a:r>
              <a:rPr lang="en-US" dirty="0"/>
              <a:t>A user’s role is a set of actions he is allowed to perform</a:t>
            </a:r>
          </a:p>
          <a:p>
            <a:pPr lvl="1">
              <a:buClr>
                <a:srgbClr val="72A71F"/>
              </a:buClr>
            </a:pPr>
            <a:r>
              <a:rPr lang="en-US" dirty="0"/>
              <a:t>Features make </a:t>
            </a:r>
            <a:r>
              <a:rPr lang="en-US" dirty="0" smtClean="0"/>
              <a:t>these actions explicit</a:t>
            </a:r>
          </a:p>
          <a:p>
            <a:pPr lvl="1">
              <a:buClr>
                <a:srgbClr val="72A71F"/>
              </a:buClr>
            </a:pPr>
            <a:r>
              <a:rPr lang="en-US" dirty="0" smtClean="0"/>
              <a:t>EG: Feature ‘PUBLISH_NOVEL’ can be performed by anyone with any of the roles ‘INDEPENDANT_AUTHOR’ or ‘PUBLISHER’</a:t>
            </a:r>
          </a:p>
          <a:p>
            <a:pPr lvl="1">
              <a:buClr>
                <a:srgbClr val="72A71F"/>
              </a:buClr>
            </a:pPr>
            <a:r>
              <a:rPr lang="en-US" dirty="0" smtClean="0"/>
              <a:t>Dividing code based on functional properties &gt; Dividing code based on technical properties</a:t>
            </a:r>
          </a:p>
          <a:p>
            <a:pPr lvl="2">
              <a:buClr>
                <a:srgbClr val="72A71F"/>
              </a:buClr>
            </a:pPr>
            <a:r>
              <a:rPr lang="en-US" dirty="0" smtClean="0"/>
              <a:t>Easier for human beings to find their way around</a:t>
            </a:r>
          </a:p>
          <a:p>
            <a:pPr>
              <a:buClr>
                <a:srgbClr val="72A71F"/>
              </a:buClr>
            </a:pPr>
            <a:r>
              <a:rPr lang="en-US" dirty="0" smtClean="0"/>
              <a:t>Great tool if you have a lot of different roles, still possible to use if you only have a few</a:t>
            </a:r>
          </a:p>
          <a:p>
            <a:pPr>
              <a:buClr>
                <a:srgbClr val="72A71F"/>
              </a:buClr>
            </a:pPr>
            <a:r>
              <a:rPr lang="en-US" dirty="0" smtClean="0"/>
              <a:t>Decouples relationship between roles and permissions</a:t>
            </a:r>
          </a:p>
          <a:p>
            <a:pPr lvl="1">
              <a:buClr>
                <a:srgbClr val="72A71F"/>
              </a:buClr>
            </a:pPr>
            <a:r>
              <a:rPr lang="en-US" dirty="0" smtClean="0"/>
              <a:t>Calling code only cares about ‘can user x perform action y’ </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2124813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DOGWOOD-START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75840836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 Debriefing</a:t>
            </a:r>
            <a:endParaRPr lang="en-US" sz="3600" b="1" dirty="0">
              <a:solidFill>
                <a:srgbClr val="FFC000"/>
              </a:solidFill>
            </a:endParaRPr>
          </a:p>
          <a:p>
            <a:pPr>
              <a:buClr>
                <a:srgbClr val="72A71F"/>
              </a:buClr>
            </a:pPr>
            <a:r>
              <a:rPr lang="en-US" dirty="0" smtClean="0"/>
              <a:t>No ‘official’ mechanisms to handle Features</a:t>
            </a:r>
            <a:endParaRPr lang="en-US" dirty="0"/>
          </a:p>
          <a:p>
            <a:pPr lvl="1">
              <a:buClr>
                <a:srgbClr val="72A71F"/>
              </a:buClr>
            </a:pPr>
            <a:r>
              <a:rPr lang="en-US" dirty="0" smtClean="0"/>
              <a:t>Using </a:t>
            </a:r>
            <a:r>
              <a:rPr lang="en-US" dirty="0" err="1" smtClean="0"/>
              <a:t>Enums</a:t>
            </a:r>
            <a:r>
              <a:rPr lang="en-US" dirty="0" smtClean="0"/>
              <a:t> to handle the role -&gt; feature mapping is a good idea</a:t>
            </a:r>
            <a:endParaRPr lang="en-US" dirty="0"/>
          </a:p>
          <a:p>
            <a:pPr lvl="1">
              <a:buClr>
                <a:srgbClr val="72A71F"/>
              </a:buClr>
            </a:pPr>
            <a:r>
              <a:rPr lang="en-US" dirty="0" smtClean="0"/>
              <a:t>Mapping role(s) -&gt; feature(s) needs to happen in </a:t>
            </a:r>
            <a:r>
              <a:rPr lang="en-US" dirty="0" err="1" smtClean="0"/>
              <a:t>AuthenticationProvider</a:t>
            </a:r>
            <a:endParaRPr lang="en-US" dirty="0" smtClean="0"/>
          </a:p>
          <a:p>
            <a:pPr lvl="2">
              <a:buClr>
                <a:srgbClr val="72A71F"/>
              </a:buClr>
            </a:pPr>
            <a:r>
              <a:rPr lang="en-US" dirty="0" smtClean="0"/>
              <a:t>Some handy Lambda-</a:t>
            </a:r>
            <a:r>
              <a:rPr lang="en-US" dirty="0" err="1" smtClean="0"/>
              <a:t>ing</a:t>
            </a:r>
            <a:r>
              <a:rPr lang="en-US" dirty="0" smtClean="0"/>
              <a:t> should do the trick</a:t>
            </a:r>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2967951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Additional</a:t>
            </a:r>
            <a:r>
              <a:rPr lang="nl-BE" dirty="0" smtClean="0"/>
              <a:t> access checks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5</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138</a:t>
            </a:fld>
            <a:endParaRPr lang="nl-BE" dirty="0"/>
          </a:p>
        </p:txBody>
      </p:sp>
    </p:spTree>
    <p:extLst>
      <p:ext uri="{BB962C8B-B14F-4D97-AF65-F5344CB8AC3E}">
        <p14:creationId xmlns:p14="http://schemas.microsoft.com/office/powerpoint/2010/main" val="15848961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139</a:t>
            </a:fld>
            <a:endParaRPr lang="nl-BE" dirty="0"/>
          </a:p>
        </p:txBody>
      </p:sp>
    </p:spTree>
    <p:extLst>
      <p:ext uri="{BB962C8B-B14F-4D97-AF65-F5344CB8AC3E}">
        <p14:creationId xmlns:p14="http://schemas.microsoft.com/office/powerpoint/2010/main" val="37711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a:t>
            </a:fld>
            <a:endParaRPr lang="nl-BE" dirty="0"/>
          </a:p>
        </p:txBody>
      </p:sp>
      <p:sp>
        <p:nvSpPr>
          <p:cNvPr id="4" name="Title 3"/>
          <p:cNvSpPr>
            <a:spLocks noGrp="1"/>
          </p:cNvSpPr>
          <p:nvPr>
            <p:ph type="title"/>
          </p:nvPr>
        </p:nvSpPr>
        <p:spPr/>
        <p:txBody>
          <a:bodyPr/>
          <a:lstStyle/>
          <a:p>
            <a:r>
              <a:rPr lang="nl-BE" dirty="0" smtClean="0"/>
              <a:t>OWASP</a:t>
            </a:r>
            <a:endParaRPr lang="nl-BE" dirty="0"/>
          </a:p>
        </p:txBody>
      </p:sp>
      <p:sp>
        <p:nvSpPr>
          <p:cNvPr id="5" name="Content Placeholder 4"/>
          <p:cNvSpPr>
            <a:spLocks noGrp="1"/>
          </p:cNvSpPr>
          <p:nvPr>
            <p:ph sz="half" idx="1"/>
          </p:nvPr>
        </p:nvSpPr>
        <p:spPr/>
        <p:txBody>
          <a:bodyPr/>
          <a:lstStyle/>
          <a:p>
            <a:pPr marL="0" indent="0" algn="ctr">
              <a:buNone/>
            </a:pPr>
            <a:endParaRPr lang="en-US" sz="3200" dirty="0" smtClean="0"/>
          </a:p>
          <a:p>
            <a:pPr marL="0" indent="0" algn="ctr">
              <a:buNone/>
            </a:pPr>
            <a:r>
              <a:rPr lang="en-US" sz="3200" dirty="0" smtClean="0"/>
              <a:t/>
            </a:r>
            <a:br>
              <a:rPr lang="en-US" sz="3200" dirty="0" smtClean="0"/>
            </a:br>
            <a:endParaRPr lang="en-US" sz="3200" dirty="0"/>
          </a:p>
        </p:txBody>
      </p:sp>
      <p:sp>
        <p:nvSpPr>
          <p:cNvPr id="6" name="Content Placeholder 5"/>
          <p:cNvSpPr>
            <a:spLocks noGrp="1"/>
          </p:cNvSpPr>
          <p:nvPr>
            <p:ph sz="half" idx="10"/>
          </p:nvPr>
        </p:nvSpPr>
        <p:spPr/>
        <p:txBody>
          <a:bodyPr/>
          <a:lstStyle/>
          <a:p>
            <a:r>
              <a:rPr lang="nl-BE" dirty="0"/>
              <a:t>Common attacks</a:t>
            </a:r>
          </a:p>
          <a:p>
            <a:endParaRPr lang="nl-BE" dirty="0"/>
          </a:p>
        </p:txBody>
      </p:sp>
      <p:sp>
        <p:nvSpPr>
          <p:cNvPr id="7" name="Content Placeholder 4"/>
          <p:cNvSpPr txBox="1">
            <a:spLocks/>
          </p:cNvSpPr>
          <p:nvPr/>
        </p:nvSpPr>
        <p:spPr>
          <a:xfrm>
            <a:off x="990600" y="596126"/>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32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83" y="68172"/>
            <a:ext cx="10713661" cy="582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11"/>
          <p:cNvCxnSpPr/>
          <p:nvPr/>
        </p:nvCxnSpPr>
        <p:spPr>
          <a:xfrm>
            <a:off x="-1406330" y="453887"/>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1"/>
          <p:cNvCxnSpPr/>
          <p:nvPr/>
        </p:nvCxnSpPr>
        <p:spPr>
          <a:xfrm>
            <a:off x="-1406331" y="996705"/>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332" y="1572058"/>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a:off x="-1406333" y="27227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1406330" y="3318776"/>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p:nvPr/>
        </p:nvCxnSpPr>
        <p:spPr>
          <a:xfrm>
            <a:off x="-1406334" y="3924840"/>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p:nvPr/>
        </p:nvCxnSpPr>
        <p:spPr>
          <a:xfrm>
            <a:off x="-1459901" y="49934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399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466"/>
            <a:ext cx="10515600" cy="935491"/>
          </a:xfrm>
        </p:spPr>
        <p:txBody>
          <a:bodyPr/>
          <a:lstStyle/>
          <a:p>
            <a:r>
              <a:rPr lang="nl-BE" dirty="0" err="1" smtClean="0"/>
              <a:t>Introducing</a:t>
            </a:r>
            <a:r>
              <a:rPr lang="nl-BE" dirty="0" smtClean="0"/>
              <a:t> more complex </a:t>
            </a:r>
            <a:r>
              <a:rPr lang="nl-BE" dirty="0" err="1" smtClean="0"/>
              <a:t>authorization</a:t>
            </a:r>
            <a:r>
              <a:rPr lang="nl-BE" dirty="0" smtClean="0"/>
              <a:t> checks</a:t>
            </a:r>
            <a:endParaRPr lang="nl-BE" dirty="0"/>
          </a:p>
        </p:txBody>
      </p:sp>
      <p:sp>
        <p:nvSpPr>
          <p:cNvPr id="3" name="Text Placeholder 2"/>
          <p:cNvSpPr>
            <a:spLocks noGrp="1"/>
          </p:cNvSpPr>
          <p:nvPr>
            <p:ph type="body" idx="1"/>
          </p:nvPr>
        </p:nvSpPr>
        <p:spPr/>
        <p:txBody>
          <a:bodyPr/>
          <a:lstStyle/>
          <a:p>
            <a:r>
              <a:rPr lang="nl-BE" dirty="0" err="1" smtClean="0"/>
              <a:t>Additional</a:t>
            </a:r>
            <a:r>
              <a:rPr lang="nl-BE" dirty="0" smtClean="0"/>
              <a:t> access checks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140</a:t>
            </a:fld>
            <a:endParaRPr lang="nl-BE" dirty="0"/>
          </a:p>
        </p:txBody>
      </p:sp>
    </p:spTree>
    <p:extLst>
      <p:ext uri="{BB962C8B-B14F-4D97-AF65-F5344CB8AC3E}">
        <p14:creationId xmlns:p14="http://schemas.microsoft.com/office/powerpoint/2010/main" val="59219318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141</a:t>
            </a:fld>
            <a:endParaRPr lang="nl-BE" dirty="0"/>
          </a:p>
        </p:txBody>
      </p:sp>
      <p:sp>
        <p:nvSpPr>
          <p:cNvPr id="4" name="Title 3"/>
          <p:cNvSpPr>
            <a:spLocks noGrp="1"/>
          </p:cNvSpPr>
          <p:nvPr>
            <p:ph type="title"/>
          </p:nvPr>
        </p:nvSpPr>
        <p:spPr>
          <a:xfrm>
            <a:off x="4572001" y="6176260"/>
            <a:ext cx="7035800" cy="479209"/>
          </a:xfrm>
        </p:spPr>
        <p:txBody>
          <a:bodyPr/>
          <a:lstStyle/>
          <a:p>
            <a:r>
              <a:rPr lang="nl-BE" dirty="0" err="1" smtClean="0"/>
              <a:t>Introducing</a:t>
            </a:r>
            <a:r>
              <a:rPr lang="nl-BE" dirty="0" smtClean="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600" dirty="0" smtClean="0"/>
              <a:t>Authorization checks beyond roles</a:t>
            </a:r>
            <a:endParaRPr lang="en-US" sz="2000" dirty="0" smtClean="0"/>
          </a:p>
          <a:p>
            <a:pPr>
              <a:buClr>
                <a:srgbClr val="72A71F"/>
              </a:buClr>
            </a:pPr>
            <a:r>
              <a:rPr lang="en-US" dirty="0" smtClean="0"/>
              <a:t>Some REST endpoints require some extra checks to see if a user can access them</a:t>
            </a:r>
            <a:endParaRPr lang="en-US" dirty="0"/>
          </a:p>
          <a:p>
            <a:pPr lvl="1">
              <a:buClr>
                <a:srgbClr val="72A71F"/>
              </a:buClr>
            </a:pPr>
            <a:r>
              <a:rPr lang="en-US" dirty="0" smtClean="0"/>
              <a:t>EG: ‘GET patient/record/detail/{</a:t>
            </a:r>
            <a:r>
              <a:rPr lang="en-US" dirty="0" err="1" smtClean="0"/>
              <a:t>patientid</a:t>
            </a:r>
            <a:r>
              <a:rPr lang="en-US" dirty="0" smtClean="0"/>
              <a:t>}’</a:t>
            </a:r>
          </a:p>
          <a:p>
            <a:pPr lvl="2">
              <a:buClr>
                <a:srgbClr val="72A71F"/>
              </a:buClr>
            </a:pPr>
            <a:r>
              <a:rPr lang="en-US" dirty="0" smtClean="0"/>
              <a:t>Only accessible by accounts with role ‘DOCTOR’ AND if their </a:t>
            </a:r>
            <a:r>
              <a:rPr lang="en-US" dirty="0" err="1" smtClean="0"/>
              <a:t>userId</a:t>
            </a:r>
            <a:r>
              <a:rPr lang="en-US" dirty="0" smtClean="0"/>
              <a:t> is in the ‘</a:t>
            </a:r>
            <a:r>
              <a:rPr lang="en-US" dirty="0" err="1" smtClean="0"/>
              <a:t>treatingDoctors</a:t>
            </a:r>
            <a:r>
              <a:rPr lang="en-US" dirty="0" smtClean="0"/>
              <a:t>’ array on the </a:t>
            </a:r>
            <a:r>
              <a:rPr lang="en-US" dirty="0" err="1" smtClean="0"/>
              <a:t>PatientRecord</a:t>
            </a:r>
            <a:r>
              <a:rPr lang="en-US" dirty="0" smtClean="0"/>
              <a:t> Object</a:t>
            </a:r>
          </a:p>
          <a:p>
            <a:pPr lvl="1">
              <a:buClr>
                <a:srgbClr val="72A71F"/>
              </a:buClr>
            </a:pPr>
            <a:r>
              <a:rPr lang="en-US" dirty="0" smtClean="0"/>
              <a:t>EG: ‘POST teams/{</a:t>
            </a:r>
            <a:r>
              <a:rPr lang="en-US" dirty="0" err="1" smtClean="0"/>
              <a:t>teamId</a:t>
            </a:r>
            <a:r>
              <a:rPr lang="en-US" dirty="0" smtClean="0"/>
              <a:t>}/invite/{</a:t>
            </a:r>
            <a:r>
              <a:rPr lang="en-US" dirty="0" err="1" smtClean="0"/>
              <a:t>athleteId</a:t>
            </a:r>
            <a:r>
              <a:rPr lang="en-US" dirty="0" smtClean="0"/>
              <a:t>}’</a:t>
            </a:r>
          </a:p>
          <a:p>
            <a:pPr lvl="2">
              <a:buClr>
                <a:srgbClr val="72A71F"/>
              </a:buClr>
            </a:pPr>
            <a:r>
              <a:rPr lang="en-US" dirty="0" smtClean="0"/>
              <a:t>Only accessible by people with role ‘ATHLETE’ who are part of the team that has ‘</a:t>
            </a:r>
            <a:r>
              <a:rPr lang="en-US" dirty="0" err="1" smtClean="0"/>
              <a:t>teamId</a:t>
            </a:r>
            <a:r>
              <a:rPr lang="en-US" dirty="0" smtClean="0"/>
              <a:t>’ </a:t>
            </a:r>
          </a:p>
          <a:p>
            <a:pPr lvl="1">
              <a:buClr>
                <a:srgbClr val="72A71F"/>
              </a:buClr>
            </a:pPr>
            <a:r>
              <a:rPr lang="en-US" dirty="0" smtClean="0"/>
              <a:t>EG: ‘DELETE store/{</a:t>
            </a:r>
            <a:r>
              <a:rPr lang="en-US" dirty="0" err="1" smtClean="0"/>
              <a:t>storeId</a:t>
            </a:r>
            <a:r>
              <a:rPr lang="en-US" dirty="0" smtClean="0"/>
              <a:t>}/inventory/{</a:t>
            </a:r>
            <a:r>
              <a:rPr lang="en-US" dirty="0" err="1" smtClean="0"/>
              <a:t>itemId</a:t>
            </a:r>
            <a:r>
              <a:rPr lang="en-US" dirty="0" smtClean="0"/>
              <a:t>}’</a:t>
            </a:r>
          </a:p>
          <a:p>
            <a:pPr lvl="2">
              <a:buClr>
                <a:srgbClr val="72A71F"/>
              </a:buClr>
            </a:pPr>
            <a:r>
              <a:rPr lang="en-US" dirty="0" smtClean="0"/>
              <a:t>Only accessible by people with role ‘STORE_MANAGER’ if they are the manager of the store with ‘</a:t>
            </a:r>
            <a:r>
              <a:rPr lang="en-US" dirty="0" err="1" smtClean="0"/>
              <a:t>storeId</a:t>
            </a:r>
            <a:r>
              <a:rPr lang="en-US"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a:t>
            </a:r>
            <a:endParaRPr lang="nl-BE" dirty="0"/>
          </a:p>
        </p:txBody>
      </p:sp>
    </p:spTree>
    <p:extLst>
      <p:ext uri="{BB962C8B-B14F-4D97-AF65-F5344CB8AC3E}">
        <p14:creationId xmlns:p14="http://schemas.microsoft.com/office/powerpoint/2010/main" val="955130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142</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spTree>
    <p:extLst>
      <p:ext uri="{BB962C8B-B14F-4D97-AF65-F5344CB8AC3E}">
        <p14:creationId xmlns:p14="http://schemas.microsoft.com/office/powerpoint/2010/main" val="214092990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143</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cxnSp>
        <p:nvCxnSpPr>
          <p:cNvPr id="8" name="Straight Arrow Connector 7"/>
          <p:cNvCxnSpPr/>
          <p:nvPr/>
        </p:nvCxnSpPr>
        <p:spPr>
          <a:xfrm flipV="1">
            <a:off x="6335487" y="3161211"/>
            <a:ext cx="2547256" cy="215537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35487" y="3028369"/>
            <a:ext cx="2459022" cy="11386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4844" y="1802469"/>
            <a:ext cx="2399665" cy="9056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87887" y="2873122"/>
            <a:ext cx="2306622" cy="2184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33436" y="2564450"/>
            <a:ext cx="204268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CODE DUPLICATION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4353263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144</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8" name="Picture 7"/>
          <p:cNvPicPr>
            <a:picLocks noChangeAspect="1"/>
          </p:cNvPicPr>
          <p:nvPr/>
        </p:nvPicPr>
        <p:blipFill>
          <a:blip r:embed="rId3"/>
          <a:stretch>
            <a:fillRect/>
          </a:stretch>
        </p:blipFill>
        <p:spPr>
          <a:xfrm>
            <a:off x="838200" y="918099"/>
            <a:ext cx="7711328" cy="4884123"/>
          </a:xfrm>
          <a:prstGeom prst="rect">
            <a:avLst/>
          </a:prstGeom>
        </p:spPr>
      </p:pic>
      <p:cxnSp>
        <p:nvCxnSpPr>
          <p:cNvPr id="9" name="Straight Arrow Connector 8"/>
          <p:cNvCxnSpPr/>
          <p:nvPr/>
        </p:nvCxnSpPr>
        <p:spPr>
          <a:xfrm flipV="1">
            <a:off x="4833257" y="2886891"/>
            <a:ext cx="4219303" cy="2142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4509" y="2343999"/>
            <a:ext cx="2922874" cy="1015663"/>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 Mental clutter</a:t>
            </a:r>
          </a:p>
          <a:p>
            <a:pPr algn="ctr"/>
            <a:r>
              <a:rPr lang="en-US" sz="2000" dirty="0" smtClean="0">
                <a:solidFill>
                  <a:srgbClr val="72A71F"/>
                </a:solidFill>
                <a:latin typeface="MV Boli" panose="02000500030200090000" pitchFamily="2" charset="0"/>
                <a:cs typeface="MV Boli" panose="02000500030200090000" pitchFamily="2" charset="0"/>
              </a:rPr>
              <a:t>- Not controller’s responsibility</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709796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ELM-START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4461138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flipH="1">
            <a:off x="2390191" y="3917149"/>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5770" y="4044148"/>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503450" y="2863468"/>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p:nvPr/>
        </p:nvCxnSpPr>
        <p:spPr>
          <a:xfrm>
            <a:off x="9829711"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034207"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818150" y="1580421"/>
            <a:ext cx="291050" cy="21010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34207"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21" name="Rectangle 20"/>
          <p:cNvSpPr/>
          <p:nvPr/>
        </p:nvSpPr>
        <p:spPr>
          <a:xfrm>
            <a:off x="452990" y="458830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(criminal record)</a:t>
            </a:r>
            <a:endParaRPr lang="nl-BE" dirty="0" smtClean="0"/>
          </a:p>
        </p:txBody>
      </p:sp>
      <p:cxnSp>
        <p:nvCxnSpPr>
          <p:cNvPr id="24" name="Straight Arrow Connector 23"/>
          <p:cNvCxnSpPr>
            <a:stCxn id="21" idx="3"/>
            <a:endCxn id="32" idx="1"/>
          </p:cNvCxnSpPr>
          <p:nvPr/>
        </p:nvCxnSpPr>
        <p:spPr>
          <a:xfrm flipV="1">
            <a:off x="3767690" y="3681467"/>
            <a:ext cx="2735760" cy="12108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47561" y="4596990"/>
            <a:ext cx="69762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true</a:t>
            </a:r>
            <a:endParaRPr lang="nl-BE" sz="2000" dirty="0">
              <a:solidFill>
                <a:srgbClr val="72A71F"/>
              </a:solidFill>
              <a:latin typeface="MV Boli" panose="02000500030200090000" pitchFamily="2" charset="0"/>
              <a:cs typeface="MV Boli" panose="02000500030200090000" pitchFamily="2" charset="0"/>
            </a:endParaRPr>
          </a:p>
        </p:txBody>
      </p:sp>
      <p:cxnSp>
        <p:nvCxnSpPr>
          <p:cNvPr id="28" name="Straight Arrow Connector 27"/>
          <p:cNvCxnSpPr>
            <a:stCxn id="21" idx="3"/>
            <a:endCxn id="9" idx="1"/>
          </p:cNvCxnSpPr>
          <p:nvPr/>
        </p:nvCxnSpPr>
        <p:spPr>
          <a:xfrm flipV="1">
            <a:off x="3767690" y="1276366"/>
            <a:ext cx="4684160" cy="361599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59555" y="3404745"/>
            <a:ext cx="707245"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false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6687701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1"/>
            <a:ext cx="4343401" cy="663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Authentication check (user + password ok?)</a:t>
            </a:r>
          </a:p>
          <a:p>
            <a:pPr marL="285750" indent="-285750" algn="ctr">
              <a:buFontTx/>
              <a:buChar char="-"/>
            </a:pPr>
            <a:endParaRPr lang="en-US" dirty="0" smtClean="0"/>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67490" y="2918801"/>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p>
        </p:txBody>
      </p:sp>
      <p:sp>
        <p:nvSpPr>
          <p:cNvPr id="21" name="Rectangle 20"/>
          <p:cNvSpPr/>
          <p:nvPr/>
        </p:nvSpPr>
        <p:spPr>
          <a:xfrm>
            <a:off x="477831" y="3583326"/>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a:t>
            </a:r>
            <a:endParaRPr lang="nl-BE" dirty="0" smtClean="0"/>
          </a:p>
        </p:txBody>
      </p:sp>
      <p:sp>
        <p:nvSpPr>
          <p:cNvPr id="26" name="Rectangle 25"/>
          <p:cNvSpPr/>
          <p:nvPr/>
        </p:nvSpPr>
        <p:spPr>
          <a:xfrm>
            <a:off x="510140" y="486195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check (role ok?)</a:t>
            </a:r>
          </a:p>
        </p:txBody>
      </p:sp>
      <p:cxnSp>
        <p:nvCxnSpPr>
          <p:cNvPr id="29" name="Straight Arrow Connector 28"/>
          <p:cNvCxnSpPr/>
          <p:nvPr/>
        </p:nvCxnSpPr>
        <p:spPr>
          <a:xfrm flipH="1">
            <a:off x="2099635" y="4207230"/>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5" idx="1"/>
          </p:cNvCxnSpPr>
          <p:nvPr/>
        </p:nvCxnSpPr>
        <p:spPr>
          <a:xfrm flipV="1">
            <a:off x="3824840" y="5100850"/>
            <a:ext cx="4106310" cy="6515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09226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a:buClr>
                <a:srgbClr val="72A71F"/>
              </a:buClr>
            </a:pPr>
            <a:r>
              <a:rPr lang="en-US" dirty="0" smtClean="0"/>
              <a:t>Add access checks to configure-method of </a:t>
            </a:r>
            <a:r>
              <a:rPr lang="en-US" dirty="0" err="1" smtClean="0"/>
              <a:t>SecurityConfig</a:t>
            </a:r>
            <a:endParaRPr lang="en-US" dirty="0"/>
          </a:p>
          <a:p>
            <a:pPr lvl="1">
              <a:buClr>
                <a:srgbClr val="72A71F"/>
              </a:buClr>
            </a:pPr>
            <a:r>
              <a:rPr lang="en-US" dirty="0" smtClean="0"/>
              <a:t>Centralize all extra security checks in one place </a:t>
            </a:r>
            <a:r>
              <a:rPr lang="en-US" dirty="0" smtClean="0">
                <a:sym typeface="Wingdings" panose="05000000000000000000" pitchFamily="2" charset="2"/>
              </a:rPr>
              <a:t></a:t>
            </a:r>
            <a:endParaRPr lang="en-US" dirty="0" smtClean="0"/>
          </a:p>
          <a:p>
            <a:pPr lvl="1">
              <a:buClr>
                <a:srgbClr val="72A71F"/>
              </a:buClr>
            </a:pPr>
            <a:r>
              <a:rPr lang="en-US" dirty="0" smtClean="0"/>
              <a:t>Can’t combine </a:t>
            </a:r>
            <a:r>
              <a:rPr lang="en-US" dirty="0" err="1" smtClean="0"/>
              <a:t>hasRole</a:t>
            </a:r>
            <a:r>
              <a:rPr lang="en-US" dirty="0" smtClean="0"/>
              <a:t>/has Authority and access </a:t>
            </a:r>
            <a:r>
              <a:rPr lang="en-US" dirty="0" smtClean="0">
                <a:sym typeface="Wingdings" panose="05000000000000000000" pitchFamily="2" charset="2"/>
              </a:rPr>
              <a:t></a:t>
            </a:r>
          </a:p>
          <a:p>
            <a:pPr>
              <a:buClr>
                <a:srgbClr val="72A71F"/>
              </a:buClr>
            </a:pPr>
            <a:r>
              <a:rPr lang="en-US" dirty="0" smtClean="0">
                <a:sym typeface="Wingdings" panose="05000000000000000000" pitchFamily="2" charset="2"/>
              </a:rPr>
              <a:t>Branch </a:t>
            </a:r>
            <a:r>
              <a:rPr lang="en-US" dirty="0" smtClean="0">
                <a:solidFill>
                  <a:srgbClr val="FFC000"/>
                </a:solidFill>
                <a:sym typeface="Wingdings" panose="05000000000000000000" pitchFamily="2" charset="2"/>
              </a:rPr>
              <a:t>EXTRACTION-POINT</a:t>
            </a:r>
            <a:r>
              <a:rPr lang="en-US" dirty="0" smtClean="0">
                <a:sym typeface="Wingdings" panose="05000000000000000000" pitchFamily="2" charset="2"/>
              </a:rPr>
              <a:t> has final solution</a:t>
            </a:r>
          </a:p>
          <a:p>
            <a:pPr lvl="1">
              <a:buClr>
                <a:srgbClr val="72A71F"/>
              </a:buClr>
            </a:pP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87555362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FIR-START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t>
            </a:r>
            <a:r>
              <a:rPr lang="en-US" b="1" dirty="0" smtClean="0">
                <a:solidFill>
                  <a:srgbClr val="FFC000"/>
                </a:solidFill>
                <a:latin typeface="Courier New" panose="02070309020205020404" pitchFamily="49" charset="0"/>
                <a:cs typeface="Courier New" panose="02070309020205020404" pitchFamily="49" charset="0"/>
              </a:rPr>
              <a:t>FIR</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270350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Password </a:t>
            </a:r>
            <a:r>
              <a:rPr lang="nl-BE" dirty="0" err="1" smtClean="0"/>
              <a:t>stealing</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15</a:t>
            </a:fld>
            <a:endParaRPr lang="nl-BE" dirty="0"/>
          </a:p>
        </p:txBody>
      </p:sp>
    </p:spTree>
    <p:extLst>
      <p:ext uri="{BB962C8B-B14F-4D97-AF65-F5344CB8AC3E}">
        <p14:creationId xmlns:p14="http://schemas.microsoft.com/office/powerpoint/2010/main" val="316491414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150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6: </a:t>
            </a:r>
            <a:r>
              <a:rPr lang="en-US" sz="3600" b="1" dirty="0" smtClean="0">
                <a:solidFill>
                  <a:srgbClr val="FFC000"/>
                </a:solidFill>
              </a:rPr>
              <a:t>Operation </a:t>
            </a:r>
            <a:r>
              <a:rPr lang="en-US" sz="3600" b="1" dirty="0" smtClean="0">
                <a:solidFill>
                  <a:srgbClr val="FFC000"/>
                </a:solidFill>
              </a:rPr>
              <a:t>Fir: </a:t>
            </a:r>
            <a:r>
              <a:rPr lang="en-US" sz="3600" b="1" dirty="0" smtClean="0">
                <a:solidFill>
                  <a:srgbClr val="FFC000"/>
                </a:solidFill>
              </a:rPr>
              <a:t>Debriefing</a:t>
            </a:r>
            <a:endParaRPr lang="en-US" sz="3600" b="1" dirty="0">
              <a:solidFill>
                <a:srgbClr val="FFC000"/>
              </a:solidFill>
            </a:endParaRPr>
          </a:p>
          <a:p>
            <a:pPr>
              <a:buClr>
                <a:srgbClr val="72A71F"/>
              </a:buClr>
            </a:pPr>
            <a:r>
              <a:rPr lang="en-US" dirty="0" err="1" smtClean="0"/>
              <a:t>SpringSecurityLdapTemplate</a:t>
            </a:r>
            <a:r>
              <a:rPr lang="en-US" dirty="0" smtClean="0"/>
              <a:t> is your friend</a:t>
            </a:r>
          </a:p>
          <a:p>
            <a:pPr>
              <a:buClr>
                <a:srgbClr val="72A71F"/>
              </a:buClr>
            </a:pPr>
            <a:r>
              <a:rPr lang="en-US" dirty="0" smtClean="0"/>
              <a:t>Difference between using the </a:t>
            </a:r>
            <a:r>
              <a:rPr lang="en-US" dirty="0" err="1" smtClean="0"/>
              <a:t>FakeAuthenticationService</a:t>
            </a:r>
            <a:r>
              <a:rPr lang="en-US" dirty="0" smtClean="0"/>
              <a:t> and the LDAP is minimal</a:t>
            </a:r>
          </a:p>
          <a:p>
            <a:pPr lvl="1">
              <a:buClr>
                <a:srgbClr val="72A71F"/>
              </a:buClr>
            </a:pPr>
            <a:r>
              <a:rPr lang="en-US" dirty="0" smtClean="0"/>
              <a:t>Only code changes are in the </a:t>
            </a:r>
            <a:r>
              <a:rPr lang="en-US" dirty="0" err="1" smtClean="0"/>
              <a:t>AuthenticationProvider</a:t>
            </a:r>
            <a:r>
              <a:rPr lang="en-US" dirty="0" smtClean="0"/>
              <a:t> itself.</a:t>
            </a:r>
            <a:endParaRPr lang="en-US" dirty="0" smtClean="0"/>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51461022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3"/>
              </a:rPr>
              <a:t>www.switchfully.com</a:t>
            </a:r>
            <a:endParaRPr lang="nl-BE" sz="2000" dirty="0" smtClean="0">
              <a:solidFill>
                <a:srgbClr val="72A71F"/>
              </a:solidFill>
            </a:endParaRPr>
          </a:p>
        </p:txBody>
      </p:sp>
    </p:spTree>
    <p:extLst>
      <p:ext uri="{BB962C8B-B14F-4D97-AF65-F5344CB8AC3E}">
        <p14:creationId xmlns:p14="http://schemas.microsoft.com/office/powerpoint/2010/main" val="1292153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Keeping passwords safe, even after your database gets hacked </a:t>
            </a:r>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6" name="Picture 4" descr="ashleymad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2769">
            <a:off x="6083764" y="1699784"/>
            <a:ext cx="5524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beeldingsresultaat voor bittor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10" y="3780408"/>
            <a:ext cx="5553203" cy="2369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zzer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04" y="5563920"/>
            <a:ext cx="1095375" cy="95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fbeeldingsresultaat voor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954475"/>
            <a:ext cx="3482456" cy="2319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so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26222">
            <a:off x="-119328" y="2275849"/>
            <a:ext cx="7040817" cy="122584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6" descr="LinkedI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3" name="AutoShape 22" descr="LinkedI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4" name="AutoShape 24" descr="Afbeeldingsresultaat voor linked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5" name="AutoShape 26" descr="Afbeeldingsresultaat voor linked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6" name="AutoShape 28" descr="Afbeeldingsresultaat voor linked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7" name="AutoShape 30" descr="Afbeeldingsresultaat voor linkedi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04" name="Picture 32" descr="Afbeeldingsresultaat voor linked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58780" y="883044"/>
            <a:ext cx="2014483" cy="2014483"/>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Naughty America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6625" y="5072473"/>
            <a:ext cx="1095375" cy="29527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36" descr="Snapchat logo"/>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9" name="AutoShape 38" descr="Snapchat logo"/>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0" name="AutoShape 40" descr="Snapchat logo"/>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1" name="AutoShape 42" descr="Snapchat logo"/>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2" name="AutoShape 44" descr="Snapchat logo"/>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3" name="AutoShape 46" descr="Snapchat logo"/>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4" name="AutoShape 48" descr="Afbeeldingsresultaat"/>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5" name="AutoShape 50" descr="Afbeeldingsresultaat"/>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24" name="Picture 52" descr="Gerelateerde afbeeldi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35817" y="2775674"/>
            <a:ext cx="997134" cy="997134"/>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56" descr="The Fappening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8" name="AutoShape 58" descr="Yaho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30" name="AutoShape 62" descr="Afbeeldingsresultaa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36" name="Picture 64" descr="Afbeeldingsresultaat voor yaho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871682">
            <a:off x="10063107" y="3367087"/>
            <a:ext cx="2340475" cy="13827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fbeeldingsresultaat voor imgu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195046">
            <a:off x="7731634" y="4831923"/>
            <a:ext cx="3473797" cy="12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9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Storing passwords in the database as plaintext is never a good idea</a:t>
            </a:r>
          </a:p>
          <a:p>
            <a:pPr>
              <a:buClr>
                <a:srgbClr val="72A71F"/>
              </a:buClr>
            </a:pPr>
            <a:r>
              <a:rPr lang="en-US" sz="3200" dirty="0" smtClean="0"/>
              <a:t>Once a hacker gains access to your database, their job is done</a:t>
            </a:r>
            <a:endParaRPr lang="en-US" sz="3200" dirty="0"/>
          </a:p>
          <a:p>
            <a:pPr>
              <a:buClr>
                <a:srgbClr val="72A71F"/>
              </a:buClr>
            </a:pPr>
            <a:r>
              <a:rPr lang="en-US" sz="3200" dirty="0" smtClean="0"/>
              <a:t>Any employee with database access can steal all the customer’s account info</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227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Alternatives to plain-text storage</a:t>
            </a:r>
          </a:p>
          <a:p>
            <a:pPr marL="0" indent="0">
              <a:buNone/>
            </a:pPr>
            <a:r>
              <a:rPr lang="en-US" sz="3200" dirty="0" smtClean="0"/>
              <a:t>Since the hacker already has access to all the data, the goal is to </a:t>
            </a:r>
            <a:r>
              <a:rPr lang="en-US" sz="3200" i="1" dirty="0" smtClean="0"/>
              <a:t>really</a:t>
            </a:r>
            <a:r>
              <a:rPr lang="en-US" sz="3200" dirty="0" smtClean="0"/>
              <a:t> slow him down when he’s trying to get hold of your users’ passwords.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71924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marL="0" indent="0">
              <a:buNone/>
            </a:pPr>
            <a:r>
              <a:rPr lang="en-US" sz="3200" dirty="0" smtClean="0"/>
              <a:t>‘</a:t>
            </a:r>
            <a:r>
              <a:rPr lang="en-US" sz="3200" dirty="0" err="1" smtClean="0"/>
              <a:t>switchfully</a:t>
            </a:r>
            <a:r>
              <a:rPr lang="en-US" sz="3200" dirty="0" smtClean="0"/>
              <a:t>’ </a:t>
            </a:r>
            <a:r>
              <a:rPr lang="en-US" sz="3200" dirty="0"/>
              <a:t>-&gt; SHA512 -&gt; </a:t>
            </a:r>
            <a:r>
              <a:rPr lang="en-US" sz="3200" dirty="0" smtClean="0"/>
              <a:t>‘</a:t>
            </a:r>
            <a:r>
              <a:rPr lang="en-US" sz="3200" i="1" dirty="0" smtClean="0"/>
              <a:t>A8C42DD0635A5755E994AA735E3B94F6E0124FB7378FCBCFFA776AF7301CFF818ACC1379BB723D2B8B7AD5A01286BDDA2448394D9DA41E45E5314AB04060F629’</a:t>
            </a:r>
          </a:p>
          <a:p>
            <a:pPr marL="0" indent="0">
              <a:buNone/>
            </a:pPr>
            <a:r>
              <a:rPr lang="en-US" sz="3200" i="1" dirty="0"/>
              <a:t>‘sw1tchfully</a:t>
            </a:r>
            <a:r>
              <a:rPr lang="en-US" sz="3200" i="1" dirty="0" smtClean="0"/>
              <a:t>’ -&gt; SHA512 -&gt;</a:t>
            </a:r>
          </a:p>
          <a:p>
            <a:pPr marL="0" indent="0">
              <a:buNone/>
            </a:pPr>
            <a:r>
              <a:rPr lang="en-US" sz="3200" i="1" dirty="0"/>
              <a:t>‘7F900592A0BED8DF4E3A3193F6C809BF45D45E71C0227FDB71D6C4E887F2C3CC5685E0777047577B0777DB0702DDB65ACAFD3D7F4DA2FBB570B2F5E6C97C1991’</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4958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6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a:buClr>
                <a:srgbClr val="72A71F"/>
              </a:buClr>
            </a:pPr>
            <a:r>
              <a:rPr lang="en-US" sz="3200" dirty="0" smtClean="0"/>
              <a:t>Deterministic</a:t>
            </a:r>
          </a:p>
          <a:p>
            <a:pPr lvl="1">
              <a:buClr>
                <a:srgbClr val="72A71F"/>
              </a:buClr>
            </a:pPr>
            <a:r>
              <a:rPr lang="en-US" dirty="0" smtClean="0"/>
              <a:t>A given input will always result in the same output</a:t>
            </a:r>
            <a:endParaRPr lang="en-US" dirty="0"/>
          </a:p>
          <a:p>
            <a:pPr>
              <a:buClr>
                <a:srgbClr val="72A71F"/>
              </a:buClr>
            </a:pPr>
            <a:r>
              <a:rPr lang="en-US" sz="3200" dirty="0" smtClean="0"/>
              <a:t>Quick to calculate</a:t>
            </a:r>
            <a:endParaRPr lang="en-US" sz="3200" b="1" dirty="0"/>
          </a:p>
          <a:p>
            <a:pPr>
              <a:buClr>
                <a:srgbClr val="72A71F"/>
              </a:buClr>
            </a:pPr>
            <a:r>
              <a:rPr lang="en-US" sz="3200" dirty="0" smtClean="0"/>
              <a:t>No clashing outputs</a:t>
            </a:r>
          </a:p>
          <a:p>
            <a:pPr>
              <a:buClr>
                <a:srgbClr val="72A71F"/>
              </a:buClr>
            </a:pPr>
            <a:r>
              <a:rPr lang="en-US" sz="3200" dirty="0"/>
              <a:t>U</a:t>
            </a:r>
            <a:r>
              <a:rPr lang="en-US" sz="3200" dirty="0" smtClean="0"/>
              <a:t>nfeasible to guess input based on output</a:t>
            </a:r>
          </a:p>
          <a:p>
            <a:pPr lvl="1">
              <a:buClr>
                <a:srgbClr val="72A71F"/>
              </a:buClr>
            </a:pPr>
            <a:r>
              <a:rPr lang="en-US" dirty="0" smtClean="0"/>
              <a:t>Estimated time to brute-force a salted SHA-512 hash: 3,17 * 10^64 years</a:t>
            </a:r>
          </a:p>
          <a:p>
            <a:pPr>
              <a:buClr>
                <a:srgbClr val="72A71F"/>
              </a:buClr>
            </a:pPr>
            <a:r>
              <a:rPr lang="en-US" sz="3200" dirty="0" smtClean="0"/>
              <a:t>A small change at the input side results in a big change at the output side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0432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The hacker’s toolbox to steal passwords</a:t>
            </a:r>
          </a:p>
          <a:p>
            <a:pPr>
              <a:buClr>
                <a:srgbClr val="72A71F"/>
              </a:buClr>
            </a:pPr>
            <a:r>
              <a:rPr lang="en-US" sz="3200" dirty="0" smtClean="0"/>
              <a:t>Brute-force attack</a:t>
            </a:r>
          </a:p>
          <a:p>
            <a:pPr>
              <a:buClr>
                <a:srgbClr val="72A71F"/>
              </a:buClr>
            </a:pPr>
            <a:r>
              <a:rPr lang="en-US" sz="3200" dirty="0" smtClean="0"/>
              <a:t>Credential recycling</a:t>
            </a:r>
          </a:p>
          <a:p>
            <a:pPr>
              <a:buClr>
                <a:srgbClr val="72A71F"/>
              </a:buClr>
            </a:pPr>
            <a:r>
              <a:rPr lang="en-US" sz="3200" dirty="0" smtClean="0"/>
              <a:t>Dictionary attack</a:t>
            </a:r>
            <a:endParaRPr lang="en-US" sz="3200" b="1" dirty="0"/>
          </a:p>
          <a:p>
            <a:pPr>
              <a:buClr>
                <a:srgbClr val="72A71F"/>
              </a:buClr>
            </a:pPr>
            <a:r>
              <a:rPr lang="en-US" sz="3200" dirty="0" smtClean="0"/>
              <a:t>Rainbow table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06133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lgn="ctr">
              <a:buNone/>
            </a:pPr>
            <a:r>
              <a:rPr lang="en-US" sz="3200" dirty="0" smtClean="0"/>
              <a:t>Brute-force attack</a:t>
            </a:r>
          </a:p>
          <a:p>
            <a:pPr marL="0" indent="0" algn="ctr">
              <a:buNone/>
            </a:pPr>
            <a:r>
              <a:rPr lang="en-US" sz="3200" dirty="0"/>
              <a:t>a</a:t>
            </a:r>
            <a:r>
              <a:rPr lang="en-US" sz="3200" dirty="0" smtClean="0"/>
              <a:t>ka</a:t>
            </a:r>
          </a:p>
          <a:p>
            <a:pPr marL="0" indent="0" algn="ctr">
              <a:buNone/>
            </a:pPr>
            <a:r>
              <a:rPr lang="en-US" sz="3200" dirty="0" smtClean="0"/>
              <a:t>“Let’s try every possibility”</a:t>
            </a:r>
          </a:p>
          <a:p>
            <a:pPr marL="0" indent="0">
              <a:buClr>
                <a:srgbClr val="72A71F"/>
              </a:buClr>
              <a:buNone/>
            </a:pPr>
            <a:r>
              <a:rPr lang="en-US" sz="3200" dirty="0" smtClean="0"/>
              <a:t>	-&gt; Longer passwords/hashes take a longer time to find</a:t>
            </a:r>
          </a:p>
          <a:p>
            <a:pPr marL="0" indent="0">
              <a:buClr>
                <a:srgbClr val="72A71F"/>
              </a:buClr>
              <a:buNone/>
            </a:pPr>
            <a:r>
              <a:rPr lang="en-US" sz="3200" dirty="0"/>
              <a:t>	</a:t>
            </a:r>
            <a:r>
              <a:rPr lang="en-US" sz="3200" dirty="0" smtClean="0"/>
              <a:t>-&gt; Mostly interesting when trying to break into a system via a login form</a:t>
            </a:r>
          </a:p>
          <a:p>
            <a:pPr marL="0" indent="0">
              <a:buClr>
                <a:srgbClr val="72A71F"/>
              </a:buClr>
              <a:buNone/>
            </a:pPr>
            <a:r>
              <a:rPr lang="en-US" sz="3200" dirty="0"/>
              <a:t>	</a:t>
            </a:r>
            <a:r>
              <a:rPr lang="en-US" sz="3200" dirty="0" smtClean="0"/>
              <a:t>-&gt; Don’t allow users to perform more than a few incorrect login attempts/minute</a:t>
            </a:r>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007910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23</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policies</a:t>
            </a:r>
            <a:endParaRPr lang="nl-BE" dirty="0"/>
          </a:p>
        </p:txBody>
      </p:sp>
      <p:sp>
        <p:nvSpPr>
          <p:cNvPr id="5" name="Content Placeholder 4"/>
          <p:cNvSpPr>
            <a:spLocks noGrp="1"/>
          </p:cNvSpPr>
          <p:nvPr>
            <p:ph sz="half" idx="1"/>
          </p:nvPr>
        </p:nvSpPr>
        <p:spPr/>
        <p:txBody>
          <a:bodyPr/>
          <a:lstStyle/>
          <a:p>
            <a:pPr marL="0" indent="0">
              <a:buNone/>
            </a:pPr>
            <a:r>
              <a:rPr lang="en-US" sz="3200" dirty="0" smtClean="0"/>
              <a:t>Credential recycling</a:t>
            </a:r>
          </a:p>
          <a:p>
            <a:pPr>
              <a:buClr>
                <a:srgbClr val="72A71F"/>
              </a:buClr>
            </a:pPr>
            <a:r>
              <a:rPr lang="en-US" sz="3200" dirty="0" smtClean="0"/>
              <a:t>Hacker </a:t>
            </a:r>
            <a:r>
              <a:rPr lang="en-US" sz="3200" dirty="0"/>
              <a:t>reuses your username/password combination obtained from earlier </a:t>
            </a:r>
            <a:r>
              <a:rPr lang="en-US" sz="3200" dirty="0" smtClean="0"/>
              <a:t>hacks</a:t>
            </a:r>
          </a:p>
          <a:p>
            <a:pPr>
              <a:buClr>
                <a:srgbClr val="72A71F"/>
              </a:buClr>
            </a:pPr>
            <a:r>
              <a:rPr lang="en-US" sz="3200" dirty="0" smtClean="0"/>
              <a:t>Not much an application can do about it</a:t>
            </a:r>
          </a:p>
          <a:p>
            <a:pPr>
              <a:buClr>
                <a:srgbClr val="72A71F"/>
              </a:buClr>
            </a:pPr>
            <a:r>
              <a:rPr lang="en-US" sz="3200" dirty="0" smtClean="0"/>
              <a:t>‘Suspicious login attempt’ notifications</a:t>
            </a:r>
          </a:p>
          <a:p>
            <a:pPr>
              <a:buClr>
                <a:srgbClr val="72A71F"/>
              </a:buClr>
            </a:pPr>
            <a:r>
              <a:rPr lang="en-US" sz="3200" dirty="0" smtClean="0"/>
              <a:t>Force user to come up with an uncommon password</a:t>
            </a:r>
            <a:endParaRPr lang="en-US" sz="3200" dirty="0"/>
          </a:p>
          <a:p>
            <a:pPr marL="0" indent="0">
              <a:buNone/>
            </a:pPr>
            <a:endParaRPr lang="en-US" sz="3200" dirty="0" smtClean="0"/>
          </a:p>
          <a:p>
            <a:pPr marL="0" indent="0">
              <a:buNone/>
            </a:pPr>
            <a:endParaRPr lang="en-US" sz="3200" dirty="0" smtClean="0"/>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808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24</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Dictionary attack</a:t>
            </a:r>
            <a:endParaRPr lang="en-US" sz="3600" dirty="0"/>
          </a:p>
          <a:p>
            <a:pPr>
              <a:buClr>
                <a:srgbClr val="72A71F"/>
              </a:buClr>
            </a:pPr>
            <a:r>
              <a:rPr lang="en-US" sz="3200" dirty="0" smtClean="0"/>
              <a:t>Loop over a dictionary or it’s hashed values and try every result to see if there’s a match</a:t>
            </a:r>
          </a:p>
          <a:p>
            <a:pPr>
              <a:buClr>
                <a:srgbClr val="72A71F"/>
              </a:buClr>
            </a:pPr>
            <a:r>
              <a:rPr lang="en-US" sz="3200" dirty="0" smtClean="0"/>
              <a:t>Modern tools can combine multiple words and use L33T5p34K</a:t>
            </a:r>
          </a:p>
          <a:p>
            <a:pPr>
              <a:buClr>
                <a:srgbClr val="72A71F"/>
              </a:buClr>
            </a:pPr>
            <a:r>
              <a:rPr lang="en-US" sz="3200" dirty="0" smtClean="0"/>
              <a:t>Won’t work against made up words, slowed down by long words or long combinations of words (10-12)</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88064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25</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Rainbow table</a:t>
            </a:r>
          </a:p>
          <a:p>
            <a:pPr>
              <a:buClr>
                <a:srgbClr val="72A71F"/>
              </a:buClr>
            </a:pPr>
            <a:r>
              <a:rPr lang="en-US" sz="3200" dirty="0" smtClean="0"/>
              <a:t>Contains huge list of mapping hash to plaintext password mappings</a:t>
            </a:r>
          </a:p>
          <a:p>
            <a:pPr lvl="1">
              <a:buClr>
                <a:srgbClr val="72A71F"/>
              </a:buClr>
            </a:pPr>
            <a:r>
              <a:rPr lang="en-US" dirty="0" err="1" smtClean="0"/>
              <a:t>Eg</a:t>
            </a:r>
            <a:r>
              <a:rPr lang="en-US" dirty="0" smtClean="0"/>
              <a:t>: Hash: ‘</a:t>
            </a:r>
            <a:r>
              <a:rPr lang="nl-BE" dirty="0"/>
              <a:t>a336f671080fbf4f2a230f313560ddf0d0c12dfcf1741e49e8722a234673037dc493caa8d291d8025f71089d63cea809cc8ae53e5b17054806837dbe4099c4ca</a:t>
            </a:r>
            <a:r>
              <a:rPr lang="en-US" dirty="0" smtClean="0"/>
              <a:t>’ is equal to the password ‘</a:t>
            </a:r>
            <a:r>
              <a:rPr lang="en-US" dirty="0" err="1" smtClean="0"/>
              <a:t>mypassword</a:t>
            </a:r>
            <a:r>
              <a:rPr lang="en-US" dirty="0" smtClean="0"/>
              <a:t>’</a:t>
            </a:r>
            <a:endParaRPr lang="en-US" dirty="0"/>
          </a:p>
          <a:p>
            <a:pPr marL="0" indent="0" algn="ctr">
              <a:buNone/>
            </a:pPr>
            <a:endParaRPr lang="en-US" sz="36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0727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Seasoning your passwords to severely slow down rainbow tables</a:t>
            </a: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6146" name="Picture 2" descr="Free stock photo of table, kitchen, design, c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305" y="1574514"/>
            <a:ext cx="4648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6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520494" y="1047964"/>
            <a:ext cx="1068702" cy="24235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296770" y="828654"/>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Hides the fact that 2 users share the same password</a:t>
            </a:r>
            <a:endParaRPr lang="en-US" sz="2400" dirty="0"/>
          </a:p>
        </p:txBody>
      </p:sp>
      <p:cxnSp>
        <p:nvCxnSpPr>
          <p:cNvPr id="12" name="Straight Arrow Connector 11"/>
          <p:cNvCxnSpPr/>
          <p:nvPr/>
        </p:nvCxnSpPr>
        <p:spPr>
          <a:xfrm>
            <a:off x="7520494" y="1290319"/>
            <a:ext cx="1335830" cy="90835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2"/>
          <p:cNvSpPr/>
          <p:nvPr/>
        </p:nvSpPr>
        <p:spPr>
          <a:xfrm>
            <a:off x="8856324" y="1919667"/>
            <a:ext cx="3126179" cy="1200329"/>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If you reuse the salt every time, the hacker just creates a new rainbow table using your salt!</a:t>
            </a:r>
            <a:endParaRPr lang="en-US" sz="2400" dirty="0"/>
          </a:p>
        </p:txBody>
      </p:sp>
    </p:spTree>
    <p:extLst>
      <p:ext uri="{BB962C8B-B14F-4D97-AF65-F5344CB8AC3E}">
        <p14:creationId xmlns:p14="http://schemas.microsoft.com/office/powerpoint/2010/main" val="23042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Pepper</a:t>
            </a:r>
            <a:endParaRPr lang="en-US" dirty="0" smtClean="0"/>
          </a:p>
          <a:p>
            <a:pPr>
              <a:buClr>
                <a:srgbClr val="72A71F"/>
              </a:buClr>
            </a:pPr>
            <a:r>
              <a:rPr lang="en-US" sz="3200" dirty="0" smtClean="0"/>
              <a:t>Fixed random string per application</a:t>
            </a:r>
          </a:p>
          <a:p>
            <a:pPr>
              <a:buClr>
                <a:srgbClr val="72A71F"/>
              </a:buClr>
            </a:pPr>
            <a:r>
              <a:rPr lang="en-US" sz="3200" dirty="0" smtClean="0"/>
              <a:t>Add fixed string to password</a:t>
            </a:r>
          </a:p>
          <a:p>
            <a:pPr>
              <a:buClr>
                <a:srgbClr val="72A71F"/>
              </a:buClr>
            </a:pPr>
            <a:r>
              <a:rPr lang="en-US" sz="3200" dirty="0" smtClean="0"/>
              <a:t>Hash string and password</a:t>
            </a:r>
          </a:p>
          <a:p>
            <a:pPr>
              <a:buClr>
                <a:srgbClr val="72A71F"/>
              </a:buClr>
            </a:pPr>
            <a:r>
              <a:rPr lang="en-US" sz="3200" dirty="0" smtClean="0"/>
              <a:t>Save password in database</a:t>
            </a:r>
          </a:p>
          <a:p>
            <a:pPr>
              <a:buClr>
                <a:srgbClr val="72A71F"/>
              </a:buClr>
            </a:pPr>
            <a:endParaRPr lang="en-US" sz="3200" dirty="0"/>
          </a:p>
          <a:p>
            <a:pPr>
              <a:buClr>
                <a:srgbClr val="72A71F"/>
              </a:buClr>
            </a:pPr>
            <a:r>
              <a:rPr lang="en-US" sz="3200" dirty="0" smtClean="0"/>
              <a:t>By itself less secure than a salt, but…</a:t>
            </a:r>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87" y="4378432"/>
            <a:ext cx="78501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202184" y="1047965"/>
            <a:ext cx="1387012" cy="24235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502254" y="586300"/>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Slows hackers down if they hack multiple databases from the same company</a:t>
            </a:r>
            <a:endParaRPr lang="en-US" sz="2400" dirty="0"/>
          </a:p>
        </p:txBody>
      </p:sp>
    </p:spTree>
    <p:extLst>
      <p:ext uri="{BB962C8B-B14F-4D97-AF65-F5344CB8AC3E}">
        <p14:creationId xmlns:p14="http://schemas.microsoft.com/office/powerpoint/2010/main" val="24261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Overview</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a:t>
            </a:fld>
            <a:endParaRPr lang="nl-BE" dirty="0"/>
          </a:p>
        </p:txBody>
      </p:sp>
    </p:spTree>
    <p:extLst>
      <p:ext uri="{BB962C8B-B14F-4D97-AF65-F5344CB8AC3E}">
        <p14:creationId xmlns:p14="http://schemas.microsoft.com/office/powerpoint/2010/main" val="198060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To really slow down hackers, add some salt </a:t>
            </a:r>
            <a:r>
              <a:rPr lang="en-US" sz="3200" b="1" dirty="0" smtClean="0"/>
              <a:t>and</a:t>
            </a:r>
            <a:r>
              <a:rPr lang="en-US" dirty="0" smtClean="0"/>
              <a:t> pepper</a:t>
            </a:r>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218" name="Picture 2" descr="Beige Wooden Salt &amp; Peppe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73" y="1047697"/>
            <a:ext cx="6951502" cy="46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8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‘security questions’ for password recovery</a:t>
            </a:r>
          </a:p>
          <a:p>
            <a:pPr>
              <a:buClr>
                <a:srgbClr val="72A71F"/>
              </a:buClr>
            </a:pPr>
            <a:r>
              <a:rPr lang="en-US" dirty="0" smtClean="0"/>
              <a:t>Answers to these questions are by definition not safe</a:t>
            </a:r>
            <a:endParaRPr lang="en-US" dirty="0"/>
          </a:p>
          <a:p>
            <a:pPr>
              <a:buClr>
                <a:srgbClr val="72A71F"/>
              </a:buClr>
            </a:pPr>
            <a:r>
              <a:rPr lang="en-US" dirty="0" smtClean="0"/>
              <a:t>Very easy to guess </a:t>
            </a:r>
          </a:p>
          <a:p>
            <a:pPr lvl="1">
              <a:buClr>
                <a:srgbClr val="72A71F"/>
              </a:buClr>
            </a:pPr>
            <a:r>
              <a:rPr lang="en-US" dirty="0" smtClean="0"/>
              <a:t>“What’s your mother’s maidens name?” begs to be Dictionary attacked</a:t>
            </a: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85533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Cross-site </a:t>
            </a:r>
            <a:r>
              <a:rPr lang="nl-BE" dirty="0" err="1" smtClean="0"/>
              <a:t>request</a:t>
            </a:r>
            <a:r>
              <a:rPr lang="nl-BE" dirty="0" smtClean="0"/>
              <a:t> </a:t>
            </a:r>
            <a:r>
              <a:rPr lang="nl-BE" dirty="0" err="1" smtClean="0"/>
              <a:t>forgery</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32</a:t>
            </a:fld>
            <a:endParaRPr lang="nl-BE" dirty="0"/>
          </a:p>
        </p:txBody>
      </p:sp>
    </p:spTree>
    <p:extLst>
      <p:ext uri="{BB962C8B-B14F-4D97-AF65-F5344CB8AC3E}">
        <p14:creationId xmlns:p14="http://schemas.microsoft.com/office/powerpoint/2010/main" val="236051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33</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0"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1" name="Rechthoek 10"/>
          <p:cNvSpPr/>
          <p:nvPr/>
        </p:nvSpPr>
        <p:spPr>
          <a:xfrm>
            <a:off x="9616611" y="23116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9763895" y="36986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hthoek 12"/>
          <p:cNvSpPr/>
          <p:nvPr/>
        </p:nvSpPr>
        <p:spPr>
          <a:xfrm>
            <a:off x="9616611" y="1128058"/>
            <a:ext cx="2270589" cy="307777"/>
          </a:xfrm>
          <a:prstGeom prst="rect">
            <a:avLst/>
          </a:prstGeom>
          <a:solidFill>
            <a:schemeClr val="tx1"/>
          </a:solidFill>
          <a:ln>
            <a:solidFill>
              <a:schemeClr val="bg1"/>
            </a:solidFill>
          </a:ln>
        </p:spPr>
        <p:txBody>
          <a:bodyPr wrap="square">
            <a:spAutoFit/>
          </a:bodyPr>
          <a:lstStyle/>
          <a:p>
            <a:r>
              <a:rPr lang="en-US" sz="1400" dirty="0" smtClean="0">
                <a:solidFill>
                  <a:schemeClr val="bg1"/>
                </a:solidFill>
              </a:rPr>
              <a:t>VulnerableBankingapp.com</a:t>
            </a:r>
            <a:endParaRPr lang="nl-BE" sz="1400" dirty="0">
              <a:solidFill>
                <a:schemeClr val="bg1"/>
              </a:solidFill>
            </a:endParaRPr>
          </a:p>
        </p:txBody>
      </p:sp>
      <p:cxnSp>
        <p:nvCxnSpPr>
          <p:cNvPr id="14" name="Straight Arrow Connector 11"/>
          <p:cNvCxnSpPr/>
          <p:nvPr/>
        </p:nvCxnSpPr>
        <p:spPr>
          <a:xfrm>
            <a:off x="1130157" y="873303"/>
            <a:ext cx="848645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58931" y="93811"/>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Logs in: session data is saved in cookie </a:t>
            </a:r>
          </a:p>
          <a:p>
            <a:pPr algn="ctr"/>
            <a:r>
              <a:rPr lang="en-US" b="1" dirty="0" smtClean="0">
                <a:solidFill>
                  <a:srgbClr val="72A71F"/>
                </a:solidFill>
                <a:latin typeface="MV Boli" panose="02000500030200090000" pitchFamily="2" charset="0"/>
                <a:cs typeface="MV Boli" panose="02000500030200090000" pitchFamily="2" charset="0"/>
              </a:rPr>
              <a:t>Has a great time using the site’s features</a:t>
            </a:r>
            <a:endParaRPr lang="en-US" sz="2400" dirty="0"/>
          </a:p>
        </p:txBody>
      </p:sp>
      <p:sp>
        <p:nvSpPr>
          <p:cNvPr id="22" name="Afgeschuind hoek zelfde zijde rechthoek 21"/>
          <p:cNvSpPr/>
          <p:nvPr/>
        </p:nvSpPr>
        <p:spPr>
          <a:xfrm>
            <a:off x="276577" y="30971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22"/>
          <p:cNvSpPr/>
          <p:nvPr/>
        </p:nvSpPr>
        <p:spPr>
          <a:xfrm>
            <a:off x="420416" y="26039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23"/>
          <p:cNvSpPr/>
          <p:nvPr/>
        </p:nvSpPr>
        <p:spPr>
          <a:xfrm>
            <a:off x="265475" y="37283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25" name="Rechthoek 24"/>
          <p:cNvSpPr/>
          <p:nvPr/>
        </p:nvSpPr>
        <p:spPr>
          <a:xfrm>
            <a:off x="9644018" y="406689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hthoek 25"/>
          <p:cNvSpPr/>
          <p:nvPr/>
        </p:nvSpPr>
        <p:spPr>
          <a:xfrm>
            <a:off x="9791302" y="420559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hthoek 26"/>
          <p:cNvSpPr/>
          <p:nvPr/>
        </p:nvSpPr>
        <p:spPr>
          <a:xfrm>
            <a:off x="9644018" y="4963788"/>
            <a:ext cx="2270589" cy="307777"/>
          </a:xfrm>
          <a:prstGeom prst="rect">
            <a:avLst/>
          </a:prstGeom>
          <a:solidFill>
            <a:schemeClr val="tx1"/>
          </a:solidFill>
          <a:ln>
            <a:solidFill>
              <a:schemeClr val="bg1"/>
            </a:solidFill>
          </a:ln>
        </p:spPr>
        <p:txBody>
          <a:bodyPr wrap="square">
            <a:spAutoFit/>
          </a:bodyPr>
          <a:lstStyle/>
          <a:p>
            <a:r>
              <a:rPr lang="en-US" sz="1400" dirty="0" smtClean="0">
                <a:solidFill>
                  <a:srgbClr val="C00000"/>
                </a:solidFill>
              </a:rPr>
              <a:t>GonnaStealYourMoney.com</a:t>
            </a:r>
            <a:endParaRPr lang="nl-BE" sz="1400" dirty="0">
              <a:solidFill>
                <a:srgbClr val="C00000"/>
              </a:solidFill>
            </a:endParaRPr>
          </a:p>
        </p:txBody>
      </p:sp>
      <p:cxnSp>
        <p:nvCxnSpPr>
          <p:cNvPr id="28" name="Straight Arrow Connector 11"/>
          <p:cNvCxnSpPr/>
          <p:nvPr/>
        </p:nvCxnSpPr>
        <p:spPr>
          <a:xfrm>
            <a:off x="1083924" y="3405341"/>
            <a:ext cx="8486454" cy="130022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
          <p:cNvSpPr/>
          <p:nvPr/>
        </p:nvSpPr>
        <p:spPr>
          <a:xfrm rot="471131">
            <a:off x="1138038" y="3340014"/>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Accidently stumbles upon site</a:t>
            </a:r>
          </a:p>
          <a:p>
            <a:pPr algn="ctr"/>
            <a:r>
              <a:rPr lang="en-US" b="1" dirty="0" smtClean="0">
                <a:solidFill>
                  <a:srgbClr val="72A71F"/>
                </a:solidFill>
                <a:latin typeface="MV Boli" panose="02000500030200090000" pitchFamily="2" charset="0"/>
                <a:cs typeface="MV Boli" panose="02000500030200090000" pitchFamily="2" charset="0"/>
              </a:rPr>
              <a:t>Fills in a form to see some cute puppy pictures</a:t>
            </a:r>
            <a:endParaRPr lang="en-US" sz="2400" dirty="0"/>
          </a:p>
        </p:txBody>
      </p:sp>
      <p:cxnSp>
        <p:nvCxnSpPr>
          <p:cNvPr id="31" name="Straight Arrow Connector 11"/>
          <p:cNvCxnSpPr/>
          <p:nvPr/>
        </p:nvCxnSpPr>
        <p:spPr>
          <a:xfrm flipV="1">
            <a:off x="10827268" y="1509420"/>
            <a:ext cx="0" cy="2546032"/>
          </a:xfrm>
          <a:prstGeom prst="straightConnector1">
            <a:avLst/>
          </a:prstGeom>
          <a:ln w="28575" cap="sq">
            <a:solidFill>
              <a:srgbClr val="E03838"/>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2"/>
          <p:cNvSpPr/>
          <p:nvPr/>
        </p:nvSpPr>
        <p:spPr>
          <a:xfrm>
            <a:off x="4334001" y="2005761"/>
            <a:ext cx="7736440"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Without John’s knowledge, performs request to </a:t>
            </a:r>
            <a:r>
              <a:rPr lang="en-US" b="1" dirty="0" err="1" smtClean="0">
                <a:solidFill>
                  <a:srgbClr val="72A71F"/>
                </a:solidFill>
                <a:latin typeface="MV Boli" panose="02000500030200090000" pitchFamily="2" charset="0"/>
                <a:cs typeface="MV Boli" panose="02000500030200090000" pitchFamily="2" charset="0"/>
              </a:rPr>
              <a:t>VulnerableBankingapp</a:t>
            </a:r>
            <a:r>
              <a:rPr lang="en-US" b="1" dirty="0">
                <a:solidFill>
                  <a:srgbClr val="72A71F"/>
                </a:solidFill>
                <a:latin typeface="MV Boli" panose="02000500030200090000" pitchFamily="2" charset="0"/>
                <a:cs typeface="MV Boli" panose="02000500030200090000" pitchFamily="2" charset="0"/>
              </a:rPr>
              <a:t> </a:t>
            </a:r>
            <a:r>
              <a:rPr lang="en-US" b="1" dirty="0" smtClean="0">
                <a:solidFill>
                  <a:srgbClr val="72A71F"/>
                </a:solidFill>
                <a:latin typeface="MV Boli" panose="02000500030200090000" pitchFamily="2" charset="0"/>
                <a:cs typeface="MV Boli" panose="02000500030200090000" pitchFamily="2" charset="0"/>
              </a:rPr>
              <a:t>to transfer John’s money to hacker’s account</a:t>
            </a:r>
          </a:p>
          <a:p>
            <a:pPr algn="ctr"/>
            <a:r>
              <a:rPr lang="en-US" b="1" dirty="0" smtClean="0">
                <a:solidFill>
                  <a:srgbClr val="72A71F"/>
                </a:solidFill>
                <a:latin typeface="MV Boli" panose="02000500030200090000" pitchFamily="2" charset="0"/>
                <a:cs typeface="MV Boli" panose="02000500030200090000" pitchFamily="2" charset="0"/>
              </a:rPr>
              <a:t>John’s session cookie is still active, so request is accepted</a:t>
            </a:r>
            <a:endParaRPr lang="en-US" b="1" dirty="0"/>
          </a:p>
        </p:txBody>
      </p:sp>
    </p:spTree>
    <p:extLst>
      <p:ext uri="{BB962C8B-B14F-4D97-AF65-F5344CB8AC3E}">
        <p14:creationId xmlns:p14="http://schemas.microsoft.com/office/powerpoint/2010/main" val="336394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34</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does this happen?</a:t>
            </a:r>
          </a:p>
          <a:p>
            <a:pPr>
              <a:buClr>
                <a:srgbClr val="72A71F"/>
              </a:buClr>
            </a:pPr>
            <a:r>
              <a:rPr lang="en-US" dirty="0" smtClean="0"/>
              <a:t>Cookies remain valid for a long time</a:t>
            </a:r>
            <a:endParaRPr lang="en-US" dirty="0"/>
          </a:p>
          <a:p>
            <a:pPr>
              <a:buClr>
                <a:srgbClr val="72A71F"/>
              </a:buClr>
            </a:pPr>
            <a:r>
              <a:rPr lang="en-US" dirty="0" smtClean="0"/>
              <a:t>All cookies are automatically sent with every request</a:t>
            </a:r>
            <a:endParaRPr lang="en-US" dirty="0"/>
          </a:p>
          <a:p>
            <a:pPr>
              <a:buClr>
                <a:srgbClr val="72A71F"/>
              </a:buClr>
            </a:pPr>
            <a:r>
              <a:rPr lang="en-US" dirty="0" smtClean="0"/>
              <a:t>Backend has no way of knowing the origin of the request</a:t>
            </a:r>
            <a:endParaRPr lang="en-US" dirty="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42343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35</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forms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Human Using Laptop Beside Teacup on the Woode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1" y="1221391"/>
            <a:ext cx="6467106" cy="44719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11"/>
          <p:cNvCxnSpPr/>
          <p:nvPr/>
        </p:nvCxnSpPr>
        <p:spPr>
          <a:xfrm>
            <a:off x="5933208" y="2686295"/>
            <a:ext cx="3075710" cy="94533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6875624" y="3641770"/>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&lt;form action=”https://www,bank,com/transfer” method=“post”&gt;</a:t>
            </a:r>
            <a:endParaRPr lang="en-US" b="1" dirty="0"/>
          </a:p>
        </p:txBody>
      </p:sp>
    </p:spTree>
    <p:extLst>
      <p:ext uri="{BB962C8B-B14F-4D97-AF65-F5344CB8AC3E}">
        <p14:creationId xmlns:p14="http://schemas.microsoft.com/office/powerpoint/2010/main" val="9527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36</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2050" name="Picture 2" descr="Black and Grey Laptop Computer Turn 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15" y="1127061"/>
            <a:ext cx="3384169" cy="508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2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37</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transparent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4" name="Picture 2" descr="apple, clouds, face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192" y="1309322"/>
            <a:ext cx="6246809" cy="416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26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38</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fully automated on page load</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19437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39</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a:t>
            </a:r>
            <a:r>
              <a:rPr lang="en-US" sz="3200" dirty="0" err="1" smtClean="0"/>
              <a:t>Synchroniser</a:t>
            </a:r>
            <a:r>
              <a:rPr lang="en-US" sz="3200" dirty="0" smtClean="0"/>
              <a:t> Token</a:t>
            </a:r>
          </a:p>
          <a:p>
            <a:pPr>
              <a:buClr>
                <a:srgbClr val="72A71F"/>
              </a:buClr>
            </a:pPr>
            <a:r>
              <a:rPr lang="en-US" dirty="0" smtClean="0"/>
              <a:t>JavaScript code can only read cookies from its own domain, so JS code on </a:t>
            </a:r>
            <a:r>
              <a:rPr lang="en-US" dirty="0" smtClean="0">
                <a:hlinkClick r:id="rId3"/>
              </a:rPr>
              <a:t>www.evilwebapp.com</a:t>
            </a:r>
            <a:r>
              <a:rPr lang="en-US" dirty="0" smtClean="0"/>
              <a:t> can’t read cookies from </a:t>
            </a:r>
            <a:r>
              <a:rPr lang="en-US" dirty="0" smtClean="0">
                <a:hlinkClick r:id="rId4"/>
              </a:rPr>
              <a:t>www.totallysecurebankingapp.com</a:t>
            </a:r>
            <a:r>
              <a:rPr lang="en-US" dirty="0" smtClean="0"/>
              <a:t> </a:t>
            </a:r>
          </a:p>
          <a:p>
            <a:pPr>
              <a:buClr>
                <a:srgbClr val="72A71F"/>
              </a:buClr>
            </a:pPr>
            <a:r>
              <a:rPr lang="en-US" dirty="0" smtClean="0"/>
              <a:t>Create a second cookie we use to check if a request originates from our own site and not some attackers’.</a:t>
            </a: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76282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4</a:t>
            </a:fld>
            <a:endParaRPr lang="nl-BE" dirty="0"/>
          </a:p>
        </p:txBody>
      </p:sp>
    </p:spTree>
    <p:extLst>
      <p:ext uri="{BB962C8B-B14F-4D97-AF65-F5344CB8AC3E}">
        <p14:creationId xmlns:p14="http://schemas.microsoft.com/office/powerpoint/2010/main" val="2325741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40</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6781023" cy="707886"/>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3</a:t>
            </a:r>
            <a:r>
              <a:rPr lang="en-US" sz="2000" dirty="0" smtClean="0">
                <a:solidFill>
                  <a:srgbClr val="72A71F"/>
                </a:solidFill>
                <a:latin typeface="MV Boli" panose="02000500030200090000" pitchFamily="2" charset="0"/>
                <a:cs typeface="MV Boli" panose="02000500030200090000" pitchFamily="2" charset="0"/>
              </a:rPr>
              <a:t>. Correct username/password combination! Awesome!</a:t>
            </a:r>
          </a:p>
          <a:p>
            <a:r>
              <a:rPr lang="en-US" sz="2000" dirty="0" smtClean="0">
                <a:solidFill>
                  <a:srgbClr val="72A71F"/>
                </a:solidFill>
                <a:latin typeface="MV Boli" panose="02000500030200090000" pitchFamily="2" charset="0"/>
                <a:cs typeface="MV Boli" panose="02000500030200090000" pitchFamily="2" charset="0"/>
              </a:rPr>
              <a:t>Token: lkdsqjfknvzoefizujkqlsjgsqmglkjh3254sdgfqsg</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16" name="Rectangle 15"/>
          <p:cNvSpPr/>
          <p:nvPr/>
        </p:nvSpPr>
        <p:spPr>
          <a:xfrm>
            <a:off x="1447718" y="1500839"/>
            <a:ext cx="7824250"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1. POST /login (Header: Authorization: Basic xyz123)</a:t>
            </a:r>
            <a:endParaRPr lang="nl-BE" sz="2000" dirty="0">
              <a:solidFill>
                <a:srgbClr val="72A71F"/>
              </a:solidFill>
              <a:latin typeface="MV Boli" panose="02000500030200090000" pitchFamily="2" charset="0"/>
              <a:cs typeface="MV Boli" panose="02000500030200090000" pitchFamily="2" charset="0"/>
            </a:endParaRPr>
          </a:p>
        </p:txBody>
      </p:sp>
      <p:sp>
        <p:nvSpPr>
          <p:cNvPr id="17" name="Rectangle 16"/>
          <p:cNvSpPr/>
          <p:nvPr/>
        </p:nvSpPr>
        <p:spPr>
          <a:xfrm>
            <a:off x="166386" y="3965265"/>
            <a:ext cx="4405614" cy="1323439"/>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4</a:t>
            </a:r>
            <a:r>
              <a:rPr lang="en-US" sz="2000" dirty="0" smtClean="0">
                <a:solidFill>
                  <a:srgbClr val="72A71F"/>
                </a:solidFill>
                <a:latin typeface="MV Boli" panose="02000500030200090000" pitchFamily="2" charset="0"/>
                <a:cs typeface="MV Boli" panose="02000500030200090000" pitchFamily="2" charset="0"/>
              </a:rPr>
              <a:t>. Client saves value as XSRF-TOKEN</a:t>
            </a:r>
            <a:r>
              <a:rPr lang="nl-BE" sz="2000" dirty="0">
                <a:solidFill>
                  <a:srgbClr val="72A71F"/>
                </a:solidFill>
                <a:latin typeface="MV Boli" panose="02000500030200090000" pitchFamily="2" charset="0"/>
                <a:cs typeface="MV Boli" panose="02000500030200090000" pitchFamily="2" charset="0"/>
              </a:rPr>
              <a:t> </a:t>
            </a:r>
            <a:r>
              <a:rPr lang="nl-BE" sz="2000" dirty="0" smtClean="0">
                <a:solidFill>
                  <a:srgbClr val="72A71F"/>
                </a:solidFill>
                <a:latin typeface="MV Boli" panose="02000500030200090000" pitchFamily="2" charset="0"/>
                <a:cs typeface="MV Boli" panose="02000500030200090000" pitchFamily="2" charset="0"/>
              </a:rPr>
              <a:t>cookie</a:t>
            </a:r>
          </a:p>
          <a:p>
            <a:r>
              <a:rPr lang="en-US" sz="2000" dirty="0" smtClean="0">
                <a:solidFill>
                  <a:srgbClr val="72A71F"/>
                </a:solidFill>
                <a:latin typeface="MV Boli" panose="02000500030200090000" pitchFamily="2" charset="0"/>
                <a:cs typeface="MV Boli" panose="02000500030200090000" pitchFamily="2" charset="0"/>
              </a:rPr>
              <a:t>and authentication header as AUTHORIZATION cookie </a:t>
            </a:r>
          </a:p>
        </p:txBody>
      </p:sp>
      <p:sp>
        <p:nvSpPr>
          <p:cNvPr id="20" name="Rectangle 19"/>
          <p:cNvSpPr/>
          <p:nvPr/>
        </p:nvSpPr>
        <p:spPr>
          <a:xfrm>
            <a:off x="9271968" y="3157348"/>
            <a:ext cx="2856409" cy="1323439"/>
          </a:xfrm>
          <a:prstGeom prst="rect">
            <a:avLst/>
          </a:prstGeom>
          <a:ln>
            <a:solidFill>
              <a:schemeClr val="accent4"/>
            </a:solidFill>
          </a:ln>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2. Server creates session data for user and </a:t>
            </a:r>
            <a:r>
              <a:rPr lang="en-US" sz="2000" dirty="0" err="1" smtClean="0">
                <a:solidFill>
                  <a:srgbClr val="72A71F"/>
                </a:solidFill>
                <a:latin typeface="MV Boli" panose="02000500030200090000" pitchFamily="2" charset="0"/>
                <a:cs typeface="MV Boli" panose="02000500030200090000" pitchFamily="2" charset="0"/>
              </a:rPr>
              <a:t>Synchroniser</a:t>
            </a:r>
            <a:r>
              <a:rPr lang="en-US" sz="2000" dirty="0" smtClean="0">
                <a:solidFill>
                  <a:srgbClr val="72A71F"/>
                </a:solidFill>
                <a:latin typeface="MV Boli" panose="02000500030200090000" pitchFamily="2" charset="0"/>
                <a:cs typeface="MV Boli" panose="02000500030200090000" pitchFamily="2" charset="0"/>
              </a:rPr>
              <a:t> token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49884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41</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Round Same Side Corner Rectangle 7"/>
          <p:cNvSpPr/>
          <p:nvPr/>
        </p:nvSpPr>
        <p:spPr>
          <a:xfrm>
            <a:off x="741922" y="2403566"/>
            <a:ext cx="587828" cy="70539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807236" y="1959429"/>
            <a:ext cx="457200" cy="444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Magnetic Disk 9"/>
          <p:cNvSpPr/>
          <p:nvPr/>
        </p:nvSpPr>
        <p:spPr>
          <a:xfrm>
            <a:off x="10106055" y="1949337"/>
            <a:ext cx="1084217" cy="7968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Straight Arrow Connector 10"/>
          <p:cNvCxnSpPr/>
          <p:nvPr/>
        </p:nvCxnSpPr>
        <p:spPr>
          <a:xfrm flipV="1">
            <a:off x="1564882" y="2312126"/>
            <a:ext cx="7863840" cy="9144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564882" y="2630062"/>
            <a:ext cx="7707086" cy="78377"/>
          </a:xfrm>
          <a:prstGeom prst="straightConnector1">
            <a:avLst/>
          </a:prstGeom>
          <a:ln w="28575" cap="sq">
            <a:solidFill>
              <a:schemeClr val="accent4"/>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7831" y="2743486"/>
            <a:ext cx="5476179" cy="400110"/>
          </a:xfrm>
          <a:prstGeom prst="rect">
            <a:avLst/>
          </a:prstGeom>
          <a:ln>
            <a:solidFill>
              <a:schemeClr val="accent4"/>
            </a:solidFill>
          </a:ln>
        </p:spPr>
        <p:txBody>
          <a:bodyPr wrap="none">
            <a:spAutoFit/>
          </a:bodyPr>
          <a:lstStyle/>
          <a:p>
            <a:r>
              <a:rPr lang="en-US" sz="2000" dirty="0">
                <a:solidFill>
                  <a:srgbClr val="72A71F"/>
                </a:solidFill>
                <a:latin typeface="MV Boli" panose="02000500030200090000" pitchFamily="2" charset="0"/>
                <a:cs typeface="MV Boli" panose="02000500030200090000" pitchFamily="2" charset="0"/>
              </a:rPr>
              <a:t>6</a:t>
            </a:r>
            <a:r>
              <a:rPr lang="en-US" sz="2000" dirty="0" smtClean="0">
                <a:solidFill>
                  <a:srgbClr val="72A71F"/>
                </a:solidFill>
                <a:latin typeface="MV Boli" panose="02000500030200090000" pitchFamily="2" charset="0"/>
                <a:cs typeface="MV Boli" panose="02000500030200090000" pitchFamily="2" charset="0"/>
              </a:rPr>
              <a:t>. Token and user combination are correct!</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rot="16200000">
            <a:off x="-121821" y="2469195"/>
            <a:ext cx="992579" cy="400110"/>
          </a:xfrm>
          <a:prstGeom prst="rect">
            <a:avLst/>
          </a:prstGeom>
        </p:spPr>
        <p:txBody>
          <a:bodyPr wrap="none">
            <a:spAutoFit/>
          </a:bodyPr>
          <a:lstStyle/>
          <a:p>
            <a:r>
              <a:rPr lang="en-US" sz="2000" dirty="0" smtClean="0">
                <a:solidFill>
                  <a:srgbClr val="72A71F"/>
                </a:solidFill>
                <a:latin typeface="MV Boli" panose="02000500030200090000" pitchFamily="2" charset="0"/>
                <a:cs typeface="MV Boli" panose="02000500030200090000" pitchFamily="2" charset="0"/>
              </a:rPr>
              <a:t>Client </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rot="5400000">
            <a:off x="10949420" y="2039894"/>
            <a:ext cx="1012443" cy="400110"/>
          </a:xfrm>
          <a:prstGeom prst="rect">
            <a:avLst/>
          </a:prstGeom>
        </p:spPr>
        <p:txBody>
          <a:bodyPr wrap="square">
            <a:spAutoFit/>
          </a:bodyPr>
          <a:lstStyle/>
          <a:p>
            <a:r>
              <a:rPr lang="en-US" sz="2000" dirty="0" smtClean="0">
                <a:solidFill>
                  <a:srgbClr val="72A71F"/>
                </a:solidFill>
                <a:latin typeface="MV Boli" panose="02000500030200090000" pitchFamily="2" charset="0"/>
                <a:cs typeface="MV Boli" panose="02000500030200090000" pitchFamily="2" charset="0"/>
              </a:rPr>
              <a:t>server</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1604472" y="1454986"/>
            <a:ext cx="7824250" cy="707886"/>
          </a:xfrm>
          <a:prstGeom prst="rect">
            <a:avLst/>
          </a:prstGeom>
        </p:spPr>
        <p:txBody>
          <a:bodyPr wrap="square">
            <a:spAutoFit/>
          </a:bodyPr>
          <a:lstStyle/>
          <a:p>
            <a:r>
              <a:rPr lang="en-US" sz="2000" dirty="0">
                <a:solidFill>
                  <a:srgbClr val="72A71F"/>
                </a:solidFill>
                <a:latin typeface="MV Boli" panose="02000500030200090000" pitchFamily="2" charset="0"/>
                <a:cs typeface="MV Boli" panose="02000500030200090000" pitchFamily="2" charset="0"/>
              </a:rPr>
              <a:t>5</a:t>
            </a:r>
            <a:r>
              <a:rPr lang="en-US" sz="2000" dirty="0" smtClean="0">
                <a:solidFill>
                  <a:srgbClr val="72A71F"/>
                </a:solidFill>
                <a:latin typeface="MV Boli" panose="02000500030200090000" pitchFamily="2" charset="0"/>
                <a:cs typeface="MV Boli" panose="02000500030200090000" pitchFamily="2" charset="0"/>
              </a:rPr>
              <a:t>. POST /</a:t>
            </a:r>
            <a:r>
              <a:rPr lang="en-US" sz="2000" dirty="0" err="1" smtClean="0">
                <a:solidFill>
                  <a:srgbClr val="72A71F"/>
                </a:solidFill>
                <a:latin typeface="MV Boli" panose="02000500030200090000" pitchFamily="2" charset="0"/>
                <a:cs typeface="MV Boli" panose="02000500030200090000" pitchFamily="2" charset="0"/>
              </a:rPr>
              <a:t>sendMoney</a:t>
            </a:r>
            <a:r>
              <a:rPr lang="en-US" sz="2000" dirty="0" smtClean="0">
                <a:solidFill>
                  <a:srgbClr val="72A71F"/>
                </a:solidFill>
                <a:latin typeface="MV Boli" panose="02000500030200090000" pitchFamily="2" charset="0"/>
                <a:cs typeface="MV Boli" panose="02000500030200090000" pitchFamily="2" charset="0"/>
              </a:rPr>
              <a:t> (Header: Authorization: Basic xyz123,</a:t>
            </a:r>
          </a:p>
          <a:p>
            <a:r>
              <a:rPr lang="en-US" sz="2000" dirty="0" smtClean="0">
                <a:solidFill>
                  <a:srgbClr val="72A71F"/>
                </a:solidFill>
                <a:latin typeface="MV Boli" panose="02000500030200090000" pitchFamily="2" charset="0"/>
                <a:cs typeface="MV Boli" panose="02000500030200090000" pitchFamily="2" charset="0"/>
              </a:rPr>
              <a:t>X-XSRF-TOKEN: </a:t>
            </a:r>
            <a:r>
              <a:rPr lang="en-US" sz="2000" dirty="0">
                <a:solidFill>
                  <a:srgbClr val="72A71F"/>
                </a:solidFill>
                <a:latin typeface="MV Boli" panose="02000500030200090000" pitchFamily="2" charset="0"/>
                <a:cs typeface="MV Boli" panose="02000500030200090000" pitchFamily="2" charset="0"/>
              </a:rPr>
              <a:t>lkdsqjfknvzoefizujkqlsjgsqmglkjh3254sdgfqsg</a:t>
            </a:r>
            <a:r>
              <a:rPr lang="en-US" sz="2000" dirty="0" smtClean="0">
                <a:solidFill>
                  <a:srgbClr val="72A71F"/>
                </a:solidFill>
                <a:latin typeface="MV Boli" panose="02000500030200090000" pitchFamily="2" charset="0"/>
                <a:cs typeface="MV Boli" panose="02000500030200090000" pitchFamily="2" charset="0"/>
              </a:rPr>
              <a:t>)</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643936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Man in </a:t>
            </a:r>
            <a:r>
              <a:rPr lang="nl-BE" dirty="0" err="1" smtClean="0"/>
              <a:t>the</a:t>
            </a:r>
            <a:r>
              <a:rPr lang="nl-BE" dirty="0" smtClean="0"/>
              <a:t> </a:t>
            </a:r>
            <a:r>
              <a:rPr lang="nl-BE" dirty="0" err="1" smtClean="0"/>
              <a:t>middle</a:t>
            </a:r>
            <a:r>
              <a:rPr lang="nl-BE" dirty="0" smtClean="0"/>
              <a:t> attack</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42</a:t>
            </a:fld>
            <a:endParaRPr lang="nl-BE" dirty="0"/>
          </a:p>
        </p:txBody>
      </p:sp>
    </p:spTree>
    <p:extLst>
      <p:ext uri="{BB962C8B-B14F-4D97-AF65-F5344CB8AC3E}">
        <p14:creationId xmlns:p14="http://schemas.microsoft.com/office/powerpoint/2010/main" val="2772230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43</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cxnSp>
        <p:nvCxnSpPr>
          <p:cNvPr id="16" name="Straight Arrow Connector 11"/>
          <p:cNvCxnSpPr>
            <a:endCxn id="10" idx="2"/>
          </p:cNvCxnSpPr>
          <p:nvPr/>
        </p:nvCxnSpPr>
        <p:spPr>
          <a:xfrm flipV="1">
            <a:off x="1092201" y="1017141"/>
            <a:ext cx="9457880" cy="1155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47718" y="566791"/>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flipV="1">
            <a:off x="1017968" y="1502868"/>
            <a:ext cx="9532113" cy="506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a:off x="1558554" y="11610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Tree>
    <p:extLst>
      <p:ext uri="{BB962C8B-B14F-4D97-AF65-F5344CB8AC3E}">
        <p14:creationId xmlns:p14="http://schemas.microsoft.com/office/powerpoint/2010/main" val="255293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44</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4564243" y="3148628"/>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4973471" y="232675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841182" y="256303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
        <p:nvSpPr>
          <p:cNvPr id="31" name="Rectangle 2"/>
          <p:cNvSpPr/>
          <p:nvPr/>
        </p:nvSpPr>
        <p:spPr>
          <a:xfrm>
            <a:off x="3297443" y="4584773"/>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Eavesdropping on communication</a:t>
            </a:r>
            <a:endParaRPr lang="en-US" b="1" dirty="0"/>
          </a:p>
        </p:txBody>
      </p:sp>
    </p:spTree>
    <p:extLst>
      <p:ext uri="{BB962C8B-B14F-4D97-AF65-F5344CB8AC3E}">
        <p14:creationId xmlns:p14="http://schemas.microsoft.com/office/powerpoint/2010/main" val="23049650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45</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6048778" y="2714372"/>
            <a:ext cx="384682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What? That sounds stupid!</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5873478" y="1936600"/>
            <a:ext cx="4488009"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I’ve got this great idea for a new song called Yellow submarine</a:t>
            </a:r>
            <a:endParaRPr lang="en-US" b="1" dirty="0">
              <a:solidFill>
                <a:srgbClr val="FF0000"/>
              </a:solidFill>
            </a:endParaRPr>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663539" y="2423026"/>
            <a:ext cx="5380156"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We think you should leave the singing to Ringo</a:t>
            </a:r>
            <a:endParaRPr lang="en-US" b="1" dirty="0">
              <a:solidFill>
                <a:srgbClr val="FF0000"/>
              </a:solidFill>
            </a:endParaRPr>
          </a:p>
        </p:txBody>
      </p:sp>
      <p:sp>
        <p:nvSpPr>
          <p:cNvPr id="31" name="Rectangle 2"/>
          <p:cNvSpPr/>
          <p:nvPr/>
        </p:nvSpPr>
        <p:spPr>
          <a:xfrm>
            <a:off x="3297443" y="458477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Alters communication, without sender or receiver realizing it</a:t>
            </a:r>
            <a:endParaRPr lang="en-US" b="1" dirty="0"/>
          </a:p>
        </p:txBody>
      </p:sp>
    </p:spTree>
    <p:extLst>
      <p:ext uri="{BB962C8B-B14F-4D97-AF65-F5344CB8AC3E}">
        <p14:creationId xmlns:p14="http://schemas.microsoft.com/office/powerpoint/2010/main" val="3677204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46</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Man in the middle attacks</a:t>
            </a:r>
          </a:p>
          <a:p>
            <a:pPr>
              <a:buClr>
                <a:srgbClr val="72A71F"/>
              </a:buClr>
            </a:pPr>
            <a:r>
              <a:rPr lang="en-US" dirty="0" smtClean="0"/>
              <a:t>Easy to perform on a public network (</a:t>
            </a:r>
            <a:r>
              <a:rPr lang="en-US" dirty="0" err="1" smtClean="0"/>
              <a:t>wi-fi</a:t>
            </a:r>
            <a:r>
              <a:rPr lang="en-US" dirty="0" smtClean="0"/>
              <a:t>)</a:t>
            </a:r>
          </a:p>
          <a:p>
            <a:pPr lvl="1">
              <a:buClr>
                <a:srgbClr val="72A71F"/>
              </a:buClr>
            </a:pPr>
            <a:r>
              <a:rPr lang="en-US" dirty="0" smtClean="0"/>
              <a:t>All data travels over the network</a:t>
            </a:r>
            <a:endParaRPr lang="en-US" dirty="0"/>
          </a:p>
          <a:p>
            <a:pPr>
              <a:buClr>
                <a:srgbClr val="72A71F"/>
              </a:buClr>
            </a:pPr>
            <a:r>
              <a:rPr lang="en-US" dirty="0" smtClean="0"/>
              <a:t>Eavesdropping also done by government agencies like NSA</a:t>
            </a:r>
          </a:p>
          <a:p>
            <a:pPr>
              <a:buClr>
                <a:srgbClr val="72A71F"/>
              </a:buClr>
            </a:pPr>
            <a:r>
              <a:rPr lang="en-US" dirty="0" smtClean="0"/>
              <a:t>Can also be used to fake a server</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81048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47</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Stopping man in the middle attacks</a:t>
            </a:r>
          </a:p>
          <a:p>
            <a:pPr>
              <a:buClr>
                <a:srgbClr val="72A71F"/>
              </a:buClr>
            </a:pPr>
            <a:r>
              <a:rPr lang="en-US" dirty="0" smtClean="0"/>
              <a:t>Upgrade to </a:t>
            </a:r>
            <a:r>
              <a:rPr lang="en-US" sz="3200" b="1" dirty="0" smtClean="0"/>
              <a:t>HTTPS</a:t>
            </a:r>
            <a:r>
              <a:rPr lang="en-US" dirty="0" smtClean="0"/>
              <a:t> </a:t>
            </a:r>
          </a:p>
          <a:p>
            <a:pPr>
              <a:buClr>
                <a:srgbClr val="72A71F"/>
              </a:buClr>
            </a:pPr>
            <a:r>
              <a:rPr lang="en-US" dirty="0" smtClean="0"/>
              <a:t>Establishes safe tunnel between two parties</a:t>
            </a:r>
          </a:p>
          <a:p>
            <a:pPr>
              <a:buClr>
                <a:srgbClr val="72A71F"/>
              </a:buClr>
            </a:pPr>
            <a:r>
              <a:rPr lang="en-US" dirty="0" smtClean="0"/>
              <a:t>All </a:t>
            </a:r>
            <a:r>
              <a:rPr lang="en-US" sz="3200" b="1" dirty="0" smtClean="0"/>
              <a:t>traffic</a:t>
            </a:r>
            <a:r>
              <a:rPr lang="en-US" dirty="0" smtClean="0"/>
              <a:t> in the tunnel is </a:t>
            </a:r>
            <a:r>
              <a:rPr lang="en-US" sz="3200" b="1" dirty="0" smtClean="0"/>
              <a:t>encrypted</a:t>
            </a:r>
            <a:r>
              <a:rPr lang="en-US" dirty="0" smtClean="0"/>
              <a:t> and can only be decrypted by sender or receiver</a:t>
            </a:r>
          </a:p>
          <a:p>
            <a:pPr>
              <a:buClr>
                <a:srgbClr val="72A71F"/>
              </a:buClr>
            </a:pPr>
            <a:r>
              <a:rPr lang="en-US" dirty="0" smtClean="0"/>
              <a:t>All </a:t>
            </a:r>
            <a:r>
              <a:rPr lang="en-US" sz="3200" b="1" dirty="0" smtClean="0"/>
              <a:t>traffic</a:t>
            </a:r>
            <a:r>
              <a:rPr lang="en-US" dirty="0" smtClean="0"/>
              <a:t> is </a:t>
            </a:r>
            <a:r>
              <a:rPr lang="en-US" sz="3200" b="1" dirty="0" smtClean="0"/>
              <a:t>signed</a:t>
            </a:r>
            <a:r>
              <a:rPr lang="en-US" dirty="0" smtClean="0"/>
              <a:t>, so tampering is immediately detected</a:t>
            </a:r>
          </a:p>
          <a:p>
            <a:pPr>
              <a:buClr>
                <a:srgbClr val="72A71F"/>
              </a:buClr>
            </a:pPr>
            <a:r>
              <a:rPr lang="en-US" dirty="0" smtClean="0"/>
              <a:t>Moving from HTTP to HTTPS has been </a:t>
            </a:r>
            <a:r>
              <a:rPr lang="en-US" sz="3200" b="1" dirty="0" smtClean="0"/>
              <a:t>simplified</a:t>
            </a:r>
            <a:r>
              <a:rPr lang="en-US" dirty="0" smtClean="0"/>
              <a:t> and become </a:t>
            </a:r>
            <a:r>
              <a:rPr lang="en-US" sz="3200" b="1" dirty="0" smtClean="0"/>
              <a:t>less</a:t>
            </a:r>
            <a:r>
              <a:rPr lang="en-US" dirty="0" smtClean="0"/>
              <a:t> </a:t>
            </a:r>
            <a:r>
              <a:rPr lang="en-US" sz="3200" b="1" dirty="0" smtClean="0"/>
              <a:t>costly</a:t>
            </a:r>
            <a:r>
              <a:rPr lang="en-US" dirty="0" smtClean="0"/>
              <a:t> in recent years</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54310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 </a:t>
            </a:r>
            <a:r>
              <a:rPr lang="nl-BE" dirty="0" err="1" smtClean="0"/>
              <a:t>injection</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48</a:t>
            </a:fld>
            <a:endParaRPr lang="nl-BE" dirty="0"/>
          </a:p>
        </p:txBody>
      </p:sp>
    </p:spTree>
    <p:extLst>
      <p:ext uri="{BB962C8B-B14F-4D97-AF65-F5344CB8AC3E}">
        <p14:creationId xmlns:p14="http://schemas.microsoft.com/office/powerpoint/2010/main" val="257915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49</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4917396" y="1180007"/>
            <a:ext cx="2876951" cy="476316"/>
          </a:xfrm>
          <a:prstGeom prst="rect">
            <a:avLst/>
          </a:prstGeom>
        </p:spPr>
      </p:pic>
      <p:cxnSp>
        <p:nvCxnSpPr>
          <p:cNvPr id="8" name="Straight Arrow Connector 11"/>
          <p:cNvCxnSpPr>
            <a:stCxn id="7" idx="2"/>
          </p:cNvCxnSpPr>
          <p:nvPr/>
        </p:nvCxnSpPr>
        <p:spPr>
          <a:xfrm>
            <a:off x="6355872" y="1656323"/>
            <a:ext cx="86491" cy="64608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345820" y="2301778"/>
            <a:ext cx="9583487" cy="3229426"/>
          </a:xfrm>
          <a:prstGeom prst="rect">
            <a:avLst/>
          </a:prstGeom>
        </p:spPr>
      </p:pic>
      <p:sp>
        <p:nvSpPr>
          <p:cNvPr id="16" name="Rectangle 15"/>
          <p:cNvSpPr/>
          <p:nvPr/>
        </p:nvSpPr>
        <p:spPr>
          <a:xfrm>
            <a:off x="1092201" y="312408"/>
            <a:ext cx="5458354" cy="584775"/>
          </a:xfrm>
          <a:prstGeom prst="rect">
            <a:avLst/>
          </a:prstGeom>
        </p:spPr>
        <p:txBody>
          <a:bodyPr wrap="none">
            <a:spAutoFit/>
          </a:bodyPr>
          <a:lstStyle/>
          <a:p>
            <a:r>
              <a:rPr lang="en-US" sz="3200" dirty="0" smtClean="0"/>
              <a:t>Injecting code using input fields</a:t>
            </a:r>
          </a:p>
        </p:txBody>
      </p:sp>
    </p:spTree>
    <p:extLst>
      <p:ext uri="{BB962C8B-B14F-4D97-AF65-F5344CB8AC3E}">
        <p14:creationId xmlns:p14="http://schemas.microsoft.com/office/powerpoint/2010/main" val="1700566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5</a:t>
            </a:fld>
            <a:endParaRPr lang="nl-BE" dirty="0"/>
          </a:p>
        </p:txBody>
      </p:sp>
      <p:sp>
        <p:nvSpPr>
          <p:cNvPr id="8" name="Rectangle 2"/>
          <p:cNvSpPr/>
          <p:nvPr/>
        </p:nvSpPr>
        <p:spPr>
          <a:xfrm>
            <a:off x="6102427" y="1827263"/>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err="1" smtClean="0">
                <a:solidFill>
                  <a:srgbClr val="72A71F"/>
                </a:solidFill>
                <a:latin typeface="MV Boli" panose="02000500030200090000" pitchFamily="2" charset="0"/>
                <a:cs typeface="MV Boli" panose="02000500030200090000" pitchFamily="2" charset="0"/>
              </a:rPr>
              <a:t>Codelabs</a:t>
            </a:r>
            <a:r>
              <a:rPr lang="en-US" b="1" dirty="0" smtClean="0">
                <a:solidFill>
                  <a:srgbClr val="72A71F"/>
                </a:solidFill>
                <a:latin typeface="MV Boli" panose="02000500030200090000" pitchFamily="2" charset="0"/>
                <a:cs typeface="MV Boli" panose="02000500030200090000" pitchFamily="2" charset="0"/>
              </a:rPr>
              <a:t>!</a:t>
            </a:r>
            <a:endParaRPr lang="en-US" sz="2400" dirty="0"/>
          </a:p>
        </p:txBody>
      </p:sp>
      <p:sp>
        <p:nvSpPr>
          <p:cNvPr id="9" name="Right Brace 7"/>
          <p:cNvSpPr/>
          <p:nvPr/>
        </p:nvSpPr>
        <p:spPr>
          <a:xfrm>
            <a:off x="6726242" y="909784"/>
            <a:ext cx="393327" cy="2246925"/>
          </a:xfrm>
          <a:prstGeom prst="rightBrace">
            <a:avLst>
              <a:gd name="adj1" fmla="val 8333"/>
              <a:gd name="adj2" fmla="val 50356"/>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cxnSp>
        <p:nvCxnSpPr>
          <p:cNvPr id="10" name="Straight Arrow Connector 11"/>
          <p:cNvCxnSpPr/>
          <p:nvPr/>
        </p:nvCxnSpPr>
        <p:spPr>
          <a:xfrm>
            <a:off x="4151989" y="653321"/>
            <a:ext cx="3513527"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2"/>
          <p:cNvSpPr/>
          <p:nvPr/>
        </p:nvSpPr>
        <p:spPr>
          <a:xfrm>
            <a:off x="6726242" y="468655"/>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Theory</a:t>
            </a:r>
            <a:endParaRPr lang="en-US" sz="2400" dirty="0"/>
          </a:p>
        </p:txBody>
      </p:sp>
    </p:spTree>
    <p:extLst>
      <p:ext uri="{BB962C8B-B14F-4D97-AF65-F5344CB8AC3E}">
        <p14:creationId xmlns:p14="http://schemas.microsoft.com/office/powerpoint/2010/main" val="357494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50</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2" name="Picture 11"/>
          <p:cNvPicPr>
            <a:picLocks noChangeAspect="1"/>
          </p:cNvPicPr>
          <p:nvPr/>
        </p:nvPicPr>
        <p:blipFill>
          <a:blip r:embed="rId3"/>
          <a:stretch>
            <a:fillRect/>
          </a:stretch>
        </p:blipFill>
        <p:spPr>
          <a:xfrm>
            <a:off x="1335429" y="1846208"/>
            <a:ext cx="9583487" cy="3229426"/>
          </a:xfrm>
          <a:prstGeom prst="rect">
            <a:avLst/>
          </a:prstGeom>
        </p:spPr>
      </p:pic>
      <p:sp>
        <p:nvSpPr>
          <p:cNvPr id="16" name="Rectangle 15"/>
          <p:cNvSpPr/>
          <p:nvPr/>
        </p:nvSpPr>
        <p:spPr>
          <a:xfrm>
            <a:off x="1092201" y="312408"/>
            <a:ext cx="6043899" cy="584775"/>
          </a:xfrm>
          <a:prstGeom prst="rect">
            <a:avLst/>
          </a:prstGeom>
        </p:spPr>
        <p:txBody>
          <a:bodyPr wrap="none">
            <a:spAutoFit/>
          </a:bodyPr>
          <a:lstStyle/>
          <a:p>
            <a:r>
              <a:rPr lang="en-US" sz="3200" dirty="0" smtClean="0"/>
              <a:t>Injecting code using </a:t>
            </a:r>
            <a:r>
              <a:rPr lang="en-US" sz="3200" dirty="0" err="1" smtClean="0"/>
              <a:t>url</a:t>
            </a:r>
            <a:r>
              <a:rPr lang="en-US" sz="3200" dirty="0" smtClean="0"/>
              <a:t> parameters</a:t>
            </a:r>
          </a:p>
        </p:txBody>
      </p:sp>
    </p:spTree>
    <p:extLst>
      <p:ext uri="{BB962C8B-B14F-4D97-AF65-F5344CB8AC3E}">
        <p14:creationId xmlns:p14="http://schemas.microsoft.com/office/powerpoint/2010/main" val="3366259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51</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The cause of code injection</a:t>
            </a:r>
          </a:p>
          <a:p>
            <a:pPr>
              <a:buClr>
                <a:srgbClr val="72A71F"/>
              </a:buClr>
            </a:pPr>
            <a:r>
              <a:rPr lang="en-US" dirty="0" smtClean="0"/>
              <a:t>Application naively trusts any data it receives</a:t>
            </a:r>
          </a:p>
          <a:p>
            <a:pPr>
              <a:buClr>
                <a:srgbClr val="72A71F"/>
              </a:buClr>
            </a:pPr>
            <a:r>
              <a:rPr lang="en-US" dirty="0" smtClean="0"/>
              <a:t>Any type of code can be injected</a:t>
            </a:r>
          </a:p>
          <a:p>
            <a:pPr lvl="1">
              <a:buClr>
                <a:srgbClr val="72A71F"/>
              </a:buClr>
            </a:pPr>
            <a:r>
              <a:rPr lang="en-US" dirty="0" smtClean="0"/>
              <a:t>HTML</a:t>
            </a:r>
          </a:p>
          <a:p>
            <a:pPr lvl="1">
              <a:buClr>
                <a:srgbClr val="72A71F"/>
              </a:buClr>
            </a:pPr>
            <a:r>
              <a:rPr lang="en-US" dirty="0" smtClean="0"/>
              <a:t>JavaScript</a:t>
            </a:r>
          </a:p>
          <a:p>
            <a:pPr lvl="1">
              <a:buClr>
                <a:srgbClr val="72A71F"/>
              </a:buClr>
            </a:pPr>
            <a:r>
              <a:rPr lang="en-US" dirty="0" smtClean="0"/>
              <a:t>SQL</a:t>
            </a:r>
          </a:p>
          <a:p>
            <a:pPr lvl="1">
              <a:buClr>
                <a:srgbClr val="72A71F"/>
              </a:buClr>
            </a:pPr>
            <a:r>
              <a:rPr lang="en-US" dirty="0" smtClean="0"/>
              <a:t>…</a:t>
            </a:r>
          </a:p>
          <a:p>
            <a:pPr marL="0" indent="0">
              <a:buClr>
                <a:srgbClr val="72A71F"/>
              </a:buClr>
              <a:buNone/>
            </a:pPr>
            <a:endParaRPr lang="en-US" dirty="0" smtClean="0"/>
          </a:p>
        </p:txBody>
      </p:sp>
    </p:spTree>
    <p:extLst>
      <p:ext uri="{BB962C8B-B14F-4D97-AF65-F5344CB8AC3E}">
        <p14:creationId xmlns:p14="http://schemas.microsoft.com/office/powerpoint/2010/main" val="577518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52</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Two types of code injection</a:t>
            </a:r>
          </a:p>
          <a:p>
            <a:pPr>
              <a:buClr>
                <a:srgbClr val="72A71F"/>
              </a:buClr>
            </a:pPr>
            <a:r>
              <a:rPr lang="en-US" dirty="0" smtClean="0"/>
              <a:t>Part of the request, outputted in the response</a:t>
            </a:r>
          </a:p>
          <a:p>
            <a:pPr>
              <a:buClr>
                <a:srgbClr val="72A71F"/>
              </a:buClr>
            </a:pPr>
            <a:r>
              <a:rPr lang="en-US" dirty="0" smtClean="0"/>
              <a:t>Content is saved in a </a:t>
            </a:r>
            <a:r>
              <a:rPr lang="en-US" dirty="0" err="1" smtClean="0"/>
              <a:t>datastore</a:t>
            </a:r>
            <a:r>
              <a:rPr lang="en-US" dirty="0" smtClean="0"/>
              <a:t> and inserted in the </a:t>
            </a:r>
            <a:r>
              <a:rPr lang="en-US" dirty="0" err="1" smtClean="0"/>
              <a:t>ui</a:t>
            </a:r>
            <a:r>
              <a:rPr lang="en-US" dirty="0" smtClean="0"/>
              <a:t> later</a:t>
            </a:r>
          </a:p>
        </p:txBody>
      </p:sp>
    </p:spTree>
    <p:extLst>
      <p:ext uri="{BB962C8B-B14F-4D97-AF65-F5344CB8AC3E}">
        <p14:creationId xmlns:p14="http://schemas.microsoft.com/office/powerpoint/2010/main" val="314849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6554057" y="2930236"/>
            <a:ext cx="3847243" cy="259772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53</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Rectangle 6"/>
          <p:cNvSpPr/>
          <p:nvPr/>
        </p:nvSpPr>
        <p:spPr>
          <a:xfrm>
            <a:off x="1092201" y="312408"/>
            <a:ext cx="2366353" cy="584775"/>
          </a:xfrm>
          <a:prstGeom prst="rect">
            <a:avLst/>
          </a:prstGeom>
        </p:spPr>
        <p:txBody>
          <a:bodyPr wrap="none">
            <a:spAutoFit/>
          </a:bodyPr>
          <a:lstStyle/>
          <a:p>
            <a:r>
              <a:rPr lang="en-US" sz="3200" dirty="0" smtClean="0"/>
              <a:t>SQL injection</a:t>
            </a:r>
          </a:p>
        </p:txBody>
      </p:sp>
      <p:pic>
        <p:nvPicPr>
          <p:cNvPr id="5" name="Picture 4"/>
          <p:cNvPicPr>
            <a:picLocks noChangeAspect="1"/>
          </p:cNvPicPr>
          <p:nvPr/>
        </p:nvPicPr>
        <p:blipFill>
          <a:blip r:embed="rId3"/>
          <a:stretch>
            <a:fillRect/>
          </a:stretch>
        </p:blipFill>
        <p:spPr>
          <a:xfrm>
            <a:off x="1092201" y="1162867"/>
            <a:ext cx="3391373" cy="428685"/>
          </a:xfrm>
          <a:prstGeom prst="rect">
            <a:avLst/>
          </a:prstGeom>
        </p:spPr>
      </p:pic>
      <p:cxnSp>
        <p:nvCxnSpPr>
          <p:cNvPr id="10" name="Straight Arrow Connector 11"/>
          <p:cNvCxnSpPr/>
          <p:nvPr/>
        </p:nvCxnSpPr>
        <p:spPr>
          <a:xfrm rot="251942">
            <a:off x="4483574" y="1377210"/>
            <a:ext cx="2073090" cy="478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5821543" y="12222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DROP TABLE USERS;--</a:t>
            </a:r>
            <a:endParaRPr lang="en-US" b="1" dirty="0"/>
          </a:p>
        </p:txBody>
      </p:sp>
      <p:sp>
        <p:nvSpPr>
          <p:cNvPr id="18" name="Rectangle 2"/>
          <p:cNvSpPr/>
          <p:nvPr/>
        </p:nvSpPr>
        <p:spPr>
          <a:xfrm>
            <a:off x="5901207" y="1740019"/>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UPDATE TABLE USERS SET PASSWORD=‘</a:t>
            </a:r>
            <a:r>
              <a:rPr lang="en-US" b="1" dirty="0" err="1" smtClean="0">
                <a:solidFill>
                  <a:srgbClr val="72A71F"/>
                </a:solidFill>
                <a:latin typeface="MV Boli" panose="02000500030200090000" pitchFamily="2" charset="0"/>
                <a:cs typeface="MV Boli" panose="02000500030200090000" pitchFamily="2" charset="0"/>
              </a:rPr>
              <a:t>gimmeaccess</a:t>
            </a:r>
            <a:r>
              <a:rPr lang="en-US" b="1" dirty="0" smtClean="0">
                <a:solidFill>
                  <a:srgbClr val="72A71F"/>
                </a:solidFill>
                <a:latin typeface="MV Boli" panose="02000500030200090000" pitchFamily="2" charset="0"/>
                <a:cs typeface="MV Boli" panose="02000500030200090000" pitchFamily="2" charset="0"/>
              </a:rPr>
              <a:t>’ where 1&lt;2;--</a:t>
            </a:r>
            <a:endParaRPr lang="en-US" b="1" dirty="0"/>
          </a:p>
        </p:txBody>
      </p:sp>
      <p:cxnSp>
        <p:nvCxnSpPr>
          <p:cNvPr id="19" name="Straight Arrow Connector 11"/>
          <p:cNvCxnSpPr>
            <a:stCxn id="5" idx="3"/>
          </p:cNvCxnSpPr>
          <p:nvPr/>
        </p:nvCxnSpPr>
        <p:spPr>
          <a:xfrm>
            <a:off x="4483574" y="1377210"/>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03311" y="2599515"/>
            <a:ext cx="3021596" cy="584775"/>
          </a:xfrm>
          <a:prstGeom prst="rect">
            <a:avLst/>
          </a:prstGeom>
        </p:spPr>
        <p:txBody>
          <a:bodyPr wrap="none">
            <a:spAutoFit/>
          </a:bodyPr>
          <a:lstStyle/>
          <a:p>
            <a:r>
              <a:rPr lang="en-US" sz="3200" dirty="0" smtClean="0"/>
              <a:t>In the backend…</a:t>
            </a:r>
          </a:p>
        </p:txBody>
      </p:sp>
      <p:sp>
        <p:nvSpPr>
          <p:cNvPr id="23" name="Rectangle 2"/>
          <p:cNvSpPr/>
          <p:nvPr/>
        </p:nvSpPr>
        <p:spPr>
          <a:xfrm>
            <a:off x="363158" y="328804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Query=“SELECT * FROM USERS WHERE USERNAME =‘”+login+”’”</a:t>
            </a:r>
            <a:endParaRPr lang="en-US" b="1" dirty="0"/>
          </a:p>
        </p:txBody>
      </p:sp>
      <p:sp>
        <p:nvSpPr>
          <p:cNvPr id="24" name="Flowchart: Magnetic Disk 23"/>
          <p:cNvSpPr/>
          <p:nvPr/>
        </p:nvSpPr>
        <p:spPr>
          <a:xfrm>
            <a:off x="7658100" y="3611208"/>
            <a:ext cx="1350818" cy="1303692"/>
          </a:xfrm>
          <a:prstGeom prst="flowChartMagneticDisk">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6" name="Straight Arrow Connector 11"/>
          <p:cNvCxnSpPr/>
          <p:nvPr/>
        </p:nvCxnSpPr>
        <p:spPr>
          <a:xfrm>
            <a:off x="4750274" y="3692179"/>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5" idx="3"/>
          </p:cNvCxnSpPr>
          <p:nvPr/>
        </p:nvCxnSpPr>
        <p:spPr>
          <a:xfrm flipV="1">
            <a:off x="4483574" y="897183"/>
            <a:ext cx="2070483" cy="48002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a:off x="4487045" y="7632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 OR ‘1’=‘1</a:t>
            </a:r>
            <a:endParaRPr lang="en-US" b="1" dirty="0"/>
          </a:p>
        </p:txBody>
      </p:sp>
    </p:spTree>
    <p:extLst>
      <p:ext uri="{BB962C8B-B14F-4D97-AF65-F5344CB8AC3E}">
        <p14:creationId xmlns:p14="http://schemas.microsoft.com/office/powerpoint/2010/main" val="29429352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54</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a:t>
            </a:r>
            <a:r>
              <a:rPr lang="en-US" sz="3200" dirty="0" err="1" smtClean="0"/>
              <a:t>sql</a:t>
            </a:r>
            <a:r>
              <a:rPr lang="en-US" sz="3200" dirty="0" smtClean="0"/>
              <a:t> injection</a:t>
            </a:r>
          </a:p>
          <a:p>
            <a:pPr>
              <a:buClr>
                <a:srgbClr val="72A71F"/>
              </a:buClr>
            </a:pPr>
            <a:r>
              <a:rPr lang="en-US" dirty="0" smtClean="0"/>
              <a:t>Separate code from data</a:t>
            </a:r>
          </a:p>
          <a:p>
            <a:pPr lvl="1">
              <a:buClr>
                <a:srgbClr val="72A71F"/>
              </a:buClr>
            </a:pPr>
            <a:r>
              <a:rPr lang="en-US" dirty="0" smtClean="0"/>
              <a:t>== Don’t user string literal escape characters</a:t>
            </a:r>
          </a:p>
          <a:p>
            <a:pPr lvl="1">
              <a:buClr>
                <a:srgbClr val="72A71F"/>
              </a:buClr>
            </a:pPr>
            <a:r>
              <a:rPr lang="en-US" dirty="0" smtClean="0"/>
              <a:t>Use parametrized statements instead</a:t>
            </a:r>
          </a:p>
          <a:p>
            <a:pPr>
              <a:buClr>
                <a:srgbClr val="72A71F"/>
              </a:buClr>
            </a:pPr>
            <a:r>
              <a:rPr lang="en-US" dirty="0" smtClean="0"/>
              <a:t>Select * from user where username = “’”+login+”’”</a:t>
            </a:r>
          </a:p>
          <a:p>
            <a:pPr marL="0" indent="0">
              <a:buClr>
                <a:srgbClr val="72A71F"/>
              </a:buClr>
              <a:buNone/>
            </a:pPr>
            <a:r>
              <a:rPr lang="en-US" dirty="0"/>
              <a:t>b</a:t>
            </a:r>
            <a:r>
              <a:rPr lang="en-US" dirty="0" smtClean="0"/>
              <a:t>ecomes</a:t>
            </a:r>
          </a:p>
          <a:p>
            <a:pPr>
              <a:buClr>
                <a:srgbClr val="72A71F"/>
              </a:buClr>
            </a:pPr>
            <a:r>
              <a:rPr lang="en-US" dirty="0" smtClean="0"/>
              <a:t>Select * from user where username=:login</a:t>
            </a:r>
          </a:p>
          <a:p>
            <a:pPr lvl="1">
              <a:buClr>
                <a:srgbClr val="72A71F"/>
              </a:buClr>
            </a:pPr>
            <a:r>
              <a:rPr lang="en-US" dirty="0" smtClean="0"/>
              <a:t>{“login”: login}</a:t>
            </a:r>
          </a:p>
          <a:p>
            <a:pPr>
              <a:buClr>
                <a:srgbClr val="72A71F"/>
              </a:buClr>
            </a:pPr>
            <a:endParaRPr lang="en-US" dirty="0" smtClean="0"/>
          </a:p>
          <a:p>
            <a:pPr marL="457200" lvl="1" indent="0">
              <a:buClr>
                <a:srgbClr val="72A71F"/>
              </a:buClr>
              <a:buNone/>
            </a:pPr>
            <a:endParaRPr lang="en-US" dirty="0" smtClean="0"/>
          </a:p>
        </p:txBody>
      </p:sp>
      <p:cxnSp>
        <p:nvCxnSpPr>
          <p:cNvPr id="20" name="Straight Arrow Connector 11"/>
          <p:cNvCxnSpPr/>
          <p:nvPr/>
        </p:nvCxnSpPr>
        <p:spPr>
          <a:xfrm flipV="1">
            <a:off x="6283387" y="1963882"/>
            <a:ext cx="2081295" cy="7519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
          <p:cNvSpPr/>
          <p:nvPr/>
        </p:nvSpPr>
        <p:spPr>
          <a:xfrm>
            <a:off x="7126585" y="177921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ORM’s use this by default</a:t>
            </a:r>
            <a:endParaRPr lang="en-US" b="1" dirty="0"/>
          </a:p>
        </p:txBody>
      </p:sp>
    </p:spTree>
    <p:extLst>
      <p:ext uri="{BB962C8B-B14F-4D97-AF65-F5344CB8AC3E}">
        <p14:creationId xmlns:p14="http://schemas.microsoft.com/office/powerpoint/2010/main" val="9160458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55</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code injection</a:t>
            </a:r>
          </a:p>
          <a:p>
            <a:pPr>
              <a:buClr>
                <a:srgbClr val="72A71F"/>
              </a:buClr>
            </a:pPr>
            <a:r>
              <a:rPr lang="en-US" dirty="0" smtClean="0"/>
              <a:t>Escape code-specific characters</a:t>
            </a:r>
          </a:p>
          <a:p>
            <a:pPr lvl="1">
              <a:buClr>
                <a:srgbClr val="72A71F"/>
              </a:buClr>
            </a:pPr>
            <a:r>
              <a:rPr lang="en-US" dirty="0" smtClean="0"/>
              <a:t>&lt;script&gt;alert(‘</a:t>
            </a:r>
            <a:r>
              <a:rPr lang="en-US" dirty="0" err="1" smtClean="0"/>
              <a:t>gotcha</a:t>
            </a:r>
            <a:r>
              <a:rPr lang="en-US" dirty="0" smtClean="0"/>
              <a:t>’)&lt;/script&gt;</a:t>
            </a:r>
          </a:p>
          <a:p>
            <a:pPr marL="457200" lvl="1" indent="0">
              <a:buClr>
                <a:srgbClr val="72A71F"/>
              </a:buClr>
              <a:buNone/>
            </a:pPr>
            <a:r>
              <a:rPr lang="en-US" dirty="0" smtClean="0"/>
              <a:t>Becomes</a:t>
            </a:r>
          </a:p>
          <a:p>
            <a:pPr lvl="1">
              <a:buClr>
                <a:srgbClr val="72A71F"/>
              </a:buClr>
            </a:pPr>
            <a:r>
              <a:rPr lang="en-US" dirty="0" smtClean="0"/>
              <a:t>&amp;</a:t>
            </a:r>
            <a:r>
              <a:rPr lang="en-US" dirty="0" err="1" smtClean="0"/>
              <a:t>lt;script&amp;gt;alert</a:t>
            </a:r>
            <a:r>
              <a:rPr lang="en-US" dirty="0" smtClean="0"/>
              <a:t>(‘</a:t>
            </a:r>
            <a:r>
              <a:rPr lang="en-US" dirty="0" err="1" smtClean="0"/>
              <a:t>gotcha</a:t>
            </a:r>
            <a:r>
              <a:rPr lang="en-US" dirty="0" smtClean="0"/>
              <a:t>’)&amp;</a:t>
            </a:r>
            <a:r>
              <a:rPr lang="en-US" dirty="0" err="1" smtClean="0"/>
              <a:t>lt</a:t>
            </a:r>
            <a:r>
              <a:rPr lang="en-US" dirty="0" smtClean="0"/>
              <a:t>;/</a:t>
            </a:r>
            <a:r>
              <a:rPr lang="en-US" dirty="0" err="1" smtClean="0"/>
              <a:t>script&amp;gt</a:t>
            </a:r>
            <a:r>
              <a:rPr lang="en-US" dirty="0" smtClean="0"/>
              <a:t>;</a:t>
            </a:r>
            <a:endParaRPr lang="en-US" dirty="0"/>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840478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56</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OWASP Java Encoder Project </a:t>
            </a:r>
          </a:p>
          <a:p>
            <a:pPr>
              <a:buClr>
                <a:srgbClr val="72A71F"/>
              </a:buClr>
            </a:pPr>
            <a:endParaRPr lang="en-US" dirty="0" smtClean="0"/>
          </a:p>
          <a:p>
            <a:pPr marL="457200" lvl="1" indent="0">
              <a:buClr>
                <a:srgbClr val="72A71F"/>
              </a:buClr>
              <a:buNone/>
            </a:pPr>
            <a:endParaRPr lang="en-US" dirty="0" smtClean="0"/>
          </a:p>
        </p:txBody>
      </p:sp>
      <p:pic>
        <p:nvPicPr>
          <p:cNvPr id="7" name="Picture 6"/>
          <p:cNvPicPr>
            <a:picLocks noChangeAspect="1"/>
          </p:cNvPicPr>
          <p:nvPr/>
        </p:nvPicPr>
        <p:blipFill>
          <a:blip r:embed="rId3"/>
          <a:stretch>
            <a:fillRect/>
          </a:stretch>
        </p:blipFill>
        <p:spPr>
          <a:xfrm>
            <a:off x="838200" y="999627"/>
            <a:ext cx="9546987" cy="5738043"/>
          </a:xfrm>
          <a:prstGeom prst="rect">
            <a:avLst/>
          </a:prstGeom>
        </p:spPr>
      </p:pic>
    </p:spTree>
    <p:extLst>
      <p:ext uri="{BB962C8B-B14F-4D97-AF65-F5344CB8AC3E}">
        <p14:creationId xmlns:p14="http://schemas.microsoft.com/office/powerpoint/2010/main" val="27882714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Insecure</a:t>
            </a:r>
            <a:r>
              <a:rPr lang="nl-BE" dirty="0" smtClean="0"/>
              <a:t> direct object </a:t>
            </a:r>
            <a:r>
              <a:rPr lang="nl-BE" dirty="0" err="1" smtClean="0"/>
              <a:t>reference</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57</a:t>
            </a:fld>
            <a:endParaRPr lang="nl-BE" dirty="0"/>
          </a:p>
        </p:txBody>
      </p:sp>
    </p:spTree>
    <p:extLst>
      <p:ext uri="{BB962C8B-B14F-4D97-AF65-F5344CB8AC3E}">
        <p14:creationId xmlns:p14="http://schemas.microsoft.com/office/powerpoint/2010/main" val="2046201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58</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spTree>
    <p:extLst>
      <p:ext uri="{BB962C8B-B14F-4D97-AF65-F5344CB8AC3E}">
        <p14:creationId xmlns:p14="http://schemas.microsoft.com/office/powerpoint/2010/main" val="37852903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59</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cxnSp>
        <p:nvCxnSpPr>
          <p:cNvPr id="9" name="Straight Arrow Connector 11"/>
          <p:cNvCxnSpPr/>
          <p:nvPr/>
        </p:nvCxnSpPr>
        <p:spPr>
          <a:xfrm>
            <a:off x="3252355" y="374961"/>
            <a:ext cx="5810402" cy="88233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2"/>
          <p:cNvSpPr/>
          <p:nvPr/>
        </p:nvSpPr>
        <p:spPr>
          <a:xfrm>
            <a:off x="9062757" y="1066642"/>
            <a:ext cx="3129243"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Can you guess what other users exist?</a:t>
            </a:r>
            <a:endParaRPr lang="en-US" b="1" dirty="0"/>
          </a:p>
        </p:txBody>
      </p:sp>
    </p:spTree>
    <p:extLst>
      <p:ext uri="{BB962C8B-B14F-4D97-AF65-F5344CB8AC3E}">
        <p14:creationId xmlns:p14="http://schemas.microsoft.com/office/powerpoint/2010/main" val="347948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6</a:t>
            </a:fld>
            <a:endParaRPr lang="nl-BE" dirty="0"/>
          </a:p>
        </p:txBody>
      </p:sp>
    </p:spTree>
    <p:extLst>
      <p:ext uri="{BB962C8B-B14F-4D97-AF65-F5344CB8AC3E}">
        <p14:creationId xmlns:p14="http://schemas.microsoft.com/office/powerpoint/2010/main" val="4261316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60</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607258" y="102832"/>
            <a:ext cx="8273358" cy="5566548"/>
          </a:xfrm>
          <a:prstGeom prst="rect">
            <a:avLst/>
          </a:prstGeom>
        </p:spPr>
      </p:pic>
    </p:spTree>
    <p:extLst>
      <p:ext uri="{BB962C8B-B14F-4D97-AF65-F5344CB8AC3E}">
        <p14:creationId xmlns:p14="http://schemas.microsoft.com/office/powerpoint/2010/main" val="18275020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61</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Insecure direct object reference</a:t>
            </a:r>
          </a:p>
          <a:p>
            <a:pPr>
              <a:buClr>
                <a:srgbClr val="72A71F"/>
              </a:buClr>
            </a:pPr>
            <a:r>
              <a:rPr lang="en-US" dirty="0" smtClean="0"/>
              <a:t>Identifiers are easily guessable (even without hacker’s tools)</a:t>
            </a:r>
          </a:p>
          <a:p>
            <a:pPr lvl="1">
              <a:buClr>
                <a:srgbClr val="72A71F"/>
              </a:buClr>
            </a:pPr>
            <a:r>
              <a:rPr lang="en-US" dirty="0"/>
              <a:t>A</a:t>
            </a:r>
            <a:r>
              <a:rPr lang="en-US" dirty="0" smtClean="0"/>
              <a:t>uto-incrementing database keys</a:t>
            </a:r>
          </a:p>
          <a:p>
            <a:pPr lvl="1">
              <a:buClr>
                <a:srgbClr val="72A71F"/>
              </a:buClr>
            </a:pPr>
            <a:r>
              <a:rPr lang="en-US" dirty="0" smtClean="0"/>
              <a:t>First name + Last name</a:t>
            </a:r>
          </a:p>
          <a:p>
            <a:pPr lvl="1">
              <a:buClr>
                <a:srgbClr val="72A71F"/>
              </a:buClr>
            </a:pPr>
            <a:r>
              <a:rPr lang="en-US" dirty="0" smtClean="0"/>
              <a:t>Passport number</a:t>
            </a:r>
          </a:p>
          <a:p>
            <a:pPr marL="457200" lvl="1" indent="0">
              <a:buClr>
                <a:srgbClr val="72A71F"/>
              </a:buClr>
              <a:buNone/>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3466136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62</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Preventing insecure direct object reference</a:t>
            </a:r>
          </a:p>
          <a:p>
            <a:pPr>
              <a:buClr>
                <a:srgbClr val="72A71F"/>
              </a:buClr>
            </a:pPr>
            <a:r>
              <a:rPr lang="en-US" dirty="0" smtClean="0"/>
              <a:t>Use long, random ID’s to identify data</a:t>
            </a:r>
          </a:p>
          <a:p>
            <a:pPr lvl="1">
              <a:buClr>
                <a:srgbClr val="72A71F"/>
              </a:buClr>
            </a:pPr>
            <a:r>
              <a:rPr lang="en-US" dirty="0" smtClean="0"/>
              <a:t>UUID’s </a:t>
            </a:r>
          </a:p>
          <a:p>
            <a:pPr lvl="1">
              <a:buClr>
                <a:srgbClr val="72A71F"/>
              </a:buClr>
            </a:pPr>
            <a:r>
              <a:rPr lang="en-US" dirty="0" smtClean="0"/>
              <a:t>…but someone(‘s tools) might still guess an ID</a:t>
            </a:r>
          </a:p>
          <a:p>
            <a:pPr>
              <a:buClr>
                <a:srgbClr val="72A71F"/>
              </a:buClr>
            </a:pPr>
            <a:r>
              <a:rPr lang="en-US" dirty="0" smtClean="0"/>
              <a:t>Add explicit authorization checks when handling data</a:t>
            </a:r>
          </a:p>
          <a:p>
            <a:pPr lvl="1">
              <a:buClr>
                <a:srgbClr val="72A71F"/>
              </a:buClr>
            </a:pPr>
            <a:r>
              <a:rPr lang="en-US" dirty="0" smtClean="0"/>
              <a:t>Add a ‘</a:t>
            </a:r>
            <a:r>
              <a:rPr lang="en-US" dirty="0" err="1" smtClean="0"/>
              <a:t>CreatedUser</a:t>
            </a:r>
            <a:r>
              <a:rPr lang="en-US" dirty="0" smtClean="0"/>
              <a:t>’ to an object when persisting the first time</a:t>
            </a:r>
          </a:p>
          <a:p>
            <a:pPr lvl="1">
              <a:buClr>
                <a:srgbClr val="72A71F"/>
              </a:buClr>
            </a:pPr>
            <a:r>
              <a:rPr lang="en-US" dirty="0" smtClean="0"/>
              <a:t>When someone tries to read/update/delete object, check if he is the ‘</a:t>
            </a:r>
            <a:r>
              <a:rPr lang="en-US" dirty="0" err="1" smtClean="0"/>
              <a:t>CreatedUser</a:t>
            </a:r>
            <a:r>
              <a:rPr lang="en-US" dirty="0" smtClean="0"/>
              <a:t>’</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pic>
        <p:nvPicPr>
          <p:cNvPr id="5" name="Picture 4"/>
          <p:cNvPicPr>
            <a:picLocks noChangeAspect="1"/>
          </p:cNvPicPr>
          <p:nvPr/>
        </p:nvPicPr>
        <p:blipFill>
          <a:blip r:embed="rId3"/>
          <a:stretch>
            <a:fillRect/>
          </a:stretch>
        </p:blipFill>
        <p:spPr>
          <a:xfrm>
            <a:off x="2580880" y="1510988"/>
            <a:ext cx="5658640" cy="323895"/>
          </a:xfrm>
          <a:prstGeom prst="rect">
            <a:avLst/>
          </a:prstGeom>
        </p:spPr>
      </p:pic>
    </p:spTree>
    <p:extLst>
      <p:ext uri="{BB962C8B-B14F-4D97-AF65-F5344CB8AC3E}">
        <p14:creationId xmlns:p14="http://schemas.microsoft.com/office/powerpoint/2010/main" val="4207459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Broken</a:t>
            </a:r>
            <a:r>
              <a:rPr lang="nl-BE" dirty="0" smtClean="0"/>
              <a:t> access control</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63</a:t>
            </a:fld>
            <a:endParaRPr lang="nl-BE" dirty="0"/>
          </a:p>
        </p:txBody>
      </p:sp>
    </p:spTree>
    <p:extLst>
      <p:ext uri="{BB962C8B-B14F-4D97-AF65-F5344CB8AC3E}">
        <p14:creationId xmlns:p14="http://schemas.microsoft.com/office/powerpoint/2010/main" val="7422771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64</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 name="Picture 8"/>
          <p:cNvPicPr>
            <a:picLocks noChangeAspect="1"/>
          </p:cNvPicPr>
          <p:nvPr/>
        </p:nvPicPr>
        <p:blipFill>
          <a:blip r:embed="rId3"/>
          <a:stretch>
            <a:fillRect/>
          </a:stretch>
        </p:blipFill>
        <p:spPr>
          <a:xfrm>
            <a:off x="2461818" y="2306326"/>
            <a:ext cx="5668166" cy="333422"/>
          </a:xfrm>
          <a:prstGeom prst="rect">
            <a:avLst/>
          </a:prstGeom>
        </p:spPr>
      </p:pic>
    </p:spTree>
    <p:extLst>
      <p:ext uri="{BB962C8B-B14F-4D97-AF65-F5344CB8AC3E}">
        <p14:creationId xmlns:p14="http://schemas.microsoft.com/office/powerpoint/2010/main" val="22657622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65</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2596378" y="1740341"/>
            <a:ext cx="6916115" cy="1943371"/>
          </a:xfrm>
          <a:prstGeom prst="rect">
            <a:avLst/>
          </a:prstGeom>
        </p:spPr>
      </p:pic>
    </p:spTree>
    <p:extLst>
      <p:ext uri="{BB962C8B-B14F-4D97-AF65-F5344CB8AC3E}">
        <p14:creationId xmlns:p14="http://schemas.microsoft.com/office/powerpoint/2010/main" val="911000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66</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572567" y="690085"/>
            <a:ext cx="11035233" cy="4524908"/>
          </a:xfrm>
          <a:prstGeom prst="rect">
            <a:avLst/>
          </a:prstGeom>
        </p:spPr>
      </p:pic>
    </p:spTree>
    <p:extLst>
      <p:ext uri="{BB962C8B-B14F-4D97-AF65-F5344CB8AC3E}">
        <p14:creationId xmlns:p14="http://schemas.microsoft.com/office/powerpoint/2010/main" val="27307831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67</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smtClean="0"/>
              <a:t>Everything in the user interface can be manipulated by user</a:t>
            </a:r>
          </a:p>
          <a:p>
            <a:pPr lvl="1">
              <a:buClr>
                <a:srgbClr val="72A71F"/>
              </a:buClr>
            </a:pPr>
            <a:r>
              <a:rPr lang="en-US" dirty="0" smtClean="0"/>
              <a:t>URL’s</a:t>
            </a:r>
          </a:p>
          <a:p>
            <a:pPr lvl="1">
              <a:buClr>
                <a:srgbClr val="72A71F"/>
              </a:buClr>
            </a:pPr>
            <a:r>
              <a:rPr lang="en-US" dirty="0" smtClean="0"/>
              <a:t>HTML content</a:t>
            </a:r>
          </a:p>
          <a:p>
            <a:pPr lvl="1">
              <a:buClr>
                <a:srgbClr val="72A71F"/>
              </a:buClr>
            </a:pPr>
            <a:r>
              <a:rPr lang="en-US" dirty="0" smtClean="0"/>
              <a:t>Scripts</a:t>
            </a:r>
          </a:p>
          <a:p>
            <a:pPr>
              <a:buClr>
                <a:srgbClr val="72A71F"/>
              </a:buClr>
            </a:pPr>
            <a:r>
              <a:rPr lang="en-US" dirty="0" smtClean="0"/>
              <a:t>All traffic between user and server can be inspected</a:t>
            </a:r>
          </a:p>
          <a:p>
            <a:pPr lvl="1">
              <a:buClr>
                <a:srgbClr val="72A71F"/>
              </a:buClr>
            </a:pPr>
            <a:r>
              <a:rPr lang="en-US" dirty="0" smtClean="0"/>
              <a:t>Simply hiding parts of the data with </a:t>
            </a:r>
            <a:r>
              <a:rPr lang="en-US" dirty="0" err="1" smtClean="0"/>
              <a:t>css</a:t>
            </a:r>
            <a:r>
              <a:rPr lang="en-US" dirty="0" smtClean="0"/>
              <a:t> is not enough if that data is still sent over the wire</a:t>
            </a:r>
          </a:p>
          <a:p>
            <a:pPr>
              <a:buClr>
                <a:srgbClr val="72A71F"/>
              </a:buClr>
            </a:pPr>
            <a:r>
              <a:rPr lang="en-US" dirty="0" smtClean="0"/>
              <a:t>UI can be bypassed completely </a:t>
            </a:r>
          </a:p>
          <a:p>
            <a:pPr lvl="1">
              <a:buClr>
                <a:srgbClr val="72A71F"/>
              </a:buClr>
            </a:pPr>
            <a:r>
              <a:rPr lang="en-US" dirty="0" smtClean="0"/>
              <a:t>User can find out the backend </a:t>
            </a:r>
            <a:r>
              <a:rPr lang="en-US" dirty="0" err="1" smtClean="0"/>
              <a:t>urls</a:t>
            </a:r>
            <a:r>
              <a:rPr lang="en-US" dirty="0" smtClean="0"/>
              <a:t> and call it directly</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80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68</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No more broken access control</a:t>
            </a:r>
          </a:p>
          <a:p>
            <a:pPr>
              <a:buClr>
                <a:srgbClr val="72A71F"/>
              </a:buClr>
            </a:pPr>
            <a:r>
              <a:rPr lang="en-US" dirty="0" smtClean="0"/>
              <a:t>Block off most resources from unauthorized users</a:t>
            </a:r>
          </a:p>
          <a:p>
            <a:pPr lvl="1">
              <a:buClr>
                <a:srgbClr val="72A71F"/>
              </a:buClr>
            </a:pPr>
            <a:r>
              <a:rPr lang="en-US" dirty="0" smtClean="0"/>
              <a:t>Functionalities like registering and logging in still need to be publicly available</a:t>
            </a:r>
          </a:p>
          <a:p>
            <a:pPr>
              <a:buClr>
                <a:srgbClr val="72A71F"/>
              </a:buClr>
            </a:pPr>
            <a:r>
              <a:rPr lang="en-US" dirty="0" smtClean="0"/>
              <a:t>Implement authorization checks</a:t>
            </a:r>
          </a:p>
          <a:p>
            <a:pPr lvl="1">
              <a:buClr>
                <a:srgbClr val="72A71F"/>
              </a:buClr>
            </a:pPr>
            <a:r>
              <a:rPr lang="en-US" dirty="0" smtClean="0"/>
              <a:t>Only send content to the </a:t>
            </a:r>
            <a:r>
              <a:rPr lang="en-US" dirty="0" err="1" smtClean="0"/>
              <a:t>ui</a:t>
            </a:r>
            <a:r>
              <a:rPr lang="en-US" dirty="0" smtClean="0"/>
              <a:t> that the user is allowed to see</a:t>
            </a:r>
          </a:p>
          <a:p>
            <a:pPr lvl="1">
              <a:buClr>
                <a:srgbClr val="72A71F"/>
              </a:buClr>
            </a:pPr>
            <a:r>
              <a:rPr lang="en-US" dirty="0" smtClean="0"/>
              <a:t>Check if a user can perform a certain action, can see a certain piece of data, etc…</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65495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10515600" cy="935491"/>
          </a:xfrm>
        </p:spPr>
        <p:txBody>
          <a:bodyPr/>
          <a:lstStyle/>
          <a:p>
            <a:r>
              <a:rPr lang="nl-BE" dirty="0" err="1" smtClean="0"/>
              <a:t>Third</a:t>
            </a:r>
            <a:r>
              <a:rPr lang="nl-BE" dirty="0" smtClean="0"/>
              <a:t>-party security </a:t>
            </a:r>
            <a:r>
              <a:rPr lang="nl-BE" dirty="0" err="1" smtClean="0"/>
              <a:t>vulnerabilities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69</a:t>
            </a:fld>
            <a:endParaRPr lang="nl-BE" dirty="0"/>
          </a:p>
        </p:txBody>
      </p:sp>
    </p:spTree>
    <p:extLst>
      <p:ext uri="{BB962C8B-B14F-4D97-AF65-F5344CB8AC3E}">
        <p14:creationId xmlns:p14="http://schemas.microsoft.com/office/powerpoint/2010/main" val="4243967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7</a:t>
            </a:fld>
            <a:endParaRPr lang="nl-BE" dirty="0"/>
          </a:p>
        </p:txBody>
      </p:sp>
    </p:spTree>
    <p:extLst>
      <p:ext uri="{BB962C8B-B14F-4D97-AF65-F5344CB8AC3E}">
        <p14:creationId xmlns:p14="http://schemas.microsoft.com/office/powerpoint/2010/main" val="4068659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70</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Today’s development stack relies heavily on other people’s code</a:t>
            </a:r>
          </a:p>
          <a:p>
            <a:pPr>
              <a:buClr>
                <a:srgbClr val="72A71F"/>
              </a:buClr>
            </a:pPr>
            <a:r>
              <a:rPr lang="en-US" dirty="0" smtClean="0"/>
              <a:t>Java: third-party libraries such as Spring, Hibernate, Guava, …</a:t>
            </a:r>
          </a:p>
          <a:p>
            <a:pPr>
              <a:buClr>
                <a:srgbClr val="72A71F"/>
              </a:buClr>
            </a:pPr>
            <a:r>
              <a:rPr lang="en-US" dirty="0" smtClean="0"/>
              <a:t>JavaScript: Node modules (‘downloading the internet’), Angular/React/</a:t>
            </a:r>
            <a:r>
              <a:rPr lang="en-US" dirty="0" err="1" smtClean="0"/>
              <a:t>Vue</a:t>
            </a:r>
            <a:r>
              <a:rPr lang="en-US" dirty="0" smtClean="0"/>
              <a:t>, …</a:t>
            </a:r>
          </a:p>
          <a:p>
            <a:pPr>
              <a:buClr>
                <a:srgbClr val="72A71F"/>
              </a:buClr>
            </a:pPr>
            <a:r>
              <a:rPr lang="en-US" dirty="0" smtClean="0"/>
              <a:t>Styling: Bootstrap, Foundation, …</a:t>
            </a:r>
          </a:p>
          <a:p>
            <a:pPr>
              <a:buClr>
                <a:srgbClr val="72A71F"/>
              </a:buClr>
            </a:pPr>
            <a:r>
              <a:rPr lang="en-US" dirty="0" smtClean="0"/>
              <a:t>Build tools: Jenkins, TeamCity, …</a:t>
            </a:r>
          </a:p>
          <a:p>
            <a:pPr>
              <a:buClr>
                <a:srgbClr val="72A71F"/>
              </a:buClr>
            </a:pPr>
            <a:r>
              <a:rPr lang="en-US" dirty="0" smtClean="0"/>
              <a:t>Servers &amp; Deployment tools: Tomcat, Puppet, </a:t>
            </a:r>
            <a:r>
              <a:rPr lang="en-US" dirty="0" err="1" smtClean="0"/>
              <a:t>Hiera</a:t>
            </a:r>
            <a:r>
              <a:rPr lang="en-US" dirty="0" smtClean="0"/>
              <a:t>, …</a:t>
            </a:r>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7704876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71</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Everything you use might have security holes and might be an opportunity for a hacker to enter your system</a:t>
            </a:r>
          </a:p>
          <a:p>
            <a:pPr>
              <a:buClr>
                <a:srgbClr val="72A71F"/>
              </a:buClr>
            </a:pPr>
            <a:r>
              <a:rPr lang="en-US" dirty="0" smtClean="0"/>
              <a:t>Don’t leave any services accessible without authorization</a:t>
            </a:r>
          </a:p>
          <a:p>
            <a:pPr>
              <a:buClr>
                <a:srgbClr val="72A71F"/>
              </a:buClr>
            </a:pPr>
            <a:r>
              <a:rPr lang="en-US" dirty="0" smtClean="0"/>
              <a:t>Change the default username and password combination</a:t>
            </a:r>
          </a:p>
          <a:p>
            <a:pPr>
              <a:buClr>
                <a:srgbClr val="72A71F"/>
              </a:buClr>
            </a:pPr>
            <a:r>
              <a:rPr lang="en-US" dirty="0" smtClean="0"/>
              <a:t>Replace components that are no longer supported by supplier</a:t>
            </a:r>
          </a:p>
          <a:p>
            <a:pPr>
              <a:buClr>
                <a:srgbClr val="72A71F"/>
              </a:buClr>
            </a:pPr>
            <a:r>
              <a:rPr lang="en-US" dirty="0" smtClean="0"/>
              <a:t>Try to upgrade to the latest stable version asap, especially when release notes mention security fixes</a:t>
            </a:r>
          </a:p>
          <a:p>
            <a:pPr>
              <a:buClr>
                <a:srgbClr val="72A71F"/>
              </a:buClr>
            </a:pPr>
            <a:r>
              <a:rPr lang="en-US" dirty="0" smtClean="0"/>
              <a:t>Monitor specialized sites for up-to-date info on discovered security holes  </a:t>
            </a:r>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9685877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72</a:t>
            </a:fld>
            <a:endParaRPr lang="nl-BE" dirty="0"/>
          </a:p>
        </p:txBody>
      </p:sp>
    </p:spTree>
    <p:extLst>
      <p:ext uri="{BB962C8B-B14F-4D97-AF65-F5344CB8AC3E}">
        <p14:creationId xmlns:p14="http://schemas.microsoft.com/office/powerpoint/2010/main" val="14015641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OWASP</a:t>
            </a:r>
          </a:p>
          <a:p>
            <a:pPr>
              <a:buClr>
                <a:srgbClr val="72A71F"/>
              </a:buClr>
            </a:pPr>
            <a:r>
              <a:rPr lang="en-US" dirty="0"/>
              <a:t>Top 10: https://www.owasp.org/index.php/Top_10-2017_Top_10</a:t>
            </a:r>
          </a:p>
          <a:p>
            <a:pPr>
              <a:buClr>
                <a:srgbClr val="72A71F"/>
              </a:buClr>
            </a:pPr>
            <a:r>
              <a:rPr lang="en-US" dirty="0" smtClean="0"/>
              <a:t>Top </a:t>
            </a:r>
            <a:r>
              <a:rPr lang="en-US" dirty="0"/>
              <a:t>10 pdf: https://www.owasp.org/images/7/72/OWASP_Top_10-2017_%28en%29.pdf.pdf </a:t>
            </a:r>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882213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74</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Hacked company stored passwords unencrypted: </a:t>
            </a:r>
            <a:r>
              <a:rPr lang="en-US" dirty="0">
                <a:hlinkClick r:id="rId3"/>
              </a:rPr>
              <a:t>https://arstechnica.com/tech-policy/2011/06/sony-hacked-yet-again-plaintext-passwords-posted</a:t>
            </a:r>
            <a:r>
              <a:rPr lang="en-US" dirty="0" smtClean="0">
                <a:hlinkClick r:id="rId3"/>
              </a:rPr>
              <a:t>/</a:t>
            </a:r>
            <a:endParaRPr lang="en-US" dirty="0" smtClean="0"/>
          </a:p>
          <a:p>
            <a:pPr>
              <a:buClr>
                <a:srgbClr val="72A71F"/>
              </a:buClr>
            </a:pPr>
            <a:r>
              <a:rPr lang="en-US" dirty="0"/>
              <a:t>SHA-2: </a:t>
            </a:r>
            <a:r>
              <a:rPr lang="en-US" dirty="0">
                <a:hlinkClick r:id="rId4"/>
              </a:rPr>
              <a:t>https://</a:t>
            </a:r>
            <a:r>
              <a:rPr lang="en-US" dirty="0" smtClean="0">
                <a:hlinkClick r:id="rId4"/>
              </a:rPr>
              <a:t>en.wikipedia.org/wiki/SHA-2</a:t>
            </a:r>
            <a:endParaRPr lang="en-US" dirty="0" smtClean="0"/>
          </a:p>
          <a:p>
            <a:pPr>
              <a:buClr>
                <a:srgbClr val="72A71F"/>
              </a:buClr>
            </a:pPr>
            <a:r>
              <a:rPr lang="en-US" dirty="0"/>
              <a:t>Hash function: </a:t>
            </a:r>
            <a:r>
              <a:rPr lang="en-US" dirty="0">
                <a:hlinkClick r:id="rId5"/>
              </a:rPr>
              <a:t>https://</a:t>
            </a:r>
            <a:r>
              <a:rPr lang="en-US" dirty="0" smtClean="0">
                <a:hlinkClick r:id="rId5"/>
              </a:rPr>
              <a:t>en.wikipedia.org/wiki/Cryptographic_hash_function</a:t>
            </a:r>
            <a:endParaRPr lang="en-US" dirty="0"/>
          </a:p>
          <a:p>
            <a:pPr>
              <a:buClr>
                <a:srgbClr val="72A71F"/>
              </a:buClr>
            </a:pPr>
            <a:r>
              <a:rPr lang="en-US" dirty="0" smtClean="0"/>
              <a:t>Encrypt </a:t>
            </a:r>
            <a:r>
              <a:rPr lang="en-US" dirty="0"/>
              <a:t>text online: https://passwordsgenerator.net/sha512-hash-generator/</a:t>
            </a:r>
          </a:p>
          <a:p>
            <a:pPr>
              <a:buClr>
                <a:srgbClr val="72A71F"/>
              </a:buClr>
            </a:pPr>
            <a:r>
              <a:rPr lang="en-US" dirty="0" smtClean="0"/>
              <a:t>Try to </a:t>
            </a:r>
            <a:r>
              <a:rPr lang="en-US" dirty="0" err="1" smtClean="0"/>
              <a:t>decypt</a:t>
            </a:r>
            <a:r>
              <a:rPr lang="en-US" dirty="0"/>
              <a:t>: http://</a:t>
            </a:r>
            <a:r>
              <a:rPr lang="en-US" dirty="0" smtClean="0"/>
              <a:t>md5decrypt.net/en/Sha512</a:t>
            </a:r>
            <a:endParaRPr lang="en-US" dirty="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877545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a:t>Salt: https://en.wikipedia.org/wiki/Salt_(cryptography)</a:t>
            </a:r>
          </a:p>
          <a:p>
            <a:pPr>
              <a:buClr>
                <a:srgbClr val="72A71F"/>
              </a:buClr>
            </a:pPr>
            <a:r>
              <a:rPr lang="en-US" dirty="0" smtClean="0"/>
              <a:t>How long should </a:t>
            </a:r>
            <a:r>
              <a:rPr lang="en-US" dirty="0"/>
              <a:t>a salt be? https://stackoverflow.com/questions/9619727/how-long-should-a-salt-be-to-make-it-infeasible-to-attempt-dictionary-attacks</a:t>
            </a:r>
          </a:p>
          <a:p>
            <a:pPr>
              <a:buClr>
                <a:srgbClr val="72A71F"/>
              </a:buClr>
            </a:pPr>
            <a:r>
              <a:rPr lang="en-US" dirty="0" smtClean="0"/>
              <a:t>Time needed to crack </a:t>
            </a:r>
            <a:r>
              <a:rPr lang="en-US" dirty="0"/>
              <a:t>a salted hash: https://stackoverflow.com/questions/6776050/how-long-to-brute-force-a-salted-sha-512-hash-salt-provided</a:t>
            </a:r>
          </a:p>
          <a:p>
            <a:pPr>
              <a:buClr>
                <a:srgbClr val="72A71F"/>
              </a:buClr>
            </a:pPr>
            <a:r>
              <a:rPr lang="en-US" dirty="0"/>
              <a:t>Pepper: https://en.wikipedia.org/wiki/Pepper_(cryptography)</a:t>
            </a:r>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030209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76</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10,000 most </a:t>
            </a:r>
            <a:r>
              <a:rPr lang="en-US" dirty="0"/>
              <a:t>common passwords: https://en.wikipedia.org/wiki/Wikipedia:10,000_most_common_passwords</a:t>
            </a:r>
          </a:p>
          <a:p>
            <a:pPr>
              <a:buClr>
                <a:srgbClr val="72A71F"/>
              </a:buClr>
            </a:pPr>
            <a:r>
              <a:rPr lang="en-US" dirty="0"/>
              <a:t>Brute-force attack: https://en.wikipedia.org/wiki/Brute-force_attack</a:t>
            </a:r>
          </a:p>
          <a:p>
            <a:pPr>
              <a:buClr>
                <a:srgbClr val="72A71F"/>
              </a:buClr>
            </a:pPr>
            <a:r>
              <a:rPr lang="en-US" dirty="0"/>
              <a:t>Dictionary attack: https://en.wikipedia.org/wiki/Dictionary_attack</a:t>
            </a:r>
          </a:p>
          <a:p>
            <a:pPr>
              <a:buClr>
                <a:srgbClr val="72A71F"/>
              </a:buClr>
            </a:pPr>
            <a:r>
              <a:rPr lang="en-US" dirty="0"/>
              <a:t>Rainbow table: https://en.wikipedia.org/wiki/Rainbow_table</a:t>
            </a:r>
          </a:p>
          <a:p>
            <a:pPr>
              <a:buClr>
                <a:srgbClr val="72A71F"/>
              </a:buClr>
            </a:pPr>
            <a:r>
              <a:rPr lang="en-US" dirty="0" err="1" smtClean="0"/>
              <a:t>Owasp</a:t>
            </a:r>
            <a:r>
              <a:rPr lang="en-US" dirty="0"/>
              <a:t> risk: https://www.owasp.org/index.php/Top_10-2017_A3-Sensitive_Data_Exposure</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602800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77</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CSRF</a:t>
            </a:r>
          </a:p>
          <a:p>
            <a:pPr>
              <a:buClr>
                <a:srgbClr val="72A71F"/>
              </a:buClr>
            </a:pPr>
            <a:r>
              <a:rPr lang="en-US" dirty="0"/>
              <a:t>OWASP: https://www.owasp.org/index.php/Cross-Site_Request_Forgery_(CSRF)</a:t>
            </a:r>
          </a:p>
          <a:p>
            <a:pPr>
              <a:buClr>
                <a:srgbClr val="72A71F"/>
              </a:buClr>
            </a:pPr>
            <a:r>
              <a:rPr lang="en-US" dirty="0"/>
              <a:t>In-depth explanation: https://www.troyhunt.com/owasp-top-10-for-net-developers-part-5/</a:t>
            </a:r>
          </a:p>
          <a:p>
            <a:pPr>
              <a:buClr>
                <a:srgbClr val="72A71F"/>
              </a:buClr>
            </a:pPr>
            <a:r>
              <a:rPr lang="en-US" dirty="0" smtClean="0"/>
              <a:t>CSRF </a:t>
            </a:r>
            <a:r>
              <a:rPr lang="en-US" dirty="0"/>
              <a:t>risk with headers: https://security.stackexchange.com/questions/62080/is-csrf-possible-if-i-dont-even-use-cookies</a:t>
            </a:r>
          </a:p>
          <a:p>
            <a:pPr>
              <a:buClr>
                <a:srgbClr val="72A71F"/>
              </a:buClr>
            </a:pPr>
            <a:r>
              <a:rPr lang="en-US" dirty="0" smtClean="0"/>
              <a:t>Synchronizer token </a:t>
            </a:r>
            <a:r>
              <a:rPr lang="en-US" dirty="0"/>
              <a:t>&amp; Spring: </a:t>
            </a:r>
            <a:r>
              <a:rPr lang="en-US" dirty="0">
                <a:hlinkClick r:id="rId3"/>
              </a:rPr>
              <a:t>https://</a:t>
            </a:r>
            <a:r>
              <a:rPr lang="en-US" dirty="0" smtClean="0">
                <a:hlinkClick r:id="rId3"/>
              </a:rPr>
              <a:t>docs.spring.io/spring-security/site/docs/current/reference/html/csrf.html</a:t>
            </a:r>
            <a:endParaRPr lang="en-US" dirty="0" smtClean="0"/>
          </a:p>
          <a:p>
            <a:pPr>
              <a:buClr>
                <a:srgbClr val="72A71F"/>
              </a:buClr>
            </a:pPr>
            <a:r>
              <a:rPr lang="en-US" dirty="0" smtClean="0"/>
              <a:t>CSRF </a:t>
            </a:r>
            <a:r>
              <a:rPr lang="en-US" dirty="0"/>
              <a:t>and Angular: </a:t>
            </a:r>
            <a:r>
              <a:rPr lang="en-US" dirty="0">
                <a:hlinkClick r:id="rId4"/>
              </a:rPr>
              <a:t>https://</a:t>
            </a:r>
            <a:r>
              <a:rPr lang="en-US" dirty="0" smtClean="0">
                <a:hlinkClick r:id="rId4"/>
              </a:rPr>
              <a:t>stormpath.com/blog/angular-xsrf</a:t>
            </a:r>
            <a:endParaRPr lang="en-US" dirty="0" smtClean="0"/>
          </a:p>
          <a:p>
            <a:pPr marL="0" indent="0">
              <a:buClr>
                <a:srgbClr val="72A71F"/>
              </a:buClr>
              <a:buNone/>
            </a:pPr>
            <a:endParaRPr lang="en-US" dirty="0"/>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7384020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78</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Man in the middle</a:t>
            </a:r>
          </a:p>
          <a:p>
            <a:pPr>
              <a:buClr>
                <a:srgbClr val="72A71F"/>
              </a:buClr>
            </a:pPr>
            <a:r>
              <a:rPr lang="en-US" dirty="0"/>
              <a:t>Wikipedia: https://en.wikipedia.org/wiki/Man-in-the-middle_attack</a:t>
            </a:r>
          </a:p>
          <a:p>
            <a:pPr>
              <a:buClr>
                <a:srgbClr val="72A71F"/>
              </a:buClr>
            </a:pPr>
            <a:r>
              <a:rPr lang="en-US" dirty="0"/>
              <a:t>HTTPS: https://en.wikipedia.org/wiki/HTTPS</a:t>
            </a:r>
          </a:p>
          <a:p>
            <a:pPr>
              <a:buClr>
                <a:srgbClr val="72A71F"/>
              </a:buClr>
            </a:pPr>
            <a:r>
              <a:rPr lang="en-US" dirty="0" smtClean="0"/>
              <a:t>How </a:t>
            </a:r>
            <a:r>
              <a:rPr lang="en-US" dirty="0"/>
              <a:t>HTTPS prevents MITM: https://security.stackexchange.com/questions/8145/does-https-prevent-man-in-the-middle-attacks-by-proxy-server</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100606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79</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Code injection</a:t>
            </a:r>
          </a:p>
          <a:p>
            <a:pPr>
              <a:buClr>
                <a:srgbClr val="72A71F"/>
              </a:buClr>
            </a:pPr>
            <a:r>
              <a:rPr lang="en-US" dirty="0"/>
              <a:t>SQL injection: https://en.wikipedia.org/wiki/SQL_injection</a:t>
            </a:r>
          </a:p>
          <a:p>
            <a:pPr>
              <a:buClr>
                <a:srgbClr val="72A71F"/>
              </a:buClr>
            </a:pPr>
            <a:r>
              <a:rPr lang="en-US" dirty="0"/>
              <a:t>OWASP XSS: https://www.owasp.org/index.php/Top_10-2017_A7-Cross-Site_Scripting_(XSS)</a:t>
            </a:r>
          </a:p>
          <a:p>
            <a:pPr>
              <a:buClr>
                <a:srgbClr val="72A71F"/>
              </a:buClr>
            </a:pPr>
            <a:r>
              <a:rPr lang="en-US" dirty="0"/>
              <a:t>OWASP Injection: https://www.owasp.org/index.php/Top_10-2017_A1-Injection</a:t>
            </a:r>
          </a:p>
          <a:p>
            <a:pPr>
              <a:buClr>
                <a:srgbClr val="72A71F"/>
              </a:buClr>
            </a:pPr>
            <a:r>
              <a:rPr lang="en-US" dirty="0" smtClean="0"/>
              <a:t>OWASP </a:t>
            </a:r>
            <a:r>
              <a:rPr lang="en-US" dirty="0"/>
              <a:t>Encoder project: https://www.owasp.org/index.php/OWASP_Java_Encoder_Project</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54528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a:t>
            </a:fld>
            <a:endParaRPr lang="nl-BE" dirty="0"/>
          </a:p>
        </p:txBody>
      </p:sp>
    </p:spTree>
    <p:extLst>
      <p:ext uri="{BB962C8B-B14F-4D97-AF65-F5344CB8AC3E}">
        <p14:creationId xmlns:p14="http://schemas.microsoft.com/office/powerpoint/2010/main" val="496250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80</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Insecure direct object reference</a:t>
            </a:r>
          </a:p>
          <a:p>
            <a:pPr>
              <a:buClr>
                <a:srgbClr val="72A71F"/>
              </a:buClr>
            </a:pPr>
            <a:r>
              <a:rPr lang="en-US" dirty="0"/>
              <a:t>OWASP: </a:t>
            </a:r>
            <a:r>
              <a:rPr lang="en-US" dirty="0">
                <a:hlinkClick r:id="rId3"/>
              </a:rPr>
              <a:t>https://</a:t>
            </a:r>
            <a:r>
              <a:rPr lang="en-US" dirty="0" smtClean="0">
                <a:hlinkClick r:id="rId3"/>
              </a:rPr>
              <a:t>www.owasp.org/index.php/Top_10_2013-A4-Insecure_Direct_Object_References</a:t>
            </a:r>
            <a:endParaRPr lang="en-US" dirty="0" smtClean="0"/>
          </a:p>
          <a:p>
            <a:pPr>
              <a:buClr>
                <a:srgbClr val="72A71F"/>
              </a:buClr>
            </a:pPr>
            <a:r>
              <a:rPr lang="en-US" dirty="0"/>
              <a:t>https://affinity-it-security.com/what-is-an-insecure-direct-object-reference/</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9449089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a:t>OWASP: https://www.owasp.org/index.php/Top_10-2017_A5-Broken_Access_Control</a:t>
            </a:r>
          </a:p>
          <a:p>
            <a:pPr>
              <a:buClr>
                <a:srgbClr val="72A71F"/>
              </a:buClr>
            </a:pPr>
            <a:r>
              <a:rPr lang="en-US" dirty="0"/>
              <a:t>OWASP: https://www.owasp.org/index.php/Top_10-2017_A2-Broken_Authentication</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7370728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Vulnerabilities in third-party libraries</a:t>
            </a:r>
          </a:p>
          <a:p>
            <a:pPr>
              <a:buClr>
                <a:srgbClr val="72A71F"/>
              </a:buClr>
            </a:pPr>
            <a:r>
              <a:rPr lang="en-US" dirty="0"/>
              <a:t>OWASP: https://www.owasp.org/index.php/Top_10-2017_A9-Using_Components_with_Known_Vulnerabilities</a:t>
            </a:r>
          </a:p>
          <a:p>
            <a:pPr>
              <a:buClr>
                <a:srgbClr val="72A71F"/>
              </a:buClr>
            </a:pPr>
            <a:r>
              <a:rPr lang="en-US" dirty="0" smtClean="0"/>
              <a:t>OWASP</a:t>
            </a:r>
            <a:r>
              <a:rPr lang="en-US" dirty="0"/>
              <a:t>: </a:t>
            </a:r>
            <a:r>
              <a:rPr lang="en-US" dirty="0">
                <a:hlinkClick r:id="rId3"/>
              </a:rPr>
              <a:t>https://</a:t>
            </a:r>
            <a:r>
              <a:rPr lang="en-US" dirty="0" smtClean="0">
                <a:hlinkClick r:id="rId3"/>
              </a:rPr>
              <a:t>www.owasp.org/index.php/Top_10-2017_A6-Security_Misconfiguration</a:t>
            </a:r>
            <a:endParaRPr lang="en-US" dirty="0" smtClean="0"/>
          </a:p>
          <a:p>
            <a:pPr>
              <a:buClr>
                <a:srgbClr val="72A71F"/>
              </a:buClr>
            </a:pPr>
            <a:r>
              <a:rPr lang="en-US" dirty="0" smtClean="0"/>
              <a:t>Recently </a:t>
            </a:r>
            <a:r>
              <a:rPr lang="en-US" dirty="0"/>
              <a:t>discovered vulnerabilities: https://cve.mitre.org/</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885527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2</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83</a:t>
            </a:fld>
            <a:endParaRPr lang="nl-BE" dirty="0"/>
          </a:p>
        </p:txBody>
      </p:sp>
    </p:spTree>
    <p:extLst>
      <p:ext uri="{BB962C8B-B14F-4D97-AF65-F5344CB8AC3E}">
        <p14:creationId xmlns:p14="http://schemas.microsoft.com/office/powerpoint/2010/main" val="33610459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84</a:t>
            </a:fld>
            <a:endParaRPr lang="nl-BE" dirty="0"/>
          </a:p>
        </p:txBody>
      </p:sp>
    </p:spTree>
    <p:extLst>
      <p:ext uri="{BB962C8B-B14F-4D97-AF65-F5344CB8AC3E}">
        <p14:creationId xmlns:p14="http://schemas.microsoft.com/office/powerpoint/2010/main" val="3230085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85</a:t>
            </a:fld>
            <a:endParaRPr lang="nl-BE" dirty="0"/>
          </a:p>
        </p:txBody>
      </p:sp>
    </p:spTree>
    <p:extLst>
      <p:ext uri="{BB962C8B-B14F-4D97-AF65-F5344CB8AC3E}">
        <p14:creationId xmlns:p14="http://schemas.microsoft.com/office/powerpoint/2010/main" val="26310676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86</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a:t>
            </a:r>
          </a:p>
          <a:p>
            <a:pPr marL="0" indent="0">
              <a:buNone/>
            </a:pPr>
            <a:r>
              <a:rPr lang="en-US" sz="3200" dirty="0" smtClean="0"/>
              <a:t>= </a:t>
            </a:r>
            <a:r>
              <a:rPr lang="en-US" dirty="0"/>
              <a:t> </a:t>
            </a:r>
            <a:r>
              <a:rPr lang="en-US" i="1" dirty="0"/>
              <a:t>the act of confirming the truth of an attribute of a single piece of data claimed true by an </a:t>
            </a:r>
            <a:r>
              <a:rPr lang="en-US" i="1" dirty="0" smtClean="0"/>
              <a:t>entity.</a:t>
            </a:r>
          </a:p>
          <a:p>
            <a:pPr marL="0" indent="0">
              <a:buNone/>
            </a:pPr>
            <a:r>
              <a:rPr lang="en-US" sz="3200" dirty="0" smtClean="0"/>
              <a:t>AKA</a:t>
            </a:r>
          </a:p>
          <a:p>
            <a:pPr marL="0" indent="0">
              <a:buNone/>
            </a:pPr>
            <a:r>
              <a:rPr lang="en-US" sz="3200" dirty="0" smtClean="0"/>
              <a:t>Proving you are who you claim to be</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25095079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87</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physical world</a:t>
            </a:r>
          </a:p>
          <a:p>
            <a:pPr marL="0" indent="0">
              <a:buNone/>
            </a:pPr>
            <a:r>
              <a:rPr lang="en-US" sz="3200" dirty="0" smtClean="0"/>
              <a:t>Bank card + </a:t>
            </a:r>
            <a:r>
              <a:rPr lang="en-US" sz="3200" dirty="0" err="1" smtClean="0"/>
              <a:t>pincode</a:t>
            </a: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r>
              <a:rPr lang="en-US" sz="3200" dirty="0" smtClean="0"/>
              <a:t>ID card + code</a:t>
            </a:r>
          </a:p>
          <a:p>
            <a:pPr marL="0" indent="0">
              <a:buNone/>
            </a:pPr>
            <a:r>
              <a:rPr lang="en-US" sz="3200" dirty="0" smtClean="0"/>
              <a:t>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026" name="Picture 2" descr="Free stock photo of dirty, wall, machine, a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994" y="990839"/>
            <a:ext cx="3162011" cy="211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89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88</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41859773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89</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cxnSp>
        <p:nvCxnSpPr>
          <p:cNvPr id="7" name="Straight Arrow Connector 11"/>
          <p:cNvCxnSpPr/>
          <p:nvPr/>
        </p:nvCxnSpPr>
        <p:spPr>
          <a:xfrm flipV="1">
            <a:off x="8167254" y="1205345"/>
            <a:ext cx="477982" cy="6234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2"/>
          <p:cNvSpPr/>
          <p:nvPr/>
        </p:nvSpPr>
        <p:spPr>
          <a:xfrm>
            <a:off x="6424468" y="2029311"/>
            <a:ext cx="492933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Also just data, so not that different</a:t>
            </a:r>
            <a:endParaRPr lang="en-US" b="1" dirty="0"/>
          </a:p>
        </p:txBody>
      </p:sp>
      <p:cxnSp>
        <p:nvCxnSpPr>
          <p:cNvPr id="11" name="Straight Arrow Connector 11"/>
          <p:cNvCxnSpPr/>
          <p:nvPr/>
        </p:nvCxnSpPr>
        <p:spPr>
          <a:xfrm flipV="1">
            <a:off x="4977245" y="2223655"/>
            <a:ext cx="1683328" cy="207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645236" y="1020679"/>
            <a:ext cx="3546764"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Today’s focus in the </a:t>
            </a:r>
            <a:r>
              <a:rPr lang="en-US" b="1" dirty="0" err="1" smtClean="0">
                <a:solidFill>
                  <a:srgbClr val="72A71F"/>
                </a:solidFill>
                <a:latin typeface="MV Boli" panose="02000500030200090000" pitchFamily="2" charset="0"/>
                <a:cs typeface="MV Boli" panose="02000500030200090000" pitchFamily="2" charset="0"/>
              </a:rPr>
              <a:t>exercices</a:t>
            </a:r>
            <a:endParaRPr lang="en-US" b="1" dirty="0"/>
          </a:p>
        </p:txBody>
      </p:sp>
      <p:sp>
        <p:nvSpPr>
          <p:cNvPr id="15" name="Right Brace 7"/>
          <p:cNvSpPr/>
          <p:nvPr/>
        </p:nvSpPr>
        <p:spPr>
          <a:xfrm>
            <a:off x="4294770" y="1481285"/>
            <a:ext cx="393327" cy="1584034"/>
          </a:xfrm>
          <a:prstGeom prst="rightBrace">
            <a:avLst>
              <a:gd name="adj1" fmla="val 8333"/>
              <a:gd name="adj2" fmla="val 49044"/>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spTree>
    <p:extLst>
      <p:ext uri="{BB962C8B-B14F-4D97-AF65-F5344CB8AC3E}">
        <p14:creationId xmlns:p14="http://schemas.microsoft.com/office/powerpoint/2010/main" val="384224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9</a:t>
            </a:fld>
            <a:endParaRPr lang="nl-BE" dirty="0"/>
          </a:p>
        </p:txBody>
      </p:sp>
    </p:spTree>
    <p:extLst>
      <p:ext uri="{BB962C8B-B14F-4D97-AF65-F5344CB8AC3E}">
        <p14:creationId xmlns:p14="http://schemas.microsoft.com/office/powerpoint/2010/main" val="572279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4625"/>
            <a:ext cx="10515600" cy="935491"/>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90</a:t>
            </a:fld>
            <a:endParaRPr lang="nl-BE" dirty="0"/>
          </a:p>
        </p:txBody>
      </p:sp>
    </p:spTree>
    <p:extLst>
      <p:ext uri="{BB962C8B-B14F-4D97-AF65-F5344CB8AC3E}">
        <p14:creationId xmlns:p14="http://schemas.microsoft.com/office/powerpoint/2010/main" val="3667255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91</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Enter the authorization header</a:t>
            </a:r>
          </a:p>
          <a:p>
            <a:pPr>
              <a:buClr>
                <a:srgbClr val="72A71F"/>
              </a:buClr>
            </a:pPr>
            <a:r>
              <a:rPr lang="en-US" sz="3200" dirty="0" smtClean="0"/>
              <a:t>Sent with every request to the server</a:t>
            </a:r>
          </a:p>
          <a:p>
            <a:pPr>
              <a:buClr>
                <a:srgbClr val="72A71F"/>
              </a:buClr>
            </a:pPr>
            <a:r>
              <a:rPr lang="en-US" sz="3200" dirty="0" smtClean="0"/>
              <a:t>Payload =&gt; Basic </a:t>
            </a:r>
            <a:r>
              <a:rPr lang="en-US" sz="3200" dirty="0" err="1" smtClean="0"/>
              <a:t>username:password</a:t>
            </a:r>
            <a:endParaRPr lang="en-US" sz="3200" dirty="0" smtClean="0"/>
          </a:p>
          <a:p>
            <a:pPr>
              <a:buClr>
                <a:srgbClr val="72A71F"/>
              </a:buClr>
            </a:pPr>
            <a:r>
              <a:rPr lang="en-US" sz="3200" dirty="0" smtClean="0"/>
              <a:t>Payload encoded using Base64 </a:t>
            </a:r>
          </a:p>
          <a:p>
            <a:pPr lvl="1">
              <a:buClr>
                <a:srgbClr val="72A71F"/>
              </a:buClr>
            </a:pPr>
            <a:r>
              <a:rPr lang="en-US" sz="2800" dirty="0" err="1" smtClean="0"/>
              <a:t>Eg</a:t>
            </a:r>
            <a:r>
              <a:rPr lang="en-US" sz="2800" dirty="0" smtClean="0"/>
              <a:t>: </a:t>
            </a:r>
            <a:r>
              <a:rPr lang="en-US" sz="2800" dirty="0" err="1" smtClean="0"/>
              <a:t>Aladdin:OpenSesame</a:t>
            </a:r>
            <a:r>
              <a:rPr lang="en-US" sz="2800" dirty="0" smtClean="0"/>
              <a:t> becomes </a:t>
            </a:r>
          </a:p>
          <a:p>
            <a:pPr lvl="1">
              <a:buClr>
                <a:srgbClr val="72A71F"/>
              </a:buClr>
            </a:pPr>
            <a:r>
              <a:rPr lang="en-US" sz="2800" dirty="0" smtClean="0"/>
              <a:t>Encoding =/= Encrypting! </a:t>
            </a:r>
          </a:p>
          <a:p>
            <a:pPr lvl="2">
              <a:buClr>
                <a:srgbClr val="72A71F"/>
              </a:buClr>
            </a:pPr>
            <a:r>
              <a:rPr lang="en-US" sz="2400" dirty="0" smtClean="0"/>
              <a:t>Anyone can easily decode the contents. Use HTTPS and JSON Web Tokens for encrypting this data</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57" y="2669896"/>
            <a:ext cx="3476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448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92</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Base64?</a:t>
            </a:r>
          </a:p>
          <a:p>
            <a:pPr>
              <a:buClr>
                <a:srgbClr val="72A71F"/>
              </a:buClr>
            </a:pPr>
            <a:r>
              <a:rPr lang="en-US" sz="3200" dirty="0" smtClean="0"/>
              <a:t>Computers talk to </a:t>
            </a:r>
            <a:r>
              <a:rPr lang="en-US" sz="3200" dirty="0" err="1" smtClean="0"/>
              <a:t>eachother</a:t>
            </a:r>
            <a:r>
              <a:rPr lang="en-US" sz="3200" dirty="0" smtClean="0"/>
              <a:t> in binary (0’s and 1’s)</a:t>
            </a:r>
          </a:p>
          <a:p>
            <a:pPr>
              <a:buClr>
                <a:srgbClr val="72A71F"/>
              </a:buClr>
            </a:pPr>
            <a:r>
              <a:rPr lang="en-US" sz="3200" dirty="0" smtClean="0"/>
              <a:t>Computers use different configurations to transform from binary back to ‘readable’ text</a:t>
            </a:r>
          </a:p>
          <a:p>
            <a:pPr lvl="1">
              <a:buClr>
                <a:srgbClr val="72A71F"/>
              </a:buClr>
            </a:pPr>
            <a:r>
              <a:rPr lang="en-US" sz="2800" dirty="0" smtClean="0"/>
              <a:t>EG: line ending encoding might modify ASCII character 10 (line feed) and 13 (carriage return)</a:t>
            </a:r>
          </a:p>
          <a:p>
            <a:pPr>
              <a:buClr>
                <a:srgbClr val="72A71F"/>
              </a:buClr>
            </a:pPr>
            <a:r>
              <a:rPr lang="en-US" sz="3200" dirty="0" smtClean="0"/>
              <a:t>Base64 was one of the mechanisms built to bypass these dangers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3258512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Realms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93</a:t>
            </a:fld>
            <a:endParaRPr lang="nl-BE" dirty="0"/>
          </a:p>
        </p:txBody>
      </p:sp>
    </p:spTree>
    <p:extLst>
      <p:ext uri="{BB962C8B-B14F-4D97-AF65-F5344CB8AC3E}">
        <p14:creationId xmlns:p14="http://schemas.microsoft.com/office/powerpoint/2010/main" val="20946653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94</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a:p>
            <a:pPr>
              <a:buClr>
                <a:srgbClr val="72A71F"/>
              </a:buClr>
            </a:pPr>
            <a:r>
              <a:rPr lang="en-US" sz="3200" dirty="0" smtClean="0"/>
              <a:t>Divide the resources into a set of protection spaces, each with their own authentication scheme and/or authorization database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6636387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737079"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p:cNvSpPr/>
          <p:nvPr/>
        </p:nvSpPr>
        <p:spPr>
          <a:xfrm>
            <a:off x="457200"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95</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7" name="Explosion 1 6"/>
          <p:cNvSpPr/>
          <p:nvPr/>
        </p:nvSpPr>
        <p:spPr>
          <a:xfrm>
            <a:off x="668481" y="2465058"/>
            <a:ext cx="4966855" cy="32939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Realm A</a:t>
            </a:r>
          </a:p>
          <a:p>
            <a:pPr algn="ctr"/>
            <a:r>
              <a:rPr lang="en-US" dirty="0" err="1" smtClean="0"/>
              <a:t>Authorisation</a:t>
            </a:r>
            <a:r>
              <a:rPr lang="en-US" dirty="0" smtClean="0"/>
              <a:t>: Basic</a:t>
            </a:r>
          </a:p>
          <a:p>
            <a:pPr algn="ctr"/>
            <a:r>
              <a:rPr lang="en-US" dirty="0" smtClean="0"/>
              <a:t>“John”/”Azerty123”</a:t>
            </a:r>
          </a:p>
          <a:p>
            <a:pPr algn="ctr"/>
            <a:r>
              <a:rPr lang="en-US" dirty="0" smtClean="0"/>
              <a:t>“Mike”/”Azerty456”</a:t>
            </a:r>
          </a:p>
          <a:p>
            <a:pPr algn="ctr"/>
            <a:r>
              <a:rPr lang="en-US" dirty="0" smtClean="0"/>
              <a:t>…</a:t>
            </a:r>
            <a:endParaRPr lang="nl-BE" dirty="0"/>
          </a:p>
        </p:txBody>
      </p:sp>
      <p:sp>
        <p:nvSpPr>
          <p:cNvPr id="8" name="Explosion 1 7"/>
          <p:cNvSpPr/>
          <p:nvPr/>
        </p:nvSpPr>
        <p:spPr>
          <a:xfrm>
            <a:off x="6875624" y="2399409"/>
            <a:ext cx="4966855" cy="3293918"/>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Realm </a:t>
            </a:r>
            <a:r>
              <a:rPr lang="en-US" dirty="0" smtClean="0"/>
              <a:t>B</a:t>
            </a:r>
            <a:endParaRPr lang="en-US" dirty="0"/>
          </a:p>
          <a:p>
            <a:pPr algn="ctr"/>
            <a:r>
              <a:rPr lang="en-US" dirty="0" err="1"/>
              <a:t>Authorisation</a:t>
            </a:r>
            <a:r>
              <a:rPr lang="en-US" dirty="0"/>
              <a:t>: </a:t>
            </a:r>
            <a:r>
              <a:rPr lang="en-US" dirty="0" smtClean="0"/>
              <a:t>JSON Web Tokens</a:t>
            </a:r>
            <a:endParaRPr lang="en-US" dirty="0"/>
          </a:p>
          <a:p>
            <a:pPr algn="ctr"/>
            <a:r>
              <a:rPr lang="en-US" dirty="0" smtClean="0"/>
              <a:t>“Chris”/”Qwerty123</a:t>
            </a:r>
            <a:r>
              <a:rPr lang="en-US" dirty="0"/>
              <a:t>”</a:t>
            </a:r>
          </a:p>
          <a:p>
            <a:pPr algn="ctr"/>
            <a:r>
              <a:rPr lang="en-US" dirty="0"/>
              <a:t>“Mike</a:t>
            </a:r>
            <a:r>
              <a:rPr lang="en-US" dirty="0" smtClean="0"/>
              <a:t>”/”Qwerty123</a:t>
            </a:r>
            <a:r>
              <a:rPr lang="en-US" dirty="0"/>
              <a:t>”</a:t>
            </a:r>
          </a:p>
          <a:p>
            <a:pPr algn="ctr"/>
            <a:r>
              <a:rPr lang="en-US" dirty="0"/>
              <a:t>…</a:t>
            </a:r>
            <a:endParaRPr lang="nl-BE" dirty="0"/>
          </a:p>
        </p:txBody>
      </p:sp>
      <p:sp>
        <p:nvSpPr>
          <p:cNvPr id="9" name="Rectangle 8"/>
          <p:cNvSpPr/>
          <p:nvPr/>
        </p:nvSpPr>
        <p:spPr>
          <a:xfrm>
            <a:off x="1340427" y="151707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/v1/apples</a:t>
            </a:r>
            <a:r>
              <a:rPr lang="nl-BE" dirty="0" smtClean="0"/>
              <a:t>/*</a:t>
            </a:r>
          </a:p>
          <a:p>
            <a:pPr algn="ctr"/>
            <a:r>
              <a:rPr lang="en-US" dirty="0" smtClean="0"/>
              <a:t>/</a:t>
            </a:r>
            <a:r>
              <a:rPr lang="en-US" dirty="0" err="1" smtClean="0"/>
              <a:t>api</a:t>
            </a:r>
            <a:r>
              <a:rPr lang="en-US" dirty="0" smtClean="0"/>
              <a:t>/v1/pears/*</a:t>
            </a:r>
          </a:p>
        </p:txBody>
      </p:sp>
      <p:sp>
        <p:nvSpPr>
          <p:cNvPr id="10" name="Rectangle 9"/>
          <p:cNvSpPr/>
          <p:nvPr/>
        </p:nvSpPr>
        <p:spPr>
          <a:xfrm>
            <a:off x="7394864" y="1517071"/>
            <a:ext cx="3314700" cy="6081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/v1/bananas</a:t>
            </a:r>
            <a:r>
              <a:rPr lang="nl-BE" dirty="0" smtClean="0"/>
              <a:t>/*</a:t>
            </a:r>
          </a:p>
          <a:p>
            <a:pPr algn="ctr"/>
            <a:r>
              <a:rPr lang="en-US" dirty="0" smtClean="0"/>
              <a:t>/</a:t>
            </a:r>
            <a:r>
              <a:rPr lang="en-US" dirty="0" err="1" smtClean="0"/>
              <a:t>api</a:t>
            </a:r>
            <a:r>
              <a:rPr lang="en-US" dirty="0" smtClean="0"/>
              <a:t>/v1/oranges/*</a:t>
            </a:r>
          </a:p>
        </p:txBody>
      </p:sp>
    </p:spTree>
    <p:extLst>
      <p:ext uri="{BB962C8B-B14F-4D97-AF65-F5344CB8AC3E}">
        <p14:creationId xmlns:p14="http://schemas.microsoft.com/office/powerpoint/2010/main" val="23093285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smtClean="0"/>
              <a:t>Spring security</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96</a:t>
            </a:fld>
            <a:endParaRPr lang="nl-BE" dirty="0"/>
          </a:p>
        </p:txBody>
      </p:sp>
    </p:spTree>
    <p:extLst>
      <p:ext uri="{BB962C8B-B14F-4D97-AF65-F5344CB8AC3E}">
        <p14:creationId xmlns:p14="http://schemas.microsoft.com/office/powerpoint/2010/main" val="1269982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97</a:t>
            </a:fld>
            <a:endParaRPr lang="nl-BE" dirty="0"/>
          </a:p>
        </p:txBody>
      </p:sp>
      <p:sp>
        <p:nvSpPr>
          <p:cNvPr id="4" name="Title 3"/>
          <p:cNvSpPr>
            <a:spLocks noGrp="1"/>
          </p:cNvSpPr>
          <p:nvPr>
            <p:ph type="title"/>
          </p:nvPr>
        </p:nvSpPr>
        <p:spPr/>
        <p:txBody>
          <a:bodyPr/>
          <a:lstStyle/>
          <a:p>
            <a:r>
              <a:rPr lang="nl-BE" dirty="0" smtClean="0"/>
              <a:t>Spring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Spring security features</a:t>
            </a:r>
          </a:p>
          <a:p>
            <a:pPr>
              <a:buClr>
                <a:srgbClr val="72A71F"/>
              </a:buClr>
            </a:pPr>
            <a:r>
              <a:rPr lang="en-US" sz="3200" dirty="0" smtClean="0"/>
              <a:t>Authentication</a:t>
            </a:r>
          </a:p>
          <a:p>
            <a:pPr>
              <a:buClr>
                <a:srgbClr val="72A71F"/>
              </a:buClr>
            </a:pPr>
            <a:r>
              <a:rPr lang="en-US" sz="3200" dirty="0" smtClean="0"/>
              <a:t>Authorization</a:t>
            </a:r>
          </a:p>
          <a:p>
            <a:pPr>
              <a:buClr>
                <a:srgbClr val="72A71F"/>
              </a:buClr>
            </a:pPr>
            <a:r>
              <a:rPr lang="en-US" sz="3200" dirty="0" smtClean="0"/>
              <a:t>Protection against CSRF</a:t>
            </a:r>
          </a:p>
          <a:p>
            <a:pPr>
              <a:buClr>
                <a:srgbClr val="72A71F"/>
              </a:buClr>
            </a:pPr>
            <a:r>
              <a:rPr lang="en-US" sz="3200" dirty="0" smtClean="0"/>
              <a:t>Integration with Spring Web</a:t>
            </a:r>
          </a:p>
          <a:p>
            <a:pPr>
              <a:buClr>
                <a:srgbClr val="72A71F"/>
              </a:buClr>
            </a:pPr>
            <a:r>
              <a:rPr lang="en-US" sz="3200" dirty="0" smtClean="0"/>
              <a:t>Support for number of popular security frameworks</a:t>
            </a:r>
          </a:p>
          <a:p>
            <a:pPr lvl="1">
              <a:buClr>
                <a:srgbClr val="72A71F"/>
              </a:buClr>
            </a:pPr>
            <a:r>
              <a:rPr lang="en-US" sz="2800" dirty="0" smtClean="0"/>
              <a:t>OAuth2</a:t>
            </a:r>
          </a:p>
          <a:p>
            <a:pPr lvl="1">
              <a:buClr>
                <a:srgbClr val="72A71F"/>
              </a:buClr>
            </a:pPr>
            <a:r>
              <a:rPr lang="en-US" sz="2800" dirty="0" smtClean="0"/>
              <a:t>LDAP</a:t>
            </a:r>
          </a:p>
          <a:p>
            <a:pPr lvl="1">
              <a:buClr>
                <a:srgbClr val="72A71F"/>
              </a:buClr>
            </a:pPr>
            <a:r>
              <a:rPr lang="en-US" sz="28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32051168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GOTO </a:t>
            </a:r>
            <a:r>
              <a:rPr lang="en-US" sz="2400" b="1" dirty="0">
                <a:solidFill>
                  <a:srgbClr val="FFC000"/>
                </a:solidFill>
                <a:latin typeface="Courier New" panose="02070309020205020404" pitchFamily="49" charset="0"/>
                <a:cs typeface="Courier New" panose="02070309020205020404" pitchFamily="49" charset="0"/>
              </a:rPr>
              <a:t>https://github.com/nielsjani/switchfully-security </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FORK</a:t>
            </a: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STORIES.MD (YOU’RE IN THE ARMY NOW + SOME TACTICAL NOTES + OPERATION AVOCADO)</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AVOCADO</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36432456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
        <p:nvSpPr>
          <p:cNvPr id="7" name="Rectangle 6"/>
          <p:cNvSpPr/>
          <p:nvPr/>
        </p:nvSpPr>
        <p:spPr>
          <a:xfrm>
            <a:off x="4114799" y="1319643"/>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4042641" y="2542378"/>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0" y="4906337"/>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10" name="Rectangle 9"/>
          <p:cNvSpPr/>
          <p:nvPr/>
        </p:nvSpPr>
        <p:spPr>
          <a:xfrm>
            <a:off x="8011390" y="483820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1" name="Straight Arrow Connector 10"/>
          <p:cNvCxnSpPr/>
          <p:nvPr/>
        </p:nvCxnSpPr>
        <p:spPr>
          <a:xfrm>
            <a:off x="5943286" y="1950549"/>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1657350" y="4171737"/>
            <a:ext cx="4556992" cy="73460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214342" y="4171737"/>
            <a:ext cx="3454398" cy="66646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44902" y="4302401"/>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8271851" y="4298189"/>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18813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witchfully">
      <a:dk1>
        <a:srgbClr val="71A72F"/>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fully-template.potx" id="{9CAA799E-9C0B-4188-B706-1B4AD338F43A}" vid="{F6959BCD-A1FB-4D9E-B436-5FEFFC9BA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switchfully-template</Template>
  <TotalTime>23919</TotalTime>
  <Words>5986</Words>
  <Application>Microsoft Office PowerPoint</Application>
  <PresentationFormat>Widescreen</PresentationFormat>
  <Paragraphs>1666</Paragraphs>
  <Slides>151</Slides>
  <Notes>130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151</vt:i4>
      </vt:variant>
    </vt:vector>
  </HeadingPairs>
  <TitlesOfParts>
    <vt:vector size="157" baseType="lpstr">
      <vt:lpstr>Arial</vt:lpstr>
      <vt:lpstr>Calibri</vt:lpstr>
      <vt:lpstr>Courier New</vt:lpstr>
      <vt:lpstr>MV Boli</vt:lpstr>
      <vt:lpstr>Wingdings</vt:lpstr>
      <vt:lpstr>Office Theme</vt:lpstr>
      <vt:lpstr>PowerPoint Presentation</vt:lpstr>
      <vt:lpstr>PowerPoint Presentation</vt:lpstr>
      <vt:lpstr>Overview</vt:lpstr>
      <vt:lpstr>Overview</vt:lpstr>
      <vt:lpstr>Overview</vt:lpstr>
      <vt:lpstr>Overview</vt:lpstr>
      <vt:lpstr>Overview</vt:lpstr>
      <vt:lpstr>Overview</vt:lpstr>
      <vt:lpstr>Overview</vt:lpstr>
      <vt:lpstr>Overview</vt:lpstr>
      <vt:lpstr>Common attacks</vt:lpstr>
      <vt:lpstr>Overview</vt:lpstr>
      <vt:lpstr>OWASP</vt:lpstr>
      <vt:lpstr>OWASP</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policies</vt:lpstr>
      <vt:lpstr>Password stealing</vt:lpstr>
      <vt:lpstr>Password stealing</vt:lpstr>
      <vt:lpstr>Password stealing</vt:lpstr>
      <vt:lpstr>Password stealing</vt:lpstr>
      <vt:lpstr>Password stealing</vt:lpstr>
      <vt:lpstr>Password stealing</vt:lpstr>
      <vt:lpstr>Password stealing</vt:lpstr>
      <vt:lpstr>Password stealing</vt:lpstr>
      <vt:lpstr>Cross-site request forgery</vt:lpstr>
      <vt:lpstr>CSRF</vt:lpstr>
      <vt:lpstr>CSRF</vt:lpstr>
      <vt:lpstr>CSRF</vt:lpstr>
      <vt:lpstr>CSRF</vt:lpstr>
      <vt:lpstr>CSRF</vt:lpstr>
      <vt:lpstr>CSRF</vt:lpstr>
      <vt:lpstr>CSRF</vt:lpstr>
      <vt:lpstr>CSRF</vt:lpstr>
      <vt:lpstr>CSRF</vt:lpstr>
      <vt:lpstr>Man in the middle attack</vt:lpstr>
      <vt:lpstr>MITM</vt:lpstr>
      <vt:lpstr>MITM</vt:lpstr>
      <vt:lpstr>MITM</vt:lpstr>
      <vt:lpstr>MITM</vt:lpstr>
      <vt:lpstr>MITM</vt:lpstr>
      <vt:lpstr>Code injection</vt:lpstr>
      <vt:lpstr>Code injection</vt:lpstr>
      <vt:lpstr>Code injection</vt:lpstr>
      <vt:lpstr>Code injection</vt:lpstr>
      <vt:lpstr>Code injection</vt:lpstr>
      <vt:lpstr>Code injection</vt:lpstr>
      <vt:lpstr>Code injection</vt:lpstr>
      <vt:lpstr>Code injection</vt:lpstr>
      <vt:lpstr>Code injection</vt:lpstr>
      <vt:lpstr>Insecure direct object reference</vt:lpstr>
      <vt:lpstr>Insecure direct object reference</vt:lpstr>
      <vt:lpstr>Insecure direct object reference</vt:lpstr>
      <vt:lpstr>Insecure direct object reference</vt:lpstr>
      <vt:lpstr>Insecure direct object reference</vt:lpstr>
      <vt:lpstr>Insecure direct object reference</vt:lpstr>
      <vt:lpstr>Broken access control</vt:lpstr>
      <vt:lpstr>Broken access control</vt:lpstr>
      <vt:lpstr>Broken access control</vt:lpstr>
      <vt:lpstr>Broken access control</vt:lpstr>
      <vt:lpstr>Broken access control</vt:lpstr>
      <vt:lpstr>Broken access control</vt:lpstr>
      <vt:lpstr>Third-party security vulnerabilities</vt:lpstr>
      <vt:lpstr>Third-party security vulnerabilities</vt:lpstr>
      <vt:lpstr>Third-party security vulnerabilities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Authentication</vt:lpstr>
      <vt:lpstr>Overview</vt:lpstr>
      <vt:lpstr>What is authentication?</vt:lpstr>
      <vt:lpstr>What is authentication?</vt:lpstr>
      <vt:lpstr>What is authentication?</vt:lpstr>
      <vt:lpstr>What is authentication?</vt:lpstr>
      <vt:lpstr>What is authentication?</vt:lpstr>
      <vt:lpstr>Authentication in modern client-side web apps</vt:lpstr>
      <vt:lpstr>Authentication in modern client-side web apps</vt:lpstr>
      <vt:lpstr>Authentication in modern client-side web apps</vt:lpstr>
      <vt:lpstr>Realms</vt:lpstr>
      <vt:lpstr>Realms</vt:lpstr>
      <vt:lpstr>Realms</vt:lpstr>
      <vt:lpstr>Spring security</vt:lpstr>
      <vt:lpstr>Spring security</vt:lpstr>
      <vt:lpstr>Codelabs</vt:lpstr>
      <vt:lpstr>Codelabs</vt:lpstr>
      <vt:lpstr>Codelabs</vt:lpstr>
      <vt:lpstr>Codelabs</vt:lpstr>
      <vt:lpstr>References</vt:lpstr>
      <vt:lpstr>References</vt:lpstr>
      <vt:lpstr>Authorization</vt:lpstr>
      <vt:lpstr>Overview</vt:lpstr>
      <vt:lpstr>Authentication vs Authorization</vt:lpstr>
      <vt:lpstr>Authentication vs Authorization</vt:lpstr>
      <vt:lpstr>Authentication vs Authorization</vt:lpstr>
      <vt:lpstr>Authentication vs Authorization</vt:lpstr>
      <vt:lpstr>Authentication vs Authorization</vt:lpstr>
      <vt:lpstr>Authentication vs Authorization</vt:lpstr>
      <vt:lpstr>Roles</vt:lpstr>
      <vt:lpstr>Roles</vt:lpstr>
      <vt:lpstr>Roles</vt:lpstr>
      <vt:lpstr>Codelabs</vt:lpstr>
      <vt:lpstr>Codelabs</vt:lpstr>
      <vt:lpstr>Codelabs</vt:lpstr>
      <vt:lpstr>Features</vt:lpstr>
      <vt:lpstr>Overview</vt:lpstr>
      <vt:lpstr>Features</vt:lpstr>
      <vt:lpstr>Codelabs</vt:lpstr>
      <vt:lpstr>Codelabs</vt:lpstr>
      <vt:lpstr>Feature based security aka Permission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Codelabs</vt:lpstr>
      <vt:lpstr>Codelabs</vt:lpstr>
      <vt:lpstr>Additional access checks</vt:lpstr>
      <vt:lpstr>Overview</vt:lpstr>
      <vt:lpstr>Introducing more complex authorization checks</vt:lpstr>
      <vt:lpstr>Introducing more complex access checks</vt:lpstr>
      <vt:lpstr>Introducing more complex access checks</vt:lpstr>
      <vt:lpstr>Introducing more complex access checks</vt:lpstr>
      <vt:lpstr>Introducing more complex access checks</vt:lpstr>
      <vt:lpstr>Codelabs</vt:lpstr>
      <vt:lpstr>Codelabs</vt:lpstr>
      <vt:lpstr>Codelabs</vt:lpstr>
      <vt:lpstr>Codelabs</vt:lpstr>
      <vt:lpstr>Codelabs</vt:lpstr>
      <vt:lpstr>Codelabs</vt:lpstr>
      <vt:lpstr>PowerPoint Presentation</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Delestinne Niels</dc:creator>
  <cp:lastModifiedBy>Jani Niels</cp:lastModifiedBy>
  <cp:revision>680</cp:revision>
  <dcterms:created xsi:type="dcterms:W3CDTF">2017-09-11T06:46:37Z</dcterms:created>
  <dcterms:modified xsi:type="dcterms:W3CDTF">2018-08-10T08:05:00Z</dcterms:modified>
</cp:coreProperties>
</file>