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9" r:id="rId3"/>
    <p:sldId id="357" r:id="rId4"/>
    <p:sldId id="359" r:id="rId5"/>
    <p:sldId id="387" r:id="rId6"/>
    <p:sldId id="379" r:id="rId7"/>
    <p:sldId id="380" r:id="rId8"/>
    <p:sldId id="381" r:id="rId9"/>
    <p:sldId id="373" r:id="rId10"/>
    <p:sldId id="382" r:id="rId11"/>
    <p:sldId id="383" r:id="rId12"/>
    <p:sldId id="384" r:id="rId13"/>
    <p:sldId id="385" r:id="rId14"/>
    <p:sldId id="386" r:id="rId15"/>
    <p:sldId id="363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67A5C"/>
    <a:srgbClr val="083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45BA7-E16A-448D-AFA6-C7C5F831FC2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CAA21-A97D-4DBF-8260-A26B87E2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EEA-CD7B-E140-A164-1A571A8EB76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31A3-4287-9740-8F6E-96CE76AD6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EEA-CD7B-E140-A164-1A571A8EB76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31A3-4287-9740-8F6E-96CE76AD6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EEA-CD7B-E140-A164-1A571A8EB76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31A3-4287-9740-8F6E-96CE76AD6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title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03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title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5303520" cy="50053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347273" y="1143000"/>
            <a:ext cx="5303520" cy="50053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208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EEA-CD7B-E140-A164-1A571A8EB76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31A3-4287-9740-8F6E-96CE76AD6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EEA-CD7B-E140-A164-1A571A8EB76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31A3-4287-9740-8F6E-96CE76AD6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EEA-CD7B-E140-A164-1A571A8EB76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31A3-4287-9740-8F6E-96CE76AD6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EEA-CD7B-E140-A164-1A571A8EB76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31A3-4287-9740-8F6E-96CE76AD6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EEA-CD7B-E140-A164-1A571A8EB76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31A3-4287-9740-8F6E-96CE76AD6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EEA-CD7B-E140-A164-1A571A8EB76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31A3-4287-9740-8F6E-96CE76AD6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EEA-CD7B-E140-A164-1A571A8EB76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31A3-4287-9740-8F6E-96CE76AD6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EEA-CD7B-E140-A164-1A571A8EB76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31A3-4287-9740-8F6E-96CE76AD6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8EEA-CD7B-E140-A164-1A571A8EB76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31A3-4287-9740-8F6E-96CE76AD6B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8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5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2363" y="924425"/>
            <a:ext cx="9869208" cy="48320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 2 WEEK 6</a:t>
            </a:r>
          </a:p>
          <a:p>
            <a:pPr algn="ctr"/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Variance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One–Way ANOVA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GB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Olmos Isakov &amp; Gulomjon Kosimjonov </a:t>
            </a:r>
          </a:p>
          <a:p>
            <a:pPr algn="r"/>
            <a:r>
              <a:rPr lang="en-GB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WIUT 2021</a:t>
            </a:r>
          </a:p>
          <a:p>
            <a:pPr algn="ctr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047E1-AEE5-4A22-BB8B-ACFAD748B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DEGREE OF FREEDOM: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2347-7BAA-4177-9E20-D87E867182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99269" y="881915"/>
            <a:ext cx="11193462" cy="564317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pPr marL="0" indent="0" algn="l">
              <a:buNone/>
            </a:pPr>
            <a:endParaRPr lang="en-US" sz="1800" b="1" dirty="0">
              <a:solidFill>
                <a:srgbClr val="0000CC"/>
              </a:solidFill>
              <a:latin typeface="Times-Bold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FF0000"/>
                </a:solidFill>
                <a:latin typeface="Times-Bold"/>
              </a:rPr>
              <a:t>BETWEEN TREATMENT:</a:t>
            </a:r>
            <a:endParaRPr lang="en-US" sz="1800" b="1" i="0" u="none" strike="noStrike" baseline="0" dirty="0">
              <a:solidFill>
                <a:srgbClr val="FF0000"/>
              </a:solidFill>
              <a:latin typeface="Times-Bold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CC"/>
                </a:solidFill>
                <a:latin typeface="Arial" panose="020B0604020202020204" pitchFamily="34" charset="0"/>
              </a:rPr>
              <a:t>	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Times-Roman"/>
              </a:rPr>
              <a:t>The between group, degree of freedom is one less than the number of treatments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CC"/>
                </a:solidFill>
                <a:latin typeface="Times-Bold"/>
              </a:rPr>
              <a:t>	</a:t>
            </a:r>
            <a:r>
              <a:rPr lang="en-US" sz="1800" i="0" u="none" strike="noStrike" baseline="0" dirty="0">
                <a:solidFill>
                  <a:srgbClr val="0000CC"/>
                </a:solidFill>
                <a:latin typeface="Times-Bold"/>
              </a:rPr>
              <a:t>We have three groups [type1, type2 and type3], so d</a:t>
            </a:r>
            <a:r>
              <a:rPr lang="en-US" sz="1800" dirty="0">
                <a:solidFill>
                  <a:srgbClr val="0000CC"/>
                </a:solidFill>
                <a:latin typeface="Times-Bold"/>
              </a:rPr>
              <a:t>egree of freedom</a:t>
            </a:r>
            <a:r>
              <a:rPr lang="en-US" sz="1800" i="0" u="none" strike="noStrike" baseline="0" dirty="0">
                <a:solidFill>
                  <a:srgbClr val="0000CC"/>
                </a:solidFill>
                <a:latin typeface="Times-Bold"/>
              </a:rPr>
              <a:t> = </a:t>
            </a:r>
            <a:r>
              <a:rPr lang="en-US" sz="1800" b="1" i="0" u="none" strike="noStrike" baseline="0" dirty="0">
                <a:solidFill>
                  <a:srgbClr val="0000CC"/>
                </a:solidFill>
                <a:latin typeface="Times-Bold"/>
              </a:rPr>
              <a:t>k – 1 </a:t>
            </a:r>
            <a:r>
              <a:rPr lang="en-US" sz="1800" i="0" u="none" strike="noStrike" baseline="0" dirty="0">
                <a:solidFill>
                  <a:srgbClr val="0000CC"/>
                </a:solidFill>
                <a:latin typeface="Times-Bold"/>
              </a:rPr>
              <a:t>= 3-1 = 2</a:t>
            </a:r>
          </a:p>
          <a:p>
            <a:pPr algn="l"/>
            <a:endParaRPr lang="en-US" sz="1800" i="0" u="none" strike="noStrike" baseline="0" dirty="0">
              <a:solidFill>
                <a:srgbClr val="0000CC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WITHIN TREATMENT: </a:t>
            </a:r>
          </a:p>
          <a:p>
            <a:pPr marL="0" indent="0" algn="l">
              <a:buNone/>
            </a:pPr>
            <a:r>
              <a:rPr lang="en-US" sz="1800" i="0" u="none" strike="noStrike" baseline="0" dirty="0">
                <a:solidFill>
                  <a:srgbClr val="0000CC"/>
                </a:solidFill>
                <a:latin typeface="Times-Roman"/>
              </a:rPr>
              <a:t>	The w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Times-Roman"/>
              </a:rPr>
              <a:t>ithin treatment degree of freedom is the sum of the individual 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TimesNewRoman"/>
              </a:rPr>
              <a:t>degree of freedoms 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Times-Roman"/>
              </a:rPr>
              <a:t>of each group</a:t>
            </a:r>
          </a:p>
          <a:p>
            <a:pPr marL="0" indent="0" algn="l">
              <a:buNone/>
            </a:pPr>
            <a:r>
              <a:rPr lang="en-US" sz="1800" i="0" u="none" strike="noStrike" baseline="0" dirty="0">
                <a:solidFill>
                  <a:srgbClr val="0000CC"/>
                </a:solidFill>
                <a:latin typeface="Times-Bold"/>
              </a:rPr>
              <a:t>	The sample sizes are 32 for all three types,</a:t>
            </a:r>
            <a:r>
              <a:rPr lang="en-US" sz="1800" dirty="0">
                <a:solidFill>
                  <a:srgbClr val="0000CC"/>
                </a:solidFill>
                <a:latin typeface="Times-Bold"/>
              </a:rPr>
              <a:t> hence degree of freedom = </a:t>
            </a:r>
            <a:r>
              <a:rPr lang="en-US" sz="1800" b="1" dirty="0">
                <a:solidFill>
                  <a:srgbClr val="0000CC"/>
                </a:solidFill>
                <a:latin typeface="Times-Bold"/>
              </a:rPr>
              <a:t>n – k</a:t>
            </a:r>
            <a:r>
              <a:rPr lang="en-US" sz="1800" dirty="0">
                <a:solidFill>
                  <a:srgbClr val="0000CC"/>
                </a:solidFill>
                <a:latin typeface="Times-Bold"/>
              </a:rPr>
              <a:t> = 3*32 - 3= 93</a:t>
            </a:r>
          </a:p>
          <a:p>
            <a:pPr marL="0" indent="0" algn="l">
              <a:buNone/>
            </a:pPr>
            <a:endParaRPr lang="en-US" sz="1800" b="1" i="0" u="none" strike="noStrike" baseline="0" dirty="0">
              <a:solidFill>
                <a:srgbClr val="0000CC"/>
              </a:solidFill>
              <a:latin typeface="Times-Bold"/>
            </a:endParaRPr>
          </a:p>
          <a:p>
            <a:pPr marL="0" indent="0" algn="l">
              <a:buNone/>
            </a:pP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99EA0-0DA0-41DB-A61C-232404D9F871}"/>
              </a:ext>
            </a:extLst>
          </p:cNvPr>
          <p:cNvSpPr/>
          <p:nvPr/>
        </p:nvSpPr>
        <p:spPr>
          <a:xfrm>
            <a:off x="2308192" y="1112734"/>
            <a:ext cx="6968973" cy="120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382CD-5D8D-4502-B9D7-B65BA3A9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04" y="1225661"/>
            <a:ext cx="61341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047E1-AEE5-4A22-BB8B-ACFAD748B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SUM OF SQUARE VARIATION: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2347-7BAA-4177-9E20-D87E867182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99269" y="881915"/>
            <a:ext cx="11193462" cy="564317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pPr marL="0" indent="0" algn="l">
              <a:buNone/>
            </a:pPr>
            <a:endParaRPr lang="en-US" sz="1800" b="1" dirty="0">
              <a:solidFill>
                <a:srgbClr val="0000CC"/>
              </a:solidFill>
              <a:latin typeface="Times-Bold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FF0000"/>
                </a:solidFill>
                <a:latin typeface="Times-Bold"/>
              </a:rPr>
              <a:t>BETWEEN TREATMENT:</a:t>
            </a:r>
            <a:endParaRPr lang="en-US" sz="1800" b="1" i="0" u="none" strike="noStrike" baseline="0" dirty="0">
              <a:solidFill>
                <a:srgbClr val="FF0000"/>
              </a:solidFill>
              <a:latin typeface="Times-Bold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CC"/>
                </a:solidFill>
                <a:latin typeface="Arial" panose="020B0604020202020204" pitchFamily="34" charset="0"/>
              </a:rPr>
              <a:t>	The variation between each sample mean and the </a:t>
            </a:r>
            <a:r>
              <a:rPr lang="en-US" sz="1800" u="sng" dirty="0">
                <a:solidFill>
                  <a:srgbClr val="0000CC"/>
                </a:solidFill>
                <a:latin typeface="Arial" panose="020B0604020202020204" pitchFamily="34" charset="0"/>
              </a:rPr>
              <a:t>grand mean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CC"/>
                </a:solidFill>
                <a:latin typeface="Arial" panose="020B0604020202020204" pitchFamily="34" charset="0"/>
              </a:rPr>
              <a:t>	Each individual variation is weighted by the sample size</a:t>
            </a:r>
          </a:p>
          <a:p>
            <a:pPr marL="0" indent="0" algn="l">
              <a:buNone/>
            </a:pPr>
            <a:endParaRPr lang="en-US" sz="1800" i="0" u="none" strike="noStrike" baseline="0" dirty="0">
              <a:solidFill>
                <a:srgbClr val="0000CC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WITHIN TREATMENT: </a:t>
            </a:r>
          </a:p>
          <a:p>
            <a:pPr marL="0" indent="0" algn="l">
              <a:buNone/>
            </a:pPr>
            <a:r>
              <a:rPr lang="en-US" sz="1800" i="0" u="none" strike="noStrike" baseline="0" dirty="0">
                <a:solidFill>
                  <a:srgbClr val="0000CC"/>
                </a:solidFill>
                <a:latin typeface="Times-Roman"/>
              </a:rPr>
              <a:t>	The weighted total of the individual variations &amp; the weighting is done with the degrees of freedom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CC"/>
                </a:solidFill>
                <a:latin typeface="Times-Roman"/>
              </a:rPr>
              <a:t>	</a:t>
            </a:r>
            <a:r>
              <a:rPr lang="en-US" sz="1800" i="0" u="none" strike="noStrike" baseline="0" dirty="0">
                <a:solidFill>
                  <a:srgbClr val="0000CC"/>
                </a:solidFill>
                <a:latin typeface="Times-Roman"/>
              </a:rPr>
              <a:t>The degree of freedom for each sample is one less than the sample size for that sample.</a:t>
            </a:r>
            <a:endParaRPr lang="en-US" sz="1800" b="1" i="0" u="none" strike="noStrike" baseline="0" dirty="0">
              <a:solidFill>
                <a:srgbClr val="0000CC"/>
              </a:solidFill>
              <a:latin typeface="Times-Bold"/>
            </a:endParaRPr>
          </a:p>
          <a:p>
            <a:pPr marL="0" indent="0" algn="l">
              <a:buNone/>
            </a:pP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99EA0-0DA0-41DB-A61C-232404D9F871}"/>
              </a:ext>
            </a:extLst>
          </p:cNvPr>
          <p:cNvSpPr/>
          <p:nvPr/>
        </p:nvSpPr>
        <p:spPr>
          <a:xfrm>
            <a:off x="2308192" y="1112734"/>
            <a:ext cx="6968973" cy="120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382CD-5D8D-4502-B9D7-B65BA3A9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04" y="1225661"/>
            <a:ext cx="6134100" cy="9429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B6AD16-7C6A-497F-9E3A-839120EA43E9}"/>
              </a:ext>
            </a:extLst>
          </p:cNvPr>
          <p:cNvSpPr/>
          <p:nvPr/>
        </p:nvSpPr>
        <p:spPr>
          <a:xfrm>
            <a:off x="8149701" y="2610035"/>
            <a:ext cx="3543030" cy="1204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923DE-5703-47F8-9BA9-54B29080B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35" y="2719599"/>
            <a:ext cx="3192764" cy="98238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D96B74-D779-4BCD-8660-DA3B9393A96D}"/>
              </a:ext>
            </a:extLst>
          </p:cNvPr>
          <p:cNvSpPr/>
          <p:nvPr/>
        </p:nvSpPr>
        <p:spPr>
          <a:xfrm>
            <a:off x="1970840" y="5193435"/>
            <a:ext cx="7137647" cy="102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6C5A4B-4465-435B-94B1-615A702B9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827" y="5316807"/>
            <a:ext cx="6704167" cy="7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047E1-AEE5-4A22-BB8B-ACFAD748B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2347-7BAA-4177-9E20-D87E867182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99269" y="881915"/>
            <a:ext cx="11193462" cy="564317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pPr marL="0" indent="0" algn="l">
              <a:buNone/>
            </a:pPr>
            <a:endParaRPr lang="en-US" sz="1800" b="1" dirty="0">
              <a:solidFill>
                <a:srgbClr val="0000CC"/>
              </a:solidFill>
              <a:latin typeface="Times-Bold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FF0000"/>
                </a:solidFill>
                <a:latin typeface="Times-Bold"/>
              </a:rPr>
              <a:t>BETWEEN TREATMENT:</a:t>
            </a:r>
            <a:endParaRPr lang="en-US" sz="1800" b="1" i="0" u="none" strike="noStrike" baseline="0" dirty="0">
              <a:solidFill>
                <a:srgbClr val="FF0000"/>
              </a:solidFill>
              <a:latin typeface="Times-Bold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CC"/>
                </a:solidFill>
                <a:latin typeface="Arial" panose="020B0604020202020204" pitchFamily="34" charset="0"/>
              </a:rPr>
              <a:t>	Mean of the Sum of Squares between Treatment  -  MST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CC"/>
                </a:solidFill>
                <a:latin typeface="Arial" panose="020B0604020202020204" pitchFamily="34" charset="0"/>
              </a:rPr>
              <a:t>	Average squared deviation from the mean and are found by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CC"/>
                </a:solidFill>
                <a:latin typeface="Arial" panose="020B0604020202020204" pitchFamily="34" charset="0"/>
              </a:rPr>
              <a:t>	dividing the variation by the degrees of freedom</a:t>
            </a:r>
          </a:p>
          <a:p>
            <a:pPr marL="0" indent="0" algn="l">
              <a:buNone/>
            </a:pPr>
            <a:endParaRPr lang="en-US" sz="1800" i="0" u="none" strike="noStrike" baseline="0" dirty="0">
              <a:solidFill>
                <a:srgbClr val="0000CC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WITHIN TREATMENT: </a:t>
            </a:r>
          </a:p>
          <a:p>
            <a:pPr marL="0" indent="0">
              <a:buNone/>
            </a:pPr>
            <a:r>
              <a:rPr lang="en-US" sz="1800" i="0" u="none" strike="noStrike" baseline="0" dirty="0">
                <a:solidFill>
                  <a:srgbClr val="0000CC"/>
                </a:solidFill>
                <a:latin typeface="Times-Roman"/>
              </a:rPr>
              <a:t>	</a:t>
            </a:r>
            <a:r>
              <a:rPr lang="en-US" sz="1800" dirty="0">
                <a:solidFill>
                  <a:srgbClr val="0000CC"/>
                </a:solidFill>
                <a:latin typeface="Arial" panose="020B0604020202020204" pitchFamily="34" charset="0"/>
              </a:rPr>
              <a:t>Mean of the Sum of Squares within Treatment  -  MSE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CC"/>
                </a:solidFill>
                <a:latin typeface="Arial" panose="020B0604020202020204" pitchFamily="34" charset="0"/>
              </a:rPr>
              <a:t>	Average squared deviation from the mean and are found by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CC"/>
                </a:solidFill>
                <a:latin typeface="Arial" panose="020B0604020202020204" pitchFamily="34" charset="0"/>
              </a:rPr>
              <a:t>	dividing the variation by the degrees of freedom</a:t>
            </a:r>
          </a:p>
          <a:p>
            <a:pPr marL="0" indent="0" algn="l">
              <a:buNone/>
            </a:pPr>
            <a:endParaRPr lang="en-US" sz="1800" b="1" i="0" u="none" strike="noStrike" baseline="0" dirty="0">
              <a:solidFill>
                <a:srgbClr val="0000CC"/>
              </a:solidFill>
              <a:latin typeface="Times-Bold"/>
            </a:endParaRPr>
          </a:p>
          <a:p>
            <a:pPr marL="0" indent="0" algn="l">
              <a:buNone/>
            </a:pP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99EA0-0DA0-41DB-A61C-232404D9F871}"/>
              </a:ext>
            </a:extLst>
          </p:cNvPr>
          <p:cNvSpPr/>
          <p:nvPr/>
        </p:nvSpPr>
        <p:spPr>
          <a:xfrm>
            <a:off x="2308192" y="1112734"/>
            <a:ext cx="6968973" cy="120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382CD-5D8D-4502-B9D7-B65BA3A9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04" y="1225661"/>
            <a:ext cx="6134100" cy="942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2D78472-691A-4339-81D8-815CABE9224D}"/>
                  </a:ext>
                </a:extLst>
              </p:cNvPr>
              <p:cNvSpPr/>
              <p:nvPr/>
            </p:nvSpPr>
            <p:spPr>
              <a:xfrm>
                <a:off x="8176334" y="3029506"/>
                <a:ext cx="3435658" cy="10187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𝑀𝑆𝑇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6.07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=3.0340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2D78472-691A-4339-81D8-815CABE92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334" y="3029506"/>
                <a:ext cx="3435658" cy="101871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0AA7325-3309-4842-864E-6732F4415214}"/>
                  </a:ext>
                </a:extLst>
              </p:cNvPr>
              <p:cNvSpPr/>
              <p:nvPr/>
            </p:nvSpPr>
            <p:spPr>
              <a:xfrm>
                <a:off x="8186687" y="4921930"/>
                <a:ext cx="3435658" cy="10187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35.89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96−3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=0.3859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0AA7325-3309-4842-864E-6732F4415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687" y="4921930"/>
                <a:ext cx="3435658" cy="101871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62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047E1-AEE5-4A22-BB8B-ACFAD748B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F-TEST: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2347-7BAA-4177-9E20-D87E867182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99269" y="881915"/>
            <a:ext cx="11565484" cy="564317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pPr marL="0" indent="0" algn="l">
              <a:buNone/>
            </a:pPr>
            <a:endParaRPr lang="en-US" sz="1800" i="0" u="none" strike="noStrike" baseline="0" dirty="0">
              <a:solidFill>
                <a:srgbClr val="0000CC"/>
              </a:solidFill>
              <a:latin typeface="Times-Roman"/>
            </a:endParaRPr>
          </a:p>
          <a:p>
            <a:pPr marL="0" indent="0">
              <a:buNone/>
            </a:pPr>
            <a:r>
              <a:rPr lang="en-US" sz="3200" b="1" i="0" u="none" strike="noStrike" baseline="0" dirty="0">
                <a:solidFill>
                  <a:srgbClr val="FF0000"/>
                </a:solidFill>
                <a:latin typeface="Times-Roman"/>
              </a:rPr>
              <a:t>F-TEST STATISTIC: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Times-Roman"/>
              </a:rPr>
              <a:t>	</a:t>
            </a:r>
            <a:r>
              <a:rPr lang="en-US" sz="2200" i="0" u="none" strike="noStrike" baseline="0" dirty="0">
                <a:solidFill>
                  <a:srgbClr val="0000CC"/>
                </a:solidFill>
                <a:latin typeface="Times-Roman"/>
              </a:rPr>
              <a:t>F test statistic is the ratio of two sample variances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CC"/>
                </a:solidFill>
                <a:latin typeface="Times-Roman"/>
              </a:rPr>
              <a:t>	</a:t>
            </a:r>
            <a:r>
              <a:rPr lang="en-US" sz="2200" i="0" u="none" strike="noStrike" baseline="0" dirty="0">
                <a:solidFill>
                  <a:srgbClr val="0000CC"/>
                </a:solidFill>
                <a:latin typeface="Times-Roman"/>
              </a:rPr>
              <a:t>The MST and MSE are two sample variances and that’s what we divide to find F-test value.</a:t>
            </a:r>
          </a:p>
          <a:p>
            <a:pPr marL="0" indent="0">
              <a:buNone/>
            </a:pPr>
            <a:endParaRPr lang="en-US" sz="1800" dirty="0">
              <a:solidFill>
                <a:srgbClr val="0000CC"/>
              </a:solidFill>
              <a:latin typeface="Times-Roman"/>
            </a:endParaRPr>
          </a:p>
          <a:p>
            <a:pPr marL="0" indent="0" algn="l">
              <a:buNone/>
            </a:pPr>
            <a:endParaRPr lang="en-US" sz="1800" b="1" i="0" u="none" strike="noStrike" baseline="0" dirty="0">
              <a:solidFill>
                <a:srgbClr val="0000CC"/>
              </a:solidFill>
              <a:latin typeface="Times-Bold"/>
            </a:endParaRPr>
          </a:p>
          <a:p>
            <a:pPr marL="0" indent="0" algn="l">
              <a:buNone/>
            </a:pP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99EA0-0DA0-41DB-A61C-232404D9F871}"/>
              </a:ext>
            </a:extLst>
          </p:cNvPr>
          <p:cNvSpPr/>
          <p:nvPr/>
        </p:nvSpPr>
        <p:spPr>
          <a:xfrm>
            <a:off x="2308192" y="1112734"/>
            <a:ext cx="6968973" cy="120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382CD-5D8D-4502-B9D7-B65BA3A9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04" y="1225661"/>
            <a:ext cx="6134100" cy="942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2D78472-691A-4339-81D8-815CABE9224D}"/>
                  </a:ext>
                </a:extLst>
              </p:cNvPr>
              <p:cNvSpPr/>
              <p:nvPr/>
            </p:nvSpPr>
            <p:spPr>
              <a:xfrm>
                <a:off x="3676406" y="4290136"/>
                <a:ext cx="5211209" cy="16135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3300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3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𝑴𝑺</m:t>
                        </m:r>
                        <m:r>
                          <a:rPr lang="en-US" sz="3300" b="1" i="1">
                            <a:latin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𝑴𝑺𝑬</m:t>
                        </m:r>
                      </m:den>
                    </m:f>
                    <m:r>
                      <a:rPr lang="en-US" sz="33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𝟎𝟑𝟒𝟎</m:t>
                        </m:r>
                      </m:num>
                      <m:den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𝟑𝟖𝟓𝟗</m:t>
                        </m:r>
                      </m:den>
                    </m:f>
                    <m:r>
                      <a:rPr lang="en-US" sz="33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7.863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2D78472-691A-4339-81D8-815CABE92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06" y="4290136"/>
                <a:ext cx="5211209" cy="16135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04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047E1-AEE5-4A22-BB8B-ACFAD748B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2347-7BAA-4177-9E20-D87E867182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99269" y="881915"/>
            <a:ext cx="11565484" cy="564317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pPr marL="0" indent="0" algn="l">
              <a:buNone/>
            </a:pPr>
            <a:endParaRPr lang="en-US" sz="1800" i="0" u="none" strike="noStrike" baseline="0" dirty="0">
              <a:solidFill>
                <a:srgbClr val="0000CC"/>
              </a:solidFill>
              <a:latin typeface="Times-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99EA0-0DA0-41DB-A61C-232404D9F871}"/>
              </a:ext>
            </a:extLst>
          </p:cNvPr>
          <p:cNvSpPr/>
          <p:nvPr/>
        </p:nvSpPr>
        <p:spPr>
          <a:xfrm>
            <a:off x="2308192" y="1112734"/>
            <a:ext cx="6968973" cy="120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382CD-5D8D-4502-B9D7-B65BA3A9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04" y="1225661"/>
            <a:ext cx="6134100" cy="9429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B67423-6DB5-4990-848A-97134F9EC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88642"/>
              </p:ext>
            </p:extLst>
          </p:nvPr>
        </p:nvGraphicFramePr>
        <p:xfrm>
          <a:off x="2077741" y="3124815"/>
          <a:ext cx="7429871" cy="3024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7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of Variation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Degrees of Freedom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 (Between)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SSF 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k-1 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MSF= SSF/k-1 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MSF/MSE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(Within)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SSE 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n-k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 SSE/n-k 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chemeClr val="tx1">
                          <a:lumMod val="65000"/>
                          <a:lumOff val="35000"/>
                        </a:schemeClr>
                      </a:fgClr>
                      <a:bgClr>
                        <a:schemeClr val="bg1">
                          <a:lumMod val="7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n-1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chemeClr val="tx1">
                          <a:lumMod val="65000"/>
                          <a:lumOff val="35000"/>
                        </a:schemeClr>
                      </a:fgClr>
                      <a:bgClr>
                        <a:schemeClr val="bg1">
                          <a:lumMod val="7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chemeClr val="tx1">
                          <a:lumMod val="65000"/>
                          <a:lumOff val="35000"/>
                        </a:schemeClr>
                      </a:fgClr>
                      <a:bgClr>
                        <a:schemeClr val="bg1">
                          <a:lumMod val="7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0444AE-7D5B-41AD-B237-37B72CE92848}"/>
              </a:ext>
            </a:extLst>
          </p:cNvPr>
          <p:cNvSpPr txBox="1"/>
          <p:nvPr/>
        </p:nvSpPr>
        <p:spPr>
          <a:xfrm>
            <a:off x="2308191" y="2536277"/>
            <a:ext cx="696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ONE-WAY ANOVA TABLE:</a:t>
            </a:r>
          </a:p>
        </p:txBody>
      </p:sp>
    </p:spTree>
    <p:extLst>
      <p:ext uri="{BB962C8B-B14F-4D97-AF65-F5344CB8AC3E}">
        <p14:creationId xmlns:p14="http://schemas.microsoft.com/office/powerpoint/2010/main" val="398389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25851" cy="52228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F DISTRIBUTIONS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57AB4-CC81-4806-A6AB-C9C8328BFB5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80698" y="1340227"/>
            <a:ext cx="5171027" cy="46391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 test is a right (upper) tail test</a:t>
            </a:r>
          </a:p>
          <a:p>
            <a:pPr marL="0" indent="0">
              <a:buNone/>
            </a:pPr>
            <a:endParaRPr lang="en-US" sz="25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 test statistic has an F distribution with numerator degree of freedom and denominator degree of freedom</a:t>
            </a:r>
          </a:p>
          <a:p>
            <a:pPr marL="0" indent="0">
              <a:buNone/>
            </a:pPr>
            <a:endParaRPr lang="en-US" sz="25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p-value is the area to the right of the test statistic</a:t>
            </a:r>
          </a:p>
          <a:p>
            <a:pPr marL="0" indent="0" algn="ctr">
              <a:buNone/>
            </a:pPr>
            <a:endParaRPr lang="en-US" sz="25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learn how to use F-table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en-US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4C94ADD1-C3FA-45CA-A2D2-60260313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619065"/>
            <a:ext cx="6049212" cy="429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D5822-6B8D-4165-BAC0-CA0A485D1F30}"/>
              </a:ext>
            </a:extLst>
          </p:cNvPr>
          <p:cNvCxnSpPr>
            <a:cxnSpLocks/>
          </p:cNvCxnSpPr>
          <p:nvPr/>
        </p:nvCxnSpPr>
        <p:spPr>
          <a:xfrm>
            <a:off x="6276513" y="1340227"/>
            <a:ext cx="0" cy="45734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0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 NOW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marL="0" indent="0" algn="ctr">
              <a:buNone/>
            </a:pP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TO PRACTICE!</a:t>
            </a:r>
          </a:p>
        </p:txBody>
      </p:sp>
    </p:spTree>
    <p:extLst>
      <p:ext uri="{BB962C8B-B14F-4D97-AF65-F5344CB8AC3E}">
        <p14:creationId xmlns:p14="http://schemas.microsoft.com/office/powerpoint/2010/main" val="298608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636973"/>
            <a:ext cx="11193462" cy="51486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ANOVA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Hypotheses testing using R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filling missing parts in ANOVA table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the results.</a:t>
            </a:r>
          </a:p>
        </p:txBody>
      </p:sp>
    </p:spTree>
    <p:extLst>
      <p:ext uri="{BB962C8B-B14F-4D97-AF65-F5344CB8AC3E}">
        <p14:creationId xmlns:p14="http://schemas.microsoft.com/office/powerpoint/2010/main" val="218806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Analysis of Variance (ANOVA)</a:t>
            </a:r>
            <a:endParaRPr lang="en-US" dirty="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3C5E7-1ABA-484B-AA8F-A5199E845A8A}"/>
              </a:ext>
            </a:extLst>
          </p:cNvPr>
          <p:cNvSpPr txBox="1"/>
          <p:nvPr/>
        </p:nvSpPr>
        <p:spPr>
          <a:xfrm>
            <a:off x="745724" y="1251751"/>
            <a:ext cx="106354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statistical procedure used to test the degree to which two or more groups vary or differ in an experiment.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A9A425D-AA39-4CFC-9187-BEF54817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60" y="2435501"/>
            <a:ext cx="4805376" cy="344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7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- WAY ANOVA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920D8-9993-4A80-8367-5FA6EFE16980}"/>
              </a:ext>
            </a:extLst>
          </p:cNvPr>
          <p:cNvSpPr txBox="1"/>
          <p:nvPr/>
        </p:nvSpPr>
        <p:spPr>
          <a:xfrm>
            <a:off x="568173" y="1038686"/>
            <a:ext cx="1126576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One-Way ANOVA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type of statistical test that compares the 					variance in the group means within a 						sample whilst considering only one 						independent variable or factor.</a:t>
            </a:r>
          </a:p>
          <a:p>
            <a:pPr algn="just"/>
            <a:endParaRPr lang="en-US" sz="3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an extension of the “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algn="ctr"/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we studied last week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</a:p>
          <a:p>
            <a:pPr algn="ctr"/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only with at least three levels!</a:t>
            </a:r>
          </a:p>
          <a:p>
            <a:endParaRPr lang="en-US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8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BUSINESS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920D8-9993-4A80-8367-5FA6EFE16980}"/>
              </a:ext>
            </a:extLst>
          </p:cNvPr>
          <p:cNvSpPr txBox="1"/>
          <p:nvPr/>
        </p:nvSpPr>
        <p:spPr>
          <a:xfrm>
            <a:off x="568173" y="1038686"/>
            <a:ext cx="112657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</a:t>
            </a:r>
            <a:r>
              <a:rPr lang="en-US" sz="320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interested in understanding the impact of: </a:t>
            </a:r>
          </a:p>
          <a:p>
            <a:endParaRPr lang="en-US" sz="3200" i="0" dirty="0"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promotions on sales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</a:t>
            </a:r>
            <a:r>
              <a:rPr lang="en-US" sz="320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layouts on sales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320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tactics on sales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3200" i="0" dirty="0"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exact type of analysis that ANOVA is built for.</a:t>
            </a:r>
          </a:p>
          <a:p>
            <a:endParaRPr lang="en-US" sz="32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3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CONDITIONS: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920D8-9993-4A80-8367-5FA6EFE16980}"/>
              </a:ext>
            </a:extLst>
          </p:cNvPr>
          <p:cNvSpPr txBox="1"/>
          <p:nvPr/>
        </p:nvSpPr>
        <p:spPr>
          <a:xfrm>
            <a:off x="568173" y="1038686"/>
            <a:ext cx="112657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population from which a sample is taken is assumed to be normal.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samples are randomly selected and independent.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populations are assumed to have </a:t>
            </a:r>
            <a:r>
              <a:rPr lang="en-US" sz="2800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 variances</a:t>
            </a:r>
            <a:r>
              <a:rPr lang="en-US" sz="28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factor is a categorical variable (factor).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is a numerical variable.</a:t>
            </a:r>
          </a:p>
          <a:p>
            <a:endParaRPr lang="en-US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3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WAY ANOVA TEST: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91D09A-2F79-4428-B5E4-E82D18F94904}"/>
              </a:ext>
            </a:extLst>
          </p:cNvPr>
          <p:cNvSpPr/>
          <p:nvPr/>
        </p:nvSpPr>
        <p:spPr>
          <a:xfrm>
            <a:off x="3098307" y="2308194"/>
            <a:ext cx="6409677" cy="103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920D8-9993-4A80-8367-5FA6EFE16980}"/>
              </a:ext>
            </a:extLst>
          </p:cNvPr>
          <p:cNvSpPr txBox="1"/>
          <p:nvPr/>
        </p:nvSpPr>
        <p:spPr>
          <a:xfrm>
            <a:off x="568173" y="1038686"/>
            <a:ext cx="112657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ANOVA </a:t>
            </a:r>
            <a:r>
              <a:rPr lang="en-US" sz="28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lang="en-US" sz="2800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 that one mean is less (more) than another, </a:t>
            </a:r>
          </a:p>
          <a:p>
            <a:pPr algn="ctr"/>
            <a:r>
              <a:rPr lang="en-US" sz="2800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whether they’re all equal or at least one is different.</a:t>
            </a:r>
          </a:p>
          <a:p>
            <a:pPr algn="l">
              <a:buFont typeface="+mj-lt"/>
              <a:buAutoNum type="arabicPeriod"/>
            </a:pPr>
            <a:endParaRPr lang="en-US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lang="en-US" sz="2800" b="1" i="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µ</a:t>
            </a:r>
            <a:r>
              <a:rPr lang="en-US" sz="28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µ</a:t>
            </a:r>
            <a:r>
              <a:rPr lang="en-US" sz="28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…. = µ</a:t>
            </a:r>
            <a:r>
              <a:rPr lang="en-US" sz="2800" b="1" i="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4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lang="en-US" sz="2800" b="1" i="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At least one mean score is different</a:t>
            </a:r>
            <a:r>
              <a:rPr lang="en-US" sz="2800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E93DE-1B78-463F-B972-06373A49C7FA}"/>
              </a:ext>
            </a:extLst>
          </p:cNvPr>
          <p:cNvSpPr/>
          <p:nvPr/>
        </p:nvSpPr>
        <p:spPr>
          <a:xfrm>
            <a:off x="3098310" y="4714043"/>
            <a:ext cx="7253057" cy="103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4D19C-4756-4EB2-83CD-2C6E263E697B}"/>
              </a:ext>
            </a:extLst>
          </p:cNvPr>
          <p:cNvSpPr txBox="1"/>
          <p:nvPr/>
        </p:nvSpPr>
        <p:spPr>
          <a:xfrm>
            <a:off x="1109709" y="3675360"/>
            <a:ext cx="98542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Rejection Region:</a:t>
            </a: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 H</a:t>
            </a:r>
            <a:r>
              <a:rPr lang="en-US" sz="32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b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b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Reject H0 if p-value &lt; significance level</a:t>
            </a:r>
          </a:p>
        </p:txBody>
      </p:sp>
    </p:spTree>
    <p:extLst>
      <p:ext uri="{BB962C8B-B14F-4D97-AF65-F5344CB8AC3E}">
        <p14:creationId xmlns:p14="http://schemas.microsoft.com/office/powerpoint/2010/main" val="146816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SCENARIO: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B9BB7-258E-4C9A-9536-CE93F2012788}"/>
              </a:ext>
            </a:extLst>
          </p:cNvPr>
          <p:cNvSpPr txBox="1"/>
          <p:nvPr/>
        </p:nvSpPr>
        <p:spPr>
          <a:xfrm>
            <a:off x="603682" y="1100831"/>
            <a:ext cx="1098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below given data, let’s assess whether crop yield differs depending on the type of fertilizer at 5% significance level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F0FB45-14D0-4CBE-ABB0-B79705B14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54894"/>
              </p:ext>
            </p:extLst>
          </p:nvPr>
        </p:nvGraphicFramePr>
        <p:xfrm>
          <a:off x="2237173" y="1931828"/>
          <a:ext cx="7883370" cy="3891927"/>
        </p:xfrm>
        <a:graphic>
          <a:graphicData uri="http://schemas.openxmlformats.org/drawingml/2006/table">
            <a:tbl>
              <a:tblPr/>
              <a:tblGrid>
                <a:gridCol w="875930">
                  <a:extLst>
                    <a:ext uri="{9D8B030D-6E8A-4147-A177-3AD203B41FA5}">
                      <a16:colId xmlns:a16="http://schemas.microsoft.com/office/drawing/2014/main" val="399580119"/>
                    </a:ext>
                  </a:extLst>
                </a:gridCol>
                <a:gridCol w="875930">
                  <a:extLst>
                    <a:ext uri="{9D8B030D-6E8A-4147-A177-3AD203B41FA5}">
                      <a16:colId xmlns:a16="http://schemas.microsoft.com/office/drawing/2014/main" val="3086458629"/>
                    </a:ext>
                  </a:extLst>
                </a:gridCol>
                <a:gridCol w="875930">
                  <a:extLst>
                    <a:ext uri="{9D8B030D-6E8A-4147-A177-3AD203B41FA5}">
                      <a16:colId xmlns:a16="http://schemas.microsoft.com/office/drawing/2014/main" val="1205382090"/>
                    </a:ext>
                  </a:extLst>
                </a:gridCol>
                <a:gridCol w="875930">
                  <a:extLst>
                    <a:ext uri="{9D8B030D-6E8A-4147-A177-3AD203B41FA5}">
                      <a16:colId xmlns:a16="http://schemas.microsoft.com/office/drawing/2014/main" val="1160724809"/>
                    </a:ext>
                  </a:extLst>
                </a:gridCol>
                <a:gridCol w="875930">
                  <a:extLst>
                    <a:ext uri="{9D8B030D-6E8A-4147-A177-3AD203B41FA5}">
                      <a16:colId xmlns:a16="http://schemas.microsoft.com/office/drawing/2014/main" val="2202000725"/>
                    </a:ext>
                  </a:extLst>
                </a:gridCol>
                <a:gridCol w="875930">
                  <a:extLst>
                    <a:ext uri="{9D8B030D-6E8A-4147-A177-3AD203B41FA5}">
                      <a16:colId xmlns:a16="http://schemas.microsoft.com/office/drawing/2014/main" val="797401563"/>
                    </a:ext>
                  </a:extLst>
                </a:gridCol>
                <a:gridCol w="875930">
                  <a:extLst>
                    <a:ext uri="{9D8B030D-6E8A-4147-A177-3AD203B41FA5}">
                      <a16:colId xmlns:a16="http://schemas.microsoft.com/office/drawing/2014/main" val="37765453"/>
                    </a:ext>
                  </a:extLst>
                </a:gridCol>
                <a:gridCol w="875930">
                  <a:extLst>
                    <a:ext uri="{9D8B030D-6E8A-4147-A177-3AD203B41FA5}">
                      <a16:colId xmlns:a16="http://schemas.microsoft.com/office/drawing/2014/main" val="1104585987"/>
                    </a:ext>
                  </a:extLst>
                </a:gridCol>
                <a:gridCol w="875930">
                  <a:extLst>
                    <a:ext uri="{9D8B030D-6E8A-4147-A177-3AD203B41FA5}">
                      <a16:colId xmlns:a16="http://schemas.microsoft.com/office/drawing/2014/main" val="588827852"/>
                    </a:ext>
                  </a:extLst>
                </a:gridCol>
              </a:tblGrid>
              <a:tr h="32320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type1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35271"/>
                  </a:ext>
                </a:extLst>
              </a:tr>
              <a:tr h="323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578044"/>
                  </a:ext>
                </a:extLst>
              </a:tr>
              <a:tr h="323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17642"/>
                  </a:ext>
                </a:extLst>
              </a:tr>
              <a:tr h="323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175.36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175.95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175.88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175.94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178.36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509266"/>
                  </a:ext>
                </a:extLst>
              </a:tr>
              <a:tr h="32320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type2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178.00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179504"/>
                  </a:ext>
                </a:extLst>
              </a:tr>
              <a:tr h="323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175.98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63647"/>
                  </a:ext>
                </a:extLst>
              </a:tr>
              <a:tr h="323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178.13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58313"/>
                  </a:ext>
                </a:extLst>
              </a:tr>
              <a:tr h="323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175.75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967593"/>
                  </a:ext>
                </a:extLst>
              </a:tr>
              <a:tr h="32320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type3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178.08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178.29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412056"/>
                  </a:ext>
                </a:extLst>
              </a:tr>
              <a:tr h="323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179.06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431858"/>
                  </a:ext>
                </a:extLst>
              </a:tr>
              <a:tr h="323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176.30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178.04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45907"/>
                  </a:ext>
                </a:extLst>
              </a:tr>
              <a:tr h="336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178.14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2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11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047E1-AEE5-4A22-BB8B-ACFAD748B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2347-7BAA-4177-9E20-D87E867182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99269" y="881915"/>
            <a:ext cx="11193462" cy="5643171"/>
          </a:xfrm>
        </p:spPr>
        <p:txBody>
          <a:bodyPr>
            <a:normAutofit/>
          </a:bodyPr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the null and alternative hypotheses.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800" b="1" baseline="-25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µ</a:t>
            </a:r>
            <a:r>
              <a:rPr lang="en-US" sz="1800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type1</a:t>
            </a:r>
            <a:r>
              <a:rPr lang="en-US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µ</a:t>
            </a:r>
            <a:r>
              <a:rPr lang="en-US" sz="1800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type2</a:t>
            </a:r>
            <a:r>
              <a:rPr lang="en-US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µ</a:t>
            </a:r>
            <a:r>
              <a:rPr lang="en-US" sz="1800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type3</a:t>
            </a:r>
            <a:r>
              <a:rPr lang="en-US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H</a:t>
            </a:r>
            <a:r>
              <a:rPr lang="en-US" sz="1800" b="1" baseline="-25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 least one mean is different</a:t>
            </a:r>
            <a:endParaRPr lang="en-US" sz="18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Run the ONE-WAY ANOVA test in R. Use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0.05.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REFER TO R FOR SOLUTIONS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800" dirty="0"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your decision and conclusions.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dirty="0"/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p-value = 0.0007 &lt; ⍺ = 0.05 we have sufficient evidence to reject 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	conclude crop yield differs with different type of fertilizers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99EA0-0DA0-41DB-A61C-232404D9F871}"/>
              </a:ext>
            </a:extLst>
          </p:cNvPr>
          <p:cNvSpPr/>
          <p:nvPr/>
        </p:nvSpPr>
        <p:spPr>
          <a:xfrm>
            <a:off x="1535837" y="3013916"/>
            <a:ext cx="7155404" cy="1513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382CD-5D8D-4502-B9D7-B65BA3A9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46" y="3276402"/>
            <a:ext cx="61341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922</Words>
  <Application>Microsoft Office PowerPoint</Application>
  <PresentationFormat>Widescreen</PresentationFormat>
  <Paragraphs>259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Helvetica</vt:lpstr>
      <vt:lpstr>Times New Roman</vt:lpstr>
      <vt:lpstr>Times-Bold</vt:lpstr>
      <vt:lpstr>TimesNewRoman</vt:lpstr>
      <vt:lpstr>Times-Roman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Gulomjon Kosimjonov</cp:lastModifiedBy>
  <cp:revision>206</cp:revision>
  <dcterms:created xsi:type="dcterms:W3CDTF">2015-06-15T09:27:21Z</dcterms:created>
  <dcterms:modified xsi:type="dcterms:W3CDTF">2021-02-27T21:47:08Z</dcterms:modified>
</cp:coreProperties>
</file>