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753600" cy="7315200"/>
  <p:notesSz cx="6858000" cy="9144000"/>
  <p:embeddedFontLst>
    <p:embeddedFont>
      <p:font typeface="Anonymous Pro" panose="020B0604020202020204" charset="0"/>
      <p:regular r:id="rId12"/>
    </p:embeddedFont>
    <p:embeddedFont>
      <p:font typeface="Anonymous Pro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5" d="100"/>
          <a:sy n="75" d="100"/>
        </p:scale>
        <p:origin x="6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05156" y="1619088"/>
            <a:ext cx="4743450" cy="40957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281" y="1504788"/>
            <a:ext cx="9677319" cy="94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4"/>
              </a:lnSpc>
            </a:pPr>
            <a:r>
              <a:rPr lang="en-US" sz="5495" spc="1703">
                <a:solidFill>
                  <a:srgbClr val="FFFFFF"/>
                </a:solidFill>
                <a:latin typeface="Anonymous Pro Bold"/>
              </a:rPr>
              <a:t>RANDOM FOREST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2644" y="-1305087"/>
            <a:ext cx="4743450" cy="40957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-1305087"/>
            <a:ext cx="4743450" cy="40957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4962363"/>
            <a:ext cx="4743450" cy="409575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423479" y="5055984"/>
            <a:ext cx="4906804" cy="1580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4"/>
              </a:lnSpc>
            </a:pPr>
            <a:r>
              <a:rPr lang="en-US" sz="3017">
                <a:solidFill>
                  <a:srgbClr val="FFFFFF"/>
                </a:solidFill>
                <a:latin typeface="Open Sans"/>
              </a:rPr>
              <a:t>Nikesh DC(075BCt052)</a:t>
            </a:r>
          </a:p>
          <a:p>
            <a:pPr algn="ctr">
              <a:lnSpc>
                <a:spcPts val="4224"/>
              </a:lnSpc>
            </a:pPr>
            <a:r>
              <a:rPr lang="en-US" sz="3017">
                <a:solidFill>
                  <a:srgbClr val="FFFFFF"/>
                </a:solidFill>
                <a:latin typeface="Open Sans"/>
              </a:rPr>
              <a:t>Ravi Pandey(075BCT065)</a:t>
            </a:r>
          </a:p>
          <a:p>
            <a:pPr algn="ctr">
              <a:lnSpc>
                <a:spcPts val="4224"/>
              </a:lnSpc>
            </a:pPr>
            <a:r>
              <a:rPr lang="en-US" sz="3017">
                <a:solidFill>
                  <a:srgbClr val="FFFFFF"/>
                </a:solidFill>
                <a:latin typeface="Open Sans"/>
              </a:rPr>
              <a:t>Rohan Chhetry(075BCT066)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4962363"/>
            <a:ext cx="4743450" cy="40957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-1305087"/>
            <a:ext cx="4743450" cy="40957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2644" y="-1305087"/>
            <a:ext cx="4743450" cy="40957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667260" y="2223546"/>
            <a:ext cx="2509655" cy="217819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49214" y="4600878"/>
            <a:ext cx="8810625" cy="69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71700" y="-19050"/>
            <a:ext cx="7602391" cy="739110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171700" y="860797"/>
            <a:ext cx="1734213" cy="4984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03.</a:t>
            </a:r>
          </a:p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04.</a:t>
            </a:r>
          </a:p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05.</a:t>
            </a:r>
          </a:p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06.</a:t>
            </a:r>
          </a:p>
          <a:p>
            <a:pPr algn="r">
              <a:lnSpc>
                <a:spcPts val="5634"/>
              </a:lnSpc>
            </a:pPr>
            <a:endParaRPr lang="en-US" sz="4025" spc="40">
              <a:solidFill>
                <a:srgbClr val="26499E"/>
              </a:solidFill>
              <a:latin typeface="Anonymous Pro Bold"/>
            </a:endParaRPr>
          </a:p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07.</a:t>
            </a:r>
          </a:p>
          <a:p>
            <a:pPr algn="r">
              <a:lnSpc>
                <a:spcPts val="5634"/>
              </a:lnSpc>
            </a:pPr>
            <a:r>
              <a:rPr lang="en-US" sz="4025" spc="40">
                <a:solidFill>
                  <a:srgbClr val="26499E"/>
                </a:solidFill>
                <a:latin typeface="Anonymous Pro Bold"/>
              </a:rPr>
              <a:t>08.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14800" y="953712"/>
            <a:ext cx="5467350" cy="52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What is random forest?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14800" y="1658481"/>
            <a:ext cx="5467350" cy="52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Algorithm diagram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14799" y="2382381"/>
            <a:ext cx="5467350" cy="52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Algorithm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14799" y="3068181"/>
            <a:ext cx="5467350" cy="1056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Application of Random Forest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14799" y="4477881"/>
            <a:ext cx="5467350" cy="52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The pros and cons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14798" y="5201781"/>
            <a:ext cx="5467350" cy="52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6"/>
              </a:lnSpc>
            </a:pPr>
            <a:r>
              <a:rPr lang="en-US" sz="3018" spc="30">
                <a:solidFill>
                  <a:srgbClr val="26499E"/>
                </a:solidFill>
                <a:latin typeface="Anonymous Pro"/>
              </a:rPr>
              <a:t>Overview</a:t>
            </a:r>
          </a:p>
        </p:txBody>
      </p:sp>
      <p:sp>
        <p:nvSpPr>
          <p:cNvPr id="11" name="TextBox 11"/>
          <p:cNvSpPr txBox="1"/>
          <p:nvPr/>
        </p:nvSpPr>
        <p:spPr>
          <a:xfrm rot="-5400000">
            <a:off x="-1580720" y="3308072"/>
            <a:ext cx="5353892" cy="69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CONTENTS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2644" y="-1305087"/>
            <a:ext cx="47434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05156" y="1619088"/>
            <a:ext cx="4743450" cy="40957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66617" y="984811"/>
            <a:ext cx="8860858" cy="141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WHAT IS</a:t>
            </a:r>
          </a:p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RANDOM FOREST?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2644" y="-1305087"/>
            <a:ext cx="4743450" cy="40957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-1305087"/>
            <a:ext cx="4743450" cy="40957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4962363"/>
            <a:ext cx="4743450" cy="40957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3424493"/>
            <a:ext cx="9791164" cy="390490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21601" y="4008677"/>
            <a:ext cx="8905875" cy="2679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446" lvl="1" indent="-271223" algn="ctr">
              <a:lnSpc>
                <a:spcPts val="3517"/>
              </a:lnSpc>
              <a:buFont typeface="Arial"/>
              <a:buChar char="•"/>
            </a:pPr>
            <a:r>
              <a:rPr lang="en-US" sz="2512" spc="25">
                <a:solidFill>
                  <a:srgbClr val="26499E"/>
                </a:solidFill>
                <a:latin typeface="Anonymous Pro"/>
              </a:rPr>
              <a:t>A supervised machine learning algorithm which utilizes many decision trees</a:t>
            </a:r>
          </a:p>
          <a:p>
            <a:pPr marL="542446" lvl="1" indent="-271223" algn="ctr">
              <a:lnSpc>
                <a:spcPts val="3517"/>
              </a:lnSpc>
              <a:buFont typeface="Arial"/>
              <a:buChar char="•"/>
            </a:pPr>
            <a:r>
              <a:rPr lang="en-US" sz="2512" spc="25">
                <a:solidFill>
                  <a:srgbClr val="26499E"/>
                </a:solidFill>
                <a:latin typeface="Anonymous Pro"/>
              </a:rPr>
              <a:t>Can be used for classification as well as regression problems</a:t>
            </a:r>
          </a:p>
          <a:p>
            <a:pPr marL="542447" lvl="1" indent="-271224" algn="ctr">
              <a:lnSpc>
                <a:spcPts val="3517"/>
              </a:lnSpc>
              <a:buFont typeface="Arial"/>
              <a:buChar char="•"/>
            </a:pPr>
            <a:r>
              <a:rPr lang="en-US" sz="2512" spc="25">
                <a:solidFill>
                  <a:srgbClr val="26499E"/>
                </a:solidFill>
                <a:latin typeface="Anonymous Pro"/>
              </a:rPr>
              <a:t>Accurate and variable important information is provided with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2644" y="-1305087"/>
            <a:ext cx="4743450" cy="40957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-1305087"/>
            <a:ext cx="4743450" cy="40957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4962363"/>
            <a:ext cx="4743450" cy="40957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 t="6283" b="173"/>
          <a:stretch>
            <a:fillRect/>
          </a:stretch>
        </p:blipFill>
        <p:spPr>
          <a:xfrm>
            <a:off x="807720" y="1958534"/>
            <a:ext cx="8290560" cy="512321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07720" y="206848"/>
            <a:ext cx="8214360" cy="141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"/>
              </a:rPr>
              <a:t>RANDOM FOREST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1501588"/>
            <a:ext cx="11018085" cy="581335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57446" y="-17462"/>
            <a:ext cx="8782050" cy="141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26499E"/>
                </a:solidFill>
                <a:latin typeface="Anonymous Pro Bold"/>
              </a:rPr>
              <a:t>RANDOM FOREST ALGORITHM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1644" y="-1234667"/>
            <a:ext cx="4743450" cy="40957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39658" y="5562158"/>
            <a:ext cx="4743450" cy="409575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381875" y="-1234667"/>
            <a:ext cx="4743450" cy="409575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25390" y="1905000"/>
            <a:ext cx="8976468" cy="533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6"/>
              </a:lnSpc>
            </a:pPr>
            <a:r>
              <a:rPr lang="en-US" sz="2776" spc="27" dirty="0">
                <a:solidFill>
                  <a:srgbClr val="FFFFFF"/>
                </a:solidFill>
                <a:latin typeface="Anonymous Pro"/>
              </a:rPr>
              <a:t>Step-1: Select random K data points from the training set</a:t>
            </a:r>
          </a:p>
          <a:p>
            <a:pPr algn="ctr">
              <a:lnSpc>
                <a:spcPts val="3886"/>
              </a:lnSpc>
            </a:pPr>
            <a:r>
              <a:rPr lang="en-US" sz="2776" spc="27" dirty="0">
                <a:solidFill>
                  <a:srgbClr val="FFFFFF"/>
                </a:solidFill>
                <a:latin typeface="Anonymous Pro"/>
              </a:rPr>
              <a:t>Step-2: Build the decision trees associated with the selected data points(subsets)</a:t>
            </a:r>
          </a:p>
          <a:p>
            <a:pPr algn="ctr">
              <a:lnSpc>
                <a:spcPts val="3886"/>
              </a:lnSpc>
            </a:pPr>
            <a:r>
              <a:rPr lang="en-US" sz="2776" spc="27" dirty="0">
                <a:solidFill>
                  <a:srgbClr val="FFFFFF"/>
                </a:solidFill>
                <a:latin typeface="Anonymous Pro"/>
              </a:rPr>
              <a:t>Step-3: Choose the number N for decision trees that you want to build</a:t>
            </a:r>
          </a:p>
          <a:p>
            <a:pPr algn="ctr">
              <a:lnSpc>
                <a:spcPts val="3886"/>
              </a:lnSpc>
            </a:pPr>
            <a:r>
              <a:rPr lang="en-US" sz="2776" spc="27" dirty="0">
                <a:solidFill>
                  <a:srgbClr val="FFFFFF"/>
                </a:solidFill>
                <a:latin typeface="Anonymous Pro"/>
              </a:rPr>
              <a:t>Step-4: Repeat step1 and 2</a:t>
            </a:r>
          </a:p>
          <a:p>
            <a:pPr algn="ctr">
              <a:lnSpc>
                <a:spcPts val="3886"/>
              </a:lnSpc>
            </a:pPr>
            <a:r>
              <a:rPr lang="en-US" sz="2776" spc="27" dirty="0">
                <a:solidFill>
                  <a:srgbClr val="FFFFFF"/>
                </a:solidFill>
                <a:latin typeface="Anonymous Pro"/>
              </a:rPr>
              <a:t>Step-5: For new data points, find the predictions of each decision tree and assign the new data points to the category that wins the majority votes.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57119" y="851461"/>
            <a:ext cx="8860858" cy="69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APPLICATION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2644" y="-1305087"/>
            <a:ext cx="4743450" cy="40957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-1305087"/>
            <a:ext cx="4743450" cy="40957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4962363"/>
            <a:ext cx="4743450" cy="409575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01136" y="2040900"/>
            <a:ext cx="1395422" cy="139542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31520" y="2539963"/>
            <a:ext cx="1096461" cy="34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 dirty="0">
                <a:solidFill>
                  <a:srgbClr val="26499E"/>
                </a:solidFill>
                <a:latin typeface="Anonymous Pro Bold"/>
              </a:rPr>
              <a:t>Banking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01136" y="4534627"/>
            <a:ext cx="1395422" cy="139542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73527" y="4866572"/>
            <a:ext cx="1096461" cy="683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 dirty="0">
                <a:solidFill>
                  <a:srgbClr val="26499E"/>
                </a:solidFill>
                <a:latin typeface="Anonymous Pro Bold"/>
              </a:rPr>
              <a:t>Stock</a:t>
            </a:r>
            <a:br>
              <a:rPr lang="en-US" sz="1983" spc="19" dirty="0">
                <a:solidFill>
                  <a:srgbClr val="26499E"/>
                </a:solidFill>
                <a:latin typeface="Anonymous Pro Bold"/>
              </a:rPr>
            </a:br>
            <a:r>
              <a:rPr lang="en-US" sz="1983" spc="19" dirty="0">
                <a:solidFill>
                  <a:srgbClr val="26499E"/>
                </a:solidFill>
                <a:latin typeface="Anonymous Pro Bold"/>
              </a:rPr>
              <a:t>Market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66950" y="2045327"/>
            <a:ext cx="2552700" cy="2465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17"/>
              </a:lnSpc>
            </a:pPr>
            <a:r>
              <a:rPr lang="en-US" sz="1500" spc="20" dirty="0">
                <a:solidFill>
                  <a:srgbClr val="FFFFFF"/>
                </a:solidFill>
                <a:latin typeface="Anonymous Pro"/>
              </a:rPr>
              <a:t>In banking sector mostly used for identification of </a:t>
            </a:r>
          </a:p>
          <a:p>
            <a:pPr marL="285750" indent="-285750">
              <a:lnSpc>
                <a:spcPts val="2817"/>
              </a:lnSpc>
              <a:buFont typeface="Arial" panose="020B0604020202020204" pitchFamily="34" charset="0"/>
              <a:buChar char="•"/>
            </a:pPr>
            <a:r>
              <a:rPr lang="en-US" sz="1500" spc="20" dirty="0">
                <a:solidFill>
                  <a:srgbClr val="FFFFFF"/>
                </a:solidFill>
                <a:latin typeface="Anonymous Pro"/>
              </a:rPr>
              <a:t>Loan risk</a:t>
            </a:r>
          </a:p>
          <a:p>
            <a:pPr marL="285750" indent="-285750">
              <a:lnSpc>
                <a:spcPts val="2817"/>
              </a:lnSpc>
              <a:buFont typeface="Arial" panose="020B0604020202020204" pitchFamily="34" charset="0"/>
              <a:buChar char="•"/>
            </a:pPr>
            <a:r>
              <a:rPr lang="en-US" sz="1500" spc="20" dirty="0">
                <a:solidFill>
                  <a:srgbClr val="FFFFFF"/>
                </a:solidFill>
                <a:latin typeface="Anonymous Pro"/>
              </a:rPr>
              <a:t>Credit card Fraud Detection</a:t>
            </a:r>
          </a:p>
          <a:p>
            <a:pPr marL="285750" indent="-285750">
              <a:lnSpc>
                <a:spcPts val="2817"/>
              </a:lnSpc>
              <a:buFont typeface="Arial" panose="020B0604020202020204" pitchFamily="34" charset="0"/>
              <a:buChar char="•"/>
            </a:pPr>
            <a:r>
              <a:rPr lang="en-US" sz="1500" spc="20" dirty="0">
                <a:solidFill>
                  <a:srgbClr val="FFFFFF"/>
                </a:solidFill>
                <a:latin typeface="Anonymous Pro"/>
              </a:rPr>
              <a:t>Customer Segmentation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66950" y="4681634"/>
            <a:ext cx="2743675" cy="210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17"/>
              </a:lnSpc>
            </a:pPr>
            <a:r>
              <a:rPr lang="en-US" sz="1500" spc="20" dirty="0">
                <a:solidFill>
                  <a:srgbClr val="FFFFFF"/>
                </a:solidFill>
                <a:latin typeface="Anonymous Pro"/>
              </a:rPr>
              <a:t>Can be used to predict stock market price fluctuations and study stock market. Also applicable to crypto market.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5112014" y="2092952"/>
            <a:ext cx="1395422" cy="1395421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5156716" y="2539963"/>
            <a:ext cx="1235696" cy="34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>
                <a:solidFill>
                  <a:srgbClr val="26499E"/>
                </a:solidFill>
                <a:latin typeface="Anonymous Pro Bold"/>
              </a:rPr>
              <a:t>Medicine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5112014" y="4534627"/>
            <a:ext cx="1395422" cy="1395421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5101359" y="5069920"/>
            <a:ext cx="1471191" cy="32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spc="19" dirty="0">
                <a:solidFill>
                  <a:srgbClr val="26499E"/>
                </a:solidFill>
                <a:latin typeface="Anonymous Pro Bold"/>
              </a:rPr>
              <a:t>E-commerce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765278" y="2045327"/>
            <a:ext cx="2552700" cy="210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7"/>
              </a:lnSpc>
            </a:pPr>
            <a:r>
              <a:rPr lang="en-US" sz="1500" spc="20" dirty="0">
                <a:solidFill>
                  <a:srgbClr val="FFFFFF"/>
                </a:solidFill>
                <a:latin typeface="Anonymous Pro"/>
              </a:rPr>
              <a:t>Use of this algorithm in to predict best mix for drugs and predict risk of diseases such as diabetes, heart diseases and many more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784328" y="4681634"/>
            <a:ext cx="2804104" cy="1388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17"/>
              </a:lnSpc>
            </a:pPr>
            <a:r>
              <a:rPr lang="en-US" sz="1500" spc="20" dirty="0">
                <a:solidFill>
                  <a:srgbClr val="FFFFFF"/>
                </a:solidFill>
                <a:latin typeface="Anonymous Pro"/>
              </a:rPr>
              <a:t>Random forest can be used for product recommendation and price optimization based on user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2644" y="-1305087"/>
            <a:ext cx="4743450" cy="40957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-1305087"/>
            <a:ext cx="4743450" cy="40957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4962363"/>
            <a:ext cx="4743450" cy="40957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42771" y="206848"/>
            <a:ext cx="8668220" cy="141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THE PROS</a:t>
            </a:r>
          </a:p>
          <a:p>
            <a:pPr algn="ctr">
              <a:lnSpc>
                <a:spcPts val="5634"/>
              </a:lnSpc>
            </a:pPr>
            <a:r>
              <a:rPr lang="en-US" sz="4025" spc="1247">
                <a:solidFill>
                  <a:srgbClr val="FFFFFF"/>
                </a:solidFill>
                <a:latin typeface="Anonymous Pro Bold"/>
              </a:rPr>
              <a:t>AND CONS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281" y="2186356"/>
            <a:ext cx="4533822" cy="5190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2286" lvl="1" indent="-261143">
              <a:lnSpc>
                <a:spcPts val="3386"/>
              </a:lnSpc>
              <a:buFont typeface="Arial"/>
              <a:buChar char="•"/>
            </a:pPr>
            <a:r>
              <a:rPr lang="en-US" sz="2419" spc="24" dirty="0">
                <a:solidFill>
                  <a:srgbClr val="FFFFFF"/>
                </a:solidFill>
                <a:latin typeface="Anonymous Pro"/>
              </a:rPr>
              <a:t>Ease of use</a:t>
            </a:r>
          </a:p>
          <a:p>
            <a:pPr marL="522286" lvl="1" indent="-261143">
              <a:lnSpc>
                <a:spcPts val="3386"/>
              </a:lnSpc>
              <a:buFont typeface="Arial"/>
              <a:buChar char="•"/>
            </a:pPr>
            <a:r>
              <a:rPr lang="en-US" sz="2419" spc="24" dirty="0">
                <a:solidFill>
                  <a:srgbClr val="FFFFFF"/>
                </a:solidFill>
                <a:latin typeface="Anonymous Pro"/>
              </a:rPr>
              <a:t>Efficiency</a:t>
            </a:r>
          </a:p>
          <a:p>
            <a:pPr marL="522286" lvl="1" indent="-261143">
              <a:lnSpc>
                <a:spcPts val="3386"/>
              </a:lnSpc>
              <a:buFont typeface="Arial"/>
              <a:buChar char="•"/>
            </a:pPr>
            <a:r>
              <a:rPr lang="en-US" sz="2419" spc="24" dirty="0">
                <a:solidFill>
                  <a:srgbClr val="FFFFFF"/>
                </a:solidFill>
                <a:latin typeface="Anonymous Pro"/>
              </a:rPr>
              <a:t>Accuracy</a:t>
            </a:r>
          </a:p>
          <a:p>
            <a:pPr marL="522286" lvl="1" indent="-261143">
              <a:lnSpc>
                <a:spcPts val="3386"/>
              </a:lnSpc>
              <a:buFont typeface="Arial"/>
              <a:buChar char="•"/>
            </a:pPr>
            <a:r>
              <a:rPr lang="en-US" sz="2419" spc="24" dirty="0">
                <a:solidFill>
                  <a:srgbClr val="FFFFFF"/>
                </a:solidFill>
                <a:latin typeface="Anonymous Pro"/>
              </a:rPr>
              <a:t>Versatility - can be used for classification or regression</a:t>
            </a:r>
          </a:p>
          <a:p>
            <a:pPr marL="522286" lvl="1" indent="-261143">
              <a:lnSpc>
                <a:spcPts val="3386"/>
              </a:lnSpc>
              <a:buFont typeface="Arial"/>
              <a:buChar char="•"/>
            </a:pPr>
            <a:r>
              <a:rPr lang="en-US" sz="2419" spc="24" dirty="0">
                <a:solidFill>
                  <a:srgbClr val="FFFFFF"/>
                </a:solidFill>
                <a:latin typeface="Anonymous Pro"/>
              </a:rPr>
              <a:t>More beginner friendly than similarly accurate algorithms like neural networks</a:t>
            </a:r>
          </a:p>
          <a:p>
            <a:pPr marL="522286" lvl="1" indent="-261143">
              <a:lnSpc>
                <a:spcPts val="3386"/>
              </a:lnSpc>
              <a:buFont typeface="Arial"/>
              <a:buChar char="•"/>
            </a:pPr>
            <a:r>
              <a:rPr lang="en-US" sz="2419" spc="24" dirty="0">
                <a:solidFill>
                  <a:srgbClr val="FFFFFF"/>
                </a:solidFill>
                <a:latin typeface="Anonymous Pro"/>
              </a:rPr>
              <a:t>Better immunity to noise in data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203" y="1552413"/>
            <a:ext cx="4152900" cy="52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6"/>
              </a:lnSpc>
            </a:pPr>
            <a:r>
              <a:rPr lang="en-US" sz="3018" spc="30">
                <a:solidFill>
                  <a:srgbClr val="FFFFFF"/>
                </a:solidFill>
                <a:latin typeface="Anonymous Pro Bold"/>
              </a:rPr>
              <a:t>PROS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982832" y="2075812"/>
            <a:ext cx="1101642" cy="4212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876800" y="2298356"/>
            <a:ext cx="4579858" cy="444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513"/>
              </a:lnSpc>
              <a:buFont typeface="Arial" panose="020B0604020202020204" pitchFamily="34" charset="0"/>
              <a:buChar char="•"/>
            </a:pPr>
            <a:r>
              <a:rPr lang="en-US" sz="2509" spc="25" dirty="0">
                <a:solidFill>
                  <a:srgbClr val="FFFFFF"/>
                </a:solidFill>
                <a:latin typeface="Anonymous Pro"/>
              </a:rPr>
              <a:t>Use of many decision trees may require more memory</a:t>
            </a:r>
          </a:p>
          <a:p>
            <a:pPr marL="457200" indent="-457200">
              <a:lnSpc>
                <a:spcPts val="3513"/>
              </a:lnSpc>
              <a:buFont typeface="Arial" panose="020B0604020202020204" pitchFamily="34" charset="0"/>
              <a:buChar char="•"/>
            </a:pPr>
            <a:r>
              <a:rPr lang="en-US" sz="2509" spc="25" dirty="0">
                <a:solidFill>
                  <a:srgbClr val="FFFFFF"/>
                </a:solidFill>
                <a:latin typeface="Anonymous Pro"/>
              </a:rPr>
              <a:t>Overfitting may be an issue, normally random forest prevents this by default as it uses random subsets and builds smaller trees</a:t>
            </a:r>
          </a:p>
          <a:p>
            <a:pPr algn="ctr">
              <a:lnSpc>
                <a:spcPts val="3513"/>
              </a:lnSpc>
            </a:pPr>
            <a:endParaRPr lang="en-US" sz="2509" spc="25" dirty="0">
              <a:solidFill>
                <a:srgbClr val="FFFFFF"/>
              </a:solidFill>
              <a:latin typeface="Anonymous Pr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00653" y="1552413"/>
            <a:ext cx="4152900" cy="52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6"/>
              </a:lnSpc>
            </a:pPr>
            <a:r>
              <a:rPr lang="en-US" sz="3018" spc="30">
                <a:solidFill>
                  <a:srgbClr val="FFFFFF"/>
                </a:solidFill>
                <a:latin typeface="Anonymous Pro Bold"/>
              </a:rPr>
              <a:t>CONS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623214" y="2054748"/>
            <a:ext cx="1101642" cy="421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05156" y="1619088"/>
            <a:ext cx="4743450" cy="40957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2644" y="-1305087"/>
            <a:ext cx="4743450" cy="40957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-1305087"/>
            <a:ext cx="4743450" cy="40957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4962363"/>
            <a:ext cx="4743450" cy="40957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822109" y="228600"/>
            <a:ext cx="5007947" cy="1566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50"/>
              </a:lnSpc>
            </a:pPr>
            <a:r>
              <a:rPr lang="en-US" sz="4464" spc="1384" dirty="0">
                <a:solidFill>
                  <a:srgbClr val="FFFFFF"/>
                </a:solidFill>
                <a:latin typeface="Anonymous Pro Bold"/>
              </a:rPr>
              <a:t>KEY TAKEAWAYS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648200" cy="737161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81516" y="381000"/>
            <a:ext cx="3857206" cy="6112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0155" lvl="1" indent="-230078">
              <a:lnSpc>
                <a:spcPts val="2983"/>
              </a:lnSpc>
              <a:buFont typeface="Arial"/>
              <a:buChar char="•"/>
            </a:pPr>
            <a:r>
              <a:rPr lang="en-US" sz="1900" spc="21" dirty="0">
                <a:solidFill>
                  <a:srgbClr val="26499E"/>
                </a:solidFill>
                <a:latin typeface="Anonymous Pro"/>
              </a:rPr>
              <a:t>Random forest is a supervised machine learning algorithm made up of decision trees</a:t>
            </a:r>
          </a:p>
          <a:p>
            <a:pPr marL="460155" lvl="1" indent="-230078">
              <a:lnSpc>
                <a:spcPts val="2983"/>
              </a:lnSpc>
              <a:buFont typeface="Arial"/>
              <a:buChar char="•"/>
            </a:pPr>
            <a:r>
              <a:rPr lang="en-US" sz="1900" spc="21" dirty="0">
                <a:solidFill>
                  <a:srgbClr val="26499E"/>
                </a:solidFill>
                <a:latin typeface="Anonymous Pro"/>
              </a:rPr>
              <a:t>Random forest is used for both classification and regression</a:t>
            </a:r>
          </a:p>
          <a:p>
            <a:pPr marL="460155" lvl="1" indent="-230078">
              <a:lnSpc>
                <a:spcPts val="2983"/>
              </a:lnSpc>
              <a:buFont typeface="Arial"/>
              <a:buChar char="•"/>
            </a:pPr>
            <a:r>
              <a:rPr lang="en-US" sz="1900" spc="21" dirty="0">
                <a:solidFill>
                  <a:srgbClr val="26499E"/>
                </a:solidFill>
                <a:latin typeface="Anonymous Pro"/>
              </a:rPr>
              <a:t>Random forest is used across many different industries, like banking ,retail ,healthcare etc.</a:t>
            </a:r>
          </a:p>
          <a:p>
            <a:pPr marL="460155" lvl="1" indent="-230078">
              <a:lnSpc>
                <a:spcPts val="2983"/>
              </a:lnSpc>
              <a:buFont typeface="Arial"/>
              <a:buChar char="•"/>
            </a:pPr>
            <a:r>
              <a:rPr lang="en-US" sz="1900" spc="21" dirty="0">
                <a:solidFill>
                  <a:srgbClr val="26499E"/>
                </a:solidFill>
                <a:latin typeface="Anonymous Pro"/>
              </a:rPr>
              <a:t>Random forest is accurate, efficient and relatively quick to develop, making it an extremely handy tool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9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4962363"/>
            <a:ext cx="4743450" cy="40957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24856" y="-1305087"/>
            <a:ext cx="4743450" cy="40957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52644" y="-1305087"/>
            <a:ext cx="4743450" cy="40957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295444" y="4962363"/>
            <a:ext cx="4743450" cy="40957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505156" y="1619088"/>
            <a:ext cx="4743450" cy="409575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995" y="950208"/>
            <a:ext cx="8810625" cy="439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3"/>
              </a:lnSpc>
            </a:pPr>
            <a:r>
              <a:rPr lang="en-US" sz="5031" spc="1559">
                <a:solidFill>
                  <a:srgbClr val="FFFFFF"/>
                </a:solidFill>
                <a:latin typeface="Anonymous Pro Bold"/>
              </a:rPr>
              <a:t>PREDICTING THE FUTURE ISN'T MAGIC,ITS ARTIFICIAL INTELLIGENCE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5295" y="5962148"/>
            <a:ext cx="9035326" cy="43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9"/>
              </a:lnSpc>
            </a:pPr>
            <a:r>
              <a:rPr lang="en-US" sz="2563" spc="794">
                <a:solidFill>
                  <a:srgbClr val="FFFFFF"/>
                </a:solidFill>
                <a:latin typeface="Anonymous Pro"/>
              </a:rPr>
              <a:t>Dave Waters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385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Anonymous Pro Bold</vt:lpstr>
      <vt:lpstr>Open Sans</vt:lpstr>
      <vt:lpstr>Arial</vt:lpstr>
      <vt:lpstr>Calibri</vt:lpstr>
      <vt:lpstr>Anonymous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cp:lastModifiedBy>Ravi Pandey</cp:lastModifiedBy>
  <cp:revision>10</cp:revision>
  <dcterms:created xsi:type="dcterms:W3CDTF">2006-08-16T00:00:00Z</dcterms:created>
  <dcterms:modified xsi:type="dcterms:W3CDTF">2022-02-26T16:20:46Z</dcterms:modified>
  <dc:identifier>DAE4VDSW1XM</dc:identifier>
</cp:coreProperties>
</file>