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60" r:id="rId3"/>
    <p:sldId id="261" r:id="rId4"/>
    <p:sldId id="262" r:id="rId5"/>
    <p:sldId id="263" r:id="rId6"/>
    <p:sldId id="265" r:id="rId7"/>
    <p:sldId id="266" r:id="rId8"/>
    <p:sldId id="268" r:id="rId9"/>
    <p:sldId id="269" r:id="rId10"/>
    <p:sldId id="270" r:id="rId11"/>
    <p:sldId id="271" r:id="rId12"/>
    <p:sldId id="273" r:id="rId13"/>
    <p:sldId id="272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59" r:id="rId30"/>
  </p:sldIdLst>
  <p:sldSz cx="9144000" cy="5143500" type="screen16x9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34" d="100"/>
          <a:sy n="134" d="100"/>
        </p:scale>
        <p:origin x="954" y="25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6" cy="72006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>
            <a:extLst>
              <a:ext uri="{FF2B5EF4-FFF2-40B4-BE49-F238E27FC236}">
                <a16:creationId xmlns:a16="http://schemas.microsoft.com/office/drawing/2014/main" id="{C9D9490A-06D9-4CEF-B65E-F571FD4B93FD}"/>
              </a:ext>
            </a:extLst>
          </p:cNvPr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1" name="日期占位符 2">
            <a:extLst>
              <a:ext uri="{FF2B5EF4-FFF2-40B4-BE49-F238E27FC236}">
                <a16:creationId xmlns:a16="http://schemas.microsoft.com/office/drawing/2014/main" id="{CD8CD615-9D12-4E4B-ADF2-E992A9B1046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mtClean="0"/>
            </a:lvl1pPr>
          </a:lstStyle>
          <a:p>
            <a:pPr>
              <a:defRPr/>
            </a:pPr>
            <a:fld id="{D4F05058-8D75-47C9-84AD-F8C8455B045C}" type="datetime1">
              <a:rPr lang="zh-CN" altLang="en-US"/>
              <a:pPr>
                <a:defRPr/>
              </a:pPr>
              <a:t>2017/9/22</a:t>
            </a:fld>
            <a:endParaRPr lang="zh-CN" altLang="en-US" sz="1200"/>
          </a:p>
        </p:txBody>
      </p:sp>
      <p:sp>
        <p:nvSpPr>
          <p:cNvPr id="1028" name="幻灯片图像占位符 3">
            <a:extLst>
              <a:ext uri="{FF2B5EF4-FFF2-40B4-BE49-F238E27FC236}">
                <a16:creationId xmlns:a16="http://schemas.microsoft.com/office/drawing/2014/main" id="{9BEF21D2-4AF2-4E21-B5EB-10BAA364B146}"/>
              </a:ext>
            </a:extLst>
          </p:cNvPr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</p:sp>
      <p:sp>
        <p:nvSpPr>
          <p:cNvPr id="2053" name="备注占位符 4">
            <a:extLst>
              <a:ext uri="{FF2B5EF4-FFF2-40B4-BE49-F238E27FC236}">
                <a16:creationId xmlns:a16="http://schemas.microsoft.com/office/drawing/2014/main" id="{EDB284FF-69DF-4858-B8C0-D0097B83FF3B}"/>
              </a:ext>
            </a:extLst>
          </p:cNvPr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zh-CN" altLang="zh-CN"/>
              <a:t>单击此处编辑母版文本样式</a:t>
            </a:r>
          </a:p>
          <a:p>
            <a:pPr>
              <a:defRPr/>
            </a:pPr>
            <a:r>
              <a:rPr lang="zh-CN" altLang="zh-CN"/>
              <a:t>第二级</a:t>
            </a:r>
          </a:p>
          <a:p>
            <a:pPr>
              <a:defRPr/>
            </a:pPr>
            <a:r>
              <a:rPr lang="zh-CN" altLang="zh-CN"/>
              <a:t>第三级</a:t>
            </a:r>
          </a:p>
          <a:p>
            <a:pPr>
              <a:defRPr/>
            </a:pPr>
            <a:r>
              <a:rPr lang="zh-CN" altLang="zh-CN"/>
              <a:t>第四级</a:t>
            </a:r>
          </a:p>
          <a:p>
            <a:pPr>
              <a:defRPr/>
            </a:pPr>
            <a:r>
              <a:rPr lang="zh-CN" altLang="zh-CN"/>
              <a:t>第五级</a:t>
            </a:r>
          </a:p>
        </p:txBody>
      </p:sp>
      <p:sp>
        <p:nvSpPr>
          <p:cNvPr id="2054" name="页脚占位符 5">
            <a:extLst>
              <a:ext uri="{FF2B5EF4-FFF2-40B4-BE49-F238E27FC236}">
                <a16:creationId xmlns:a16="http://schemas.microsoft.com/office/drawing/2014/main" id="{E79BA629-47FE-45EC-8083-EA618A6265A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5" name="灯片编号占位符 6">
            <a:extLst>
              <a:ext uri="{FF2B5EF4-FFF2-40B4-BE49-F238E27FC236}">
                <a16:creationId xmlns:a16="http://schemas.microsoft.com/office/drawing/2014/main" id="{DEBEF503-1BF0-49EC-B5AD-CC73B187122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mtClean="0"/>
            </a:lvl1pPr>
          </a:lstStyle>
          <a:p>
            <a:pPr>
              <a:defRPr/>
            </a:pPr>
            <a:fld id="{82B63C65-3478-4B8C-9C60-EA18CC25C24A}" type="slidenum">
              <a:rPr lang="zh-CN" altLang="en-US"/>
              <a:pPr>
                <a:defRPr/>
              </a:pPr>
              <a:t>‹#›</a:t>
            </a:fld>
            <a:endParaRPr lang="zh-CN" altLang="en-US" sz="1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A87716-CD15-4F69-B308-791D50B04B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4A4277B-43E5-457D-93C8-1FB9C86DC3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1491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2E9E3D-2075-484C-8F5C-13C247C82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8F734A0-B800-419B-8E63-3807413BE2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242180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F56713A-0E4C-424C-8C92-F580D0B677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C7C1554-9EEA-48FF-BC08-FD09DA0BB7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216732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A4D06F-306F-4F38-BF64-F1B6F439D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649093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A8F955-FD56-4614-8859-5C2620229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C71E3A-5581-43C8-ADF7-2C7244A68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023595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757461-7F4B-4DAC-B55D-3D606D18E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449AB4-382F-409F-A30C-B51F8D1D0D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166870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CFA6C7-5FEF-41F8-BF50-6A92F178F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4FCB5E-6FB5-422C-9105-53F070EF37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3CBFF90-B5BF-4DF1-A597-CAF872A074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636699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75735F-E139-4F16-BF36-F62255E07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3DAFE4-A3F1-438B-8CC2-556FC0074B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48AF351-65E0-468C-8FDE-48A74C6284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43641C1-F748-41E9-94D0-CD858E15C4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9656AF9-D0F0-466C-95FC-AC881F7172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714367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B26535-0833-49FC-BC74-2001E0FC7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275218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4643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98A962-20F5-4249-BAE7-EAA82FB5A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E84A37-7CC7-45C7-816B-8CDFC986F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670EA9E-7745-45E2-9162-C28E209CDD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1955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FC3E4F-126E-4223-9FF6-0FBA7D177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3380953-A319-4650-BBDF-B443EFF9E0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Calibri" panose="020F0502020204030204" pitchFamily="34" charset="0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C2F0E17-AC28-44DF-A033-D329D053DC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966583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marL="914400" indent="-914400"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  <a:sym typeface="Calibri" panose="020F0502020204030204" pitchFamily="34" charset="0"/>
        </a:defRPr>
      </a:lvl1pPr>
      <a:lvl2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2pPr>
      <a:lvl3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3pPr>
      <a:lvl4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4pPr>
      <a:lvl5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5pPr>
      <a:lvl6pPr marL="13716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6pPr>
      <a:lvl7pPr marL="18288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7pPr>
      <a:lvl8pPr marL="22860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8pPr>
      <a:lvl9pPr marL="27432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0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1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4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9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work\CSDN学院ppt\5.jpg">
            <a:extLst>
              <a:ext uri="{FF2B5EF4-FFF2-40B4-BE49-F238E27FC236}">
                <a16:creationId xmlns:a16="http://schemas.microsoft.com/office/drawing/2014/main" id="{736691C9-DDCA-49F7-B495-F8B240079F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825" cy="514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F7245132-2581-427C-B393-BCE3293279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1850" y="171450"/>
            <a:ext cx="6302300" cy="1493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>
              <a:lnSpc>
                <a:spcPct val="90000"/>
              </a:lnSpc>
              <a:buFont typeface="Arial" panose="020B0604020202020204" pitchFamily="34" charset="0"/>
              <a:buNone/>
              <a:defRPr/>
            </a:pPr>
            <a:endParaRPr lang="en-US" altLang="zh-CN" sz="4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ctr" eaLnBrk="1" hangingPunct="1">
              <a:lnSpc>
                <a:spcPct val="9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直线与三角形的交点</a:t>
            </a:r>
            <a:endParaRPr lang="en-US" altLang="zh-CN" sz="4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ctr" eaLnBrk="1" hangingPunct="1">
              <a:lnSpc>
                <a:spcPct val="90000"/>
              </a:lnSpc>
              <a:buFont typeface="Arial" panose="020B0604020202020204" pitchFamily="34" charset="0"/>
              <a:buNone/>
              <a:defRPr/>
            </a:pPr>
            <a:r>
              <a:rPr lang="en-US" altLang="zh-CN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C++</a:t>
            </a:r>
            <a:r>
              <a:rPr lang="zh-CN" altLang="en-US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编程实践</a:t>
            </a:r>
            <a:endParaRPr lang="en-US" altLang="zh-CN" sz="4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052" name="文本框 4">
            <a:extLst>
              <a:ext uri="{FF2B5EF4-FFF2-40B4-BE49-F238E27FC236}">
                <a16:creationId xmlns:a16="http://schemas.microsoft.com/office/drawing/2014/main" id="{C9201F73-94F1-495D-9050-ACB50FD65D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3575" y="2787650"/>
            <a:ext cx="4202113" cy="336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博客地址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053" name="矩形 6">
            <a:extLst>
              <a:ext uri="{FF2B5EF4-FFF2-40B4-BE49-F238E27FC236}">
                <a16:creationId xmlns:a16="http://schemas.microsoft.com/office/drawing/2014/main" id="{FB77DFCE-9043-42D7-BD57-B1A31B8718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2950" y="2176463"/>
            <a:ext cx="3019425" cy="538162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054" name="矩形 7">
            <a:extLst>
              <a:ext uri="{FF2B5EF4-FFF2-40B4-BE49-F238E27FC236}">
                <a16:creationId xmlns:a16="http://schemas.microsoft.com/office/drawing/2014/main" id="{8ACB1FD7-669E-4878-A177-7A0EBF8D7A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8318" y="2097088"/>
            <a:ext cx="2468689" cy="700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张  赐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Mail: educourse@163.com</a:t>
            </a:r>
          </a:p>
        </p:txBody>
      </p:sp>
      <p:sp>
        <p:nvSpPr>
          <p:cNvPr id="2055" name="文本框 6">
            <a:extLst>
              <a:ext uri="{FF2B5EF4-FFF2-40B4-BE49-F238E27FC236}">
                <a16:creationId xmlns:a16="http://schemas.microsoft.com/office/drawing/2014/main" id="{BDE8A730-D279-476D-A3B2-A60703C46A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0563" y="3230563"/>
            <a:ext cx="27352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http://blog.csdn.net/zhangci226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2056" name="Picture 2">
            <a:extLst>
              <a:ext uri="{FF2B5EF4-FFF2-40B4-BE49-F238E27FC236}">
                <a16:creationId xmlns:a16="http://schemas.microsoft.com/office/drawing/2014/main" id="{8D614DD1-BBF4-4B86-95D7-98E1C330D7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23825"/>
            <a:ext cx="1296988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直线与三角形的交点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假设直线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𝑙</m:t>
                    </m:r>
                    <m:d>
                      <m:dPr>
                        <m:ctrlPr>
                          <a:rPr lang="en-US" altLang="zh-CN" sz="2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𝑡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r>
                      <a:rPr lang="en-US" altLang="zh-CN" sz="2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𝑃</m:t>
                    </m:r>
                    <m:r>
                      <a:rPr lang="en-US" altLang="zh-CN" sz="2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r>
                      <a:rPr lang="en-US" altLang="zh-CN" sz="2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𝑣𝑡</m:t>
                    </m:r>
                    <m:r>
                      <a:rPr lang="zh-CN" altLang="en-US" sz="2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与</m:t>
                    </m:r>
                  </m:oMath>
                </a14:m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三角形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𝑃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𝑃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sz="24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𝑃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3</m:t>
                        </m:r>
                      </m:sub>
                    </m:sSub>
                    <m:r>
                      <a:rPr lang="zh-CN" altLang="en-US" sz="24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有</m:t>
                    </m:r>
                  </m:oMath>
                </a14:m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交点</a:t>
                </a: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sSub>
                        <m:sSubPr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𝑎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𝑏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3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⟹</m:t>
                      </m:r>
                    </m:oMath>
                  </m:oMathPara>
                </a14:m>
                <a:endParaRPr lang="en-US" altLang="zh-CN" sz="2400" b="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𝑃</m:t>
                      </m:r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𝐷</m:t>
                      </m:r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𝑡</m:t>
                      </m:r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 =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sSub>
                        <m:sSubPr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𝑎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𝑏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altLang="zh-CN" sz="2400" b="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zh-CN" alt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9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组合 11">
            <a:extLst>
              <a:ext uri="{FF2B5EF4-FFF2-40B4-BE49-F238E27FC236}">
                <a16:creationId xmlns:a16="http://schemas.microsoft.com/office/drawing/2014/main" id="{58562536-C63C-4534-9E90-9D0283A13C12}"/>
              </a:ext>
            </a:extLst>
          </p:cNvPr>
          <p:cNvGrpSpPr/>
          <p:nvPr/>
        </p:nvGrpSpPr>
        <p:grpSpPr>
          <a:xfrm>
            <a:off x="6408153" y="2103711"/>
            <a:ext cx="2024384" cy="1656138"/>
            <a:chOff x="6408153" y="2103711"/>
            <a:chExt cx="2024384" cy="1656138"/>
          </a:xfrm>
        </p:grpSpPr>
        <p:cxnSp>
          <p:nvCxnSpPr>
            <p:cNvPr id="3" name="直接连接符 2">
              <a:extLst>
                <a:ext uri="{FF2B5EF4-FFF2-40B4-BE49-F238E27FC236}">
                  <a16:creationId xmlns:a16="http://schemas.microsoft.com/office/drawing/2014/main" id="{A64CC2E9-2C16-48A6-B307-E2B6F336F249}"/>
                </a:ext>
              </a:extLst>
            </p:cNvPr>
            <p:cNvCxnSpPr/>
            <p:nvPr/>
          </p:nvCxnSpPr>
          <p:spPr bwMode="auto">
            <a:xfrm flipH="1">
              <a:off x="6444156" y="2139714"/>
              <a:ext cx="1008084" cy="1224102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BF3D381D-B6F6-4D2D-924D-2FF9ED385150}"/>
                </a:ext>
              </a:extLst>
            </p:cNvPr>
            <p:cNvCxnSpPr>
              <a:cxnSpLocks/>
            </p:cNvCxnSpPr>
            <p:nvPr/>
          </p:nvCxnSpPr>
          <p:spPr bwMode="auto">
            <a:xfrm flipH="1" flipV="1">
              <a:off x="7452240" y="2139714"/>
              <a:ext cx="936078" cy="1584132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F7732CF8-46C5-483C-B6D4-E090EE17E1B0}"/>
                </a:ext>
              </a:extLst>
            </p:cNvPr>
            <p:cNvCxnSpPr>
              <a:cxnSpLocks/>
            </p:cNvCxnSpPr>
            <p:nvPr/>
          </p:nvCxnSpPr>
          <p:spPr bwMode="auto">
            <a:xfrm flipH="1" flipV="1">
              <a:off x="6444156" y="3363816"/>
              <a:ext cx="1944162" cy="36003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C0A840CB-39C4-49D0-BC6D-34C9E45BA989}"/>
                </a:ext>
              </a:extLst>
            </p:cNvPr>
            <p:cNvSpPr/>
            <p:nvPr/>
          </p:nvSpPr>
          <p:spPr bwMode="auto">
            <a:xfrm>
              <a:off x="7420026" y="2103711"/>
              <a:ext cx="72006" cy="72006"/>
            </a:xfrm>
            <a:prstGeom prst="ellipse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E09916EA-6FF5-4590-B53A-63E95E5A9AE9}"/>
                </a:ext>
              </a:extLst>
            </p:cNvPr>
            <p:cNvSpPr/>
            <p:nvPr/>
          </p:nvSpPr>
          <p:spPr bwMode="auto">
            <a:xfrm>
              <a:off x="6408153" y="3327813"/>
              <a:ext cx="72006" cy="72006"/>
            </a:xfrm>
            <a:prstGeom prst="ellipse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89E50F25-865E-4C18-AE2A-EC90982E281E}"/>
                </a:ext>
              </a:extLst>
            </p:cNvPr>
            <p:cNvSpPr/>
            <p:nvPr/>
          </p:nvSpPr>
          <p:spPr bwMode="auto">
            <a:xfrm>
              <a:off x="8360531" y="3687843"/>
              <a:ext cx="72006" cy="72006"/>
            </a:xfrm>
            <a:prstGeom prst="ellipse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AA3D4B43-EB58-464F-85A0-FF5C6D0C0434}"/>
                  </a:ext>
                </a:extLst>
              </p:cNvPr>
              <p:cNvSpPr/>
              <p:nvPr/>
            </p:nvSpPr>
            <p:spPr>
              <a:xfrm>
                <a:off x="6032871" y="3180840"/>
                <a:ext cx="46865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𝑃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AA3D4B43-EB58-464F-85A0-FF5C6D0C04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2871" y="3180840"/>
                <a:ext cx="468653" cy="369332"/>
              </a:xfrm>
              <a:prstGeom prst="rect">
                <a:avLst/>
              </a:prstGeom>
              <a:blipFill>
                <a:blip r:embed="rId4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357FDCAD-B713-4BA1-A7EA-F894265A0D69}"/>
                  </a:ext>
                </a:extLst>
              </p:cNvPr>
              <p:cNvSpPr/>
              <p:nvPr/>
            </p:nvSpPr>
            <p:spPr>
              <a:xfrm>
                <a:off x="7308228" y="1698376"/>
                <a:ext cx="47397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𝑃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357FDCAD-B713-4BA1-A7EA-F894265A0D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8228" y="1698376"/>
                <a:ext cx="473976" cy="369332"/>
              </a:xfrm>
              <a:prstGeom prst="rect">
                <a:avLst/>
              </a:prstGeom>
              <a:blipFill>
                <a:blip r:embed="rId5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98DF6BDD-67F1-4949-A1C4-04375B6F2F54}"/>
                  </a:ext>
                </a:extLst>
              </p:cNvPr>
              <p:cNvSpPr/>
              <p:nvPr/>
            </p:nvSpPr>
            <p:spPr>
              <a:xfrm>
                <a:off x="8385165" y="3543831"/>
                <a:ext cx="47397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𝑃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98DF6BDD-67F1-4949-A1C4-04375B6F2F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5165" y="3543831"/>
                <a:ext cx="47397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85EA1FBF-134C-4CC4-B2A3-83F61863DE20}"/>
              </a:ext>
            </a:extLst>
          </p:cNvPr>
          <p:cNvCxnSpPr>
            <a:cxnSpLocks/>
          </p:cNvCxnSpPr>
          <p:nvPr/>
        </p:nvCxnSpPr>
        <p:spPr bwMode="auto">
          <a:xfrm flipH="1">
            <a:off x="6137004" y="3046864"/>
            <a:ext cx="563706" cy="40247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FA9863F1-903F-425D-B9E5-6D81A4DE5CDB}"/>
              </a:ext>
            </a:extLst>
          </p:cNvPr>
          <p:cNvCxnSpPr>
            <a:cxnSpLocks/>
          </p:cNvCxnSpPr>
          <p:nvPr/>
        </p:nvCxnSpPr>
        <p:spPr bwMode="auto">
          <a:xfrm flipH="1">
            <a:off x="6750553" y="3003066"/>
            <a:ext cx="563706" cy="40247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C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78128B4E-B4C8-4CC8-B4E6-D954AE8EFB83}"/>
              </a:ext>
            </a:extLst>
          </p:cNvPr>
          <p:cNvCxnSpPr>
            <a:cxnSpLocks/>
          </p:cNvCxnSpPr>
          <p:nvPr/>
        </p:nvCxnSpPr>
        <p:spPr bwMode="auto">
          <a:xfrm flipH="1">
            <a:off x="7392844" y="2902153"/>
            <a:ext cx="1187522" cy="100913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4" name="椭圆 33">
            <a:extLst>
              <a:ext uri="{FF2B5EF4-FFF2-40B4-BE49-F238E27FC236}">
                <a16:creationId xmlns:a16="http://schemas.microsoft.com/office/drawing/2014/main" id="{146A453E-5155-418F-865C-7A0AB0DA2E29}"/>
              </a:ext>
            </a:extLst>
          </p:cNvPr>
          <p:cNvSpPr/>
          <p:nvPr/>
        </p:nvSpPr>
        <p:spPr bwMode="auto">
          <a:xfrm>
            <a:off x="7380234" y="2967063"/>
            <a:ext cx="72006" cy="72006"/>
          </a:xfrm>
          <a:prstGeom prst="ellipse">
            <a:avLst/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F02626A4-5189-40E2-9682-FAA3D6387151}"/>
                  </a:ext>
                </a:extLst>
              </p:cNvPr>
              <p:cNvSpPr/>
              <p:nvPr/>
            </p:nvSpPr>
            <p:spPr>
              <a:xfrm>
                <a:off x="7212524" y="2942550"/>
                <a:ext cx="38081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zh-CN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F02626A4-5189-40E2-9682-FAA3D63871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2524" y="2942550"/>
                <a:ext cx="380810" cy="369332"/>
              </a:xfrm>
              <a:prstGeom prst="rect">
                <a:avLst/>
              </a:prstGeom>
              <a:blipFill>
                <a:blip r:embed="rId7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923BF26E-BDEC-4002-B602-722EE7234D2E}"/>
                  </a:ext>
                </a:extLst>
              </p:cNvPr>
              <p:cNvSpPr/>
              <p:nvPr/>
            </p:nvSpPr>
            <p:spPr>
              <a:xfrm>
                <a:off x="5936359" y="2688524"/>
                <a:ext cx="93012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𝑃</m:t>
                      </m:r>
                      <m:r>
                        <a:rPr lang="en-US" altLang="zh-CN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𝐷</m:t>
                      </m:r>
                      <m:r>
                        <a:rPr lang="en-US" altLang="zh-CN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𝑡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923BF26E-BDEC-4002-B602-722EE7234D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6359" y="2688524"/>
                <a:ext cx="930126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84844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直线与三角形的交点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假设直线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𝑙</m:t>
                    </m:r>
                    <m:d>
                      <m:dPr>
                        <m:ctrlPr>
                          <a:rPr lang="en-US" altLang="zh-CN" sz="2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𝑡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r>
                      <a:rPr lang="en-US" altLang="zh-CN" sz="2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𝑃</m:t>
                    </m:r>
                    <m:r>
                      <a:rPr lang="en-US" altLang="zh-CN" sz="2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r>
                      <a:rPr lang="en-US" altLang="zh-CN" sz="2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𝑣𝑡</m:t>
                    </m:r>
                    <m:r>
                      <a:rPr lang="zh-CN" altLang="en-US" sz="2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与</m:t>
                    </m:r>
                  </m:oMath>
                </a14:m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三角形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𝑃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𝑃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sz="24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𝑃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3</m:t>
                        </m:r>
                      </m:sub>
                    </m:sSub>
                    <m:r>
                      <a:rPr lang="zh-CN" altLang="en-US" sz="24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有</m:t>
                    </m:r>
                  </m:oMath>
                </a14:m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交点</a:t>
                </a: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sSub>
                        <m:sSubPr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𝑎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𝑏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3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⟹</m:t>
                      </m:r>
                    </m:oMath>
                  </m:oMathPara>
                </a14:m>
                <a:endParaRPr lang="en-US" altLang="zh-CN" sz="2400" b="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𝑃</m:t>
                      </m:r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𝐷</m:t>
                      </m:r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𝑡</m:t>
                      </m:r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 =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sSub>
                        <m:sSubPr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𝑎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𝑏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3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⟹</m:t>
                      </m:r>
                    </m:oMath>
                  </m:oMathPara>
                </a14:m>
                <a:endParaRPr lang="en-US" altLang="zh-CN" sz="2400" b="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r>
                                  <a:rPr lang="en-US" altLang="zh-CN" sz="2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𝐷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2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2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𝑡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𝑏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𝑃</m:t>
                      </m:r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−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 sz="2400" b="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zh-CN" alt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9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组合 11">
            <a:extLst>
              <a:ext uri="{FF2B5EF4-FFF2-40B4-BE49-F238E27FC236}">
                <a16:creationId xmlns:a16="http://schemas.microsoft.com/office/drawing/2014/main" id="{58562536-C63C-4534-9E90-9D0283A13C12}"/>
              </a:ext>
            </a:extLst>
          </p:cNvPr>
          <p:cNvGrpSpPr/>
          <p:nvPr/>
        </p:nvGrpSpPr>
        <p:grpSpPr>
          <a:xfrm>
            <a:off x="6408153" y="2103711"/>
            <a:ext cx="2024384" cy="1656138"/>
            <a:chOff x="6408153" y="2103711"/>
            <a:chExt cx="2024384" cy="1656138"/>
          </a:xfrm>
        </p:grpSpPr>
        <p:cxnSp>
          <p:nvCxnSpPr>
            <p:cNvPr id="3" name="直接连接符 2">
              <a:extLst>
                <a:ext uri="{FF2B5EF4-FFF2-40B4-BE49-F238E27FC236}">
                  <a16:creationId xmlns:a16="http://schemas.microsoft.com/office/drawing/2014/main" id="{A64CC2E9-2C16-48A6-B307-E2B6F336F249}"/>
                </a:ext>
              </a:extLst>
            </p:cNvPr>
            <p:cNvCxnSpPr/>
            <p:nvPr/>
          </p:nvCxnSpPr>
          <p:spPr bwMode="auto">
            <a:xfrm flipH="1">
              <a:off x="6444156" y="2139714"/>
              <a:ext cx="1008084" cy="1224102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BF3D381D-B6F6-4D2D-924D-2FF9ED385150}"/>
                </a:ext>
              </a:extLst>
            </p:cNvPr>
            <p:cNvCxnSpPr>
              <a:cxnSpLocks/>
            </p:cNvCxnSpPr>
            <p:nvPr/>
          </p:nvCxnSpPr>
          <p:spPr bwMode="auto">
            <a:xfrm flipH="1" flipV="1">
              <a:off x="7452240" y="2139714"/>
              <a:ext cx="936078" cy="1584132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F7732CF8-46C5-483C-B6D4-E090EE17E1B0}"/>
                </a:ext>
              </a:extLst>
            </p:cNvPr>
            <p:cNvCxnSpPr>
              <a:cxnSpLocks/>
            </p:cNvCxnSpPr>
            <p:nvPr/>
          </p:nvCxnSpPr>
          <p:spPr bwMode="auto">
            <a:xfrm flipH="1" flipV="1">
              <a:off x="6444156" y="3363816"/>
              <a:ext cx="1944162" cy="36003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C0A840CB-39C4-49D0-BC6D-34C9E45BA989}"/>
                </a:ext>
              </a:extLst>
            </p:cNvPr>
            <p:cNvSpPr/>
            <p:nvPr/>
          </p:nvSpPr>
          <p:spPr bwMode="auto">
            <a:xfrm>
              <a:off x="7420026" y="2103711"/>
              <a:ext cx="72006" cy="72006"/>
            </a:xfrm>
            <a:prstGeom prst="ellipse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E09916EA-6FF5-4590-B53A-63E95E5A9AE9}"/>
                </a:ext>
              </a:extLst>
            </p:cNvPr>
            <p:cNvSpPr/>
            <p:nvPr/>
          </p:nvSpPr>
          <p:spPr bwMode="auto">
            <a:xfrm>
              <a:off x="6408153" y="3327813"/>
              <a:ext cx="72006" cy="72006"/>
            </a:xfrm>
            <a:prstGeom prst="ellipse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89E50F25-865E-4C18-AE2A-EC90982E281E}"/>
                </a:ext>
              </a:extLst>
            </p:cNvPr>
            <p:cNvSpPr/>
            <p:nvPr/>
          </p:nvSpPr>
          <p:spPr bwMode="auto">
            <a:xfrm>
              <a:off x="8360531" y="3687843"/>
              <a:ext cx="72006" cy="72006"/>
            </a:xfrm>
            <a:prstGeom prst="ellipse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AA3D4B43-EB58-464F-85A0-FF5C6D0C0434}"/>
                  </a:ext>
                </a:extLst>
              </p:cNvPr>
              <p:cNvSpPr/>
              <p:nvPr/>
            </p:nvSpPr>
            <p:spPr>
              <a:xfrm>
                <a:off x="6032871" y="3180840"/>
                <a:ext cx="46865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𝑃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AA3D4B43-EB58-464F-85A0-FF5C6D0C04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2871" y="3180840"/>
                <a:ext cx="468653" cy="369332"/>
              </a:xfrm>
              <a:prstGeom prst="rect">
                <a:avLst/>
              </a:prstGeom>
              <a:blipFill>
                <a:blip r:embed="rId4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357FDCAD-B713-4BA1-A7EA-F894265A0D69}"/>
                  </a:ext>
                </a:extLst>
              </p:cNvPr>
              <p:cNvSpPr/>
              <p:nvPr/>
            </p:nvSpPr>
            <p:spPr>
              <a:xfrm>
                <a:off x="7308228" y="1698376"/>
                <a:ext cx="47397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𝑃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357FDCAD-B713-4BA1-A7EA-F894265A0D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8228" y="1698376"/>
                <a:ext cx="473976" cy="369332"/>
              </a:xfrm>
              <a:prstGeom prst="rect">
                <a:avLst/>
              </a:prstGeom>
              <a:blipFill>
                <a:blip r:embed="rId5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98DF6BDD-67F1-4949-A1C4-04375B6F2F54}"/>
                  </a:ext>
                </a:extLst>
              </p:cNvPr>
              <p:cNvSpPr/>
              <p:nvPr/>
            </p:nvSpPr>
            <p:spPr>
              <a:xfrm>
                <a:off x="8385165" y="3543831"/>
                <a:ext cx="47397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𝑃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98DF6BDD-67F1-4949-A1C4-04375B6F2F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5165" y="3543831"/>
                <a:ext cx="47397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85EA1FBF-134C-4CC4-B2A3-83F61863DE20}"/>
              </a:ext>
            </a:extLst>
          </p:cNvPr>
          <p:cNvCxnSpPr>
            <a:cxnSpLocks/>
          </p:cNvCxnSpPr>
          <p:nvPr/>
        </p:nvCxnSpPr>
        <p:spPr bwMode="auto">
          <a:xfrm flipH="1">
            <a:off x="6137004" y="3046864"/>
            <a:ext cx="563706" cy="40247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FA9863F1-903F-425D-B9E5-6D81A4DE5CDB}"/>
              </a:ext>
            </a:extLst>
          </p:cNvPr>
          <p:cNvCxnSpPr>
            <a:cxnSpLocks/>
          </p:cNvCxnSpPr>
          <p:nvPr/>
        </p:nvCxnSpPr>
        <p:spPr bwMode="auto">
          <a:xfrm flipH="1">
            <a:off x="6750553" y="3003066"/>
            <a:ext cx="563706" cy="40247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C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78128B4E-B4C8-4CC8-B4E6-D954AE8EFB83}"/>
              </a:ext>
            </a:extLst>
          </p:cNvPr>
          <p:cNvCxnSpPr>
            <a:cxnSpLocks/>
          </p:cNvCxnSpPr>
          <p:nvPr/>
        </p:nvCxnSpPr>
        <p:spPr bwMode="auto">
          <a:xfrm flipH="1">
            <a:off x="7392844" y="2902153"/>
            <a:ext cx="1187522" cy="100913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4" name="椭圆 33">
            <a:extLst>
              <a:ext uri="{FF2B5EF4-FFF2-40B4-BE49-F238E27FC236}">
                <a16:creationId xmlns:a16="http://schemas.microsoft.com/office/drawing/2014/main" id="{146A453E-5155-418F-865C-7A0AB0DA2E29}"/>
              </a:ext>
            </a:extLst>
          </p:cNvPr>
          <p:cNvSpPr/>
          <p:nvPr/>
        </p:nvSpPr>
        <p:spPr bwMode="auto">
          <a:xfrm>
            <a:off x="7380234" y="2967063"/>
            <a:ext cx="72006" cy="72006"/>
          </a:xfrm>
          <a:prstGeom prst="ellipse">
            <a:avLst/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F02626A4-5189-40E2-9682-FAA3D6387151}"/>
                  </a:ext>
                </a:extLst>
              </p:cNvPr>
              <p:cNvSpPr/>
              <p:nvPr/>
            </p:nvSpPr>
            <p:spPr>
              <a:xfrm>
                <a:off x="7212524" y="2942550"/>
                <a:ext cx="38081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zh-CN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F02626A4-5189-40E2-9682-FAA3D63871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2524" y="2942550"/>
                <a:ext cx="380810" cy="369332"/>
              </a:xfrm>
              <a:prstGeom prst="rect">
                <a:avLst/>
              </a:prstGeom>
              <a:blipFill>
                <a:blip r:embed="rId7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923BF26E-BDEC-4002-B602-722EE7234D2E}"/>
                  </a:ext>
                </a:extLst>
              </p:cNvPr>
              <p:cNvSpPr/>
              <p:nvPr/>
            </p:nvSpPr>
            <p:spPr>
              <a:xfrm>
                <a:off x="5936359" y="2688524"/>
                <a:ext cx="93012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𝑃</m:t>
                      </m:r>
                      <m:r>
                        <a:rPr lang="en-US" altLang="zh-CN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𝐷</m:t>
                      </m:r>
                      <m:r>
                        <a:rPr lang="en-US" altLang="zh-CN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𝑡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923BF26E-BDEC-4002-B602-722EE7234D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6359" y="2688524"/>
                <a:ext cx="930126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99607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直线与三角形的交点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r>
                                  <a:rPr lang="en-US" altLang="zh-CN" sz="2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𝐷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2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2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𝑡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𝑏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𝑃</m:t>
                      </m:r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−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⟹</m:t>
                      </m:r>
                    </m:oMath>
                  </m:oMathPara>
                </a14:m>
                <a:endParaRPr lang="en-US" altLang="zh-CN" sz="2400" b="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brk m:alnAt="7"/>
                        </m:rP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−</m:t>
                      </m:r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𝐷𝑡</m:t>
                      </m:r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𝑎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𝑏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𝑃</m:t>
                      </m:r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−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⟹</m:t>
                      </m:r>
                    </m:oMath>
                  </m:oMathPara>
                </a14:m>
                <a:endParaRPr lang="en-US" altLang="zh-CN" sz="2400" b="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𝑃</m:t>
                      </m:r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𝐷𝑡</m:t>
                      </m:r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𝑎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𝑏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⟹</m:t>
                      </m:r>
                    </m:oMath>
                  </m:oMathPara>
                </a14:m>
                <a:endParaRPr lang="en-US" altLang="zh-CN" sz="2400" b="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𝑃</m:t>
                      </m:r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𝐷</m:t>
                      </m:r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𝑡</m:t>
                      </m:r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𝑎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−</m:t>
                      </m:r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𝑎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𝑏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3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−</m:t>
                      </m:r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𝑏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⟹</m:t>
                      </m:r>
                    </m:oMath>
                  </m:oMathPara>
                </a14:m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𝑃</m:t>
                      </m:r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𝐷</m:t>
                      </m:r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𝑡</m:t>
                      </m:r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−</m:t>
                      </m:r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𝑎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−</m:t>
                      </m:r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𝑏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𝑎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𝑏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3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⟹</m:t>
                      </m:r>
                    </m:oMath>
                  </m:oMathPara>
                </a14:m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𝑃</m:t>
                      </m:r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𝐷</m:t>
                      </m:r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𝑡</m:t>
                      </m:r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=(1−</m:t>
                      </m:r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𝑎</m:t>
                      </m:r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−</m:t>
                      </m:r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𝑏</m:t>
                      </m:r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)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𝑎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𝑏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altLang="zh-CN" sz="1800" b="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zh-CN" altLang="en-US" sz="18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24122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直线与三角形的交点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假设直线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𝑙</m:t>
                    </m:r>
                    <m:d>
                      <m:dPr>
                        <m:ctrlPr>
                          <a:rPr lang="en-US" altLang="zh-CN" sz="2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𝑡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r>
                      <a:rPr lang="en-US" altLang="zh-CN" sz="2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𝑃</m:t>
                    </m:r>
                    <m:r>
                      <a:rPr lang="en-US" altLang="zh-CN" sz="2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r>
                      <a:rPr lang="en-US" altLang="zh-CN" sz="2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𝐷𝑡</m:t>
                    </m:r>
                    <m:r>
                      <a:rPr lang="zh-CN" altLang="en-US" sz="2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与</m:t>
                    </m:r>
                  </m:oMath>
                </a14:m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三角形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𝑃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𝑃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sz="24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𝑃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3</m:t>
                        </m:r>
                      </m:sub>
                    </m:sSub>
                    <m:r>
                      <a:rPr lang="zh-CN" altLang="en-US" sz="24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有</m:t>
                    </m:r>
                  </m:oMath>
                </a14:m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交点</a:t>
                </a: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sSub>
                        <m:sSubPr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𝑎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𝑏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3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⟹</m:t>
                      </m:r>
                    </m:oMath>
                  </m:oMathPara>
                </a14:m>
                <a:endParaRPr lang="en-US" altLang="zh-CN" sz="2400" b="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𝑃</m:t>
                      </m:r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𝐷</m:t>
                      </m:r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𝑡</m:t>
                      </m:r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 =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sSub>
                        <m:sSubPr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𝑎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𝑏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3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⟹</m:t>
                      </m:r>
                    </m:oMath>
                  </m:oMathPara>
                </a14:m>
                <a:endParaRPr lang="en-US" altLang="zh-CN" sz="2400" b="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r>
                                  <a:rPr lang="en-US" altLang="zh-CN" sz="2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𝐷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2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2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𝑡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𝑏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𝑃</m:t>
                      </m:r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−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 sz="2400" b="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zh-CN" alt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9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组合 11">
            <a:extLst>
              <a:ext uri="{FF2B5EF4-FFF2-40B4-BE49-F238E27FC236}">
                <a16:creationId xmlns:a16="http://schemas.microsoft.com/office/drawing/2014/main" id="{58562536-C63C-4534-9E90-9D0283A13C12}"/>
              </a:ext>
            </a:extLst>
          </p:cNvPr>
          <p:cNvGrpSpPr/>
          <p:nvPr/>
        </p:nvGrpSpPr>
        <p:grpSpPr>
          <a:xfrm>
            <a:off x="6408153" y="2103711"/>
            <a:ext cx="2024384" cy="1656138"/>
            <a:chOff x="6408153" y="2103711"/>
            <a:chExt cx="2024384" cy="1656138"/>
          </a:xfrm>
        </p:grpSpPr>
        <p:cxnSp>
          <p:nvCxnSpPr>
            <p:cNvPr id="3" name="直接连接符 2">
              <a:extLst>
                <a:ext uri="{FF2B5EF4-FFF2-40B4-BE49-F238E27FC236}">
                  <a16:creationId xmlns:a16="http://schemas.microsoft.com/office/drawing/2014/main" id="{A64CC2E9-2C16-48A6-B307-E2B6F336F249}"/>
                </a:ext>
              </a:extLst>
            </p:cNvPr>
            <p:cNvCxnSpPr/>
            <p:nvPr/>
          </p:nvCxnSpPr>
          <p:spPr bwMode="auto">
            <a:xfrm flipH="1">
              <a:off x="6444156" y="2139714"/>
              <a:ext cx="1008084" cy="1224102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BF3D381D-B6F6-4D2D-924D-2FF9ED385150}"/>
                </a:ext>
              </a:extLst>
            </p:cNvPr>
            <p:cNvCxnSpPr>
              <a:cxnSpLocks/>
            </p:cNvCxnSpPr>
            <p:nvPr/>
          </p:nvCxnSpPr>
          <p:spPr bwMode="auto">
            <a:xfrm flipH="1" flipV="1">
              <a:off x="7452240" y="2139714"/>
              <a:ext cx="936078" cy="1584132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F7732CF8-46C5-483C-B6D4-E090EE17E1B0}"/>
                </a:ext>
              </a:extLst>
            </p:cNvPr>
            <p:cNvCxnSpPr>
              <a:cxnSpLocks/>
            </p:cNvCxnSpPr>
            <p:nvPr/>
          </p:nvCxnSpPr>
          <p:spPr bwMode="auto">
            <a:xfrm flipH="1" flipV="1">
              <a:off x="6444156" y="3363816"/>
              <a:ext cx="1944162" cy="36003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C0A840CB-39C4-49D0-BC6D-34C9E45BA989}"/>
                </a:ext>
              </a:extLst>
            </p:cNvPr>
            <p:cNvSpPr/>
            <p:nvPr/>
          </p:nvSpPr>
          <p:spPr bwMode="auto">
            <a:xfrm>
              <a:off x="7420026" y="2103711"/>
              <a:ext cx="72006" cy="72006"/>
            </a:xfrm>
            <a:prstGeom prst="ellipse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E09916EA-6FF5-4590-B53A-63E95E5A9AE9}"/>
                </a:ext>
              </a:extLst>
            </p:cNvPr>
            <p:cNvSpPr/>
            <p:nvPr/>
          </p:nvSpPr>
          <p:spPr bwMode="auto">
            <a:xfrm>
              <a:off x="6408153" y="3327813"/>
              <a:ext cx="72006" cy="72006"/>
            </a:xfrm>
            <a:prstGeom prst="ellipse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89E50F25-865E-4C18-AE2A-EC90982E281E}"/>
                </a:ext>
              </a:extLst>
            </p:cNvPr>
            <p:cNvSpPr/>
            <p:nvPr/>
          </p:nvSpPr>
          <p:spPr bwMode="auto">
            <a:xfrm>
              <a:off x="8360531" y="3687843"/>
              <a:ext cx="72006" cy="72006"/>
            </a:xfrm>
            <a:prstGeom prst="ellipse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AA3D4B43-EB58-464F-85A0-FF5C6D0C0434}"/>
                  </a:ext>
                </a:extLst>
              </p:cNvPr>
              <p:cNvSpPr/>
              <p:nvPr/>
            </p:nvSpPr>
            <p:spPr>
              <a:xfrm>
                <a:off x="6032871" y="3180840"/>
                <a:ext cx="46865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𝑃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AA3D4B43-EB58-464F-85A0-FF5C6D0C04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2871" y="3180840"/>
                <a:ext cx="468653" cy="369332"/>
              </a:xfrm>
              <a:prstGeom prst="rect">
                <a:avLst/>
              </a:prstGeom>
              <a:blipFill>
                <a:blip r:embed="rId4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357FDCAD-B713-4BA1-A7EA-F894265A0D69}"/>
                  </a:ext>
                </a:extLst>
              </p:cNvPr>
              <p:cNvSpPr/>
              <p:nvPr/>
            </p:nvSpPr>
            <p:spPr>
              <a:xfrm>
                <a:off x="7308228" y="1698376"/>
                <a:ext cx="47397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𝑃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357FDCAD-B713-4BA1-A7EA-F894265A0D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8228" y="1698376"/>
                <a:ext cx="473976" cy="369332"/>
              </a:xfrm>
              <a:prstGeom prst="rect">
                <a:avLst/>
              </a:prstGeom>
              <a:blipFill>
                <a:blip r:embed="rId5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98DF6BDD-67F1-4949-A1C4-04375B6F2F54}"/>
                  </a:ext>
                </a:extLst>
              </p:cNvPr>
              <p:cNvSpPr/>
              <p:nvPr/>
            </p:nvSpPr>
            <p:spPr>
              <a:xfrm>
                <a:off x="8385165" y="3543831"/>
                <a:ext cx="47397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𝑃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98DF6BDD-67F1-4949-A1C4-04375B6F2F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5165" y="3543831"/>
                <a:ext cx="47397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85EA1FBF-134C-4CC4-B2A3-83F61863DE20}"/>
              </a:ext>
            </a:extLst>
          </p:cNvPr>
          <p:cNvCxnSpPr>
            <a:cxnSpLocks/>
          </p:cNvCxnSpPr>
          <p:nvPr/>
        </p:nvCxnSpPr>
        <p:spPr bwMode="auto">
          <a:xfrm flipH="1">
            <a:off x="6137004" y="3046864"/>
            <a:ext cx="563706" cy="40247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FA9863F1-903F-425D-B9E5-6D81A4DE5CDB}"/>
              </a:ext>
            </a:extLst>
          </p:cNvPr>
          <p:cNvCxnSpPr>
            <a:cxnSpLocks/>
          </p:cNvCxnSpPr>
          <p:nvPr/>
        </p:nvCxnSpPr>
        <p:spPr bwMode="auto">
          <a:xfrm flipH="1">
            <a:off x="6750553" y="3003066"/>
            <a:ext cx="563706" cy="40247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C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78128B4E-B4C8-4CC8-B4E6-D954AE8EFB83}"/>
              </a:ext>
            </a:extLst>
          </p:cNvPr>
          <p:cNvCxnSpPr>
            <a:cxnSpLocks/>
          </p:cNvCxnSpPr>
          <p:nvPr/>
        </p:nvCxnSpPr>
        <p:spPr bwMode="auto">
          <a:xfrm flipH="1">
            <a:off x="7392844" y="2902153"/>
            <a:ext cx="1187522" cy="100913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4" name="椭圆 33">
            <a:extLst>
              <a:ext uri="{FF2B5EF4-FFF2-40B4-BE49-F238E27FC236}">
                <a16:creationId xmlns:a16="http://schemas.microsoft.com/office/drawing/2014/main" id="{146A453E-5155-418F-865C-7A0AB0DA2E29}"/>
              </a:ext>
            </a:extLst>
          </p:cNvPr>
          <p:cNvSpPr/>
          <p:nvPr/>
        </p:nvSpPr>
        <p:spPr bwMode="auto">
          <a:xfrm>
            <a:off x="7380234" y="2967063"/>
            <a:ext cx="72006" cy="72006"/>
          </a:xfrm>
          <a:prstGeom prst="ellipse">
            <a:avLst/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F02626A4-5189-40E2-9682-FAA3D6387151}"/>
                  </a:ext>
                </a:extLst>
              </p:cNvPr>
              <p:cNvSpPr/>
              <p:nvPr/>
            </p:nvSpPr>
            <p:spPr>
              <a:xfrm>
                <a:off x="7212524" y="2942550"/>
                <a:ext cx="38081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zh-CN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F02626A4-5189-40E2-9682-FAA3D63871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2524" y="2942550"/>
                <a:ext cx="380810" cy="369332"/>
              </a:xfrm>
              <a:prstGeom prst="rect">
                <a:avLst/>
              </a:prstGeom>
              <a:blipFill>
                <a:blip r:embed="rId7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923BF26E-BDEC-4002-B602-722EE7234D2E}"/>
                  </a:ext>
                </a:extLst>
              </p:cNvPr>
              <p:cNvSpPr/>
              <p:nvPr/>
            </p:nvSpPr>
            <p:spPr>
              <a:xfrm>
                <a:off x="5936359" y="2688524"/>
                <a:ext cx="93012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𝑃</m:t>
                      </m:r>
                      <m:r>
                        <a:rPr lang="en-US" altLang="zh-CN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𝐷</m:t>
                      </m:r>
                      <m:r>
                        <a:rPr lang="en-US" altLang="zh-CN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𝑡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923BF26E-BDEC-4002-B602-722EE7234D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6359" y="2688524"/>
                <a:ext cx="930126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84684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直线与三角形的交点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假设直线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𝑙</m:t>
                    </m:r>
                    <m:d>
                      <m:dPr>
                        <m:ctrlPr>
                          <a:rPr lang="en-US" altLang="zh-CN" sz="2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𝑡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r>
                      <a:rPr lang="en-US" altLang="zh-CN" sz="2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𝑃</m:t>
                    </m:r>
                    <m:r>
                      <a:rPr lang="en-US" altLang="zh-CN" sz="2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r>
                      <a:rPr lang="en-US" altLang="zh-CN" sz="2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𝐷𝑡</m:t>
                    </m:r>
                    <m:r>
                      <a:rPr lang="zh-CN" altLang="en-US" sz="2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与</m:t>
                    </m:r>
                  </m:oMath>
                </a14:m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三角形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𝑃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𝑃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sz="24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𝑃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3</m:t>
                        </m:r>
                      </m:sub>
                    </m:sSub>
                    <m:r>
                      <a:rPr lang="zh-CN" altLang="en-US" sz="24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有</m:t>
                    </m:r>
                  </m:oMath>
                </a14:m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交点</a:t>
                </a: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r>
                                  <a:rPr lang="en-US" altLang="zh-CN" sz="2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𝐷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2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2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𝑡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𝑏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𝑃</m:t>
                      </m:r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−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 sz="2400" b="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:r>
                  <a:rPr lang="zh-CN" altLang="en-US" sz="24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解上述方程组即可求得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4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4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𝑡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𝑎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𝑏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CN" sz="2400" b="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zh-CN" alt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组合 11">
            <a:extLst>
              <a:ext uri="{FF2B5EF4-FFF2-40B4-BE49-F238E27FC236}">
                <a16:creationId xmlns:a16="http://schemas.microsoft.com/office/drawing/2014/main" id="{58562536-C63C-4534-9E90-9D0283A13C12}"/>
              </a:ext>
            </a:extLst>
          </p:cNvPr>
          <p:cNvGrpSpPr/>
          <p:nvPr/>
        </p:nvGrpSpPr>
        <p:grpSpPr>
          <a:xfrm>
            <a:off x="6408153" y="2103711"/>
            <a:ext cx="2024384" cy="1656138"/>
            <a:chOff x="6408153" y="2103711"/>
            <a:chExt cx="2024384" cy="1656138"/>
          </a:xfrm>
        </p:grpSpPr>
        <p:cxnSp>
          <p:nvCxnSpPr>
            <p:cNvPr id="3" name="直接连接符 2">
              <a:extLst>
                <a:ext uri="{FF2B5EF4-FFF2-40B4-BE49-F238E27FC236}">
                  <a16:creationId xmlns:a16="http://schemas.microsoft.com/office/drawing/2014/main" id="{A64CC2E9-2C16-48A6-B307-E2B6F336F249}"/>
                </a:ext>
              </a:extLst>
            </p:cNvPr>
            <p:cNvCxnSpPr/>
            <p:nvPr/>
          </p:nvCxnSpPr>
          <p:spPr bwMode="auto">
            <a:xfrm flipH="1">
              <a:off x="6444156" y="2139714"/>
              <a:ext cx="1008084" cy="1224102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BF3D381D-B6F6-4D2D-924D-2FF9ED385150}"/>
                </a:ext>
              </a:extLst>
            </p:cNvPr>
            <p:cNvCxnSpPr>
              <a:cxnSpLocks/>
            </p:cNvCxnSpPr>
            <p:nvPr/>
          </p:nvCxnSpPr>
          <p:spPr bwMode="auto">
            <a:xfrm flipH="1" flipV="1">
              <a:off x="7452240" y="2139714"/>
              <a:ext cx="936078" cy="1584132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F7732CF8-46C5-483C-B6D4-E090EE17E1B0}"/>
                </a:ext>
              </a:extLst>
            </p:cNvPr>
            <p:cNvCxnSpPr>
              <a:cxnSpLocks/>
            </p:cNvCxnSpPr>
            <p:nvPr/>
          </p:nvCxnSpPr>
          <p:spPr bwMode="auto">
            <a:xfrm flipH="1" flipV="1">
              <a:off x="6444156" y="3363816"/>
              <a:ext cx="1944162" cy="36003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C0A840CB-39C4-49D0-BC6D-34C9E45BA989}"/>
                </a:ext>
              </a:extLst>
            </p:cNvPr>
            <p:cNvSpPr/>
            <p:nvPr/>
          </p:nvSpPr>
          <p:spPr bwMode="auto">
            <a:xfrm>
              <a:off x="7420026" y="2103711"/>
              <a:ext cx="72006" cy="72006"/>
            </a:xfrm>
            <a:prstGeom prst="ellipse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E09916EA-6FF5-4590-B53A-63E95E5A9AE9}"/>
                </a:ext>
              </a:extLst>
            </p:cNvPr>
            <p:cNvSpPr/>
            <p:nvPr/>
          </p:nvSpPr>
          <p:spPr bwMode="auto">
            <a:xfrm>
              <a:off x="6408153" y="3327813"/>
              <a:ext cx="72006" cy="72006"/>
            </a:xfrm>
            <a:prstGeom prst="ellipse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89E50F25-865E-4C18-AE2A-EC90982E281E}"/>
                </a:ext>
              </a:extLst>
            </p:cNvPr>
            <p:cNvSpPr/>
            <p:nvPr/>
          </p:nvSpPr>
          <p:spPr bwMode="auto">
            <a:xfrm>
              <a:off x="8360531" y="3687843"/>
              <a:ext cx="72006" cy="72006"/>
            </a:xfrm>
            <a:prstGeom prst="ellipse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AA3D4B43-EB58-464F-85A0-FF5C6D0C0434}"/>
                  </a:ext>
                </a:extLst>
              </p:cNvPr>
              <p:cNvSpPr/>
              <p:nvPr/>
            </p:nvSpPr>
            <p:spPr>
              <a:xfrm>
                <a:off x="6032871" y="3180840"/>
                <a:ext cx="46865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𝑃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AA3D4B43-EB58-464F-85A0-FF5C6D0C04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2871" y="3180840"/>
                <a:ext cx="468653" cy="369332"/>
              </a:xfrm>
              <a:prstGeom prst="rect">
                <a:avLst/>
              </a:prstGeom>
              <a:blipFill>
                <a:blip r:embed="rId4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357FDCAD-B713-4BA1-A7EA-F894265A0D69}"/>
                  </a:ext>
                </a:extLst>
              </p:cNvPr>
              <p:cNvSpPr/>
              <p:nvPr/>
            </p:nvSpPr>
            <p:spPr>
              <a:xfrm>
                <a:off x="7308228" y="1698376"/>
                <a:ext cx="47397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𝑃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357FDCAD-B713-4BA1-A7EA-F894265A0D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8228" y="1698376"/>
                <a:ext cx="473976" cy="369332"/>
              </a:xfrm>
              <a:prstGeom prst="rect">
                <a:avLst/>
              </a:prstGeom>
              <a:blipFill>
                <a:blip r:embed="rId5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98DF6BDD-67F1-4949-A1C4-04375B6F2F54}"/>
                  </a:ext>
                </a:extLst>
              </p:cNvPr>
              <p:cNvSpPr/>
              <p:nvPr/>
            </p:nvSpPr>
            <p:spPr>
              <a:xfrm>
                <a:off x="8385165" y="3543831"/>
                <a:ext cx="47397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𝑃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98DF6BDD-67F1-4949-A1C4-04375B6F2F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5165" y="3543831"/>
                <a:ext cx="47397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85EA1FBF-134C-4CC4-B2A3-83F61863DE20}"/>
              </a:ext>
            </a:extLst>
          </p:cNvPr>
          <p:cNvCxnSpPr>
            <a:cxnSpLocks/>
          </p:cNvCxnSpPr>
          <p:nvPr/>
        </p:nvCxnSpPr>
        <p:spPr bwMode="auto">
          <a:xfrm flipH="1">
            <a:off x="6137004" y="3046864"/>
            <a:ext cx="563706" cy="40247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FA9863F1-903F-425D-B9E5-6D81A4DE5CDB}"/>
              </a:ext>
            </a:extLst>
          </p:cNvPr>
          <p:cNvCxnSpPr>
            <a:cxnSpLocks/>
          </p:cNvCxnSpPr>
          <p:nvPr/>
        </p:nvCxnSpPr>
        <p:spPr bwMode="auto">
          <a:xfrm flipH="1">
            <a:off x="6750553" y="3003066"/>
            <a:ext cx="563706" cy="40247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C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78128B4E-B4C8-4CC8-B4E6-D954AE8EFB83}"/>
              </a:ext>
            </a:extLst>
          </p:cNvPr>
          <p:cNvCxnSpPr>
            <a:cxnSpLocks/>
          </p:cNvCxnSpPr>
          <p:nvPr/>
        </p:nvCxnSpPr>
        <p:spPr bwMode="auto">
          <a:xfrm flipH="1">
            <a:off x="7392844" y="2902153"/>
            <a:ext cx="1187522" cy="100913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4" name="椭圆 33">
            <a:extLst>
              <a:ext uri="{FF2B5EF4-FFF2-40B4-BE49-F238E27FC236}">
                <a16:creationId xmlns:a16="http://schemas.microsoft.com/office/drawing/2014/main" id="{146A453E-5155-418F-865C-7A0AB0DA2E29}"/>
              </a:ext>
            </a:extLst>
          </p:cNvPr>
          <p:cNvSpPr/>
          <p:nvPr/>
        </p:nvSpPr>
        <p:spPr bwMode="auto">
          <a:xfrm>
            <a:off x="7380234" y="2967063"/>
            <a:ext cx="72006" cy="72006"/>
          </a:xfrm>
          <a:prstGeom prst="ellipse">
            <a:avLst/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F02626A4-5189-40E2-9682-FAA3D6387151}"/>
                  </a:ext>
                </a:extLst>
              </p:cNvPr>
              <p:cNvSpPr/>
              <p:nvPr/>
            </p:nvSpPr>
            <p:spPr>
              <a:xfrm>
                <a:off x="7212524" y="2942550"/>
                <a:ext cx="38081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zh-CN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F02626A4-5189-40E2-9682-FAA3D63871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2524" y="2942550"/>
                <a:ext cx="380810" cy="369332"/>
              </a:xfrm>
              <a:prstGeom prst="rect">
                <a:avLst/>
              </a:prstGeom>
              <a:blipFill>
                <a:blip r:embed="rId7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923BF26E-BDEC-4002-B602-722EE7234D2E}"/>
                  </a:ext>
                </a:extLst>
              </p:cNvPr>
              <p:cNvSpPr/>
              <p:nvPr/>
            </p:nvSpPr>
            <p:spPr>
              <a:xfrm>
                <a:off x="5936359" y="2688524"/>
                <a:ext cx="93012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𝑃</m:t>
                      </m:r>
                      <m:r>
                        <a:rPr lang="en-US" altLang="zh-CN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𝐷</m:t>
                      </m:r>
                      <m:r>
                        <a:rPr lang="en-US" altLang="zh-CN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𝑡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923BF26E-BDEC-4002-B602-722EE7234D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6359" y="2688524"/>
                <a:ext cx="930126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29427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直线与三角形的交点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克莱姆法则</a:t>
                </a: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𝑧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𝑏</m:t>
                      </m:r>
                    </m:oMath>
                  </m:oMathPara>
                </a14:m>
                <a:endParaRPr lang="en-US" altLang="zh-CN" sz="2400" b="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:endParaRPr lang="en-US" altLang="zh-CN" sz="2400" b="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brk m:alnAt="7"/>
                        </m:rP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𝑥</m:t>
                      </m:r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24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altLang="zh-CN" sz="2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𝑏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sz="24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𝐶</m:t>
                                        </m:r>
                                      </m:e>
                                      <m:sub>
                                        <m:r>
                                          <a:rPr lang="en-US" altLang="zh-CN" sz="24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sz="24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𝐶</m:t>
                                        </m:r>
                                      </m:e>
                                      <m:sub>
                                        <m:r>
                                          <a:rPr lang="en-US" altLang="zh-CN" sz="24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sz="2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24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zh-CN" sz="24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𝐶</m:t>
                                        </m:r>
                                      </m:e>
                                      <m:sub>
                                        <m:r>
                                          <a:rPr lang="en-US" altLang="zh-CN" sz="24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sz="24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𝐶</m:t>
                                        </m:r>
                                      </m:e>
                                      <m:sub>
                                        <m:r>
                                          <a:rPr lang="en-US" altLang="zh-CN" sz="24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sz="24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𝐶</m:t>
                                        </m:r>
                                      </m:e>
                                      <m:sub>
                                        <m:r>
                                          <a:rPr lang="en-US" altLang="zh-CN" sz="24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den>
                      </m:f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,</m:t>
                      </m:r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𝑦</m:t>
                      </m:r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24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zh-CN" sz="24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𝐶</m:t>
                                        </m:r>
                                      </m:e>
                                      <m:sub>
                                        <m:r>
                                          <a:rPr lang="en-US" altLang="zh-CN" sz="24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altLang="zh-CN" sz="2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𝑏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sz="24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𝐶</m:t>
                                        </m:r>
                                      </m:e>
                                      <m:sub>
                                        <m:r>
                                          <a:rPr lang="en-US" altLang="zh-CN" sz="24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24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zh-CN" sz="24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𝐶</m:t>
                                        </m:r>
                                      </m:e>
                                      <m:sub>
                                        <m:r>
                                          <a:rPr lang="en-US" altLang="zh-CN" sz="24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sz="24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𝐶</m:t>
                                        </m:r>
                                      </m:e>
                                      <m:sub>
                                        <m:r>
                                          <a:rPr lang="en-US" altLang="zh-CN" sz="24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sz="24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𝐶</m:t>
                                        </m:r>
                                      </m:e>
                                      <m:sub>
                                        <m:r>
                                          <a:rPr lang="en-US" altLang="zh-CN" sz="24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den>
                      </m:f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,</m:t>
                      </m:r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𝑧</m:t>
                      </m:r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24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zh-CN" sz="24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𝐶</m:t>
                                        </m:r>
                                      </m:e>
                                      <m:sub>
                                        <m:r>
                                          <a:rPr lang="en-US" altLang="zh-CN" sz="24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sz="24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𝐶</m:t>
                                        </m:r>
                                      </m:e>
                                      <m:sub>
                                        <m:r>
                                          <a:rPr lang="en-US" altLang="zh-CN" sz="24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altLang="zh-CN" sz="2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𝑏</m:t>
                                    </m:r>
                                  </m:e>
                                </m:mr>
                              </m:m>
                            </m:e>
                          </m:d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24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zh-CN" sz="24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𝐶</m:t>
                                        </m:r>
                                      </m:e>
                                      <m:sub>
                                        <m:r>
                                          <a:rPr lang="en-US" altLang="zh-CN" sz="24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sz="24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𝐶</m:t>
                                        </m:r>
                                      </m:e>
                                      <m:sub>
                                        <m:r>
                                          <a:rPr lang="en-US" altLang="zh-CN" sz="24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sz="24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𝐶</m:t>
                                        </m:r>
                                      </m:e>
                                      <m:sub>
                                        <m:r>
                                          <a:rPr lang="en-US" altLang="zh-CN" sz="24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den>
                      </m:f>
                    </m:oMath>
                  </m:oMathPara>
                </a14:m>
                <a:endParaRPr lang="en-US" altLang="zh-CN" sz="2400" b="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zh-CN" alt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9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35738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直线与三角形的交点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r>
                                  <a:rPr lang="en-US" altLang="zh-CN" sz="2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𝐷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2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2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𝑡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𝑏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𝑃</m:t>
                      </m:r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−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令</a:t>
                </a:r>
                <a:endParaRPr lang="en-US" altLang="zh-CN" sz="24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=</m:t>
                          </m:r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−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,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=</m:t>
                          </m:r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3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−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,</m:t>
                      </m:r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𝑊</m:t>
                      </m:r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𝑃</m:t>
                      </m:r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−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 sz="2400" b="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那么有</a:t>
                </a: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r>
                                  <a:rPr lang="en-US" altLang="zh-CN" sz="2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𝐷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𝑡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𝑏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𝑊</m:t>
                      </m:r>
                    </m:oMath>
                  </m:oMathPara>
                </a14:m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:endParaRPr lang="en-US" altLang="zh-CN" sz="2400" b="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zh-CN" alt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92349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直线与三角形的交点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0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𝐷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𝑡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𝑏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𝑊</m:t>
                      </m:r>
                    </m:oMath>
                  </m:oMathPara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𝑡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f>
                        <m:f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20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𝑊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sz="20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b="0" i="1" smtClean="0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altLang="zh-CN" sz="2000" b="0" i="1" smtClean="0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sz="20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b="0" i="1" smtClean="0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altLang="zh-CN" sz="2000" b="0" i="1" smtClean="0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20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−</m:t>
                                    </m:r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𝐷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sz="20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altLang="zh-CN" sz="20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sz="20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altLang="zh-CN" sz="20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den>
                      </m:f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,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𝑦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f>
                        <m:f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20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−</m:t>
                                    </m:r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𝐷</m:t>
                                    </m:r>
                                  </m:e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𝑊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sz="20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altLang="zh-CN" sz="20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20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−</m:t>
                                    </m:r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𝐷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sz="20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altLang="zh-CN" sz="20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sz="20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altLang="zh-CN" sz="20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den>
                      </m:f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,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𝑧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f>
                        <m:f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20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−</m:t>
                                    </m:r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𝐷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sz="20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altLang="zh-CN" sz="20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𝑊</m:t>
                                    </m:r>
                                  </m:e>
                                </m:mr>
                              </m:m>
                            </m:e>
                          </m:d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20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−</m:t>
                                    </m:r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𝐷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sz="20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altLang="zh-CN" sz="20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sz="20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altLang="zh-CN" sz="20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den>
                      </m:f>
                    </m:oMath>
                  </m:oMathPara>
                </a14:m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𝑡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𝑏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f>
                        <m:fPr>
                          <m:ctrlP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fPr>
                        <m:num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20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−</m:t>
                                    </m:r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𝐷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sz="20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altLang="zh-CN" sz="20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sz="20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altLang="zh-CN" sz="20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3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zh-CN" sz="20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2000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  <m:t>𝑊</m:t>
                                          </m:r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sz="2000" i="1">
                                                  <a:solidFill>
                                                    <a:schemeClr val="tx1">
                                                      <a:lumMod val="65000"/>
                                                      <a:lumOff val="3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微软雅黑 Light" panose="020B0502040204020203" pitchFamily="34" charset="-122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2000" i="1">
                                                  <a:solidFill>
                                                    <a:schemeClr val="tx1">
                                                      <a:lumMod val="65000"/>
                                                      <a:lumOff val="3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微软雅黑 Light" panose="020B0502040204020203" pitchFamily="34" charset="-122"/>
                                                </a:rPr>
                                                <m:t>𝐸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2000" i="1">
                                                  <a:solidFill>
                                                    <a:schemeClr val="tx1">
                                                      <a:lumMod val="65000"/>
                                                      <a:lumOff val="3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微软雅黑 Light" panose="020B0502040204020203" pitchFamily="34" charset="-122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sz="2000" i="1">
                                                  <a:solidFill>
                                                    <a:schemeClr val="tx1">
                                                      <a:lumMod val="65000"/>
                                                      <a:lumOff val="3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微软雅黑 Light" panose="020B0502040204020203" pitchFamily="34" charset="-122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2000" i="1">
                                                  <a:solidFill>
                                                    <a:schemeClr val="tx1">
                                                      <a:lumMod val="65000"/>
                                                      <a:lumOff val="3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微软雅黑 Light" panose="020B0502040204020203" pitchFamily="34" charset="-122"/>
                                                </a:rPr>
                                                <m:t>𝐸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2000" i="1">
                                                  <a:solidFill>
                                                    <a:schemeClr val="tx1">
                                                      <a:lumMod val="65000"/>
                                                      <a:lumOff val="3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微软雅黑 Light" panose="020B0502040204020203" pitchFamily="34" charset="-122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</m:e>
                                </m:d>
                              </m:e>
                            </m:mr>
                            <m:m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3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zh-CN" sz="20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en-US" altLang="zh-CN" sz="2000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  <m:t>−</m:t>
                                          </m:r>
                                          <m:r>
                                            <a:rPr lang="en-US" altLang="zh-CN" sz="2000" b="0" i="1" smtClean="0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  <m:t>𝐷</m:t>
                                          </m:r>
                                        </m:e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2000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  <m:t>𝑊</m:t>
                                          </m:r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sz="2000" i="1">
                                                  <a:solidFill>
                                                    <a:schemeClr val="tx1">
                                                      <a:lumMod val="65000"/>
                                                      <a:lumOff val="3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微软雅黑 Light" panose="020B0502040204020203" pitchFamily="34" charset="-122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2000" i="1">
                                                  <a:solidFill>
                                                    <a:schemeClr val="tx1">
                                                      <a:lumMod val="65000"/>
                                                      <a:lumOff val="3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微软雅黑 Light" panose="020B0502040204020203" pitchFamily="34" charset="-122"/>
                                                </a:rPr>
                                                <m:t>𝐸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2000" i="1">
                                                  <a:solidFill>
                                                    <a:schemeClr val="tx1">
                                                      <a:lumMod val="65000"/>
                                                      <a:lumOff val="3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微软雅黑 Light" panose="020B0502040204020203" pitchFamily="34" charset="-122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</m:e>
                                </m:d>
                              </m:e>
                            </m:mr>
                            <m:m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3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zh-CN" sz="20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en-US" altLang="zh-CN" sz="2000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  <m:t>−</m:t>
                                          </m:r>
                                          <m:r>
                                            <a:rPr lang="en-US" altLang="zh-CN" sz="2000" b="0" i="1" smtClean="0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  <m:t>𝐷</m:t>
                                          </m:r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sz="2000" i="1">
                                                  <a:solidFill>
                                                    <a:schemeClr val="tx1">
                                                      <a:lumMod val="65000"/>
                                                      <a:lumOff val="3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微软雅黑 Light" panose="020B0502040204020203" pitchFamily="34" charset="-122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2000" i="1">
                                                  <a:solidFill>
                                                    <a:schemeClr val="tx1">
                                                      <a:lumMod val="65000"/>
                                                      <a:lumOff val="3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微软雅黑 Light" panose="020B0502040204020203" pitchFamily="34" charset="-122"/>
                                                </a:rPr>
                                                <m:t>𝐸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2000" i="1">
                                                  <a:solidFill>
                                                    <a:schemeClr val="tx1">
                                                      <a:lumMod val="65000"/>
                                                      <a:lumOff val="3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微软雅黑 Light" panose="020B0502040204020203" pitchFamily="34" charset="-122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2000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  <m:t>𝑊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zh-CN" alt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marL="0" indent="0" eaLnBrk="1" hangingPunct="1">
                  <a:buNone/>
                  <a:defRPr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:endParaRPr lang="en-US" altLang="zh-CN" sz="2400" b="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zh-CN" alt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9935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直线与三角形的交点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eaLnBrk="1" hangingPunct="1">
                  <a:buNone/>
                  <a:defRPr/>
                </a:pPr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行列式的代数运算</a:t>
                </a: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𝐴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𝐵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𝐶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−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𝐴</m:t>
                          </m:r>
                          <m: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×</m:t>
                          </m:r>
                          <m: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𝐵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∙</m:t>
                      </m:r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𝐶</m:t>
                      </m:r>
                    </m:oMath>
                  </m:oMathPara>
                </a14:m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𝐴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𝐵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𝐶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−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𝐴</m:t>
                          </m:r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×</m:t>
                          </m:r>
                          <m: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𝐶</m:t>
                          </m:r>
                        </m:e>
                      </m:d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∙</m:t>
                      </m:r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𝐵</m:t>
                      </m:r>
                    </m:oMath>
                  </m:oMathPara>
                </a14:m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𝐴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𝐵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𝐶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−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𝐶</m:t>
                          </m:r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×</m:t>
                          </m:r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𝐵</m:t>
                          </m:r>
                        </m:e>
                      </m:d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∙</m:t>
                      </m:r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𝐴</m:t>
                      </m:r>
                    </m:oMath>
                  </m:oMathPara>
                </a14:m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zh-CN" alt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marL="0" indent="0" eaLnBrk="1" hangingPunct="1">
                  <a:buNone/>
                  <a:defRPr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:endParaRPr lang="en-US" altLang="zh-CN" sz="2400" b="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zh-CN" alt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1111" t="-13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71626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直线与三角形的交点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eaLnBrk="1" hangingPunct="1">
                  <a:buNone/>
                  <a:defRPr/>
                </a:pPr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行列式的代数运算</a:t>
                </a: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𝐴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𝐵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𝐶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−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𝐴</m:t>
                          </m:r>
                          <m: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×</m:t>
                          </m:r>
                          <m: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𝐵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∙</m:t>
                      </m:r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𝐶</m:t>
                      </m:r>
                    </m:oMath>
                  </m:oMathPara>
                </a14:m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24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𝐴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𝐵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𝐶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−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𝐴</m:t>
                          </m:r>
                          <m:r>
                            <a:rPr lang="en-US" altLang="zh-CN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×</m:t>
                          </m:r>
                          <m:r>
                            <a:rPr lang="en-US" altLang="zh-CN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𝐶</m:t>
                          </m:r>
                        </m:e>
                      </m:d>
                      <m:r>
                        <a:rPr lang="en-US" altLang="zh-CN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∙</m:t>
                      </m:r>
                      <m:r>
                        <a:rPr lang="en-US" altLang="zh-CN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𝐵</m:t>
                      </m:r>
                    </m:oMath>
                  </m:oMathPara>
                </a14:m>
                <a:endParaRPr lang="en-US" altLang="zh-CN" sz="2400" dirty="0">
                  <a:solidFill>
                    <a:srgbClr val="C00000"/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𝐴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𝐵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𝐶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−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𝐶</m:t>
                          </m:r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×</m:t>
                          </m:r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𝐵</m:t>
                          </m:r>
                        </m:e>
                      </m:d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∙</m:t>
                      </m:r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𝐴</m:t>
                      </m:r>
                    </m:oMath>
                  </m:oMathPara>
                </a14:m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𝑡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𝑏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sz="240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2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altLang="zh-CN" sz="24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−</m:t>
                                    </m:r>
                                    <m:r>
                                      <a:rPr lang="en-US" altLang="zh-CN" sz="24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𝐷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sz="24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altLang="zh-CN" sz="24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sz="24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altLang="zh-CN" sz="24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altLang="zh-CN" sz="2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3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zh-CN" sz="24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2400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  <m:t>𝑊</m:t>
                                          </m:r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sz="2400" i="1">
                                                  <a:solidFill>
                                                    <a:schemeClr val="tx1">
                                                      <a:lumMod val="65000"/>
                                                      <a:lumOff val="3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微软雅黑 Light" panose="020B0502040204020203" pitchFamily="34" charset="-122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2400" i="1">
                                                  <a:solidFill>
                                                    <a:schemeClr val="tx1">
                                                      <a:lumMod val="65000"/>
                                                      <a:lumOff val="3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微软雅黑 Light" panose="020B0502040204020203" pitchFamily="34" charset="-122"/>
                                                </a:rPr>
                                                <m:t>𝐸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2400" i="1">
                                                  <a:solidFill>
                                                    <a:schemeClr val="tx1">
                                                      <a:lumMod val="65000"/>
                                                      <a:lumOff val="3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微软雅黑 Light" panose="020B0502040204020203" pitchFamily="34" charset="-122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sz="2400" i="1">
                                                  <a:solidFill>
                                                    <a:schemeClr val="tx1">
                                                      <a:lumMod val="65000"/>
                                                      <a:lumOff val="3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微软雅黑 Light" panose="020B0502040204020203" pitchFamily="34" charset="-122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2400" i="1">
                                                  <a:solidFill>
                                                    <a:schemeClr val="tx1">
                                                      <a:lumMod val="65000"/>
                                                      <a:lumOff val="3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微软雅黑 Light" panose="020B0502040204020203" pitchFamily="34" charset="-122"/>
                                                </a:rPr>
                                                <m:t>𝐸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2400" i="1">
                                                  <a:solidFill>
                                                    <a:schemeClr val="tx1">
                                                      <a:lumMod val="65000"/>
                                                      <a:lumOff val="3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微软雅黑 Light" panose="020B0502040204020203" pitchFamily="34" charset="-122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</m:e>
                                </m:d>
                              </m:e>
                            </m:mr>
                            <m:m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altLang="zh-CN" sz="2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3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zh-CN" sz="24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en-US" altLang="zh-CN" sz="2400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  <m:t>−</m:t>
                                          </m:r>
                                          <m:r>
                                            <a:rPr lang="en-US" altLang="zh-CN" sz="2400" b="0" i="1" smtClean="0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  <m:t>𝐷</m:t>
                                          </m:r>
                                        </m:e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2400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  <m:t>𝑊</m:t>
                                          </m:r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sz="2400" i="1">
                                                  <a:solidFill>
                                                    <a:schemeClr val="tx1">
                                                      <a:lumMod val="65000"/>
                                                      <a:lumOff val="3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微软雅黑 Light" panose="020B0502040204020203" pitchFamily="34" charset="-122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2400" i="1">
                                                  <a:solidFill>
                                                    <a:schemeClr val="tx1">
                                                      <a:lumMod val="65000"/>
                                                      <a:lumOff val="3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微软雅黑 Light" panose="020B0502040204020203" pitchFamily="34" charset="-122"/>
                                                </a:rPr>
                                                <m:t>𝐸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2400" i="1">
                                                  <a:solidFill>
                                                    <a:schemeClr val="tx1">
                                                      <a:lumMod val="65000"/>
                                                      <a:lumOff val="3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微软雅黑 Light" panose="020B0502040204020203" pitchFamily="34" charset="-122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</m:e>
                                </m:d>
                              </m:e>
                            </m:mr>
                            <m:m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altLang="zh-CN" sz="2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3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zh-CN" sz="24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en-US" altLang="zh-CN" sz="2400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  <m:t>−</m:t>
                                          </m:r>
                                          <m:r>
                                            <a:rPr lang="en-US" altLang="zh-CN" sz="2400" b="0" i="1" smtClean="0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  <m:t>𝐷</m:t>
                                          </m:r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sz="2400" i="1">
                                                  <a:solidFill>
                                                    <a:schemeClr val="tx1">
                                                      <a:lumMod val="65000"/>
                                                      <a:lumOff val="3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微软雅黑 Light" panose="020B0502040204020203" pitchFamily="34" charset="-122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2400" i="1">
                                                  <a:solidFill>
                                                    <a:schemeClr val="tx1">
                                                      <a:lumMod val="65000"/>
                                                      <a:lumOff val="3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微软雅黑 Light" panose="020B0502040204020203" pitchFamily="34" charset="-122"/>
                                                </a:rPr>
                                                <m:t>𝐸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2400" i="1">
                                                  <a:solidFill>
                                                    <a:schemeClr val="tx1">
                                                      <a:lumMod val="65000"/>
                                                      <a:lumOff val="3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微软雅黑 Light" panose="020B0502040204020203" pitchFamily="34" charset="-122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2400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  <m:t>𝑊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marL="0" indent="0" eaLnBrk="1" hangingPunct="1">
                  <a:buNone/>
                  <a:defRPr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:endParaRPr lang="en-US" altLang="zh-CN" sz="2400" b="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zh-CN" alt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1111" t="-13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1384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直线与三角形的交点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已知直线和三角形顶点，判断直线和三角形是否相交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100679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直线与三角形的交点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eaLnBrk="1" hangingPunct="1">
                  <a:buNone/>
                  <a:defRPr/>
                </a:pPr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行列式的代数运算</a:t>
                </a: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𝐴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𝐵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𝐶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−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𝐴</m:t>
                          </m:r>
                          <m: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×</m:t>
                          </m:r>
                          <m: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𝐵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∙</m:t>
                      </m:r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𝐶</m:t>
                      </m:r>
                    </m:oMath>
                  </m:oMathPara>
                </a14:m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24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𝐴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𝐵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𝐶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−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𝐴</m:t>
                          </m:r>
                          <m:r>
                            <a:rPr lang="en-US" altLang="zh-CN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×</m:t>
                          </m:r>
                          <m:r>
                            <a:rPr lang="en-US" altLang="zh-CN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𝐶</m:t>
                          </m:r>
                        </m:e>
                      </m:d>
                      <m:r>
                        <a:rPr lang="en-US" altLang="zh-CN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∙</m:t>
                      </m:r>
                      <m:r>
                        <a:rPr lang="en-US" altLang="zh-CN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𝐵</m:t>
                      </m:r>
                    </m:oMath>
                  </m:oMathPara>
                </a14:m>
                <a:endParaRPr lang="en-US" altLang="zh-CN" sz="2400" dirty="0">
                  <a:solidFill>
                    <a:srgbClr val="C00000"/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𝐴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𝐵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𝐶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−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𝐶</m:t>
                          </m:r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×</m:t>
                          </m:r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𝐵</m:t>
                          </m:r>
                        </m:e>
                      </m:d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∙</m:t>
                      </m:r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𝐴</m:t>
                      </m:r>
                    </m:oMath>
                  </m:oMathPara>
                </a14:m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𝑡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𝑏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ctrlPr>
                                <a:rPr lang="en-US" altLang="zh-CN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𝐷</m:t>
                              </m:r>
                              <m:r>
                                <a:rPr lang="en-US" altLang="zh-CN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en-US" altLang="zh-CN" sz="2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altLang="zh-CN" sz="2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3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zh-CN" sz="24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2400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  <m:t>𝑊</m:t>
                                          </m:r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sz="2400" i="1">
                                                  <a:solidFill>
                                                    <a:schemeClr val="tx1">
                                                      <a:lumMod val="65000"/>
                                                      <a:lumOff val="3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微软雅黑 Light" panose="020B0502040204020203" pitchFamily="34" charset="-122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2400" i="1">
                                                  <a:solidFill>
                                                    <a:schemeClr val="tx1">
                                                      <a:lumMod val="65000"/>
                                                      <a:lumOff val="3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微软雅黑 Light" panose="020B0502040204020203" pitchFamily="34" charset="-122"/>
                                                </a:rPr>
                                                <m:t>𝐸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2400" i="1">
                                                  <a:solidFill>
                                                    <a:schemeClr val="tx1">
                                                      <a:lumMod val="65000"/>
                                                      <a:lumOff val="3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微软雅黑 Light" panose="020B0502040204020203" pitchFamily="34" charset="-122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sz="2400" i="1">
                                                  <a:solidFill>
                                                    <a:schemeClr val="tx1">
                                                      <a:lumMod val="65000"/>
                                                      <a:lumOff val="3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微软雅黑 Light" panose="020B0502040204020203" pitchFamily="34" charset="-122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2400" i="1">
                                                  <a:solidFill>
                                                    <a:schemeClr val="tx1">
                                                      <a:lumMod val="65000"/>
                                                      <a:lumOff val="3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微软雅黑 Light" panose="020B0502040204020203" pitchFamily="34" charset="-122"/>
                                                </a:rPr>
                                                <m:t>𝐸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2400" i="1">
                                                  <a:solidFill>
                                                    <a:schemeClr val="tx1">
                                                      <a:lumMod val="65000"/>
                                                      <a:lumOff val="3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微软雅黑 Light" panose="020B0502040204020203" pitchFamily="34" charset="-122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</m:e>
                                </m:d>
                              </m:e>
                            </m:mr>
                            <m:m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altLang="zh-CN" sz="2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3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zh-CN" sz="24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en-US" altLang="zh-CN" sz="2400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  <m:t>−</m:t>
                                          </m:r>
                                          <m:r>
                                            <a:rPr lang="en-US" altLang="zh-CN" sz="2400" b="0" i="1" smtClean="0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  <m:t>𝐷</m:t>
                                          </m:r>
                                        </m:e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2400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  <m:t>𝑊</m:t>
                                          </m:r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sz="2400" i="1">
                                                  <a:solidFill>
                                                    <a:schemeClr val="tx1">
                                                      <a:lumMod val="65000"/>
                                                      <a:lumOff val="3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微软雅黑 Light" panose="020B0502040204020203" pitchFamily="34" charset="-122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2400" i="1">
                                                  <a:solidFill>
                                                    <a:schemeClr val="tx1">
                                                      <a:lumMod val="65000"/>
                                                      <a:lumOff val="3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微软雅黑 Light" panose="020B0502040204020203" pitchFamily="34" charset="-122"/>
                                                </a:rPr>
                                                <m:t>𝐸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2400" i="1">
                                                  <a:solidFill>
                                                    <a:schemeClr val="tx1">
                                                      <a:lumMod val="65000"/>
                                                      <a:lumOff val="3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微软雅黑 Light" panose="020B0502040204020203" pitchFamily="34" charset="-122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</m:e>
                                </m:d>
                              </m:e>
                            </m:mr>
                            <m:m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altLang="zh-CN" sz="2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3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zh-CN" sz="24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en-US" altLang="zh-CN" sz="2400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  <m:t>−</m:t>
                                          </m:r>
                                          <m:r>
                                            <a:rPr lang="en-US" altLang="zh-CN" sz="2400" b="0" i="1" smtClean="0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  <m:t>𝐷</m:t>
                                          </m:r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sz="2400" i="1">
                                                  <a:solidFill>
                                                    <a:schemeClr val="tx1">
                                                      <a:lumMod val="65000"/>
                                                      <a:lumOff val="3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微软雅黑 Light" panose="020B0502040204020203" pitchFamily="34" charset="-122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2400" i="1">
                                                  <a:solidFill>
                                                    <a:schemeClr val="tx1">
                                                      <a:lumMod val="65000"/>
                                                      <a:lumOff val="3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微软雅黑 Light" panose="020B0502040204020203" pitchFamily="34" charset="-122"/>
                                                </a:rPr>
                                                <m:t>𝐸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2400" i="1">
                                                  <a:solidFill>
                                                    <a:schemeClr val="tx1">
                                                      <a:lumMod val="65000"/>
                                                      <a:lumOff val="3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微软雅黑 Light" panose="020B0502040204020203" pitchFamily="34" charset="-122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2400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  <m:t>𝑊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marL="0" indent="0" eaLnBrk="1" hangingPunct="1">
                  <a:buNone/>
                  <a:defRPr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:endParaRPr lang="en-US" altLang="zh-CN" sz="2400" b="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zh-CN" alt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1111" t="-13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19785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直线与三角形的交点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eaLnBrk="1" hangingPunct="1">
                  <a:buNone/>
                  <a:defRPr/>
                </a:pPr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行列式的代数运算</a:t>
                </a: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24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𝐴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𝐵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𝐶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−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𝐴</m:t>
                          </m:r>
                          <m:r>
                            <a:rPr lang="en-US" altLang="zh-CN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×</m:t>
                          </m:r>
                          <m:r>
                            <a:rPr lang="en-US" altLang="zh-CN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𝐵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∙</m:t>
                      </m:r>
                      <m:r>
                        <a:rPr lang="en-US" altLang="zh-CN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𝐶</m:t>
                      </m:r>
                    </m:oMath>
                  </m:oMathPara>
                </a14:m>
                <a:endParaRPr lang="en-US" altLang="zh-CN" sz="2400" dirty="0">
                  <a:solidFill>
                    <a:srgbClr val="C00000"/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24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𝐴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𝐵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𝐶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−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𝐴</m:t>
                          </m:r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×</m:t>
                          </m:r>
                          <m: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𝐶</m:t>
                          </m:r>
                        </m:e>
                      </m:d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∙</m:t>
                      </m:r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𝐵</m:t>
                      </m:r>
                    </m:oMath>
                  </m:oMathPara>
                </a14:m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𝐴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𝐵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𝐶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−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𝐶</m:t>
                          </m:r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×</m:t>
                          </m:r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𝐵</m:t>
                          </m:r>
                        </m:e>
                      </m:d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∙</m:t>
                      </m:r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𝐴</m:t>
                      </m:r>
                    </m:oMath>
                  </m:oMathPara>
                </a14:m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𝑡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𝑏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ctrlPr>
                                <a:rPr lang="en-US" altLang="zh-CN" sz="2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𝐷</m:t>
                              </m:r>
                              <m:r>
                                <a:rPr lang="en-US" altLang="zh-CN" sz="2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en-US" altLang="zh-CN" sz="24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altLang="zh-CN" sz="240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3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zh-CN" sz="24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24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  <m:t>𝑊</m:t>
                                          </m:r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sz="24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微软雅黑 Light" panose="020B0502040204020203" pitchFamily="34" charset="-122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24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微软雅黑 Light" panose="020B0502040204020203" pitchFamily="34" charset="-122"/>
                                                </a:rPr>
                                                <m:t>𝐸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24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微软雅黑 Light" panose="020B0502040204020203" pitchFamily="34" charset="-122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sz="24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微软雅黑 Light" panose="020B0502040204020203" pitchFamily="34" charset="-122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24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微软雅黑 Light" panose="020B0502040204020203" pitchFamily="34" charset="-122"/>
                                                </a:rPr>
                                                <m:t>𝐸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24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微软雅黑 Light" panose="020B0502040204020203" pitchFamily="34" charset="-122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</m:e>
                                </m:d>
                              </m:e>
                            </m:mr>
                            <m:m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altLang="zh-CN" sz="2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3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zh-CN" sz="24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en-US" altLang="zh-CN" sz="2400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  <m:t>−</m:t>
                                          </m:r>
                                          <m:r>
                                            <a:rPr lang="en-US" altLang="zh-CN" sz="2400" b="0" i="1" smtClean="0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  <m:t>𝐷</m:t>
                                          </m:r>
                                        </m:e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2400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  <m:t>𝑊</m:t>
                                          </m:r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sz="2400" i="1">
                                                  <a:solidFill>
                                                    <a:schemeClr val="tx1">
                                                      <a:lumMod val="65000"/>
                                                      <a:lumOff val="3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微软雅黑 Light" panose="020B0502040204020203" pitchFamily="34" charset="-122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2400" i="1">
                                                  <a:solidFill>
                                                    <a:schemeClr val="tx1">
                                                      <a:lumMod val="65000"/>
                                                      <a:lumOff val="3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微软雅黑 Light" panose="020B0502040204020203" pitchFamily="34" charset="-122"/>
                                                </a:rPr>
                                                <m:t>𝐸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2400" i="1">
                                                  <a:solidFill>
                                                    <a:schemeClr val="tx1">
                                                      <a:lumMod val="65000"/>
                                                      <a:lumOff val="3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微软雅黑 Light" panose="020B0502040204020203" pitchFamily="34" charset="-122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</m:e>
                                </m:d>
                              </m:e>
                            </m:mr>
                            <m:m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altLang="zh-CN" sz="2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3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zh-CN" sz="24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en-US" altLang="zh-CN" sz="2400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  <m:t>−</m:t>
                                          </m:r>
                                          <m:r>
                                            <a:rPr lang="en-US" altLang="zh-CN" sz="2400" b="0" i="1" smtClean="0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  <m:t>𝐷</m:t>
                                          </m:r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sz="2400" i="1">
                                                  <a:solidFill>
                                                    <a:schemeClr val="tx1">
                                                      <a:lumMod val="65000"/>
                                                      <a:lumOff val="3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微软雅黑 Light" panose="020B0502040204020203" pitchFamily="34" charset="-122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2400" i="1">
                                                  <a:solidFill>
                                                    <a:schemeClr val="tx1">
                                                      <a:lumMod val="65000"/>
                                                      <a:lumOff val="3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微软雅黑 Light" panose="020B0502040204020203" pitchFamily="34" charset="-122"/>
                                                </a:rPr>
                                                <m:t>𝐸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2400" i="1">
                                                  <a:solidFill>
                                                    <a:schemeClr val="tx1">
                                                      <a:lumMod val="65000"/>
                                                      <a:lumOff val="3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微软雅黑 Light" panose="020B0502040204020203" pitchFamily="34" charset="-122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2400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  <m:t>𝑊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marL="0" indent="0" eaLnBrk="1" hangingPunct="1">
                  <a:buNone/>
                  <a:defRPr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:endParaRPr lang="en-US" altLang="zh-CN" sz="2400" b="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zh-CN" alt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1111" t="-13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43446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直线与三角形的交点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eaLnBrk="1" hangingPunct="1">
                  <a:buNone/>
                  <a:defRPr/>
                </a:pPr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行列式的代数运算</a:t>
                </a: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24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𝐴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𝐵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𝐶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−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𝐴</m:t>
                          </m:r>
                          <m:r>
                            <a:rPr lang="en-US" altLang="zh-CN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×</m:t>
                          </m:r>
                          <m:r>
                            <a:rPr lang="en-US" altLang="zh-CN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𝐵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∙</m:t>
                      </m:r>
                      <m:r>
                        <a:rPr lang="en-US" altLang="zh-CN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𝐶</m:t>
                      </m:r>
                    </m:oMath>
                  </m:oMathPara>
                </a14:m>
                <a:endParaRPr lang="en-US" altLang="zh-CN" sz="2400" dirty="0">
                  <a:solidFill>
                    <a:srgbClr val="C00000"/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24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𝐴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𝐵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𝐶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−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𝐴</m:t>
                          </m:r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×</m:t>
                          </m:r>
                          <m: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𝐶</m:t>
                          </m:r>
                        </m:e>
                      </m:d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∙</m:t>
                      </m:r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𝐵</m:t>
                      </m:r>
                    </m:oMath>
                  </m:oMathPara>
                </a14:m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𝐴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𝐵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𝐶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−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𝐶</m:t>
                          </m:r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×</m:t>
                          </m:r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𝐵</m:t>
                          </m:r>
                        </m:e>
                      </m:d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∙</m:t>
                      </m:r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𝐴</m:t>
                      </m:r>
                    </m:oMath>
                  </m:oMathPara>
                </a14:m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𝑡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𝑏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ctrlPr>
                                <a:rPr lang="en-US" altLang="zh-CN" sz="2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𝐷</m:t>
                              </m:r>
                              <m:r>
                                <a:rPr lang="en-US" altLang="zh-CN" sz="2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en-US" altLang="zh-CN" sz="24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d>
                                  <m:dPr>
                                    <m:ctrlPr>
                                      <a:rPr lang="en-US" altLang="zh-CN" sz="24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4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𝑊</m:t>
                                    </m:r>
                                    <m:r>
                                      <a:rPr lang="en-US" altLang="zh-CN" sz="24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×</m:t>
                                    </m:r>
                                    <m:sSub>
                                      <m:sSubPr>
                                        <m:ctrlPr>
                                          <a:rPr lang="en-US" altLang="zh-CN" sz="24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altLang="zh-CN" sz="2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altLang="zh-CN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∙</m:t>
                                </m:r>
                                <m:sSub>
                                  <m:sSubPr>
                                    <m:ctrlPr>
                                      <a:rPr lang="en-US" altLang="zh-CN" sz="24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altLang="zh-CN" sz="2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3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zh-CN" sz="24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en-US" altLang="zh-CN" sz="2400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  <m:t>−</m:t>
                                          </m:r>
                                          <m:r>
                                            <a:rPr lang="en-US" altLang="zh-CN" sz="2400" b="0" i="1" smtClean="0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  <m:t>𝐷</m:t>
                                          </m:r>
                                        </m:e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2400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  <m:t>𝑊</m:t>
                                          </m:r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sz="2400" i="1">
                                                  <a:solidFill>
                                                    <a:schemeClr val="tx1">
                                                      <a:lumMod val="65000"/>
                                                      <a:lumOff val="3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微软雅黑 Light" panose="020B0502040204020203" pitchFamily="34" charset="-122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2400" i="1">
                                                  <a:solidFill>
                                                    <a:schemeClr val="tx1">
                                                      <a:lumMod val="65000"/>
                                                      <a:lumOff val="3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微软雅黑 Light" panose="020B0502040204020203" pitchFamily="34" charset="-122"/>
                                                </a:rPr>
                                                <m:t>𝐸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2400" i="1">
                                                  <a:solidFill>
                                                    <a:schemeClr val="tx1">
                                                      <a:lumMod val="65000"/>
                                                      <a:lumOff val="3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微软雅黑 Light" panose="020B0502040204020203" pitchFamily="34" charset="-122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</m:e>
                                </m:d>
                              </m:e>
                            </m:mr>
                            <m:m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altLang="zh-CN" sz="2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3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zh-CN" sz="24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en-US" altLang="zh-CN" sz="2400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  <m:t>−</m:t>
                                          </m:r>
                                          <m:r>
                                            <a:rPr lang="en-US" altLang="zh-CN" sz="2400" b="0" i="1" smtClean="0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  <m:t>𝐷</m:t>
                                          </m:r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sz="2400" i="1">
                                                  <a:solidFill>
                                                    <a:schemeClr val="tx1">
                                                      <a:lumMod val="65000"/>
                                                      <a:lumOff val="3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微软雅黑 Light" panose="020B0502040204020203" pitchFamily="34" charset="-122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2400" i="1">
                                                  <a:solidFill>
                                                    <a:schemeClr val="tx1">
                                                      <a:lumMod val="65000"/>
                                                      <a:lumOff val="3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微软雅黑 Light" panose="020B0502040204020203" pitchFamily="34" charset="-122"/>
                                                </a:rPr>
                                                <m:t>𝐸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2400" i="1">
                                                  <a:solidFill>
                                                    <a:schemeClr val="tx1">
                                                      <a:lumMod val="65000"/>
                                                      <a:lumOff val="3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微软雅黑 Light" panose="020B0502040204020203" pitchFamily="34" charset="-122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2400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  <m:t>𝑊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marL="0" indent="0" eaLnBrk="1" hangingPunct="1">
                  <a:buNone/>
                  <a:defRPr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:endParaRPr lang="en-US" altLang="zh-CN" sz="2400" b="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zh-CN" alt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1111" t="-13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03728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直线与三角形的交点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eaLnBrk="1" hangingPunct="1">
                  <a:buNone/>
                  <a:defRPr/>
                </a:pPr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行列式的代数运算</a:t>
                </a: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24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𝐴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𝐵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𝐶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−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𝐴</m:t>
                          </m:r>
                          <m: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×</m:t>
                          </m:r>
                          <m: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𝐵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∙</m:t>
                      </m:r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𝐶</m:t>
                      </m:r>
                    </m:oMath>
                  </m:oMathPara>
                </a14:m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24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𝐴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𝐵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𝐶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−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𝐴</m:t>
                          </m:r>
                          <m:r>
                            <a:rPr lang="en-US" altLang="zh-CN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×</m:t>
                          </m:r>
                          <m:r>
                            <a:rPr lang="en-US" altLang="zh-CN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𝐶</m:t>
                          </m:r>
                        </m:e>
                      </m:d>
                      <m:r>
                        <a:rPr lang="en-US" altLang="zh-CN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∙</m:t>
                      </m:r>
                      <m:r>
                        <a:rPr lang="en-US" altLang="zh-CN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𝐵</m:t>
                      </m:r>
                    </m:oMath>
                  </m:oMathPara>
                </a14:m>
                <a:endParaRPr lang="en-US" altLang="zh-CN" sz="2400" dirty="0">
                  <a:solidFill>
                    <a:srgbClr val="C00000"/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𝐴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𝐵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𝐶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−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𝐶</m:t>
                          </m:r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×</m:t>
                          </m:r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𝐵</m:t>
                          </m:r>
                        </m:e>
                      </m:d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∙</m:t>
                      </m:r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𝐴</m:t>
                      </m:r>
                    </m:oMath>
                  </m:oMathPara>
                </a14:m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𝑡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𝑏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ctrlPr>
                                <a:rPr lang="en-US" altLang="zh-CN" sz="2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𝐷</m:t>
                              </m:r>
                              <m:r>
                                <a:rPr lang="en-US" altLang="zh-CN" sz="2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en-US" altLang="zh-CN" sz="24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d>
                                  <m:dPr>
                                    <m:ctrlPr>
                                      <a:rPr lang="en-US" altLang="zh-CN" sz="2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𝑊</m:t>
                                    </m:r>
                                    <m:r>
                                      <a:rPr lang="en-US" altLang="zh-CN" sz="2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×</m:t>
                                    </m:r>
                                    <m:sSub>
                                      <m:sSubPr>
                                        <m:ctrlPr>
                                          <a:rPr lang="en-US" altLang="zh-CN" sz="24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altLang="zh-CN" sz="2400" b="0" i="1" smtClean="0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altLang="zh-CN" sz="2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∙</m:t>
                                </m:r>
                                <m:sSub>
                                  <m:sSubPr>
                                    <m:ctrlPr>
                                      <a:rPr lang="en-US" altLang="zh-CN" sz="2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altLang="zh-CN" sz="240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3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zh-CN" sz="24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en-US" altLang="zh-CN" sz="24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  <m:t>−</m:t>
                                          </m:r>
                                          <m:r>
                                            <a:rPr lang="en-US" altLang="zh-CN" sz="2400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  <m:t>𝐷</m:t>
                                          </m:r>
                                        </m:e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24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  <m:t>𝑊</m:t>
                                          </m:r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sz="24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微软雅黑 Light" panose="020B0502040204020203" pitchFamily="34" charset="-122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24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微软雅黑 Light" panose="020B0502040204020203" pitchFamily="34" charset="-122"/>
                                                </a:rPr>
                                                <m:t>𝐸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24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微软雅黑 Light" panose="020B0502040204020203" pitchFamily="34" charset="-122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</m:e>
                                </m:d>
                              </m:e>
                            </m:mr>
                            <m:m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altLang="zh-CN" sz="2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3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zh-CN" sz="24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en-US" altLang="zh-CN" sz="2400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  <m:t>−</m:t>
                                          </m:r>
                                          <m:r>
                                            <a:rPr lang="en-US" altLang="zh-CN" sz="2400" b="0" i="1" smtClean="0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  <m:t>𝐷</m:t>
                                          </m:r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sz="2400" i="1">
                                                  <a:solidFill>
                                                    <a:schemeClr val="tx1">
                                                      <a:lumMod val="65000"/>
                                                      <a:lumOff val="3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微软雅黑 Light" panose="020B0502040204020203" pitchFamily="34" charset="-122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2400" i="1">
                                                  <a:solidFill>
                                                    <a:schemeClr val="tx1">
                                                      <a:lumMod val="65000"/>
                                                      <a:lumOff val="3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微软雅黑 Light" panose="020B0502040204020203" pitchFamily="34" charset="-122"/>
                                                </a:rPr>
                                                <m:t>𝐸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2400" i="1">
                                                  <a:solidFill>
                                                    <a:schemeClr val="tx1">
                                                      <a:lumMod val="65000"/>
                                                      <a:lumOff val="3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微软雅黑 Light" panose="020B0502040204020203" pitchFamily="34" charset="-122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2400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  <m:t>𝑊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marL="0" indent="0" eaLnBrk="1" hangingPunct="1">
                  <a:buNone/>
                  <a:defRPr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:endParaRPr lang="en-US" altLang="zh-CN" sz="2400" b="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zh-CN" alt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1111" t="-13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6764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直线与三角形的交点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eaLnBrk="1" hangingPunct="1">
                  <a:buNone/>
                  <a:defRPr/>
                </a:pPr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行列式的代数运算</a:t>
                </a: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24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𝐴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𝐵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𝐶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−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𝐴</m:t>
                          </m:r>
                          <m: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×</m:t>
                          </m:r>
                          <m: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𝐵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∙</m:t>
                      </m:r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𝐶</m:t>
                      </m:r>
                    </m:oMath>
                  </m:oMathPara>
                </a14:m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24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𝐴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𝐵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𝐶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−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𝐴</m:t>
                          </m:r>
                          <m:r>
                            <a:rPr lang="en-US" altLang="zh-CN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×</m:t>
                          </m:r>
                          <m:r>
                            <a:rPr lang="en-US" altLang="zh-CN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𝐶</m:t>
                          </m:r>
                        </m:e>
                      </m:d>
                      <m:r>
                        <a:rPr lang="en-US" altLang="zh-CN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∙</m:t>
                      </m:r>
                      <m:r>
                        <a:rPr lang="en-US" altLang="zh-CN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𝐵</m:t>
                      </m:r>
                    </m:oMath>
                  </m:oMathPara>
                </a14:m>
                <a:endParaRPr lang="en-US" altLang="zh-CN" sz="2400" dirty="0">
                  <a:solidFill>
                    <a:srgbClr val="C00000"/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𝐴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𝐵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𝐶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−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𝐶</m:t>
                          </m:r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×</m:t>
                          </m:r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𝐵</m:t>
                          </m:r>
                        </m:e>
                      </m:d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∙</m:t>
                      </m:r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𝐴</m:t>
                      </m:r>
                    </m:oMath>
                  </m:oMathPara>
                </a14:m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𝑡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𝑏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ctrlPr>
                                <a:rPr lang="en-US" altLang="zh-CN" sz="2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𝐷</m:t>
                              </m:r>
                              <m:r>
                                <a:rPr lang="en-US" altLang="zh-CN" sz="2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en-US" altLang="zh-CN" sz="24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d>
                                  <m:dPr>
                                    <m:ctrlPr>
                                      <a:rPr lang="en-US" altLang="zh-CN" sz="2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𝑊</m:t>
                                    </m:r>
                                    <m:r>
                                      <a:rPr lang="en-US" altLang="zh-CN" sz="2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×</m:t>
                                    </m:r>
                                    <m:sSub>
                                      <m:sSubPr>
                                        <m:ctrlPr>
                                          <a:rPr lang="en-US" altLang="zh-CN" sz="24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altLang="zh-CN" sz="2400" b="0" i="1" smtClean="0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altLang="zh-CN" sz="2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∙</m:t>
                                </m:r>
                                <m:sSub>
                                  <m:sSubPr>
                                    <m:ctrlPr>
                                      <a:rPr lang="en-US" altLang="zh-CN" sz="2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d>
                                  <m:dPr>
                                    <m:ctrlPr>
                                      <a:rPr lang="en-US" altLang="zh-CN" sz="24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4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𝐷</m:t>
                                    </m:r>
                                    <m:r>
                                      <a:rPr lang="en-US" altLang="zh-CN" sz="24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×</m:t>
                                    </m:r>
                                    <m:sSub>
                                      <m:sSubPr>
                                        <m:ctrlPr>
                                          <a:rPr lang="en-US" altLang="zh-CN" sz="24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altLang="zh-CN" sz="24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altLang="zh-CN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∙</m:t>
                                </m:r>
                                <m:r>
                                  <a:rPr lang="en-US" altLang="zh-CN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𝑊</m:t>
                                </m:r>
                              </m:e>
                            </m:mr>
                            <m:m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altLang="zh-CN" sz="2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3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zh-CN" sz="24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en-US" altLang="zh-CN" sz="2400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  <m:t>−</m:t>
                                          </m:r>
                                          <m:r>
                                            <a:rPr lang="en-US" altLang="zh-CN" sz="2400" b="0" i="1" smtClean="0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  <m:t>𝐷</m:t>
                                          </m:r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sz="2400" i="1">
                                                  <a:solidFill>
                                                    <a:schemeClr val="tx1">
                                                      <a:lumMod val="65000"/>
                                                      <a:lumOff val="3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微软雅黑 Light" panose="020B0502040204020203" pitchFamily="34" charset="-122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2400" i="1">
                                                  <a:solidFill>
                                                    <a:schemeClr val="tx1">
                                                      <a:lumMod val="65000"/>
                                                      <a:lumOff val="3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微软雅黑 Light" panose="020B0502040204020203" pitchFamily="34" charset="-122"/>
                                                </a:rPr>
                                                <m:t>𝐸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2400" i="1">
                                                  <a:solidFill>
                                                    <a:schemeClr val="tx1">
                                                      <a:lumMod val="65000"/>
                                                      <a:lumOff val="3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微软雅黑 Light" panose="020B0502040204020203" pitchFamily="34" charset="-122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2400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  <m:t>𝑊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marL="0" indent="0" eaLnBrk="1" hangingPunct="1">
                  <a:buNone/>
                  <a:defRPr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:endParaRPr lang="en-US" altLang="zh-CN" sz="2400" b="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zh-CN" alt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1111" t="-13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34121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直线与三角形的交点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eaLnBrk="1" hangingPunct="1">
                  <a:buNone/>
                  <a:defRPr/>
                </a:pPr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行列式的代数运算</a:t>
                </a: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24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𝐴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𝐵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𝐶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−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𝐴</m:t>
                          </m:r>
                          <m: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×</m:t>
                          </m:r>
                          <m: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𝐵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∙</m:t>
                      </m:r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𝐶</m:t>
                      </m:r>
                    </m:oMath>
                  </m:oMathPara>
                </a14:m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24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𝐴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𝐵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𝐶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−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𝐴</m:t>
                          </m:r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×</m:t>
                          </m:r>
                          <m: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𝐶</m:t>
                          </m:r>
                        </m:e>
                      </m:d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∙</m:t>
                      </m:r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𝐵</m:t>
                      </m:r>
                    </m:oMath>
                  </m:oMathPara>
                </a14:m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24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𝐴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𝐵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𝐶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−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𝐶</m:t>
                          </m:r>
                          <m:r>
                            <a:rPr lang="en-US" altLang="zh-CN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×</m:t>
                          </m:r>
                          <m:r>
                            <a:rPr lang="en-US" altLang="zh-CN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𝐵</m:t>
                          </m:r>
                        </m:e>
                      </m:d>
                      <m:r>
                        <a:rPr lang="en-US" altLang="zh-CN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∙</m:t>
                      </m:r>
                      <m:r>
                        <a:rPr lang="en-US" altLang="zh-CN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𝐴</m:t>
                      </m:r>
                    </m:oMath>
                  </m:oMathPara>
                </a14:m>
                <a:endParaRPr lang="en-US" altLang="zh-CN" sz="2400" dirty="0">
                  <a:solidFill>
                    <a:srgbClr val="C00000"/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𝑡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𝑏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ctrlPr>
                                <a:rPr lang="en-US" altLang="zh-CN" sz="2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𝐷</m:t>
                              </m:r>
                              <m:r>
                                <a:rPr lang="en-US" altLang="zh-CN" sz="2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en-US" altLang="zh-CN" sz="24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d>
                                  <m:dPr>
                                    <m:ctrlPr>
                                      <a:rPr lang="en-US" altLang="zh-CN" sz="2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𝑊</m:t>
                                    </m:r>
                                    <m:r>
                                      <a:rPr lang="en-US" altLang="zh-CN" sz="2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×</m:t>
                                    </m:r>
                                    <m:sSub>
                                      <m:sSubPr>
                                        <m:ctrlPr>
                                          <a:rPr lang="en-US" altLang="zh-CN" sz="24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altLang="zh-CN" sz="2400" b="0" i="1" smtClean="0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altLang="zh-CN" sz="2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∙</m:t>
                                </m:r>
                                <m:sSub>
                                  <m:sSubPr>
                                    <m:ctrlPr>
                                      <a:rPr lang="en-US" altLang="zh-CN" sz="2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d>
                                  <m:dPr>
                                    <m:ctrlPr>
                                      <a:rPr lang="en-US" altLang="zh-CN" sz="2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𝐷</m:t>
                                    </m:r>
                                    <m:r>
                                      <a:rPr lang="en-US" altLang="zh-CN" sz="2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×</m:t>
                                    </m:r>
                                    <m:sSub>
                                      <m:sSubPr>
                                        <m:ctrlPr>
                                          <a:rPr lang="en-US" altLang="zh-CN" sz="24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altLang="zh-CN" sz="24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altLang="zh-CN" sz="2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∙</m:t>
                                </m:r>
                                <m:r>
                                  <a:rPr lang="en-US" altLang="zh-CN" sz="2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𝑊</m:t>
                                </m:r>
                              </m:e>
                            </m:mr>
                            <m:m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altLang="zh-CN" sz="240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3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zh-CN" sz="24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en-US" altLang="zh-CN" sz="24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  <m:t>−</m:t>
                                          </m:r>
                                          <m:r>
                                            <a:rPr lang="en-US" altLang="zh-CN" sz="2400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  <m:t>𝐷</m:t>
                                          </m:r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sz="24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微软雅黑 Light" panose="020B0502040204020203" pitchFamily="34" charset="-122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24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微软雅黑 Light" panose="020B0502040204020203" pitchFamily="34" charset="-122"/>
                                                </a:rPr>
                                                <m:t>𝐸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24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微软雅黑 Light" panose="020B0502040204020203" pitchFamily="34" charset="-122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24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  <m:t>𝑊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marL="0" indent="0" eaLnBrk="1" hangingPunct="1">
                  <a:buNone/>
                  <a:defRPr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:endParaRPr lang="en-US" altLang="zh-CN" sz="2400" b="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zh-CN" alt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1111" t="-13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68402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直线与三角形的交点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eaLnBrk="1" hangingPunct="1">
                  <a:buNone/>
                  <a:defRPr/>
                </a:pPr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行列式的代数运算</a:t>
                </a: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24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𝐴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𝐵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𝐶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−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𝐴</m:t>
                          </m:r>
                          <m: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×</m:t>
                          </m:r>
                          <m: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𝐵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∙</m:t>
                      </m:r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𝐶</m:t>
                      </m:r>
                    </m:oMath>
                  </m:oMathPara>
                </a14:m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24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𝐴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𝐵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𝐶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−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𝐴</m:t>
                          </m:r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×</m:t>
                          </m:r>
                          <m: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𝐶</m:t>
                          </m:r>
                        </m:e>
                      </m:d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∙</m:t>
                      </m:r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𝐵</m:t>
                      </m:r>
                    </m:oMath>
                  </m:oMathPara>
                </a14:m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24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𝐴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𝐵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𝐶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−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𝐶</m:t>
                          </m:r>
                          <m:r>
                            <a:rPr lang="en-US" altLang="zh-CN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×</m:t>
                          </m:r>
                          <m:r>
                            <a:rPr lang="en-US" altLang="zh-CN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𝐵</m:t>
                          </m:r>
                        </m:e>
                      </m:d>
                      <m:r>
                        <a:rPr lang="en-US" altLang="zh-CN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∙</m:t>
                      </m:r>
                      <m:r>
                        <a:rPr lang="en-US" altLang="zh-CN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𝐴</m:t>
                      </m:r>
                    </m:oMath>
                  </m:oMathPara>
                </a14:m>
                <a:endParaRPr lang="en-US" altLang="zh-CN" sz="2400" dirty="0">
                  <a:solidFill>
                    <a:srgbClr val="C00000"/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𝑡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𝑏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ctrlPr>
                                <a:rPr lang="en-US" altLang="zh-CN" sz="2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𝐷</m:t>
                              </m:r>
                              <m:r>
                                <a:rPr lang="en-US" altLang="zh-CN" sz="2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en-US" altLang="zh-CN" sz="24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d>
                                  <m:dPr>
                                    <m:ctrlPr>
                                      <a:rPr lang="en-US" altLang="zh-CN" sz="2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𝑊</m:t>
                                    </m:r>
                                    <m:r>
                                      <a:rPr lang="en-US" altLang="zh-CN" sz="2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×</m:t>
                                    </m:r>
                                    <m:sSub>
                                      <m:sSubPr>
                                        <m:ctrlPr>
                                          <a:rPr lang="en-US" altLang="zh-CN" sz="24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altLang="zh-CN" sz="2400" b="0" i="1" smtClean="0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altLang="zh-CN" sz="2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∙</m:t>
                                </m:r>
                                <m:sSub>
                                  <m:sSubPr>
                                    <m:ctrlPr>
                                      <a:rPr lang="en-US" altLang="zh-CN" sz="2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d>
                                  <m:dPr>
                                    <m:ctrlPr>
                                      <a:rPr lang="en-US" altLang="zh-CN" sz="2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𝐷</m:t>
                                    </m:r>
                                    <m:r>
                                      <a:rPr lang="en-US" altLang="zh-CN" sz="2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×</m:t>
                                    </m:r>
                                    <m:sSub>
                                      <m:sSubPr>
                                        <m:ctrlPr>
                                          <a:rPr lang="en-US" altLang="zh-CN" sz="24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altLang="zh-CN" sz="24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altLang="zh-CN" sz="2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∙</m:t>
                                </m:r>
                                <m:r>
                                  <a:rPr lang="en-US" altLang="zh-CN" sz="2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𝑊</m:t>
                                </m:r>
                              </m:e>
                            </m:mr>
                            <m:mr>
                              <m:e>
                                <m:d>
                                  <m:dPr>
                                    <m:ctrlPr>
                                      <a:rPr lang="en-US" altLang="zh-CN" sz="24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4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𝑊</m:t>
                                    </m:r>
                                    <m:r>
                                      <a:rPr lang="en-US" altLang="zh-CN" sz="24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×</m:t>
                                    </m:r>
                                    <m:sSub>
                                      <m:sSubPr>
                                        <m:ctrlPr>
                                          <a:rPr lang="en-US" altLang="zh-CN" sz="24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altLang="zh-CN" sz="24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altLang="zh-CN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∙</m:t>
                                </m:r>
                                <m:r>
                                  <a:rPr lang="en-US" altLang="zh-CN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𝐷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marL="0" indent="0" eaLnBrk="1" hangingPunct="1">
                  <a:buNone/>
                  <a:defRPr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:endParaRPr lang="en-US" altLang="zh-CN" sz="2400" b="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zh-CN" alt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1111" t="-13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03393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直线与三角形的交点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0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𝑡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𝑏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f>
                        <m:f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ctrlPr>
                                <a:rPr lang="en-US" altLang="zh-CN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𝐷</m:t>
                              </m:r>
                              <m:r>
                                <a:rPr lang="en-US" altLang="zh-CN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en-US" altLang="zh-CN" sz="20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altLang="zh-CN" sz="20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d>
                                  <m:dPr>
                                    <m:ctrlP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𝑊</m:t>
                                    </m:r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×</m:t>
                                    </m:r>
                                    <m:sSub>
                                      <m:sSubPr>
                                        <m:ctrlPr>
                                          <a:rPr lang="en-US" altLang="zh-CN" sz="20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altLang="zh-CN" sz="2000" b="0" i="1" smtClean="0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∙</m:t>
                                </m:r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d>
                                  <m:dPr>
                                    <m:ctrlP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𝐷</m:t>
                                    </m:r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×</m:t>
                                    </m:r>
                                    <m:sSub>
                                      <m:sSubPr>
                                        <m:ctrlPr>
                                          <a:rPr lang="en-US" altLang="zh-CN" sz="20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altLang="zh-CN" sz="20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∙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𝑊</m:t>
                                </m:r>
                              </m:e>
                            </m:mr>
                            <m:mr>
                              <m:e>
                                <m:d>
                                  <m:dPr>
                                    <m:ctrlP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𝑊</m:t>
                                    </m:r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×</m:t>
                                    </m:r>
                                    <m:sSub>
                                      <m:sSubPr>
                                        <m:ctrlPr>
                                          <a:rPr lang="en-US" altLang="zh-CN" sz="20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altLang="zh-CN" sz="20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∙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𝐷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marL="0" indent="0" eaLnBrk="1" hangingPunct="1">
                  <a:buNone/>
                  <a:defRPr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令</a:t>
                </a:r>
                <a:endParaRPr lang="en-US" altLang="zh-CN" sz="20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𝑢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𝐷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×</m:t>
                      </m:r>
                      <m:sSub>
                        <m:sSub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𝐸</m:t>
                          </m:r>
                        </m:e>
                        <m:sub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b>
                      </m:sSub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,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𝑣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𝑊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×</m:t>
                      </m:r>
                      <m:sSub>
                        <m:sSub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𝐸</m:t>
                          </m:r>
                        </m:e>
                        <m:sub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,</m:t>
                      </m:r>
                    </m:oMath>
                  </m:oMathPara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那么有</a:t>
                </a: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𝑡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𝑏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f>
                        <m:f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𝑢</m:t>
                          </m:r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𝑣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∙</m:t>
                                </m:r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𝑢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∙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𝑊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𝑣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∙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𝐷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2400" b="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zh-CN" alt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7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76575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直线与三角形的交点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4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𝑡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𝑏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𝑢</m:t>
                          </m:r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𝑣</m:t>
                                </m:r>
                                <m: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∙</m:t>
                                </m:r>
                                <m:sSub>
                                  <m:sSubPr>
                                    <m:ctrlPr>
                                      <a:rPr lang="en-US" altLang="zh-CN" sz="2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𝑢</m:t>
                                </m:r>
                                <m: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∙</m:t>
                                </m:r>
                                <m: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𝑊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𝑣</m:t>
                                </m:r>
                                <m: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∙</m:t>
                                </m:r>
                                <m:r>
                                  <a:rPr lang="en-US" altLang="zh-CN" sz="2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𝐷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14:m>
                  <m:oMath xmlns:m="http://schemas.openxmlformats.org/officeDocument/2006/math">
                    <m:r>
                      <a:rPr lang="zh-CN" altLang="en-US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将</m:t>
                    </m:r>
                    <m:r>
                      <m:rPr>
                        <m:brk m:alnAt="7"/>
                      </m:rPr>
                      <a:rPr lang="en-US" altLang="zh-CN" sz="2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𝑡</m:t>
                    </m:r>
                    <m:r>
                      <a:rPr lang="zh-CN" altLang="en-US" sz="24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带入</m:t>
                    </m:r>
                  </m:oMath>
                </a14:m>
                <a:r>
                  <a:rPr lang="zh-CN" altLang="en-US" sz="24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直线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𝑙</m:t>
                    </m:r>
                    <m:d>
                      <m:dPr>
                        <m:ctrlPr>
                          <a:rPr lang="en-US" altLang="zh-CN" sz="2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𝑡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r>
                      <a:rPr lang="en-US" altLang="zh-CN" sz="2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𝑃</m:t>
                    </m:r>
                    <m:r>
                      <a:rPr lang="en-US" altLang="zh-CN" sz="2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r>
                      <a:rPr lang="en-US" altLang="zh-CN" sz="2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𝐷𝑡</m:t>
                    </m:r>
                    <m:r>
                      <a:rPr lang="zh-CN" altLang="en-US" sz="2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即可</m:t>
                    </m:r>
                    <m:r>
                      <a:rPr lang="zh-CN" altLang="en-US" sz="24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得到</m:t>
                    </m:r>
                  </m:oMath>
                </a14:m>
                <a:r>
                  <a:rPr lang="zh-CN" altLang="en-US" sz="24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直线和三角形的交点</a:t>
                </a:r>
                <a:endParaRPr lang="en-US" altLang="zh-CN" sz="2400" b="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𝑎</m:t>
                    </m:r>
                    <m:r>
                      <a:rPr lang="en-US" altLang="zh-CN" sz="2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r>
                      <a:rPr lang="en-US" altLang="zh-CN" sz="2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𝑏</m:t>
                    </m:r>
                    <m:r>
                      <a:rPr lang="en-US" altLang="zh-CN" sz="2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∈</m:t>
                    </m:r>
                    <m:d>
                      <m:dPr>
                        <m:ctrlPr>
                          <a:rPr lang="en-US" altLang="zh-CN" sz="2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0,1</m:t>
                        </m:r>
                      </m:e>
                    </m:d>
                    <m:r>
                      <a:rPr lang="zh-CN" altLang="en-US" sz="2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，</m:t>
                    </m:r>
                  </m:oMath>
                </a14:m>
                <a:r>
                  <a:rPr lang="zh-CN" altLang="en-US" sz="24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交点在三角形的内部</a:t>
                </a:r>
                <a:endParaRPr lang="en-US" altLang="zh-CN" sz="2400" b="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zh-CN" alt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9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14149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D:\work\CSDN学院ppt\5.jpg">
            <a:extLst>
              <a:ext uri="{FF2B5EF4-FFF2-40B4-BE49-F238E27FC236}">
                <a16:creationId xmlns:a16="http://schemas.microsoft.com/office/drawing/2014/main" id="{83E22A5A-51B9-4467-B4B9-86F64AB306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825" cy="514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Title 1">
            <a:extLst>
              <a:ext uri="{FF2B5EF4-FFF2-40B4-BE49-F238E27FC236}">
                <a16:creationId xmlns:a16="http://schemas.microsoft.com/office/drawing/2014/main" id="{94DB3CD8-71FB-4967-8D16-B8CA33DD3B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1638" y="679450"/>
            <a:ext cx="4251325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CN" sz="60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rPr>
              <a:t>THANKS</a:t>
            </a:r>
            <a:endParaRPr lang="zh-CN" altLang="en-US" sz="600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  <a:sym typeface="Arial Unicode MS" panose="020B0604020202020204" pitchFamily="34" charset="-122"/>
            </a:endParaRPr>
          </a:p>
        </p:txBody>
      </p:sp>
      <p:sp>
        <p:nvSpPr>
          <p:cNvPr id="8196" name="矩形 3">
            <a:extLst>
              <a:ext uri="{FF2B5EF4-FFF2-40B4-BE49-F238E27FC236}">
                <a16:creationId xmlns:a16="http://schemas.microsoft.com/office/drawing/2014/main" id="{BE5C8F9D-FB92-4FE2-AA09-E91256B20D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7688" y="3019425"/>
            <a:ext cx="2662237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网站：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www.csdn.net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企业服务：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http://ems.csdn.net/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人才服务：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http://job.csdn.net/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CTO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俱乐部：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http://cto.csdn.net/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高校俱乐部：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http://student.csdn.net/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程序员杂志：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http://programmer.csdn.net/</a:t>
            </a:r>
          </a:p>
        </p:txBody>
      </p:sp>
      <p:sp>
        <p:nvSpPr>
          <p:cNvPr id="8197" name="矩形 4">
            <a:extLst>
              <a:ext uri="{FF2B5EF4-FFF2-40B4-BE49-F238E27FC236}">
                <a16:creationId xmlns:a16="http://schemas.microsoft.com/office/drawing/2014/main" id="{5A550E93-40B1-4CA3-B718-1EE1D72F98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8800" y="3952875"/>
            <a:ext cx="45720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CODE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平台：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https://code.csdn.net/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项目外包：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http://www.csto.com/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博客：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http://blog.csdn.net/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论坛：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http://bbs.csdn.net/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下载：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http://download.csdn.net/</a:t>
            </a:r>
            <a:endParaRPr lang="en-US" altLang="zh-CN" sz="900" b="1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198" name="文本框 5">
            <a:extLst>
              <a:ext uri="{FF2B5EF4-FFF2-40B4-BE49-F238E27FC236}">
                <a16:creationId xmlns:a16="http://schemas.microsoft.com/office/drawing/2014/main" id="{C3033956-A2A9-4D76-84E1-6F53E52FBB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7050" y="1928813"/>
            <a:ext cx="40005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本课程由 张赐 提供</a:t>
            </a:r>
            <a:endParaRPr lang="en-US" altLang="zh-CN" sz="14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endParaRPr lang="zh-CN" altLang="en-US" sz="12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8199" name="Picture 2">
            <a:extLst>
              <a:ext uri="{FF2B5EF4-FFF2-40B4-BE49-F238E27FC236}">
                <a16:creationId xmlns:a16="http://schemas.microsoft.com/office/drawing/2014/main" id="{2656A675-2838-4DE8-A1F0-DE7DF761E3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23825"/>
            <a:ext cx="1296988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直线与三角形的交点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已知直线和三角形顶点，判断直线和三角形是否相交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1.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求三角形三顶点确定的平面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61098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直线与三角形的交点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已知直线和三角形顶点，判断直线和三角形是否相交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1.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求三角形三顶点确定的平面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2. 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求直线和平面的交点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50337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直线与三角形的交点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已知直线和三角形顶点，判断直线和三角形是否相交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1.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求三角形三顶点确定的平面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2. 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求直线和平面的交点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3. 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利用重心坐标系判断交点与三角形的位置关系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53253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直线与三角形的交点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已知直线和三角形顶点，判断直线和三角形是否相交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1.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求三角形三顶点确定的平面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2. 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求直线和平面的交点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3. 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利用重心坐标系判断交点与三角形的位置关系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zh-CN" altLang="en-US" sz="2400" b="1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在实际计算机应用中，上述方法效率低！</a:t>
            </a:r>
            <a:endParaRPr lang="en-US" altLang="zh-CN" sz="2400" b="1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0C73B674-5C5C-4EC4-B28C-721B33E682D1}"/>
              </a:ext>
            </a:extLst>
          </p:cNvPr>
          <p:cNvCxnSpPr/>
          <p:nvPr/>
        </p:nvCxnSpPr>
        <p:spPr bwMode="auto">
          <a:xfrm>
            <a:off x="683676" y="1203636"/>
            <a:ext cx="6912576" cy="2376198"/>
          </a:xfrm>
          <a:prstGeom prst="line">
            <a:avLst/>
          </a:prstGeom>
          <a:ln w="57150">
            <a:solidFill>
              <a:srgbClr val="C00000"/>
            </a:solidFill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47ECAD0A-71BE-4881-96DA-CFD43A4D0CA9}"/>
              </a:ext>
            </a:extLst>
          </p:cNvPr>
          <p:cNvCxnSpPr>
            <a:cxnSpLocks/>
          </p:cNvCxnSpPr>
          <p:nvPr/>
        </p:nvCxnSpPr>
        <p:spPr bwMode="auto">
          <a:xfrm flipV="1">
            <a:off x="971700" y="1419654"/>
            <a:ext cx="6912576" cy="2016168"/>
          </a:xfrm>
          <a:prstGeom prst="line">
            <a:avLst/>
          </a:prstGeom>
          <a:ln w="57150">
            <a:solidFill>
              <a:srgbClr val="C00000"/>
            </a:solidFill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174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直线与三角形的交点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采用速度快，消耗小的算法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Fast ,Minimum Storage Ray/Triangle Intersection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Tomas Moller &amp; Ben </a:t>
            </a: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Trumbore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eaLnBrk="1" hangingPunct="1">
              <a:lnSpc>
                <a:spcPct val="150000"/>
              </a:lnSpc>
              <a:defRPr/>
            </a:pP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031343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直线与三角形的交点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假设直线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𝑙</m:t>
                    </m:r>
                    <m:d>
                      <m:dPr>
                        <m:ctrlPr>
                          <a:rPr lang="en-US" altLang="zh-CN" sz="2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𝑡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r>
                      <a:rPr lang="en-US" altLang="zh-CN" sz="2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𝑃</m:t>
                    </m:r>
                    <m:r>
                      <a:rPr lang="en-US" altLang="zh-CN" sz="2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r>
                      <a:rPr lang="en-US" altLang="zh-CN" sz="2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𝐷𝑡</m:t>
                    </m:r>
                    <m:r>
                      <a:rPr lang="zh-CN" altLang="en-US" sz="2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与</m:t>
                    </m:r>
                  </m:oMath>
                </a14:m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三角形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𝑃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𝑃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sz="24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𝑃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3</m:t>
                        </m:r>
                      </m:sub>
                    </m:sSub>
                    <m:r>
                      <a:rPr lang="zh-CN" altLang="en-US" sz="24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有</m:t>
                    </m:r>
                  </m:oMath>
                </a14:m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交点</a:t>
                </a: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zh-CN" alt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9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组合 11">
            <a:extLst>
              <a:ext uri="{FF2B5EF4-FFF2-40B4-BE49-F238E27FC236}">
                <a16:creationId xmlns:a16="http://schemas.microsoft.com/office/drawing/2014/main" id="{58562536-C63C-4534-9E90-9D0283A13C12}"/>
              </a:ext>
            </a:extLst>
          </p:cNvPr>
          <p:cNvGrpSpPr/>
          <p:nvPr/>
        </p:nvGrpSpPr>
        <p:grpSpPr>
          <a:xfrm>
            <a:off x="6408153" y="2103711"/>
            <a:ext cx="2024384" cy="1656138"/>
            <a:chOff x="6408153" y="2103711"/>
            <a:chExt cx="2024384" cy="1656138"/>
          </a:xfrm>
        </p:grpSpPr>
        <p:cxnSp>
          <p:nvCxnSpPr>
            <p:cNvPr id="3" name="直接连接符 2">
              <a:extLst>
                <a:ext uri="{FF2B5EF4-FFF2-40B4-BE49-F238E27FC236}">
                  <a16:creationId xmlns:a16="http://schemas.microsoft.com/office/drawing/2014/main" id="{A64CC2E9-2C16-48A6-B307-E2B6F336F249}"/>
                </a:ext>
              </a:extLst>
            </p:cNvPr>
            <p:cNvCxnSpPr/>
            <p:nvPr/>
          </p:nvCxnSpPr>
          <p:spPr bwMode="auto">
            <a:xfrm flipH="1">
              <a:off x="6444156" y="2139714"/>
              <a:ext cx="1008084" cy="1224102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BF3D381D-B6F6-4D2D-924D-2FF9ED385150}"/>
                </a:ext>
              </a:extLst>
            </p:cNvPr>
            <p:cNvCxnSpPr>
              <a:cxnSpLocks/>
            </p:cNvCxnSpPr>
            <p:nvPr/>
          </p:nvCxnSpPr>
          <p:spPr bwMode="auto">
            <a:xfrm flipH="1" flipV="1">
              <a:off x="7452240" y="2139714"/>
              <a:ext cx="936078" cy="1584132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F7732CF8-46C5-483C-B6D4-E090EE17E1B0}"/>
                </a:ext>
              </a:extLst>
            </p:cNvPr>
            <p:cNvCxnSpPr>
              <a:cxnSpLocks/>
            </p:cNvCxnSpPr>
            <p:nvPr/>
          </p:nvCxnSpPr>
          <p:spPr bwMode="auto">
            <a:xfrm flipH="1" flipV="1">
              <a:off x="6444156" y="3363816"/>
              <a:ext cx="1944162" cy="36003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C0A840CB-39C4-49D0-BC6D-34C9E45BA989}"/>
                </a:ext>
              </a:extLst>
            </p:cNvPr>
            <p:cNvSpPr/>
            <p:nvPr/>
          </p:nvSpPr>
          <p:spPr bwMode="auto">
            <a:xfrm>
              <a:off x="7420026" y="2103711"/>
              <a:ext cx="72006" cy="72006"/>
            </a:xfrm>
            <a:prstGeom prst="ellipse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E09916EA-6FF5-4590-B53A-63E95E5A9AE9}"/>
                </a:ext>
              </a:extLst>
            </p:cNvPr>
            <p:cNvSpPr/>
            <p:nvPr/>
          </p:nvSpPr>
          <p:spPr bwMode="auto">
            <a:xfrm>
              <a:off x="6408153" y="3327813"/>
              <a:ext cx="72006" cy="72006"/>
            </a:xfrm>
            <a:prstGeom prst="ellipse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89E50F25-865E-4C18-AE2A-EC90982E281E}"/>
                </a:ext>
              </a:extLst>
            </p:cNvPr>
            <p:cNvSpPr/>
            <p:nvPr/>
          </p:nvSpPr>
          <p:spPr bwMode="auto">
            <a:xfrm>
              <a:off x="8360531" y="3687843"/>
              <a:ext cx="72006" cy="72006"/>
            </a:xfrm>
            <a:prstGeom prst="ellipse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AA3D4B43-EB58-464F-85A0-FF5C6D0C0434}"/>
                  </a:ext>
                </a:extLst>
              </p:cNvPr>
              <p:cNvSpPr/>
              <p:nvPr/>
            </p:nvSpPr>
            <p:spPr>
              <a:xfrm>
                <a:off x="6032871" y="3180840"/>
                <a:ext cx="46865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𝑃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AA3D4B43-EB58-464F-85A0-FF5C6D0C04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2871" y="3180840"/>
                <a:ext cx="468653" cy="369332"/>
              </a:xfrm>
              <a:prstGeom prst="rect">
                <a:avLst/>
              </a:prstGeom>
              <a:blipFill>
                <a:blip r:embed="rId4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357FDCAD-B713-4BA1-A7EA-F894265A0D69}"/>
                  </a:ext>
                </a:extLst>
              </p:cNvPr>
              <p:cNvSpPr/>
              <p:nvPr/>
            </p:nvSpPr>
            <p:spPr>
              <a:xfrm>
                <a:off x="7308228" y="1698376"/>
                <a:ext cx="47397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𝑃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357FDCAD-B713-4BA1-A7EA-F894265A0D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8228" y="1698376"/>
                <a:ext cx="473976" cy="369332"/>
              </a:xfrm>
              <a:prstGeom prst="rect">
                <a:avLst/>
              </a:prstGeom>
              <a:blipFill>
                <a:blip r:embed="rId5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98DF6BDD-67F1-4949-A1C4-04375B6F2F54}"/>
                  </a:ext>
                </a:extLst>
              </p:cNvPr>
              <p:cNvSpPr/>
              <p:nvPr/>
            </p:nvSpPr>
            <p:spPr>
              <a:xfrm>
                <a:off x="8385165" y="3543831"/>
                <a:ext cx="47397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𝑃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98DF6BDD-67F1-4949-A1C4-04375B6F2F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5165" y="3543831"/>
                <a:ext cx="47397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85EA1FBF-134C-4CC4-B2A3-83F61863DE20}"/>
              </a:ext>
            </a:extLst>
          </p:cNvPr>
          <p:cNvCxnSpPr>
            <a:cxnSpLocks/>
          </p:cNvCxnSpPr>
          <p:nvPr/>
        </p:nvCxnSpPr>
        <p:spPr bwMode="auto">
          <a:xfrm flipH="1">
            <a:off x="6137004" y="3046864"/>
            <a:ext cx="563706" cy="40247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FA9863F1-903F-425D-B9E5-6D81A4DE5CDB}"/>
              </a:ext>
            </a:extLst>
          </p:cNvPr>
          <p:cNvCxnSpPr>
            <a:cxnSpLocks/>
          </p:cNvCxnSpPr>
          <p:nvPr/>
        </p:nvCxnSpPr>
        <p:spPr bwMode="auto">
          <a:xfrm flipH="1">
            <a:off x="6750553" y="3003066"/>
            <a:ext cx="563706" cy="40247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C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78128B4E-B4C8-4CC8-B4E6-D954AE8EFB83}"/>
              </a:ext>
            </a:extLst>
          </p:cNvPr>
          <p:cNvCxnSpPr>
            <a:cxnSpLocks/>
          </p:cNvCxnSpPr>
          <p:nvPr/>
        </p:nvCxnSpPr>
        <p:spPr bwMode="auto">
          <a:xfrm flipH="1">
            <a:off x="7392844" y="2902153"/>
            <a:ext cx="1187522" cy="100913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4" name="椭圆 33">
            <a:extLst>
              <a:ext uri="{FF2B5EF4-FFF2-40B4-BE49-F238E27FC236}">
                <a16:creationId xmlns:a16="http://schemas.microsoft.com/office/drawing/2014/main" id="{146A453E-5155-418F-865C-7A0AB0DA2E29}"/>
              </a:ext>
            </a:extLst>
          </p:cNvPr>
          <p:cNvSpPr/>
          <p:nvPr/>
        </p:nvSpPr>
        <p:spPr bwMode="auto">
          <a:xfrm>
            <a:off x="7380234" y="2967063"/>
            <a:ext cx="72006" cy="72006"/>
          </a:xfrm>
          <a:prstGeom prst="ellipse">
            <a:avLst/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F02626A4-5189-40E2-9682-FAA3D6387151}"/>
                  </a:ext>
                </a:extLst>
              </p:cNvPr>
              <p:cNvSpPr/>
              <p:nvPr/>
            </p:nvSpPr>
            <p:spPr>
              <a:xfrm>
                <a:off x="7212524" y="2942550"/>
                <a:ext cx="38081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zh-CN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F02626A4-5189-40E2-9682-FAA3D63871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2524" y="2942550"/>
                <a:ext cx="380810" cy="369332"/>
              </a:xfrm>
              <a:prstGeom prst="rect">
                <a:avLst/>
              </a:prstGeom>
              <a:blipFill>
                <a:blip r:embed="rId7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923BF26E-BDEC-4002-B602-722EE7234D2E}"/>
                  </a:ext>
                </a:extLst>
              </p:cNvPr>
              <p:cNvSpPr/>
              <p:nvPr/>
            </p:nvSpPr>
            <p:spPr>
              <a:xfrm>
                <a:off x="5936359" y="2688524"/>
                <a:ext cx="93012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𝑃</m:t>
                      </m:r>
                      <m:r>
                        <a:rPr lang="en-US" altLang="zh-CN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𝐷</m:t>
                      </m:r>
                      <m:r>
                        <a:rPr lang="en-US" altLang="zh-CN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𝑡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923BF26E-BDEC-4002-B602-722EE7234D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6359" y="2688524"/>
                <a:ext cx="930126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13351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直线与三角形的交点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假设直线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𝑙</m:t>
                    </m:r>
                    <m:d>
                      <m:dPr>
                        <m:ctrlPr>
                          <a:rPr lang="en-US" altLang="zh-CN" sz="2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𝑡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r>
                      <a:rPr lang="en-US" altLang="zh-CN" sz="2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𝑃</m:t>
                    </m:r>
                    <m:r>
                      <a:rPr lang="en-US" altLang="zh-CN" sz="2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r>
                      <a:rPr lang="en-US" altLang="zh-CN" sz="2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𝐷𝑡</m:t>
                    </m:r>
                    <m:r>
                      <a:rPr lang="zh-CN" altLang="en-US" sz="2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与</m:t>
                    </m:r>
                  </m:oMath>
                </a14:m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三角形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𝑃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𝑃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sz="24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𝑃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3</m:t>
                        </m:r>
                      </m:sub>
                    </m:sSub>
                    <m:r>
                      <a:rPr lang="zh-CN" altLang="en-US" sz="24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有</m:t>
                    </m:r>
                  </m:oMath>
                </a14:m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交点</a:t>
                </a: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sSub>
                        <m:sSubPr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𝑎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𝑏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9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组合 11">
            <a:extLst>
              <a:ext uri="{FF2B5EF4-FFF2-40B4-BE49-F238E27FC236}">
                <a16:creationId xmlns:a16="http://schemas.microsoft.com/office/drawing/2014/main" id="{58562536-C63C-4534-9E90-9D0283A13C12}"/>
              </a:ext>
            </a:extLst>
          </p:cNvPr>
          <p:cNvGrpSpPr/>
          <p:nvPr/>
        </p:nvGrpSpPr>
        <p:grpSpPr>
          <a:xfrm>
            <a:off x="6408153" y="2103711"/>
            <a:ext cx="2024384" cy="1656138"/>
            <a:chOff x="6408153" y="2103711"/>
            <a:chExt cx="2024384" cy="1656138"/>
          </a:xfrm>
        </p:grpSpPr>
        <p:cxnSp>
          <p:nvCxnSpPr>
            <p:cNvPr id="3" name="直接连接符 2">
              <a:extLst>
                <a:ext uri="{FF2B5EF4-FFF2-40B4-BE49-F238E27FC236}">
                  <a16:creationId xmlns:a16="http://schemas.microsoft.com/office/drawing/2014/main" id="{A64CC2E9-2C16-48A6-B307-E2B6F336F249}"/>
                </a:ext>
              </a:extLst>
            </p:cNvPr>
            <p:cNvCxnSpPr/>
            <p:nvPr/>
          </p:nvCxnSpPr>
          <p:spPr bwMode="auto">
            <a:xfrm flipH="1">
              <a:off x="6444156" y="2139714"/>
              <a:ext cx="1008084" cy="1224102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BF3D381D-B6F6-4D2D-924D-2FF9ED385150}"/>
                </a:ext>
              </a:extLst>
            </p:cNvPr>
            <p:cNvCxnSpPr>
              <a:cxnSpLocks/>
            </p:cNvCxnSpPr>
            <p:nvPr/>
          </p:nvCxnSpPr>
          <p:spPr bwMode="auto">
            <a:xfrm flipH="1" flipV="1">
              <a:off x="7452240" y="2139714"/>
              <a:ext cx="936078" cy="1584132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F7732CF8-46C5-483C-B6D4-E090EE17E1B0}"/>
                </a:ext>
              </a:extLst>
            </p:cNvPr>
            <p:cNvCxnSpPr>
              <a:cxnSpLocks/>
            </p:cNvCxnSpPr>
            <p:nvPr/>
          </p:nvCxnSpPr>
          <p:spPr bwMode="auto">
            <a:xfrm flipH="1" flipV="1">
              <a:off x="6444156" y="3363816"/>
              <a:ext cx="1944162" cy="36003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C0A840CB-39C4-49D0-BC6D-34C9E45BA989}"/>
                </a:ext>
              </a:extLst>
            </p:cNvPr>
            <p:cNvSpPr/>
            <p:nvPr/>
          </p:nvSpPr>
          <p:spPr bwMode="auto">
            <a:xfrm>
              <a:off x="7420026" y="2103711"/>
              <a:ext cx="72006" cy="72006"/>
            </a:xfrm>
            <a:prstGeom prst="ellipse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E09916EA-6FF5-4590-B53A-63E95E5A9AE9}"/>
                </a:ext>
              </a:extLst>
            </p:cNvPr>
            <p:cNvSpPr/>
            <p:nvPr/>
          </p:nvSpPr>
          <p:spPr bwMode="auto">
            <a:xfrm>
              <a:off x="6408153" y="3327813"/>
              <a:ext cx="72006" cy="72006"/>
            </a:xfrm>
            <a:prstGeom prst="ellipse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89E50F25-865E-4C18-AE2A-EC90982E281E}"/>
                </a:ext>
              </a:extLst>
            </p:cNvPr>
            <p:cNvSpPr/>
            <p:nvPr/>
          </p:nvSpPr>
          <p:spPr bwMode="auto">
            <a:xfrm>
              <a:off x="8360531" y="3687843"/>
              <a:ext cx="72006" cy="72006"/>
            </a:xfrm>
            <a:prstGeom prst="ellipse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AA3D4B43-EB58-464F-85A0-FF5C6D0C0434}"/>
                  </a:ext>
                </a:extLst>
              </p:cNvPr>
              <p:cNvSpPr/>
              <p:nvPr/>
            </p:nvSpPr>
            <p:spPr>
              <a:xfrm>
                <a:off x="6032871" y="3180840"/>
                <a:ext cx="46865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𝑃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AA3D4B43-EB58-464F-85A0-FF5C6D0C04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2871" y="3180840"/>
                <a:ext cx="468653" cy="369332"/>
              </a:xfrm>
              <a:prstGeom prst="rect">
                <a:avLst/>
              </a:prstGeom>
              <a:blipFill>
                <a:blip r:embed="rId4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357FDCAD-B713-4BA1-A7EA-F894265A0D69}"/>
                  </a:ext>
                </a:extLst>
              </p:cNvPr>
              <p:cNvSpPr/>
              <p:nvPr/>
            </p:nvSpPr>
            <p:spPr>
              <a:xfrm>
                <a:off x="7308228" y="1698376"/>
                <a:ext cx="47397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𝑃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357FDCAD-B713-4BA1-A7EA-F894265A0D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8228" y="1698376"/>
                <a:ext cx="473976" cy="369332"/>
              </a:xfrm>
              <a:prstGeom prst="rect">
                <a:avLst/>
              </a:prstGeom>
              <a:blipFill>
                <a:blip r:embed="rId5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98DF6BDD-67F1-4949-A1C4-04375B6F2F54}"/>
                  </a:ext>
                </a:extLst>
              </p:cNvPr>
              <p:cNvSpPr/>
              <p:nvPr/>
            </p:nvSpPr>
            <p:spPr>
              <a:xfrm>
                <a:off x="8385165" y="3543831"/>
                <a:ext cx="47397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𝑃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98DF6BDD-67F1-4949-A1C4-04375B6F2F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5165" y="3543831"/>
                <a:ext cx="47397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85EA1FBF-134C-4CC4-B2A3-83F61863DE20}"/>
              </a:ext>
            </a:extLst>
          </p:cNvPr>
          <p:cNvCxnSpPr>
            <a:cxnSpLocks/>
          </p:cNvCxnSpPr>
          <p:nvPr/>
        </p:nvCxnSpPr>
        <p:spPr bwMode="auto">
          <a:xfrm flipH="1">
            <a:off x="6137004" y="3046864"/>
            <a:ext cx="563706" cy="40247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FA9863F1-903F-425D-B9E5-6D81A4DE5CDB}"/>
              </a:ext>
            </a:extLst>
          </p:cNvPr>
          <p:cNvCxnSpPr>
            <a:cxnSpLocks/>
          </p:cNvCxnSpPr>
          <p:nvPr/>
        </p:nvCxnSpPr>
        <p:spPr bwMode="auto">
          <a:xfrm flipH="1">
            <a:off x="6750553" y="3003066"/>
            <a:ext cx="563706" cy="40247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C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78128B4E-B4C8-4CC8-B4E6-D954AE8EFB83}"/>
              </a:ext>
            </a:extLst>
          </p:cNvPr>
          <p:cNvCxnSpPr>
            <a:cxnSpLocks/>
          </p:cNvCxnSpPr>
          <p:nvPr/>
        </p:nvCxnSpPr>
        <p:spPr bwMode="auto">
          <a:xfrm flipH="1">
            <a:off x="7392844" y="2902153"/>
            <a:ext cx="1187522" cy="100913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4" name="椭圆 33">
            <a:extLst>
              <a:ext uri="{FF2B5EF4-FFF2-40B4-BE49-F238E27FC236}">
                <a16:creationId xmlns:a16="http://schemas.microsoft.com/office/drawing/2014/main" id="{146A453E-5155-418F-865C-7A0AB0DA2E29}"/>
              </a:ext>
            </a:extLst>
          </p:cNvPr>
          <p:cNvSpPr/>
          <p:nvPr/>
        </p:nvSpPr>
        <p:spPr bwMode="auto">
          <a:xfrm>
            <a:off x="7380234" y="2967063"/>
            <a:ext cx="72006" cy="72006"/>
          </a:xfrm>
          <a:prstGeom prst="ellipse">
            <a:avLst/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F02626A4-5189-40E2-9682-FAA3D6387151}"/>
                  </a:ext>
                </a:extLst>
              </p:cNvPr>
              <p:cNvSpPr/>
              <p:nvPr/>
            </p:nvSpPr>
            <p:spPr>
              <a:xfrm>
                <a:off x="7212524" y="2942550"/>
                <a:ext cx="38081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zh-CN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F02626A4-5189-40E2-9682-FAA3D63871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2524" y="2942550"/>
                <a:ext cx="380810" cy="369332"/>
              </a:xfrm>
              <a:prstGeom prst="rect">
                <a:avLst/>
              </a:prstGeom>
              <a:blipFill>
                <a:blip r:embed="rId7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923BF26E-BDEC-4002-B602-722EE7234D2E}"/>
                  </a:ext>
                </a:extLst>
              </p:cNvPr>
              <p:cNvSpPr/>
              <p:nvPr/>
            </p:nvSpPr>
            <p:spPr>
              <a:xfrm>
                <a:off x="5936359" y="2688524"/>
                <a:ext cx="93012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𝑃</m:t>
                      </m:r>
                      <m:r>
                        <a:rPr lang="en-US" altLang="zh-CN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𝐷</m:t>
                      </m:r>
                      <m:r>
                        <a:rPr lang="en-US" altLang="zh-CN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𝑡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923BF26E-BDEC-4002-B602-722EE7234D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6359" y="2688524"/>
                <a:ext cx="930126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30931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​​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915</TotalTime>
  <Pages>0</Pages>
  <Words>1138</Words>
  <Characters>0</Characters>
  <Application>Microsoft Office PowerPoint</Application>
  <DocSecurity>0</DocSecurity>
  <PresentationFormat>全屏显示(16:9)</PresentationFormat>
  <Lines>0</Lines>
  <Paragraphs>226</Paragraphs>
  <Slides>29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9" baseType="lpstr">
      <vt:lpstr>Arial Unicode MS</vt:lpstr>
      <vt:lpstr>宋体</vt:lpstr>
      <vt:lpstr>微软雅黑</vt:lpstr>
      <vt:lpstr>微软雅黑 Light</vt:lpstr>
      <vt:lpstr>Arial</vt:lpstr>
      <vt:lpstr>Calibri</vt:lpstr>
      <vt:lpstr>Cambria Math</vt:lpstr>
      <vt:lpstr>Consolas</vt:lpstr>
      <vt:lpstr>Tahoma</vt:lpstr>
      <vt:lpstr>Office 主题​​</vt:lpstr>
      <vt:lpstr>PowerPoint 演示文稿</vt:lpstr>
      <vt:lpstr>直线与三角形的交点</vt:lpstr>
      <vt:lpstr>直线与三角形的交点</vt:lpstr>
      <vt:lpstr>直线与三角形的交点</vt:lpstr>
      <vt:lpstr>直线与三角形的交点</vt:lpstr>
      <vt:lpstr>直线与三角形的交点</vt:lpstr>
      <vt:lpstr>直线与三角形的交点</vt:lpstr>
      <vt:lpstr>直线与三角形的交点</vt:lpstr>
      <vt:lpstr>直线与三角形的交点</vt:lpstr>
      <vt:lpstr>直线与三角形的交点</vt:lpstr>
      <vt:lpstr>直线与三角形的交点</vt:lpstr>
      <vt:lpstr>直线与三角形的交点</vt:lpstr>
      <vt:lpstr>直线与三角形的交点</vt:lpstr>
      <vt:lpstr>直线与三角形的交点</vt:lpstr>
      <vt:lpstr>直线与三角形的交点</vt:lpstr>
      <vt:lpstr>直线与三角形的交点</vt:lpstr>
      <vt:lpstr>直线与三角形的交点</vt:lpstr>
      <vt:lpstr>直线与三角形的交点</vt:lpstr>
      <vt:lpstr>直线与三角形的交点</vt:lpstr>
      <vt:lpstr>直线与三角形的交点</vt:lpstr>
      <vt:lpstr>直线与三角形的交点</vt:lpstr>
      <vt:lpstr>直线与三角形的交点</vt:lpstr>
      <vt:lpstr>直线与三角形的交点</vt:lpstr>
      <vt:lpstr>直线与三角形的交点</vt:lpstr>
      <vt:lpstr>直线与三角形的交点</vt:lpstr>
      <vt:lpstr>直线与三角形的交点</vt:lpstr>
      <vt:lpstr>直线与三角形的交点</vt:lpstr>
      <vt:lpstr>直线与三角形的交点</vt:lpstr>
      <vt:lpstr>PowerPoint 演示文稿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pango</dc:creator>
  <cp:keywords/>
  <dc:description/>
  <cp:lastModifiedBy>张赐</cp:lastModifiedBy>
  <cp:revision>104</cp:revision>
  <dcterms:created xsi:type="dcterms:W3CDTF">2014-10-20T05:47:00Z</dcterms:created>
  <dcterms:modified xsi:type="dcterms:W3CDTF">2017-09-22T15:11:40Z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2052-9.1.0.5108</vt:lpwstr>
  </property>
</Properties>
</file>