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78" r:id="rId4"/>
    <p:sldId id="279" r:id="rId5"/>
    <p:sldId id="281" r:id="rId6"/>
    <p:sldId id="282" r:id="rId7"/>
    <p:sldId id="283" r:id="rId8"/>
    <p:sldId id="284" r:id="rId9"/>
    <p:sldId id="259" r:id="rId10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5" d="100"/>
          <a:sy n="145" d="100"/>
        </p:scale>
        <p:origin x="114" y="10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>
            <a:extLst>
              <a:ext uri="{FF2B5EF4-FFF2-40B4-BE49-F238E27FC236}">
                <a16:creationId xmlns:a16="http://schemas.microsoft.com/office/drawing/2014/main" id="{C9D9490A-06D9-4CEF-B65E-F571FD4B93FD}"/>
              </a:ext>
            </a:extLst>
          </p:cNvPr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>
            <a:extLst>
              <a:ext uri="{FF2B5EF4-FFF2-40B4-BE49-F238E27FC236}">
                <a16:creationId xmlns:a16="http://schemas.microsoft.com/office/drawing/2014/main" id="{CD8CD615-9D12-4E4B-ADF2-E992A9B1046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A0AA533E-A466-44AE-8858-2406A5F7F3D0}" type="datetime1">
              <a:rPr lang="zh-CN" altLang="en-US"/>
              <a:pPr>
                <a:defRPr/>
              </a:pPr>
              <a:t>2017/8/18</a:t>
            </a:fld>
            <a:endParaRPr lang="zh-CN" altLang="en-US" sz="1200"/>
          </a:p>
        </p:txBody>
      </p:sp>
      <p:sp>
        <p:nvSpPr>
          <p:cNvPr id="1028" name="幻灯片图像占位符 3">
            <a:extLst>
              <a:ext uri="{FF2B5EF4-FFF2-40B4-BE49-F238E27FC236}">
                <a16:creationId xmlns:a16="http://schemas.microsoft.com/office/drawing/2014/main" id="{885A5576-FCF8-4B58-A2AB-E659E3F33385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053" name="备注占位符 4">
            <a:extLst>
              <a:ext uri="{FF2B5EF4-FFF2-40B4-BE49-F238E27FC236}">
                <a16:creationId xmlns:a16="http://schemas.microsoft.com/office/drawing/2014/main" id="{EDB284FF-69DF-4858-B8C0-D0097B83FF3B}"/>
              </a:ext>
            </a:extLst>
          </p:cNvPr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zh-CN"/>
              <a:t>单击此处编辑母版文本样式</a:t>
            </a:r>
          </a:p>
          <a:p>
            <a:pPr>
              <a:defRPr/>
            </a:pPr>
            <a:r>
              <a:rPr lang="zh-CN" altLang="zh-CN"/>
              <a:t>第二级</a:t>
            </a:r>
          </a:p>
          <a:p>
            <a:pPr>
              <a:defRPr/>
            </a:pPr>
            <a:r>
              <a:rPr lang="zh-CN" altLang="zh-CN"/>
              <a:t>第三级</a:t>
            </a:r>
          </a:p>
          <a:p>
            <a:pPr>
              <a:defRPr/>
            </a:pPr>
            <a:r>
              <a:rPr lang="zh-CN" altLang="zh-CN"/>
              <a:t>第四级</a:t>
            </a:r>
          </a:p>
          <a:p>
            <a:pPr>
              <a:defRPr/>
            </a:pPr>
            <a:r>
              <a:rPr lang="zh-CN" altLang="zh-CN"/>
              <a:t>第五级</a:t>
            </a:r>
          </a:p>
        </p:txBody>
      </p:sp>
      <p:sp>
        <p:nvSpPr>
          <p:cNvPr id="2054" name="页脚占位符 5">
            <a:extLst>
              <a:ext uri="{FF2B5EF4-FFF2-40B4-BE49-F238E27FC236}">
                <a16:creationId xmlns:a16="http://schemas.microsoft.com/office/drawing/2014/main" id="{E79BA629-47FE-45EC-8083-EA618A6265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>
            <a:extLst>
              <a:ext uri="{FF2B5EF4-FFF2-40B4-BE49-F238E27FC236}">
                <a16:creationId xmlns:a16="http://schemas.microsoft.com/office/drawing/2014/main" id="{DEBEF503-1BF0-49EC-B5AD-CC73B18712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D7C41C5C-CAE8-439B-90BC-015927DDC9EE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87716-CD15-4F69-B308-791D50B04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A4277B-43E5-457D-93C8-1FB9C86DC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69705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2E9E3D-2075-484C-8F5C-13C247C82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F734A0-B800-419B-8E63-3807413BE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53905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56713A-0E4C-424C-8C92-F580D0B677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7C1554-9EEA-48FF-BC08-FD09DA0BB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48530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4D06F-306F-4F38-BF64-F1B6F439D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82894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8F955-FD56-4614-8859-5C2620229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C71E3A-5581-43C8-ADF7-2C7244A68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9574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57461-7F4B-4DAC-B55D-3D606D18E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449AB4-382F-409F-A30C-B51F8D1D0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46538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CFA6C7-5FEF-41F8-BF50-6A92F178F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4FCB5E-6FB5-422C-9105-53F070EF3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CBFF90-B5BF-4DF1-A597-CAF872A07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34904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5735F-E139-4F16-BF36-F62255E07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3DAFE4-A3F1-438B-8CC2-556FC0074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8AF351-65E0-468C-8FDE-48A74C628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3641C1-F748-41E9-94D0-CD858E15C4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656AF9-D0F0-466C-95FC-AC881F717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31675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26535-0833-49FC-BC74-2001E0FC7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18662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5561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8A962-20F5-4249-BAE7-EAA82FB5A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E84A37-7CC7-45C7-816B-8CDFC98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70EA9E-7745-45E2-9162-C28E209CD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6134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FC3E4F-126E-4223-9FF6-0FBA7D177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380953-A319-4650-BBDF-B443EFF9E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2F0E17-AC28-44DF-A033-D329D053D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29392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work\CSDN学院ppt\5.jpg">
            <a:extLst>
              <a:ext uri="{FF2B5EF4-FFF2-40B4-BE49-F238E27FC236}">
                <a16:creationId xmlns:a16="http://schemas.microsoft.com/office/drawing/2014/main" id="{B1E9848E-751E-4B3D-A7EF-6C54DCF32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5875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F7245132-2581-427C-B393-BCE329327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7038" y="171450"/>
            <a:ext cx="6107112" cy="149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平面</a:t>
            </a: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2" name="文本框 4">
            <a:extLst>
              <a:ext uri="{FF2B5EF4-FFF2-40B4-BE49-F238E27FC236}">
                <a16:creationId xmlns:a16="http://schemas.microsoft.com/office/drawing/2014/main" id="{EA441C0C-3E5D-4FDF-A876-649104AAE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3575" y="2787650"/>
            <a:ext cx="4202113" cy="336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博客地址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3" name="矩形 6">
            <a:extLst>
              <a:ext uri="{FF2B5EF4-FFF2-40B4-BE49-F238E27FC236}">
                <a16:creationId xmlns:a16="http://schemas.microsoft.com/office/drawing/2014/main" id="{B6D1BE42-F098-437C-9215-32B167654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2950" y="2176463"/>
            <a:ext cx="3019425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54" name="矩形 7">
            <a:extLst>
              <a:ext uri="{FF2B5EF4-FFF2-40B4-BE49-F238E27FC236}">
                <a16:creationId xmlns:a16="http://schemas.microsoft.com/office/drawing/2014/main" id="{97A2F271-8B12-4465-82A9-8CCD51D27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7588" y="2097088"/>
            <a:ext cx="247015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张  赐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Mail: educourse@163.com</a:t>
            </a:r>
          </a:p>
        </p:txBody>
      </p:sp>
      <p:sp>
        <p:nvSpPr>
          <p:cNvPr id="2055" name="文本框 6">
            <a:extLst>
              <a:ext uri="{FF2B5EF4-FFF2-40B4-BE49-F238E27FC236}">
                <a16:creationId xmlns:a16="http://schemas.microsoft.com/office/drawing/2014/main" id="{24B7095F-E59A-4D2B-BCB8-29A41E044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3230563"/>
            <a:ext cx="27352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http://blog.csdn.net/zhangci226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056" name="Picture 2">
            <a:extLst>
              <a:ext uri="{FF2B5EF4-FFF2-40B4-BE49-F238E27FC236}">
                <a16:creationId xmlns:a16="http://schemas.microsoft.com/office/drawing/2014/main" id="{58294FCF-AD8A-45BB-B856-A1E2A5893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定义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651178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14:m>
                  <m:oMath xmlns:m="http://schemas.openxmlformats.org/officeDocument/2006/math">
                    <m:r>
                      <a:rPr lang="en-US" altLang="zh-CN" sz="18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𝑝</m:t>
                    </m:r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r>
                      <a:rPr lang="zh-CN" altLang="en-US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：</m:t>
                    </m:r>
                    <m:r>
                      <a:rPr lang="zh-CN" altLang="en-US" sz="18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平面</m:t>
                    </m:r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𝜋</m:t>
                    </m:r>
                    <m:r>
                      <a:rPr lang="zh-CN" altLang="en-US" sz="18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上一点</m:t>
                    </m:r>
                    <m:r>
                      <a:rPr lang="zh-CN" altLang="en-US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，</m:t>
                    </m:r>
                    <m:acc>
                      <m:accPr>
                        <m:chr m:val="⃗"/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𝑛</m:t>
                        </m:r>
                      </m:e>
                    </m:acc>
                    <m:r>
                      <a:rPr lang="zh-CN" altLang="en-US" sz="18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：</m:t>
                    </m:r>
                    <m:r>
                      <a:rPr lang="zh-CN" altLang="en-US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垂直于平面</m:t>
                    </m:r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𝜋</m:t>
                    </m:r>
                    <m:r>
                      <a:rPr lang="zh-CN" altLang="en-US" sz="18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的</m:t>
                    </m:r>
                    <m:r>
                      <a:rPr lang="zh-CN" altLang="en-US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向量</m:t>
                    </m:r>
                  </m:oMath>
                </a14:m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，那么该平面</a:t>
                </a:r>
                <a14:m>
                  <m:oMath xmlns:m="http://schemas.openxmlformats.org/officeDocument/2006/math"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𝜋</m:t>
                    </m:r>
                  </m:oMath>
                </a14:m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定义为</a:t>
                </a: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 ∙</m:t>
                      </m:r>
                      <m:acc>
                        <m:accPr>
                          <m:chr m:val="⃗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</m:t>
                          </m:r>
                        </m:e>
                      </m:acc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</m:t>
                      </m:r>
                    </m:oMath>
                  </m:oMathPara>
                </a14:m>
                <a:endParaRPr lang="en-US" altLang="zh-CN" sz="20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𝑞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是平面上任意一点，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𝑛</m:t>
                        </m:r>
                      </m:e>
                    </m:acc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称为</m:t>
                    </m:r>
                    <m:r>
                      <m:rPr>
                        <m:nor/>
                      </m:rPr>
                      <a:rPr lang="zh-CN" alt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</a:rPr>
                      <m:t>平面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𝜋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的法线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651178" cy="3925887"/>
              </a:xfrm>
              <a:prstGeom prst="rect">
                <a:avLst/>
              </a:prstGeom>
              <a:blipFill>
                <a:blip r:embed="rId3"/>
                <a:stretch>
                  <a:fillRect l="-7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平面方程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69C2864-164E-4ECE-AE87-82EEAB5CA6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979" y="1995702"/>
            <a:ext cx="3824659" cy="223218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651178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18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d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 ∙</m:t>
                      </m:r>
                      <m:acc>
                        <m:accPr>
                          <m:chr m:val="⃗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</m:t>
                          </m:r>
                        </m:e>
                      </m:acc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</m:t>
                      </m:r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⟹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</m:t>
                                </m:r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</m:t>
                                </m:r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𝑧</m:t>
                                </m:r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𝑐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</m:t>
                      </m:r>
                    </m:oMath>
                  </m:oMathPara>
                </a14:m>
                <a:endParaRPr lang="en-US" altLang="zh-CN" sz="18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⇒</m:t>
                      </m:r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𝑎</m:t>
                      </m:r>
                      <m:d>
                        <m:dPr>
                          <m:ctrlP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m:rPr>
                              <m:brk m:alnAt="7"/>
                            </m:r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</m:t>
                          </m:r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𝑏</m:t>
                      </m:r>
                      <m:d>
                        <m:dPr>
                          <m:ctrlP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𝑦</m:t>
                          </m:r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𝑐</m:t>
                      </m:r>
                      <m:d>
                        <m:dPr>
                          <m:ctrlP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𝑧</m:t>
                          </m:r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</m:t>
                      </m:r>
                    </m:oMath>
                  </m:oMathPara>
                </a14:m>
                <a:endParaRPr lang="en-US" altLang="zh-CN" sz="18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⇒</m:t>
                      </m:r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𝑎𝑥</m:t>
                      </m:r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𝑏𝑦</m:t>
                      </m:r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𝑐𝑧</m:t>
                      </m:r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𝑎</m:t>
                      </m:r>
                      <m:sSub>
                        <m:sSubPr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𝑏</m:t>
                      </m:r>
                      <m:sSub>
                        <m:sSubPr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𝑐</m:t>
                      </m:r>
                      <m:sSub>
                        <m:sSubPr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sub>
                      </m:sSub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</m:t>
                      </m:r>
                    </m:oMath>
                  </m:oMathPara>
                </a14:m>
                <a:endParaRPr lang="en-US" altLang="zh-CN" sz="18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⇒</m:t>
                      </m:r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𝑎𝑥</m:t>
                      </m:r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𝑏𝑦</m:t>
                      </m:r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𝑐𝑧</m:t>
                      </m:r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𝑑</m:t>
                      </m:r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</m:t>
                      </m:r>
                    </m:oMath>
                  </m:oMathPara>
                </a14:m>
                <a:endParaRPr lang="en-US" altLang="zh-CN" sz="18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𝑑</m:t>
                    </m:r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=−</m:t>
                    </m:r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𝑎</m:t>
                    </m:r>
                    <m:sSub>
                      <m:sSubPr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</m:t>
                    </m:r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𝑏</m:t>
                    </m:r>
                    <m:sSub>
                      <m:sSubPr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</m:t>
                    </m:r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𝑐</m:t>
                    </m:r>
                    <m:sSub>
                      <m:sSubPr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3</m:t>
                        </m:r>
                      </m:sub>
                    </m:sSub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=−</m:t>
                    </m:r>
                    <m:acc>
                      <m:accPr>
                        <m:chr m:val="⃗"/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𝑛</m:t>
                        </m:r>
                      </m:e>
                    </m:acc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∙</m:t>
                    </m:r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𝑝</m:t>
                    </m:r>
                  </m:oMath>
                </a14:m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651178" cy="3925887"/>
              </a:xfrm>
              <a:prstGeom prst="rect">
                <a:avLst/>
              </a:prstGeom>
              <a:blipFill>
                <a:blip r:embed="rId4"/>
                <a:stretch>
                  <a:fillRect l="-5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8628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平面方程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14:m>
                  <m:oMath xmlns:m="http://schemas.openxmlformats.org/officeDocument/2006/math">
                    <m:r>
                      <a:rPr lang="zh-CN" altLang="en-US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例</m:t>
                    </m:r>
                  </m:oMath>
                </a14:m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：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找出过点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3</m:t>
                        </m:r>
                      </m:sub>
                    </m:sSub>
                    <m:r>
                      <a:rPr lang="zh-CN" altLang="en-US" sz="20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的</m:t>
                    </m:r>
                  </m:oMath>
                </a14:m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平面</a:t>
                </a: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EF503133-2F53-4B1F-91AD-C760DD3A0B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54" y="1919625"/>
            <a:ext cx="3394740" cy="2668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548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平面方程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F503133-2F53-4B1F-91AD-C760DD3A0B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54" y="1919625"/>
            <a:ext cx="3394740" cy="266829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816059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14:m>
                  <m:oMath xmlns:m="http://schemas.openxmlformats.org/officeDocument/2006/math">
                    <m:r>
                      <a:rPr lang="zh-CN" altLang="en-US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例</m:t>
                    </m:r>
                  </m:oMath>
                </a14:m>
                <a:r>
                  <a:rPr lang="zh-CN" altLang="en-US" sz="16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：</a:t>
                </a: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找出过点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6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3</m:t>
                        </m:r>
                      </m:sub>
                    </m:sSub>
                    <m:r>
                      <a:rPr lang="zh-CN" altLang="en-US" sz="16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的</m:t>
                    </m:r>
                  </m:oMath>
                </a14:m>
                <a:r>
                  <a:rPr lang="zh-CN" altLang="en-US" sz="16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平面</a:t>
                </a:r>
                <a:endParaRPr lang="en-US" altLang="zh-CN" sz="16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</m:t>
                          </m:r>
                        </m:e>
                      </m:acc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ctrlP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600" b="0" i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×</m:t>
                      </m:r>
                      <m:d>
                        <m:dPr>
                          <m:ctrlP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4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16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−1</m:t>
                                    </m:r>
                                  </m:e>
                                  <m:e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×</m:t>
                      </m:r>
                      <m:sSup>
                        <m:sSup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4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−</m:t>
                                    </m:r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4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zh-CN" sz="16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𝑞</m:t>
                    </m:r>
                    <m:r>
                      <a:rPr lang="en-US" altLang="zh-CN" sz="16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4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16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𝑥</m:t>
                                  </m:r>
                                </m:e>
                                <m:e>
                                  <m:r>
                                    <a:rPr lang="en-US" altLang="zh-CN" sz="16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𝑦</m:t>
                                  </m:r>
                                </m:e>
                                <m:e>
                                  <m:r>
                                    <a:rPr lang="en-US" altLang="zh-CN" sz="16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𝑧</m:t>
                                  </m:r>
                                </m:e>
                                <m:e>
                                  <m:r>
                                    <a:rPr lang="en-US" altLang="zh-CN" sz="16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</m:sup>
                    </m:sSup>
                    <m:r>
                      <a:rPr lang="zh-CN" altLang="en-US" sz="16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是</m:t>
                    </m:r>
                  </m:oMath>
                </a14:m>
                <a:r>
                  <a:rPr lang="zh-CN" altLang="en-US" sz="16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平面上任意一点，那么</a:t>
                </a:r>
                <a:endParaRPr lang="en-US" altLang="zh-CN" sz="16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d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 ∙</m:t>
                      </m:r>
                      <m:acc>
                        <m:accPr>
                          <m:chr m:val="⃗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</m:t>
                          </m:r>
                        </m:e>
                      </m:acc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</m:t>
                      </m:r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⟹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</m:t>
                                </m:r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</m:t>
                                </m:r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−0</m:t>
                                </m:r>
                              </m:e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𝑧</m:t>
                                </m:r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−0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</m:t>
                      </m:r>
                    </m:oMath>
                  </m:oMathPara>
                </a14:m>
                <a:endParaRPr lang="en-US" altLang="zh-CN" sz="16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⟹</m:t>
                      </m:r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𝑥</m:t>
                      </m:r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𝑦</m:t>
                      </m:r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𝑧</m:t>
                      </m:r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−1=0</m:t>
                      </m:r>
                    </m:oMath>
                  </m:oMathPara>
                </a14:m>
                <a:endParaRPr lang="en-US" altLang="zh-CN" sz="16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16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16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816059"/>
              </a:xfrm>
              <a:prstGeom prst="rect">
                <a:avLst/>
              </a:prstGeom>
              <a:blipFill>
                <a:blip r:embed="rId4"/>
                <a:stretch>
                  <a:fillRect l="-3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5190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点到平面的距离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8E75274-003A-4F6C-A992-A119D14195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4" y="2031699"/>
            <a:ext cx="4094100" cy="212626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651178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𝜋</m:t>
                    </m:r>
                    <m:r>
                      <a:rPr lang="zh-CN" altLang="en-US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：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𝑎𝑥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𝑏𝑦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𝑐𝑧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𝑑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=0</m:t>
                    </m:r>
                    <m:r>
                      <a:rPr lang="zh-CN" altLang="en-US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的</m:t>
                    </m:r>
                    <m:r>
                      <a:rPr lang="zh-CN" altLang="en-US" sz="16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平面</m:t>
                    </m:r>
                    <m:r>
                      <a:rPr lang="zh-CN" altLang="en-US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，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𝑞</m:t>
                    </m:r>
                    <m:r>
                      <a:rPr lang="zh-CN" altLang="en-US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是</m:t>
                    </m:r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平面外一点，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𝑝</m:t>
                    </m:r>
                    <m:r>
                      <a:rPr lang="zh-CN" altLang="en-US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是</m:t>
                    </m:r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平面上一点，那么平面外一点到平面的距离</a:t>
                </a: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𝐷</m:t>
                      </m:r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d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𝑐𝑜𝑠</m:t>
                      </m:r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𝜃</m:t>
                      </m:r>
                    </m:oMath>
                  </m:oMathPara>
                </a14:m>
                <a:endParaRPr lang="en-US" altLang="zh-CN" sz="16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e>
                          </m:acc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∙</m:t>
                          </m:r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(</m:t>
                          </m:r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)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𝑛</m:t>
                                  </m:r>
                                </m:e>
                              </m:acc>
                            </m:e>
                          </m:d>
                        </m:den>
                      </m:f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e>
                          </m:acc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∙</m:t>
                          </m:r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e>
                          </m:acc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∙</m:t>
                          </m:r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𝑛</m:t>
                                  </m:r>
                                </m:e>
                              </m:acc>
                            </m:e>
                          </m:d>
                        </m:den>
                      </m:f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e>
                          </m:acc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∙</m:t>
                          </m:r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𝑑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𝑛</m:t>
                                  </m:r>
                                </m:e>
                              </m:acc>
                            </m:e>
                          </m:d>
                        </m:den>
                      </m:f>
                      <m:d>
                        <m:dPr>
                          <m:ctrlP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∵</m:t>
                          </m:r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𝑑</m:t>
                          </m:r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=−</m:t>
                          </m:r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e>
                          </m:acc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∙</m:t>
                          </m:r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en-US" altLang="zh-CN" sz="16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𝐷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&gt;0⟹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𝑞</m:t>
                    </m:r>
                    <m:r>
                      <a:rPr lang="zh-CN" altLang="en-US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在</m:t>
                    </m:r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平面上方</a:t>
                </a: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𝐷</m:t>
                    </m:r>
                    <m:r>
                      <a:rPr lang="en-US" altLang="zh-CN" sz="16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0⟹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𝑞</m:t>
                    </m:r>
                    <m:r>
                      <a:rPr lang="zh-CN" altLang="en-US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在</m:t>
                    </m:r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平面上</a:t>
                </a: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𝐷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&lt;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0⟹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𝑞</m:t>
                    </m:r>
                    <m:r>
                      <a:rPr lang="zh-CN" altLang="en-US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在</m:t>
                    </m:r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平面下方</a:t>
                </a: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𝑑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/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𝑛</m:t>
                            </m:r>
                          </m:e>
                        </m:acc>
                      </m:e>
                    </m:d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为平面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𝜋</m:t>
                    </m:r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到原点的距离</a:t>
                </a: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651178" cy="3925887"/>
              </a:xfrm>
              <a:prstGeom prst="rect">
                <a:avLst/>
              </a:prstGeom>
              <a:blipFill>
                <a:blip r:embed="rId4"/>
                <a:stretch>
                  <a:fillRect l="-3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9438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平面方程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14:m>
                  <m:oMath xmlns:m="http://schemas.openxmlformats.org/officeDocument/2006/math">
                    <m:r>
                      <a:rPr lang="zh-CN" altLang="en-US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例</m:t>
                    </m:r>
                  </m:oMath>
                </a14:m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𝜋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𝑦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𝑧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−1=0,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1 1 1 1</m:t>
                        </m:r>
                      </m:e>
                    </m:d>
                    <m:r>
                      <a:rPr lang="en-US" altLang="zh-CN" sz="2000" b="0" i="1" baseline="3000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𝑇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0 0 0 1</m:t>
                        </m:r>
                      </m:e>
                    </m:d>
                    <m:r>
                      <a:rPr lang="en-US" altLang="zh-CN" sz="2000" b="0" i="1" baseline="3000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𝑇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</m:oMath>
                </a14:m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9192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平面方程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14:m>
                  <m:oMath xmlns:m="http://schemas.openxmlformats.org/officeDocument/2006/math">
                    <m:r>
                      <a:rPr lang="zh-CN" altLang="en-US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例</m:t>
                    </m:r>
                  </m:oMath>
                </a14:m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𝜋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𝑦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𝑧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−1=0,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1 1 1 1</m:t>
                        </m:r>
                      </m:e>
                    </m:d>
                    <m:r>
                      <a:rPr lang="en-US" altLang="zh-CN" sz="2000" b="0" i="1" baseline="3000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𝑇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0 0 0 1</m:t>
                        </m:r>
                      </m:e>
                    </m:d>
                    <m:r>
                      <a:rPr lang="en-US" altLang="zh-CN" sz="2000" b="0" i="1" baseline="3000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𝑇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</m:oMath>
                </a14:m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𝐷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∙</m:t>
                          </m:r>
                          <m:acc>
                            <m:accPr>
                              <m:chr m:val="⃗"/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e>
                          </m:acc>
                          <m:r>
                            <a:rPr lang="en-US" altLang="zh-CN" sz="2000" b="0" i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𝑑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𝑛</m:t>
                                  </m:r>
                                </m:e>
                              </m:acc>
                            </m:e>
                          </m:d>
                        </m:den>
                      </m:f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3−1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3</m:t>
                              </m:r>
                            </m:e>
                          </m:rad>
                        </m:den>
                      </m:f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3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𝐷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∙</m:t>
                          </m:r>
                          <m:acc>
                            <m:accPr>
                              <m:chr m:val="⃗"/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e>
                          </m:acc>
                          <m:r>
                            <a:rPr lang="en-US" altLang="zh-CN" sz="20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𝑑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𝑛</m:t>
                                  </m:r>
                                </m:e>
                              </m:acc>
                            </m:e>
                          </m:d>
                        </m:den>
                      </m:f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3</m:t>
                              </m:r>
                            </m:e>
                          </m:rad>
                        </m:den>
                      </m:f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3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4766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D:\work\CSDN学院ppt\5.jpg">
            <a:extLst>
              <a:ext uri="{FF2B5EF4-FFF2-40B4-BE49-F238E27FC236}">
                <a16:creationId xmlns:a16="http://schemas.microsoft.com/office/drawing/2014/main" id="{B8DC438E-25CF-4B61-AB39-F4056CC90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Title 1">
            <a:extLst>
              <a:ext uri="{FF2B5EF4-FFF2-40B4-BE49-F238E27FC236}">
                <a16:creationId xmlns:a16="http://schemas.microsoft.com/office/drawing/2014/main" id="{286BEDC2-5DE8-461F-A660-C112CAD8C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679450"/>
            <a:ext cx="4251325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6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THANKS</a:t>
            </a:r>
            <a:endParaRPr lang="zh-CN" altLang="en-US" sz="600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8196" name="矩形 3">
            <a:extLst>
              <a:ext uri="{FF2B5EF4-FFF2-40B4-BE49-F238E27FC236}">
                <a16:creationId xmlns:a16="http://schemas.microsoft.com/office/drawing/2014/main" id="{85FF1B7D-5D11-4B34-8C6E-311CF7F0C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688" y="3019425"/>
            <a:ext cx="26622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网站：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www.csdn.net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企业服务：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http://ems.csdn.net/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人才服务：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http://job.csdn.net/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CTO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http://cto.csdn.net/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高校俱乐部：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http://student.csdn.net/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程序员杂志：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http://programmer.csdn.net/</a:t>
            </a:r>
          </a:p>
        </p:txBody>
      </p:sp>
      <p:sp>
        <p:nvSpPr>
          <p:cNvPr id="8197" name="矩形 4">
            <a:extLst>
              <a:ext uri="{FF2B5EF4-FFF2-40B4-BE49-F238E27FC236}">
                <a16:creationId xmlns:a16="http://schemas.microsoft.com/office/drawing/2014/main" id="{913E705F-1AF2-4C10-BCBE-C98DAC143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800" y="3952875"/>
            <a:ext cx="4572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CODE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平台：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https://code.csdn.net/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项目外包：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http://www.csto.com/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论坛：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http://bbs.csdn.net/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下载：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http://download.csdn.net/</a:t>
            </a:r>
            <a:endParaRPr lang="en-US" altLang="zh-CN" sz="900" b="1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198" name="文本框 5">
            <a:extLst>
              <a:ext uri="{FF2B5EF4-FFF2-40B4-BE49-F238E27FC236}">
                <a16:creationId xmlns:a16="http://schemas.microsoft.com/office/drawing/2014/main" id="{F4903B76-B509-412E-8C5B-4CF57CE28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7050" y="1928813"/>
            <a:ext cx="40005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本课程由 张赐 提供</a:t>
            </a:r>
            <a:endParaRPr lang="en-US" altLang="zh-CN" sz="14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8199" name="Picture 2">
            <a:extLst>
              <a:ext uri="{FF2B5EF4-FFF2-40B4-BE49-F238E27FC236}">
                <a16:creationId xmlns:a16="http://schemas.microsoft.com/office/drawing/2014/main" id="{7138A236-EAA8-4EA2-B044-6E8ECF604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3127</TotalTime>
  <Pages>0</Pages>
  <Words>455</Words>
  <Characters>0</Characters>
  <Application>Microsoft Office PowerPoint</Application>
  <DocSecurity>0</DocSecurity>
  <PresentationFormat>全屏显示(16:9)</PresentationFormat>
  <Lines>0</Lines>
  <Paragraphs>52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 Unicode MS</vt:lpstr>
      <vt:lpstr>宋体</vt:lpstr>
      <vt:lpstr>微软雅黑</vt:lpstr>
      <vt:lpstr>微软雅黑 Light</vt:lpstr>
      <vt:lpstr>Arial</vt:lpstr>
      <vt:lpstr>Calibri</vt:lpstr>
      <vt:lpstr>Cambria Math</vt:lpstr>
      <vt:lpstr>Office 主题​​</vt:lpstr>
      <vt:lpstr>PowerPoint 演示文稿</vt:lpstr>
      <vt:lpstr>定义</vt:lpstr>
      <vt:lpstr>平面方程</vt:lpstr>
      <vt:lpstr>平面方程</vt:lpstr>
      <vt:lpstr>平面方程</vt:lpstr>
      <vt:lpstr>点到平面的距离</vt:lpstr>
      <vt:lpstr>平面方程</vt:lpstr>
      <vt:lpstr>平面方程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pango</dc:creator>
  <cp:keywords/>
  <dc:description/>
  <cp:lastModifiedBy>张赐</cp:lastModifiedBy>
  <cp:revision>145</cp:revision>
  <dcterms:created xsi:type="dcterms:W3CDTF">2014-10-20T05:47:00Z</dcterms:created>
  <dcterms:modified xsi:type="dcterms:W3CDTF">2017-08-18T07:04:16Z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2052-9.1.0.5108</vt:lpwstr>
  </property>
</Properties>
</file>