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59" r:id="rId14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71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4F05058-8D75-47C9-84AD-F8C8455B045C}" type="datetime1">
              <a:rPr lang="zh-CN" altLang="en-US"/>
              <a:pPr>
                <a:defRPr/>
              </a:pPr>
              <a:t>2017/8/30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9BEF21D2-4AF2-4E21-B5EB-10BAA364B146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82B63C65-3478-4B8C-9C60-EA18CC25C24A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149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4218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16732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4909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2359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6687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669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1436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7521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64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95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6658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4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6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6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9.png"/><Relationship Id="rId4" Type="http://schemas.openxmlformats.org/officeDocument/2006/relationships/image" Target="../media/image17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6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736691C9-DDCA-49F7-B495-F8B240079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50" y="171450"/>
            <a:ext cx="63023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向量的投影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C9201F73-94F1-495D-9050-ACB50FD65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FB77DFCE-9043-42D7-BD57-B1A31B871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8ACB1FD7-669E-4878-A177-7A0EBF8D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BDE8A730-D279-476D-A3B2-A60703C46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8D614DD1-BBF4-4B86-95D7-98E1C330D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向量投影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例：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(1,3)</m:t>
                        </m:r>
                      </m:e>
                      <m:sup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(1,</m:t>
                        </m:r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)</m:t>
                        </m:r>
                      </m:e>
                      <m:sup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</a:t>
                </a: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5163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向量投影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例：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(1,3)</m:t>
                        </m:r>
                      </m:e>
                      <m:sup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(1,</m:t>
                        </m:r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)</m:t>
                        </m:r>
                      </m:e>
                      <m:sup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</a:t>
                </a: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608A337-A0DC-42C9-9CFA-2B41110BCD98}"/>
                  </a:ext>
                </a:extLst>
              </p:cNvPr>
              <p:cNvSpPr/>
              <p:nvPr/>
            </p:nvSpPr>
            <p:spPr>
              <a:xfrm>
                <a:off x="818013" y="1716812"/>
                <a:ext cx="5266114" cy="18941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𝑝𝑟𝑜𝑗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sSup>
                            <m:sSupPr>
                              <m:ctrlP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24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(1,1)</m:t>
                          </m:r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  <a:p>
                <a:pPr algn="ctr">
                  <a:lnSpc>
                    <a:spcPct val="150000"/>
                  </a:lnSpc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608A337-A0DC-42C9-9CFA-2B41110BCD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13" y="1716812"/>
                <a:ext cx="5266114" cy="1894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4790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向量投影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例：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(1,3)</m:t>
                        </m:r>
                      </m:e>
                      <m:sup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(1,</m:t>
                        </m:r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)</m:t>
                        </m:r>
                      </m:e>
                      <m:sup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</a:t>
                </a: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608A337-A0DC-42C9-9CFA-2B41110BCD98}"/>
                  </a:ext>
                </a:extLst>
              </p:cNvPr>
              <p:cNvSpPr/>
              <p:nvPr/>
            </p:nvSpPr>
            <p:spPr>
              <a:xfrm>
                <a:off x="818013" y="1716812"/>
                <a:ext cx="5266114" cy="18941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𝑝𝑟𝑜𝑗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sSup>
                            <m:sSupPr>
                              <m:ctrlP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24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(1,1)</m:t>
                          </m:r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𝑒𝑟𝑝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2,2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608A337-A0DC-42C9-9CFA-2B41110BCD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13" y="1716812"/>
                <a:ext cx="5266114" cy="1894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F9161FB2-A7DF-4A95-A7C8-83A10EB9F0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005" y="1465290"/>
            <a:ext cx="3468995" cy="280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263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83E22A5A-51B9-4467-B4B9-86F64AB30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94DB3CD8-71FB-4967-8D16-B8CA33DD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BE5C8F9D-FB92-4FE2-AA09-E91256B20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5A550E93-40B1-4CA3-B718-1EE1D72F9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C3033956-A2A9-4D76-84E1-6F53E52F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2656A675-2838-4DE8-A1F0-DE7DF761E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向量投影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已知向量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69263CE-6840-49AD-9D33-7CC2B02A64B3}"/>
              </a:ext>
            </a:extLst>
          </p:cNvPr>
          <p:cNvCxnSpPr>
            <a:cxnSpLocks/>
          </p:cNvCxnSpPr>
          <p:nvPr/>
        </p:nvCxnSpPr>
        <p:spPr>
          <a:xfrm flipV="1">
            <a:off x="5850083" y="3359715"/>
            <a:ext cx="2667355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91FF8CE-DCCB-4D58-90BC-4A7320649AAA}"/>
                  </a:ext>
                </a:extLst>
              </p:cNvPr>
              <p:cNvSpPr txBox="1"/>
              <p:nvPr/>
            </p:nvSpPr>
            <p:spPr>
              <a:xfrm>
                <a:off x="4774427" y="2159181"/>
                <a:ext cx="1093681" cy="394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𝑝𝑒𝑟𝑝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91FF8CE-DCCB-4D58-90BC-4A7320649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427" y="2159181"/>
                <a:ext cx="1093681" cy="394532"/>
              </a:xfrm>
              <a:prstGeom prst="rect">
                <a:avLst/>
              </a:prstGeom>
              <a:blipFill>
                <a:blip r:embed="rId4"/>
                <a:stretch>
                  <a:fillRect t="-20000" r="-15000"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F96531D-F614-46E1-8EF7-4EFF6AF37FBA}"/>
              </a:ext>
            </a:extLst>
          </p:cNvPr>
          <p:cNvCxnSpPr>
            <a:cxnSpLocks/>
          </p:cNvCxnSpPr>
          <p:nvPr/>
        </p:nvCxnSpPr>
        <p:spPr>
          <a:xfrm flipV="1">
            <a:off x="5843221" y="1733105"/>
            <a:ext cx="1439657" cy="162661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3B12010-38CA-4713-8FA1-B69E8D9445EF}"/>
                  </a:ext>
                </a:extLst>
              </p:cNvPr>
              <p:cNvSpPr/>
              <p:nvPr/>
            </p:nvSpPr>
            <p:spPr>
              <a:xfrm>
                <a:off x="5976029" y="3000546"/>
                <a:ext cx="3936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3B12010-38CA-4713-8FA1-B69E8D944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029" y="3000546"/>
                <a:ext cx="3936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39AA1C9-EE3D-4DA8-93D2-DFBB413E2EE3}"/>
                  </a:ext>
                </a:extLst>
              </p:cNvPr>
              <p:cNvSpPr/>
              <p:nvPr/>
            </p:nvSpPr>
            <p:spPr>
              <a:xfrm>
                <a:off x="7078435" y="1347480"/>
                <a:ext cx="379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39AA1C9-EE3D-4DA8-93D2-DFBB413E2E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435" y="1347480"/>
                <a:ext cx="379848" cy="369332"/>
              </a:xfrm>
              <a:prstGeom prst="rect">
                <a:avLst/>
              </a:prstGeom>
              <a:blipFill>
                <a:blip r:embed="rId6"/>
                <a:stretch>
                  <a:fillRect t="-21311" r="-32258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C7E881-4D70-44D5-811C-9E7D1590BCEB}"/>
              </a:ext>
            </a:extLst>
          </p:cNvPr>
          <p:cNvCxnSpPr>
            <a:cxnSpLocks/>
          </p:cNvCxnSpPr>
          <p:nvPr/>
        </p:nvCxnSpPr>
        <p:spPr>
          <a:xfrm flipV="1">
            <a:off x="5850083" y="1733105"/>
            <a:ext cx="0" cy="1646938"/>
          </a:xfrm>
          <a:prstGeom prst="straightConnector1">
            <a:avLst/>
          </a:prstGeom>
          <a:ln w="38100">
            <a:solidFill>
              <a:srgbClr val="5ED80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AE26E2D-D25C-4D8A-B44B-8B9B510AFE44}"/>
                  </a:ext>
                </a:extLst>
              </p:cNvPr>
              <p:cNvSpPr/>
              <p:nvPr/>
            </p:nvSpPr>
            <p:spPr>
              <a:xfrm>
                <a:off x="8154573" y="2915576"/>
                <a:ext cx="3808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AE26E2D-D25C-4D8A-B44B-8B9B510AFE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573" y="2915576"/>
                <a:ext cx="380809" cy="369332"/>
              </a:xfrm>
              <a:prstGeom prst="rect">
                <a:avLst/>
              </a:prstGeom>
              <a:blipFill>
                <a:blip r:embed="rId7"/>
                <a:stretch>
                  <a:fillRect t="-21311" r="-25806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EF4818D-4131-45E0-A6CF-7FF348DCAB2C}"/>
              </a:ext>
            </a:extLst>
          </p:cNvPr>
          <p:cNvCxnSpPr>
            <a:cxnSpLocks/>
          </p:cNvCxnSpPr>
          <p:nvPr/>
        </p:nvCxnSpPr>
        <p:spPr>
          <a:xfrm flipV="1">
            <a:off x="5843221" y="3359715"/>
            <a:ext cx="1450115" cy="1067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8031BD9-D0B4-4B75-9DFA-AD34FFA6CA51}"/>
              </a:ext>
            </a:extLst>
          </p:cNvPr>
          <p:cNvCxnSpPr>
            <a:cxnSpLocks/>
          </p:cNvCxnSpPr>
          <p:nvPr/>
        </p:nvCxnSpPr>
        <p:spPr bwMode="auto">
          <a:xfrm flipH="1">
            <a:off x="7282878" y="1733105"/>
            <a:ext cx="10458" cy="162661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6FC854D-0337-4137-9E05-D9CC4F42C17D}"/>
              </a:ext>
            </a:extLst>
          </p:cNvPr>
          <p:cNvCxnSpPr>
            <a:cxnSpLocks/>
          </p:cNvCxnSpPr>
          <p:nvPr/>
        </p:nvCxnSpPr>
        <p:spPr bwMode="auto">
          <a:xfrm flipH="1">
            <a:off x="5823006" y="1733105"/>
            <a:ext cx="1459872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7F6F641-3308-4BCC-85E7-8DDA0B7BCBA7}"/>
                  </a:ext>
                </a:extLst>
              </p:cNvPr>
              <p:cNvSpPr/>
              <p:nvPr/>
            </p:nvSpPr>
            <p:spPr>
              <a:xfrm>
                <a:off x="5868108" y="3723846"/>
                <a:ext cx="2525243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上的投影</a:t>
                </a:r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7F6F641-3308-4BCC-85E7-8DDA0B7BCB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08" y="3723846"/>
                <a:ext cx="2525243" cy="507831"/>
              </a:xfrm>
              <a:prstGeom prst="rect">
                <a:avLst/>
              </a:prstGeom>
              <a:blipFill>
                <a:blip r:embed="rId8"/>
                <a:stretch>
                  <a:fillRect l="-2174" r="-1449" b="-9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B3BDDEC-B993-4AA7-8A1E-3180BCE5E8C6}"/>
                  </a:ext>
                </a:extLst>
              </p:cNvPr>
              <p:cNvSpPr txBox="1"/>
              <p:nvPr/>
            </p:nvSpPr>
            <p:spPr>
              <a:xfrm>
                <a:off x="6006101" y="3310664"/>
                <a:ext cx="1093681" cy="394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𝑝𝑟𝑜𝑗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B3BDDEC-B993-4AA7-8A1E-3180BCE5E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101" y="3310664"/>
                <a:ext cx="1093681" cy="394532"/>
              </a:xfrm>
              <a:prstGeom prst="rect">
                <a:avLst/>
              </a:prstGeom>
              <a:blipFill>
                <a:blip r:embed="rId9"/>
                <a:stretch>
                  <a:fillRect t="-20000" r="-13889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向量投影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已知向量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𝑝𝑟𝑜𝑗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sub>
                    </m:sSub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的长度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69263CE-6840-49AD-9D33-7CC2B02A64B3}"/>
              </a:ext>
            </a:extLst>
          </p:cNvPr>
          <p:cNvCxnSpPr>
            <a:cxnSpLocks/>
          </p:cNvCxnSpPr>
          <p:nvPr/>
        </p:nvCxnSpPr>
        <p:spPr>
          <a:xfrm flipV="1">
            <a:off x="5850083" y="3359715"/>
            <a:ext cx="2667355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91FF8CE-DCCB-4D58-90BC-4A7320649AAA}"/>
                  </a:ext>
                </a:extLst>
              </p:cNvPr>
              <p:cNvSpPr txBox="1"/>
              <p:nvPr/>
            </p:nvSpPr>
            <p:spPr>
              <a:xfrm>
                <a:off x="4774427" y="2159181"/>
                <a:ext cx="1093681" cy="394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𝑝𝑒𝑟𝑝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91FF8CE-DCCB-4D58-90BC-4A7320649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427" y="2159181"/>
                <a:ext cx="1093681" cy="394532"/>
              </a:xfrm>
              <a:prstGeom prst="rect">
                <a:avLst/>
              </a:prstGeom>
              <a:blipFill>
                <a:blip r:embed="rId4"/>
                <a:stretch>
                  <a:fillRect t="-20000" r="-15000"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F96531D-F614-46E1-8EF7-4EFF6AF37FBA}"/>
              </a:ext>
            </a:extLst>
          </p:cNvPr>
          <p:cNvCxnSpPr>
            <a:cxnSpLocks/>
          </p:cNvCxnSpPr>
          <p:nvPr/>
        </p:nvCxnSpPr>
        <p:spPr>
          <a:xfrm flipV="1">
            <a:off x="5843221" y="1733105"/>
            <a:ext cx="1439657" cy="162661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3B12010-38CA-4713-8FA1-B69E8D9445EF}"/>
                  </a:ext>
                </a:extLst>
              </p:cNvPr>
              <p:cNvSpPr/>
              <p:nvPr/>
            </p:nvSpPr>
            <p:spPr>
              <a:xfrm>
                <a:off x="5976029" y="3000546"/>
                <a:ext cx="3936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3B12010-38CA-4713-8FA1-B69E8D944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029" y="3000546"/>
                <a:ext cx="3936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39AA1C9-EE3D-4DA8-93D2-DFBB413E2EE3}"/>
                  </a:ext>
                </a:extLst>
              </p:cNvPr>
              <p:cNvSpPr/>
              <p:nvPr/>
            </p:nvSpPr>
            <p:spPr>
              <a:xfrm>
                <a:off x="7078435" y="1347480"/>
                <a:ext cx="379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39AA1C9-EE3D-4DA8-93D2-DFBB413E2E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435" y="1347480"/>
                <a:ext cx="379848" cy="369332"/>
              </a:xfrm>
              <a:prstGeom prst="rect">
                <a:avLst/>
              </a:prstGeom>
              <a:blipFill>
                <a:blip r:embed="rId6"/>
                <a:stretch>
                  <a:fillRect t="-21311" r="-32258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C7E881-4D70-44D5-811C-9E7D1590BCEB}"/>
              </a:ext>
            </a:extLst>
          </p:cNvPr>
          <p:cNvCxnSpPr>
            <a:cxnSpLocks/>
          </p:cNvCxnSpPr>
          <p:nvPr/>
        </p:nvCxnSpPr>
        <p:spPr>
          <a:xfrm flipV="1">
            <a:off x="5850083" y="1733105"/>
            <a:ext cx="0" cy="1646938"/>
          </a:xfrm>
          <a:prstGeom prst="straightConnector1">
            <a:avLst/>
          </a:prstGeom>
          <a:ln w="38100">
            <a:solidFill>
              <a:srgbClr val="5ED80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AE26E2D-D25C-4D8A-B44B-8B9B510AFE44}"/>
                  </a:ext>
                </a:extLst>
              </p:cNvPr>
              <p:cNvSpPr/>
              <p:nvPr/>
            </p:nvSpPr>
            <p:spPr>
              <a:xfrm>
                <a:off x="8154573" y="2915576"/>
                <a:ext cx="3808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AE26E2D-D25C-4D8A-B44B-8B9B510AFE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573" y="2915576"/>
                <a:ext cx="380809" cy="369332"/>
              </a:xfrm>
              <a:prstGeom prst="rect">
                <a:avLst/>
              </a:prstGeom>
              <a:blipFill>
                <a:blip r:embed="rId7"/>
                <a:stretch>
                  <a:fillRect t="-21311" r="-25806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EF4818D-4131-45E0-A6CF-7FF348DCAB2C}"/>
              </a:ext>
            </a:extLst>
          </p:cNvPr>
          <p:cNvCxnSpPr>
            <a:cxnSpLocks/>
          </p:cNvCxnSpPr>
          <p:nvPr/>
        </p:nvCxnSpPr>
        <p:spPr>
          <a:xfrm flipV="1">
            <a:off x="5843221" y="3359715"/>
            <a:ext cx="1450115" cy="1067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8031BD9-D0B4-4B75-9DFA-AD34FFA6CA51}"/>
              </a:ext>
            </a:extLst>
          </p:cNvPr>
          <p:cNvCxnSpPr>
            <a:cxnSpLocks/>
          </p:cNvCxnSpPr>
          <p:nvPr/>
        </p:nvCxnSpPr>
        <p:spPr bwMode="auto">
          <a:xfrm flipH="1">
            <a:off x="7282878" y="1733105"/>
            <a:ext cx="10458" cy="162661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6FC854D-0337-4137-9E05-D9CC4F42C17D}"/>
              </a:ext>
            </a:extLst>
          </p:cNvPr>
          <p:cNvCxnSpPr>
            <a:cxnSpLocks/>
          </p:cNvCxnSpPr>
          <p:nvPr/>
        </p:nvCxnSpPr>
        <p:spPr bwMode="auto">
          <a:xfrm flipH="1">
            <a:off x="5823006" y="1733105"/>
            <a:ext cx="1459872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7F6F641-3308-4BCC-85E7-8DDA0B7BCBA7}"/>
                  </a:ext>
                </a:extLst>
              </p:cNvPr>
              <p:cNvSpPr/>
              <p:nvPr/>
            </p:nvSpPr>
            <p:spPr>
              <a:xfrm>
                <a:off x="5868108" y="3723846"/>
                <a:ext cx="2525243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上的投影</a:t>
                </a:r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7F6F641-3308-4BCC-85E7-8DDA0B7BCB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08" y="3723846"/>
                <a:ext cx="2525243" cy="507831"/>
              </a:xfrm>
              <a:prstGeom prst="rect">
                <a:avLst/>
              </a:prstGeom>
              <a:blipFill>
                <a:blip r:embed="rId8"/>
                <a:stretch>
                  <a:fillRect l="-2174" r="-1449" b="-9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B3BDDEC-B993-4AA7-8A1E-3180BCE5E8C6}"/>
                  </a:ext>
                </a:extLst>
              </p:cNvPr>
              <p:cNvSpPr txBox="1"/>
              <p:nvPr/>
            </p:nvSpPr>
            <p:spPr>
              <a:xfrm>
                <a:off x="6006101" y="3310664"/>
                <a:ext cx="1093681" cy="394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𝑝𝑟𝑜𝑗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B3BDDEC-B993-4AA7-8A1E-3180BCE5E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101" y="3310664"/>
                <a:ext cx="1093681" cy="394532"/>
              </a:xfrm>
              <a:prstGeom prst="rect">
                <a:avLst/>
              </a:prstGeom>
              <a:blipFill>
                <a:blip r:embed="rId9"/>
                <a:stretch>
                  <a:fillRect t="-20000" r="-13889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608A337-A0DC-42C9-9CFA-2B41110BCD98}"/>
                  </a:ext>
                </a:extLst>
              </p:cNvPr>
              <p:cNvSpPr/>
              <p:nvPr/>
            </p:nvSpPr>
            <p:spPr>
              <a:xfrm>
                <a:off x="1259724" y="3087642"/>
                <a:ext cx="2880240" cy="6912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𝑝𝑟𝑜𝑗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altLang="zh-CN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altLang="zh-CN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𝑐𝑜𝑠</m:t>
                      </m:r>
                      <m:r>
                        <a:rPr lang="zh-CN" altLang="en-US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608A337-A0DC-42C9-9CFA-2B41110BCD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724" y="3087642"/>
                <a:ext cx="2880240" cy="691279"/>
              </a:xfrm>
              <a:prstGeom prst="rect">
                <a:avLst/>
              </a:prstGeom>
              <a:blipFill>
                <a:blip r:embed="rId10"/>
                <a:stretch>
                  <a:fillRect t="-88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6095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向量投影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已知向量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𝑝𝑟𝑜𝑗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sub>
                    </m:sSub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的长度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69263CE-6840-49AD-9D33-7CC2B02A64B3}"/>
              </a:ext>
            </a:extLst>
          </p:cNvPr>
          <p:cNvCxnSpPr>
            <a:cxnSpLocks/>
          </p:cNvCxnSpPr>
          <p:nvPr/>
        </p:nvCxnSpPr>
        <p:spPr>
          <a:xfrm flipV="1">
            <a:off x="5850083" y="3359715"/>
            <a:ext cx="2667355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91FF8CE-DCCB-4D58-90BC-4A7320649AAA}"/>
                  </a:ext>
                </a:extLst>
              </p:cNvPr>
              <p:cNvSpPr txBox="1"/>
              <p:nvPr/>
            </p:nvSpPr>
            <p:spPr>
              <a:xfrm>
                <a:off x="4774427" y="2159181"/>
                <a:ext cx="1093681" cy="394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𝑝𝑒𝑟𝑝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91FF8CE-DCCB-4D58-90BC-4A7320649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427" y="2159181"/>
                <a:ext cx="1093681" cy="394532"/>
              </a:xfrm>
              <a:prstGeom prst="rect">
                <a:avLst/>
              </a:prstGeom>
              <a:blipFill>
                <a:blip r:embed="rId4"/>
                <a:stretch>
                  <a:fillRect t="-20000" r="-15000"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F96531D-F614-46E1-8EF7-4EFF6AF37FBA}"/>
              </a:ext>
            </a:extLst>
          </p:cNvPr>
          <p:cNvCxnSpPr>
            <a:cxnSpLocks/>
          </p:cNvCxnSpPr>
          <p:nvPr/>
        </p:nvCxnSpPr>
        <p:spPr>
          <a:xfrm flipV="1">
            <a:off x="5843221" y="1733105"/>
            <a:ext cx="1439657" cy="162661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3B12010-38CA-4713-8FA1-B69E8D9445EF}"/>
                  </a:ext>
                </a:extLst>
              </p:cNvPr>
              <p:cNvSpPr/>
              <p:nvPr/>
            </p:nvSpPr>
            <p:spPr>
              <a:xfrm>
                <a:off x="5976029" y="3000546"/>
                <a:ext cx="3936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3B12010-38CA-4713-8FA1-B69E8D944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029" y="3000546"/>
                <a:ext cx="3936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39AA1C9-EE3D-4DA8-93D2-DFBB413E2EE3}"/>
                  </a:ext>
                </a:extLst>
              </p:cNvPr>
              <p:cNvSpPr/>
              <p:nvPr/>
            </p:nvSpPr>
            <p:spPr>
              <a:xfrm>
                <a:off x="7078435" y="1347480"/>
                <a:ext cx="379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39AA1C9-EE3D-4DA8-93D2-DFBB413E2E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435" y="1347480"/>
                <a:ext cx="379848" cy="369332"/>
              </a:xfrm>
              <a:prstGeom prst="rect">
                <a:avLst/>
              </a:prstGeom>
              <a:blipFill>
                <a:blip r:embed="rId6"/>
                <a:stretch>
                  <a:fillRect t="-21311" r="-32258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C7E881-4D70-44D5-811C-9E7D1590BCEB}"/>
              </a:ext>
            </a:extLst>
          </p:cNvPr>
          <p:cNvCxnSpPr>
            <a:cxnSpLocks/>
          </p:cNvCxnSpPr>
          <p:nvPr/>
        </p:nvCxnSpPr>
        <p:spPr>
          <a:xfrm flipV="1">
            <a:off x="5850083" y="1733105"/>
            <a:ext cx="0" cy="1646938"/>
          </a:xfrm>
          <a:prstGeom prst="straightConnector1">
            <a:avLst/>
          </a:prstGeom>
          <a:ln w="38100">
            <a:solidFill>
              <a:srgbClr val="5ED80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AE26E2D-D25C-4D8A-B44B-8B9B510AFE44}"/>
                  </a:ext>
                </a:extLst>
              </p:cNvPr>
              <p:cNvSpPr/>
              <p:nvPr/>
            </p:nvSpPr>
            <p:spPr>
              <a:xfrm>
                <a:off x="8154573" y="2915576"/>
                <a:ext cx="3808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AE26E2D-D25C-4D8A-B44B-8B9B510AFE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573" y="2915576"/>
                <a:ext cx="380809" cy="369332"/>
              </a:xfrm>
              <a:prstGeom prst="rect">
                <a:avLst/>
              </a:prstGeom>
              <a:blipFill>
                <a:blip r:embed="rId7"/>
                <a:stretch>
                  <a:fillRect t="-21311" r="-25806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EF4818D-4131-45E0-A6CF-7FF348DCAB2C}"/>
              </a:ext>
            </a:extLst>
          </p:cNvPr>
          <p:cNvCxnSpPr>
            <a:cxnSpLocks/>
          </p:cNvCxnSpPr>
          <p:nvPr/>
        </p:nvCxnSpPr>
        <p:spPr>
          <a:xfrm flipV="1">
            <a:off x="5843221" y="3359715"/>
            <a:ext cx="1450115" cy="1067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8031BD9-D0B4-4B75-9DFA-AD34FFA6CA51}"/>
              </a:ext>
            </a:extLst>
          </p:cNvPr>
          <p:cNvCxnSpPr>
            <a:cxnSpLocks/>
          </p:cNvCxnSpPr>
          <p:nvPr/>
        </p:nvCxnSpPr>
        <p:spPr bwMode="auto">
          <a:xfrm flipH="1">
            <a:off x="7282878" y="1733105"/>
            <a:ext cx="10458" cy="162661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6FC854D-0337-4137-9E05-D9CC4F42C17D}"/>
              </a:ext>
            </a:extLst>
          </p:cNvPr>
          <p:cNvCxnSpPr>
            <a:cxnSpLocks/>
          </p:cNvCxnSpPr>
          <p:nvPr/>
        </p:nvCxnSpPr>
        <p:spPr bwMode="auto">
          <a:xfrm flipH="1">
            <a:off x="5823006" y="1733105"/>
            <a:ext cx="1459872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7F6F641-3308-4BCC-85E7-8DDA0B7BCBA7}"/>
                  </a:ext>
                </a:extLst>
              </p:cNvPr>
              <p:cNvSpPr/>
              <p:nvPr/>
            </p:nvSpPr>
            <p:spPr>
              <a:xfrm>
                <a:off x="5868108" y="3723846"/>
                <a:ext cx="2525243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上的投影</a:t>
                </a:r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7F6F641-3308-4BCC-85E7-8DDA0B7BCB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08" y="3723846"/>
                <a:ext cx="2525243" cy="507831"/>
              </a:xfrm>
              <a:prstGeom prst="rect">
                <a:avLst/>
              </a:prstGeom>
              <a:blipFill>
                <a:blip r:embed="rId8"/>
                <a:stretch>
                  <a:fillRect l="-2174" r="-1449" b="-9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B3BDDEC-B993-4AA7-8A1E-3180BCE5E8C6}"/>
                  </a:ext>
                </a:extLst>
              </p:cNvPr>
              <p:cNvSpPr txBox="1"/>
              <p:nvPr/>
            </p:nvSpPr>
            <p:spPr>
              <a:xfrm>
                <a:off x="6006101" y="3310664"/>
                <a:ext cx="1093681" cy="394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𝑝𝑟𝑜𝑗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B3BDDEC-B993-4AA7-8A1E-3180BCE5E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101" y="3310664"/>
                <a:ext cx="1093681" cy="394532"/>
              </a:xfrm>
              <a:prstGeom prst="rect">
                <a:avLst/>
              </a:prstGeom>
              <a:blipFill>
                <a:blip r:embed="rId9"/>
                <a:stretch>
                  <a:fillRect t="-20000" r="-13889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608A337-A0DC-42C9-9CFA-2B41110BCD98}"/>
                  </a:ext>
                </a:extLst>
              </p:cNvPr>
              <p:cNvSpPr/>
              <p:nvPr/>
            </p:nvSpPr>
            <p:spPr>
              <a:xfrm>
                <a:off x="1259724" y="3087642"/>
                <a:ext cx="2880240" cy="6912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𝑝𝑟𝑜𝑗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altLang="zh-CN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altLang="zh-CN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𝑐𝑜𝑠</m:t>
                      </m:r>
                      <m:r>
                        <a:rPr lang="zh-CN" altLang="en-US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608A337-A0DC-42C9-9CFA-2B41110BCD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724" y="3087642"/>
                <a:ext cx="2880240" cy="691279"/>
              </a:xfrm>
              <a:prstGeom prst="rect">
                <a:avLst/>
              </a:prstGeom>
              <a:blipFill>
                <a:blip r:embed="rId10"/>
                <a:stretch>
                  <a:fillRect t="-88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49816469-DB21-4E5C-A775-4C1BB5BB1C7C}"/>
                  </a:ext>
                </a:extLst>
              </p:cNvPr>
              <p:cNvSpPr/>
              <p:nvPr/>
            </p:nvSpPr>
            <p:spPr>
              <a:xfrm>
                <a:off x="1475742" y="3723846"/>
                <a:ext cx="259221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0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0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0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sz="20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20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altLang="zh-CN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  <m:r>
                        <a:rPr lang="en-US" altLang="zh-CN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𝑐𝑜𝑠</m:t>
                      </m:r>
                      <m:r>
                        <a:rPr lang="zh-CN" altLang="en-US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𝜃</m:t>
                      </m:r>
                    </m:oMath>
                  </m:oMathPara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49816469-DB21-4E5C-A775-4C1BB5BB1C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742" y="3723846"/>
                <a:ext cx="2592216" cy="400110"/>
              </a:xfrm>
              <a:prstGeom prst="rect">
                <a:avLst/>
              </a:prstGeom>
              <a:blipFill>
                <a:blip r:embed="rId11"/>
                <a:stretch>
                  <a:fillRect t="-15152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1259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向量投影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已知向量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𝑝𝑟𝑜𝑗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sub>
                    </m:sSub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的长度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69263CE-6840-49AD-9D33-7CC2B02A64B3}"/>
              </a:ext>
            </a:extLst>
          </p:cNvPr>
          <p:cNvCxnSpPr>
            <a:cxnSpLocks/>
          </p:cNvCxnSpPr>
          <p:nvPr/>
        </p:nvCxnSpPr>
        <p:spPr>
          <a:xfrm flipV="1">
            <a:off x="5850083" y="3359715"/>
            <a:ext cx="2667355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91FF8CE-DCCB-4D58-90BC-4A7320649AAA}"/>
                  </a:ext>
                </a:extLst>
              </p:cNvPr>
              <p:cNvSpPr txBox="1"/>
              <p:nvPr/>
            </p:nvSpPr>
            <p:spPr>
              <a:xfrm>
                <a:off x="4774427" y="2159181"/>
                <a:ext cx="1093681" cy="394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𝑝𝑒𝑟𝑝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91FF8CE-DCCB-4D58-90BC-4A7320649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427" y="2159181"/>
                <a:ext cx="1093681" cy="394532"/>
              </a:xfrm>
              <a:prstGeom prst="rect">
                <a:avLst/>
              </a:prstGeom>
              <a:blipFill>
                <a:blip r:embed="rId4"/>
                <a:stretch>
                  <a:fillRect t="-20000" r="-15000"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F96531D-F614-46E1-8EF7-4EFF6AF37FBA}"/>
              </a:ext>
            </a:extLst>
          </p:cNvPr>
          <p:cNvCxnSpPr>
            <a:cxnSpLocks/>
          </p:cNvCxnSpPr>
          <p:nvPr/>
        </p:nvCxnSpPr>
        <p:spPr>
          <a:xfrm flipV="1">
            <a:off x="5843221" y="1733105"/>
            <a:ext cx="1439657" cy="162661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3B12010-38CA-4713-8FA1-B69E8D9445EF}"/>
                  </a:ext>
                </a:extLst>
              </p:cNvPr>
              <p:cNvSpPr/>
              <p:nvPr/>
            </p:nvSpPr>
            <p:spPr>
              <a:xfrm>
                <a:off x="5976029" y="3000546"/>
                <a:ext cx="3936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3B12010-38CA-4713-8FA1-B69E8D944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029" y="3000546"/>
                <a:ext cx="3936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39AA1C9-EE3D-4DA8-93D2-DFBB413E2EE3}"/>
                  </a:ext>
                </a:extLst>
              </p:cNvPr>
              <p:cNvSpPr/>
              <p:nvPr/>
            </p:nvSpPr>
            <p:spPr>
              <a:xfrm>
                <a:off x="7078435" y="1347480"/>
                <a:ext cx="379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39AA1C9-EE3D-4DA8-93D2-DFBB413E2E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435" y="1347480"/>
                <a:ext cx="379848" cy="369332"/>
              </a:xfrm>
              <a:prstGeom prst="rect">
                <a:avLst/>
              </a:prstGeom>
              <a:blipFill>
                <a:blip r:embed="rId6"/>
                <a:stretch>
                  <a:fillRect t="-21311" r="-32258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C7E881-4D70-44D5-811C-9E7D1590BCEB}"/>
              </a:ext>
            </a:extLst>
          </p:cNvPr>
          <p:cNvCxnSpPr>
            <a:cxnSpLocks/>
          </p:cNvCxnSpPr>
          <p:nvPr/>
        </p:nvCxnSpPr>
        <p:spPr>
          <a:xfrm flipV="1">
            <a:off x="5850083" y="1733105"/>
            <a:ext cx="0" cy="1646938"/>
          </a:xfrm>
          <a:prstGeom prst="straightConnector1">
            <a:avLst/>
          </a:prstGeom>
          <a:ln w="38100">
            <a:solidFill>
              <a:srgbClr val="5ED80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AE26E2D-D25C-4D8A-B44B-8B9B510AFE44}"/>
                  </a:ext>
                </a:extLst>
              </p:cNvPr>
              <p:cNvSpPr/>
              <p:nvPr/>
            </p:nvSpPr>
            <p:spPr>
              <a:xfrm>
                <a:off x="8154573" y="2915576"/>
                <a:ext cx="3808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AE26E2D-D25C-4D8A-B44B-8B9B510AFE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573" y="2915576"/>
                <a:ext cx="380809" cy="369332"/>
              </a:xfrm>
              <a:prstGeom prst="rect">
                <a:avLst/>
              </a:prstGeom>
              <a:blipFill>
                <a:blip r:embed="rId7"/>
                <a:stretch>
                  <a:fillRect t="-21311" r="-25806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EF4818D-4131-45E0-A6CF-7FF348DCAB2C}"/>
              </a:ext>
            </a:extLst>
          </p:cNvPr>
          <p:cNvCxnSpPr>
            <a:cxnSpLocks/>
          </p:cNvCxnSpPr>
          <p:nvPr/>
        </p:nvCxnSpPr>
        <p:spPr>
          <a:xfrm flipV="1">
            <a:off x="5843221" y="3359715"/>
            <a:ext cx="1450115" cy="1067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8031BD9-D0B4-4B75-9DFA-AD34FFA6CA51}"/>
              </a:ext>
            </a:extLst>
          </p:cNvPr>
          <p:cNvCxnSpPr>
            <a:cxnSpLocks/>
          </p:cNvCxnSpPr>
          <p:nvPr/>
        </p:nvCxnSpPr>
        <p:spPr bwMode="auto">
          <a:xfrm flipH="1">
            <a:off x="7282878" y="1733105"/>
            <a:ext cx="10458" cy="162661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6FC854D-0337-4137-9E05-D9CC4F42C17D}"/>
              </a:ext>
            </a:extLst>
          </p:cNvPr>
          <p:cNvCxnSpPr>
            <a:cxnSpLocks/>
          </p:cNvCxnSpPr>
          <p:nvPr/>
        </p:nvCxnSpPr>
        <p:spPr bwMode="auto">
          <a:xfrm flipH="1">
            <a:off x="5823006" y="1733105"/>
            <a:ext cx="1459872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7F6F641-3308-4BCC-85E7-8DDA0B7BCBA7}"/>
                  </a:ext>
                </a:extLst>
              </p:cNvPr>
              <p:cNvSpPr/>
              <p:nvPr/>
            </p:nvSpPr>
            <p:spPr>
              <a:xfrm>
                <a:off x="5868108" y="3723846"/>
                <a:ext cx="2525243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上的投影</a:t>
                </a:r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7F6F641-3308-4BCC-85E7-8DDA0B7BCB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08" y="3723846"/>
                <a:ext cx="2525243" cy="507831"/>
              </a:xfrm>
              <a:prstGeom prst="rect">
                <a:avLst/>
              </a:prstGeom>
              <a:blipFill>
                <a:blip r:embed="rId8"/>
                <a:stretch>
                  <a:fillRect l="-2174" r="-1449" b="-9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B3BDDEC-B993-4AA7-8A1E-3180BCE5E8C6}"/>
                  </a:ext>
                </a:extLst>
              </p:cNvPr>
              <p:cNvSpPr txBox="1"/>
              <p:nvPr/>
            </p:nvSpPr>
            <p:spPr>
              <a:xfrm>
                <a:off x="6006101" y="3310664"/>
                <a:ext cx="1093681" cy="394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𝑝𝑟𝑜𝑗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B3BDDEC-B993-4AA7-8A1E-3180BCE5E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101" y="3310664"/>
                <a:ext cx="1093681" cy="394532"/>
              </a:xfrm>
              <a:prstGeom prst="rect">
                <a:avLst/>
              </a:prstGeom>
              <a:blipFill>
                <a:blip r:embed="rId9"/>
                <a:stretch>
                  <a:fillRect t="-20000" r="-13889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608A337-A0DC-42C9-9CFA-2B41110BCD98}"/>
                  </a:ext>
                </a:extLst>
              </p:cNvPr>
              <p:cNvSpPr/>
              <p:nvPr/>
            </p:nvSpPr>
            <p:spPr>
              <a:xfrm>
                <a:off x="1261685" y="2915576"/>
                <a:ext cx="2880240" cy="17419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𝑝𝑟𝑜𝑗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altLang="zh-CN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altLang="zh-CN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𝑐𝑜𝑠</m:t>
                      </m:r>
                      <m:r>
                        <a:rPr lang="zh-CN" altLang="en-US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altLang="zh-CN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f>
                        <m:fPr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altLang="zh-CN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608A337-A0DC-42C9-9CFA-2B41110BCD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685" y="2915576"/>
                <a:ext cx="2880240" cy="17419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4C886BB7-4A54-4352-9F58-BBE06849CB3C}"/>
                  </a:ext>
                </a:extLst>
              </p:cNvPr>
              <p:cNvSpPr/>
              <p:nvPr/>
            </p:nvSpPr>
            <p:spPr>
              <a:xfrm>
                <a:off x="3275892" y="3823872"/>
                <a:ext cx="259221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sz="1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（</m:t>
                      </m:r>
                      <m:acc>
                        <m:accPr>
                          <m:chr m:val="⃗"/>
                          <m:ctrlPr>
                            <a:rPr lang="en-US" altLang="zh-CN" sz="1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1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1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1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sz="1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4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altLang="zh-CN" sz="1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  <m:r>
                        <a:rPr lang="en-US" altLang="zh-CN" sz="1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𝑐𝑜𝑠</m:t>
                      </m:r>
                      <m:r>
                        <a:rPr lang="zh-CN" altLang="en-US" sz="1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𝜃</m:t>
                      </m:r>
                      <m:r>
                        <a:rPr lang="zh-CN" altLang="en-US" sz="1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）</m:t>
                      </m:r>
                    </m:oMath>
                  </m:oMathPara>
                </a14:m>
                <a:endParaRPr lang="en-US" altLang="zh-CN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4C886BB7-4A54-4352-9F58-BBE06849CB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92" y="3823872"/>
                <a:ext cx="2592216" cy="307777"/>
              </a:xfrm>
              <a:prstGeom prst="rect">
                <a:avLst/>
              </a:prstGeom>
              <a:blipFill>
                <a:blip r:embed="rId11"/>
                <a:stretch>
                  <a:fillRect t="-9804"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686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向量投影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已知向量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𝑝𝑟𝑜𝑗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sub>
                    </m:sSub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的长度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69263CE-6840-49AD-9D33-7CC2B02A64B3}"/>
              </a:ext>
            </a:extLst>
          </p:cNvPr>
          <p:cNvCxnSpPr>
            <a:cxnSpLocks/>
          </p:cNvCxnSpPr>
          <p:nvPr/>
        </p:nvCxnSpPr>
        <p:spPr>
          <a:xfrm flipV="1">
            <a:off x="5850083" y="3359715"/>
            <a:ext cx="2667355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91FF8CE-DCCB-4D58-90BC-4A7320649AAA}"/>
                  </a:ext>
                </a:extLst>
              </p:cNvPr>
              <p:cNvSpPr txBox="1"/>
              <p:nvPr/>
            </p:nvSpPr>
            <p:spPr>
              <a:xfrm>
                <a:off x="4774427" y="2159181"/>
                <a:ext cx="1093681" cy="394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𝑝𝑒𝑟𝑝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91FF8CE-DCCB-4D58-90BC-4A7320649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427" y="2159181"/>
                <a:ext cx="1093681" cy="394532"/>
              </a:xfrm>
              <a:prstGeom prst="rect">
                <a:avLst/>
              </a:prstGeom>
              <a:blipFill>
                <a:blip r:embed="rId4"/>
                <a:stretch>
                  <a:fillRect t="-20000" r="-15000"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F96531D-F614-46E1-8EF7-4EFF6AF37FBA}"/>
              </a:ext>
            </a:extLst>
          </p:cNvPr>
          <p:cNvCxnSpPr>
            <a:cxnSpLocks/>
          </p:cNvCxnSpPr>
          <p:nvPr/>
        </p:nvCxnSpPr>
        <p:spPr>
          <a:xfrm flipV="1">
            <a:off x="5843221" y="1733105"/>
            <a:ext cx="1439657" cy="162661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3B12010-38CA-4713-8FA1-B69E8D9445EF}"/>
                  </a:ext>
                </a:extLst>
              </p:cNvPr>
              <p:cNvSpPr/>
              <p:nvPr/>
            </p:nvSpPr>
            <p:spPr>
              <a:xfrm>
                <a:off x="5976029" y="3000546"/>
                <a:ext cx="3936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3B12010-38CA-4713-8FA1-B69E8D944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029" y="3000546"/>
                <a:ext cx="3936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39AA1C9-EE3D-4DA8-93D2-DFBB413E2EE3}"/>
                  </a:ext>
                </a:extLst>
              </p:cNvPr>
              <p:cNvSpPr/>
              <p:nvPr/>
            </p:nvSpPr>
            <p:spPr>
              <a:xfrm>
                <a:off x="7078435" y="1347480"/>
                <a:ext cx="379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39AA1C9-EE3D-4DA8-93D2-DFBB413E2E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435" y="1347480"/>
                <a:ext cx="379848" cy="369332"/>
              </a:xfrm>
              <a:prstGeom prst="rect">
                <a:avLst/>
              </a:prstGeom>
              <a:blipFill>
                <a:blip r:embed="rId6"/>
                <a:stretch>
                  <a:fillRect t="-21311" r="-32258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C7E881-4D70-44D5-811C-9E7D1590BCEB}"/>
              </a:ext>
            </a:extLst>
          </p:cNvPr>
          <p:cNvCxnSpPr>
            <a:cxnSpLocks/>
          </p:cNvCxnSpPr>
          <p:nvPr/>
        </p:nvCxnSpPr>
        <p:spPr>
          <a:xfrm flipV="1">
            <a:off x="5850083" y="1733105"/>
            <a:ext cx="0" cy="1646938"/>
          </a:xfrm>
          <a:prstGeom prst="straightConnector1">
            <a:avLst/>
          </a:prstGeom>
          <a:ln w="38100">
            <a:solidFill>
              <a:srgbClr val="5ED80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AE26E2D-D25C-4D8A-B44B-8B9B510AFE44}"/>
                  </a:ext>
                </a:extLst>
              </p:cNvPr>
              <p:cNvSpPr/>
              <p:nvPr/>
            </p:nvSpPr>
            <p:spPr>
              <a:xfrm>
                <a:off x="8154573" y="2915576"/>
                <a:ext cx="3808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AE26E2D-D25C-4D8A-B44B-8B9B510AFE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573" y="2915576"/>
                <a:ext cx="380809" cy="369332"/>
              </a:xfrm>
              <a:prstGeom prst="rect">
                <a:avLst/>
              </a:prstGeom>
              <a:blipFill>
                <a:blip r:embed="rId7"/>
                <a:stretch>
                  <a:fillRect t="-21311" r="-25806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EF4818D-4131-45E0-A6CF-7FF348DCAB2C}"/>
              </a:ext>
            </a:extLst>
          </p:cNvPr>
          <p:cNvCxnSpPr>
            <a:cxnSpLocks/>
          </p:cNvCxnSpPr>
          <p:nvPr/>
        </p:nvCxnSpPr>
        <p:spPr>
          <a:xfrm flipV="1">
            <a:off x="5843221" y="3359715"/>
            <a:ext cx="1450115" cy="1067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8031BD9-D0B4-4B75-9DFA-AD34FFA6CA51}"/>
              </a:ext>
            </a:extLst>
          </p:cNvPr>
          <p:cNvCxnSpPr>
            <a:cxnSpLocks/>
          </p:cNvCxnSpPr>
          <p:nvPr/>
        </p:nvCxnSpPr>
        <p:spPr bwMode="auto">
          <a:xfrm flipH="1">
            <a:off x="7282878" y="1733105"/>
            <a:ext cx="10458" cy="162661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6FC854D-0337-4137-9E05-D9CC4F42C17D}"/>
              </a:ext>
            </a:extLst>
          </p:cNvPr>
          <p:cNvCxnSpPr>
            <a:cxnSpLocks/>
          </p:cNvCxnSpPr>
          <p:nvPr/>
        </p:nvCxnSpPr>
        <p:spPr bwMode="auto">
          <a:xfrm flipH="1">
            <a:off x="5823006" y="1733105"/>
            <a:ext cx="1459872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7F6F641-3308-4BCC-85E7-8DDA0B7BCBA7}"/>
                  </a:ext>
                </a:extLst>
              </p:cNvPr>
              <p:cNvSpPr/>
              <p:nvPr/>
            </p:nvSpPr>
            <p:spPr>
              <a:xfrm>
                <a:off x="5868108" y="3723846"/>
                <a:ext cx="2525243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上的投影</a:t>
                </a:r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7F6F641-3308-4BCC-85E7-8DDA0B7BCB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08" y="3723846"/>
                <a:ext cx="2525243" cy="507831"/>
              </a:xfrm>
              <a:prstGeom prst="rect">
                <a:avLst/>
              </a:prstGeom>
              <a:blipFill>
                <a:blip r:embed="rId8"/>
                <a:stretch>
                  <a:fillRect l="-2174" r="-1449" b="-9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B3BDDEC-B993-4AA7-8A1E-3180BCE5E8C6}"/>
                  </a:ext>
                </a:extLst>
              </p:cNvPr>
              <p:cNvSpPr txBox="1"/>
              <p:nvPr/>
            </p:nvSpPr>
            <p:spPr>
              <a:xfrm>
                <a:off x="6006101" y="3310664"/>
                <a:ext cx="1093681" cy="394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𝑝𝑟𝑜𝑗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B3BDDEC-B993-4AA7-8A1E-3180BCE5E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101" y="3310664"/>
                <a:ext cx="1093681" cy="394532"/>
              </a:xfrm>
              <a:prstGeom prst="rect">
                <a:avLst/>
              </a:prstGeom>
              <a:blipFill>
                <a:blip r:embed="rId9"/>
                <a:stretch>
                  <a:fillRect t="-20000" r="-13889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608A337-A0DC-42C9-9CFA-2B41110BCD98}"/>
                  </a:ext>
                </a:extLst>
              </p:cNvPr>
              <p:cNvSpPr/>
              <p:nvPr/>
            </p:nvSpPr>
            <p:spPr>
              <a:xfrm>
                <a:off x="1331730" y="2641988"/>
                <a:ext cx="2880240" cy="1476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sz="2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𝑝𝑟𝑜𝑗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608A337-A0DC-42C9-9CFA-2B41110BCD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730" y="2641988"/>
                <a:ext cx="2880240" cy="1476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8710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向量投影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已知向量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𝑝𝑟𝑜𝑗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sub>
                    </m:sSub>
                    <m:acc>
                      <m:accPr>
                        <m:chr m:val="⃗"/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的方向（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的单位向量）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69263CE-6840-49AD-9D33-7CC2B02A64B3}"/>
              </a:ext>
            </a:extLst>
          </p:cNvPr>
          <p:cNvCxnSpPr>
            <a:cxnSpLocks/>
          </p:cNvCxnSpPr>
          <p:nvPr/>
        </p:nvCxnSpPr>
        <p:spPr>
          <a:xfrm flipV="1">
            <a:off x="5850083" y="3359715"/>
            <a:ext cx="2667355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91FF8CE-DCCB-4D58-90BC-4A7320649AAA}"/>
                  </a:ext>
                </a:extLst>
              </p:cNvPr>
              <p:cNvSpPr txBox="1"/>
              <p:nvPr/>
            </p:nvSpPr>
            <p:spPr>
              <a:xfrm>
                <a:off x="4882348" y="2300093"/>
                <a:ext cx="1093681" cy="394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𝑝𝑒𝑟𝑝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91FF8CE-DCCB-4D58-90BC-4A7320649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348" y="2300093"/>
                <a:ext cx="1093681" cy="394532"/>
              </a:xfrm>
              <a:prstGeom prst="rect">
                <a:avLst/>
              </a:prstGeom>
              <a:blipFill>
                <a:blip r:embed="rId4"/>
                <a:stretch>
                  <a:fillRect t="-20000" r="-15084"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F96531D-F614-46E1-8EF7-4EFF6AF37FBA}"/>
              </a:ext>
            </a:extLst>
          </p:cNvPr>
          <p:cNvCxnSpPr>
            <a:cxnSpLocks/>
          </p:cNvCxnSpPr>
          <p:nvPr/>
        </p:nvCxnSpPr>
        <p:spPr>
          <a:xfrm flipV="1">
            <a:off x="5843221" y="1733105"/>
            <a:ext cx="1439657" cy="162661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3B12010-38CA-4713-8FA1-B69E8D9445EF}"/>
                  </a:ext>
                </a:extLst>
              </p:cNvPr>
              <p:cNvSpPr/>
              <p:nvPr/>
            </p:nvSpPr>
            <p:spPr>
              <a:xfrm>
                <a:off x="5976029" y="3000546"/>
                <a:ext cx="3936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3B12010-38CA-4713-8FA1-B69E8D944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029" y="3000546"/>
                <a:ext cx="3936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39AA1C9-EE3D-4DA8-93D2-DFBB413E2EE3}"/>
                  </a:ext>
                </a:extLst>
              </p:cNvPr>
              <p:cNvSpPr/>
              <p:nvPr/>
            </p:nvSpPr>
            <p:spPr>
              <a:xfrm>
                <a:off x="7078435" y="1347480"/>
                <a:ext cx="379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39AA1C9-EE3D-4DA8-93D2-DFBB413E2E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435" y="1347480"/>
                <a:ext cx="379848" cy="369332"/>
              </a:xfrm>
              <a:prstGeom prst="rect">
                <a:avLst/>
              </a:prstGeom>
              <a:blipFill>
                <a:blip r:embed="rId6"/>
                <a:stretch>
                  <a:fillRect t="-21311" r="-32258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C7E881-4D70-44D5-811C-9E7D1590BCEB}"/>
              </a:ext>
            </a:extLst>
          </p:cNvPr>
          <p:cNvCxnSpPr>
            <a:cxnSpLocks/>
          </p:cNvCxnSpPr>
          <p:nvPr/>
        </p:nvCxnSpPr>
        <p:spPr>
          <a:xfrm flipV="1">
            <a:off x="5850083" y="1733105"/>
            <a:ext cx="0" cy="1646938"/>
          </a:xfrm>
          <a:prstGeom prst="straightConnector1">
            <a:avLst/>
          </a:prstGeom>
          <a:ln w="38100">
            <a:solidFill>
              <a:srgbClr val="5ED80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AE26E2D-D25C-4D8A-B44B-8B9B510AFE44}"/>
                  </a:ext>
                </a:extLst>
              </p:cNvPr>
              <p:cNvSpPr/>
              <p:nvPr/>
            </p:nvSpPr>
            <p:spPr>
              <a:xfrm>
                <a:off x="8154573" y="2915576"/>
                <a:ext cx="3808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AE26E2D-D25C-4D8A-B44B-8B9B510AFE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573" y="2915576"/>
                <a:ext cx="380809" cy="369332"/>
              </a:xfrm>
              <a:prstGeom prst="rect">
                <a:avLst/>
              </a:prstGeom>
              <a:blipFill>
                <a:blip r:embed="rId7"/>
                <a:stretch>
                  <a:fillRect t="-21311" r="-25806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EF4818D-4131-45E0-A6CF-7FF348DCAB2C}"/>
              </a:ext>
            </a:extLst>
          </p:cNvPr>
          <p:cNvCxnSpPr>
            <a:cxnSpLocks/>
          </p:cNvCxnSpPr>
          <p:nvPr/>
        </p:nvCxnSpPr>
        <p:spPr>
          <a:xfrm flipV="1">
            <a:off x="5843221" y="3359715"/>
            <a:ext cx="1450115" cy="1067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8031BD9-D0B4-4B75-9DFA-AD34FFA6CA51}"/>
              </a:ext>
            </a:extLst>
          </p:cNvPr>
          <p:cNvCxnSpPr>
            <a:cxnSpLocks/>
          </p:cNvCxnSpPr>
          <p:nvPr/>
        </p:nvCxnSpPr>
        <p:spPr bwMode="auto">
          <a:xfrm flipH="1">
            <a:off x="7282878" y="1733105"/>
            <a:ext cx="10458" cy="162661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6FC854D-0337-4137-9E05-D9CC4F42C17D}"/>
              </a:ext>
            </a:extLst>
          </p:cNvPr>
          <p:cNvCxnSpPr>
            <a:cxnSpLocks/>
          </p:cNvCxnSpPr>
          <p:nvPr/>
        </p:nvCxnSpPr>
        <p:spPr bwMode="auto">
          <a:xfrm flipH="1">
            <a:off x="5823006" y="1733105"/>
            <a:ext cx="1459872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7F6F641-3308-4BCC-85E7-8DDA0B7BCBA7}"/>
                  </a:ext>
                </a:extLst>
              </p:cNvPr>
              <p:cNvSpPr/>
              <p:nvPr/>
            </p:nvSpPr>
            <p:spPr>
              <a:xfrm>
                <a:off x="5868108" y="3723846"/>
                <a:ext cx="2525243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上的投影</a:t>
                </a:r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7F6F641-3308-4BCC-85E7-8DDA0B7BCB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08" y="3723846"/>
                <a:ext cx="2525243" cy="507831"/>
              </a:xfrm>
              <a:prstGeom prst="rect">
                <a:avLst/>
              </a:prstGeom>
              <a:blipFill>
                <a:blip r:embed="rId8"/>
                <a:stretch>
                  <a:fillRect l="-2174" r="-1449" b="-9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B3BDDEC-B993-4AA7-8A1E-3180BCE5E8C6}"/>
                  </a:ext>
                </a:extLst>
              </p:cNvPr>
              <p:cNvSpPr txBox="1"/>
              <p:nvPr/>
            </p:nvSpPr>
            <p:spPr>
              <a:xfrm>
                <a:off x="6006101" y="3310664"/>
                <a:ext cx="1093681" cy="394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𝑝𝑟𝑜𝑗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B3BDDEC-B993-4AA7-8A1E-3180BCE5E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101" y="3310664"/>
                <a:ext cx="1093681" cy="394532"/>
              </a:xfrm>
              <a:prstGeom prst="rect">
                <a:avLst/>
              </a:prstGeom>
              <a:blipFill>
                <a:blip r:embed="rId9"/>
                <a:stretch>
                  <a:fillRect t="-20000" r="-13889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608A337-A0DC-42C9-9CFA-2B41110BCD98}"/>
                  </a:ext>
                </a:extLst>
              </p:cNvPr>
              <p:cNvSpPr/>
              <p:nvPr/>
            </p:nvSpPr>
            <p:spPr>
              <a:xfrm>
                <a:off x="1331730" y="2641988"/>
                <a:ext cx="2880240" cy="1476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altLang="zh-CN" sz="2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e>
                      </m:acc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608A337-A0DC-42C9-9CFA-2B41110BCD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730" y="2641988"/>
                <a:ext cx="2880240" cy="1476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3221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向量投影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已知向量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𝑝𝑟𝑜𝑗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sub>
                    </m:sSub>
                    <m:acc>
                      <m:accPr>
                        <m:chr m:val="⃗"/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的方向（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的单位向量）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69263CE-6840-49AD-9D33-7CC2B02A64B3}"/>
              </a:ext>
            </a:extLst>
          </p:cNvPr>
          <p:cNvCxnSpPr>
            <a:cxnSpLocks/>
          </p:cNvCxnSpPr>
          <p:nvPr/>
        </p:nvCxnSpPr>
        <p:spPr>
          <a:xfrm flipV="1">
            <a:off x="5850083" y="3359715"/>
            <a:ext cx="2667355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91FF8CE-DCCB-4D58-90BC-4A7320649AAA}"/>
                  </a:ext>
                </a:extLst>
              </p:cNvPr>
              <p:cNvSpPr txBox="1"/>
              <p:nvPr/>
            </p:nvSpPr>
            <p:spPr>
              <a:xfrm>
                <a:off x="4882348" y="2300093"/>
                <a:ext cx="1093681" cy="394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𝑝𝑒𝑟𝑝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91FF8CE-DCCB-4D58-90BC-4A7320649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348" y="2300093"/>
                <a:ext cx="1093681" cy="394532"/>
              </a:xfrm>
              <a:prstGeom prst="rect">
                <a:avLst/>
              </a:prstGeom>
              <a:blipFill>
                <a:blip r:embed="rId4"/>
                <a:stretch>
                  <a:fillRect t="-20000" r="-15084"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F96531D-F614-46E1-8EF7-4EFF6AF37FBA}"/>
              </a:ext>
            </a:extLst>
          </p:cNvPr>
          <p:cNvCxnSpPr>
            <a:cxnSpLocks/>
          </p:cNvCxnSpPr>
          <p:nvPr/>
        </p:nvCxnSpPr>
        <p:spPr>
          <a:xfrm flipV="1">
            <a:off x="5843221" y="1733105"/>
            <a:ext cx="1439657" cy="162661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3B12010-38CA-4713-8FA1-B69E8D9445EF}"/>
                  </a:ext>
                </a:extLst>
              </p:cNvPr>
              <p:cNvSpPr/>
              <p:nvPr/>
            </p:nvSpPr>
            <p:spPr>
              <a:xfrm>
                <a:off x="5976029" y="3000546"/>
                <a:ext cx="3936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3B12010-38CA-4713-8FA1-B69E8D944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029" y="3000546"/>
                <a:ext cx="3936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39AA1C9-EE3D-4DA8-93D2-DFBB413E2EE3}"/>
                  </a:ext>
                </a:extLst>
              </p:cNvPr>
              <p:cNvSpPr/>
              <p:nvPr/>
            </p:nvSpPr>
            <p:spPr>
              <a:xfrm>
                <a:off x="7078435" y="1347480"/>
                <a:ext cx="379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39AA1C9-EE3D-4DA8-93D2-DFBB413E2E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435" y="1347480"/>
                <a:ext cx="379848" cy="369332"/>
              </a:xfrm>
              <a:prstGeom prst="rect">
                <a:avLst/>
              </a:prstGeom>
              <a:blipFill>
                <a:blip r:embed="rId6"/>
                <a:stretch>
                  <a:fillRect t="-21311" r="-32258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C7E881-4D70-44D5-811C-9E7D1590BCEB}"/>
              </a:ext>
            </a:extLst>
          </p:cNvPr>
          <p:cNvCxnSpPr>
            <a:cxnSpLocks/>
          </p:cNvCxnSpPr>
          <p:nvPr/>
        </p:nvCxnSpPr>
        <p:spPr>
          <a:xfrm flipV="1">
            <a:off x="5850083" y="1733105"/>
            <a:ext cx="0" cy="1646938"/>
          </a:xfrm>
          <a:prstGeom prst="straightConnector1">
            <a:avLst/>
          </a:prstGeom>
          <a:ln w="38100">
            <a:solidFill>
              <a:srgbClr val="5ED80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AE26E2D-D25C-4D8A-B44B-8B9B510AFE44}"/>
                  </a:ext>
                </a:extLst>
              </p:cNvPr>
              <p:cNvSpPr/>
              <p:nvPr/>
            </p:nvSpPr>
            <p:spPr>
              <a:xfrm>
                <a:off x="8154573" y="2915576"/>
                <a:ext cx="3808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AE26E2D-D25C-4D8A-B44B-8B9B510AFE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573" y="2915576"/>
                <a:ext cx="380809" cy="369332"/>
              </a:xfrm>
              <a:prstGeom prst="rect">
                <a:avLst/>
              </a:prstGeom>
              <a:blipFill>
                <a:blip r:embed="rId7"/>
                <a:stretch>
                  <a:fillRect t="-21311" r="-25806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EF4818D-4131-45E0-A6CF-7FF348DCAB2C}"/>
              </a:ext>
            </a:extLst>
          </p:cNvPr>
          <p:cNvCxnSpPr>
            <a:cxnSpLocks/>
          </p:cNvCxnSpPr>
          <p:nvPr/>
        </p:nvCxnSpPr>
        <p:spPr>
          <a:xfrm flipV="1">
            <a:off x="5843221" y="3359715"/>
            <a:ext cx="1450115" cy="1067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8031BD9-D0B4-4B75-9DFA-AD34FFA6CA51}"/>
              </a:ext>
            </a:extLst>
          </p:cNvPr>
          <p:cNvCxnSpPr>
            <a:cxnSpLocks/>
          </p:cNvCxnSpPr>
          <p:nvPr/>
        </p:nvCxnSpPr>
        <p:spPr bwMode="auto">
          <a:xfrm flipH="1">
            <a:off x="7282878" y="1733105"/>
            <a:ext cx="10458" cy="162661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6FC854D-0337-4137-9E05-D9CC4F42C17D}"/>
              </a:ext>
            </a:extLst>
          </p:cNvPr>
          <p:cNvCxnSpPr>
            <a:cxnSpLocks/>
          </p:cNvCxnSpPr>
          <p:nvPr/>
        </p:nvCxnSpPr>
        <p:spPr bwMode="auto">
          <a:xfrm flipH="1">
            <a:off x="5823006" y="1733105"/>
            <a:ext cx="1459872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7F6F641-3308-4BCC-85E7-8DDA0B7BCBA7}"/>
                  </a:ext>
                </a:extLst>
              </p:cNvPr>
              <p:cNvSpPr/>
              <p:nvPr/>
            </p:nvSpPr>
            <p:spPr>
              <a:xfrm>
                <a:off x="5868108" y="3723846"/>
                <a:ext cx="2525243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上的投影</a:t>
                </a:r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7F6F641-3308-4BCC-85E7-8DDA0B7BCB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08" y="3723846"/>
                <a:ext cx="2525243" cy="507831"/>
              </a:xfrm>
              <a:prstGeom prst="rect">
                <a:avLst/>
              </a:prstGeom>
              <a:blipFill>
                <a:blip r:embed="rId8"/>
                <a:stretch>
                  <a:fillRect l="-2174" r="-1449" b="-9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B3BDDEC-B993-4AA7-8A1E-3180BCE5E8C6}"/>
                  </a:ext>
                </a:extLst>
              </p:cNvPr>
              <p:cNvSpPr txBox="1"/>
              <p:nvPr/>
            </p:nvSpPr>
            <p:spPr>
              <a:xfrm>
                <a:off x="6006101" y="3310664"/>
                <a:ext cx="1093681" cy="394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𝑝𝑟𝑜𝑗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B3BDDEC-B993-4AA7-8A1E-3180BCE5E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101" y="3310664"/>
                <a:ext cx="1093681" cy="394532"/>
              </a:xfrm>
              <a:prstGeom prst="rect">
                <a:avLst/>
              </a:prstGeom>
              <a:blipFill>
                <a:blip r:embed="rId9"/>
                <a:stretch>
                  <a:fillRect t="-20000" r="-13889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608A337-A0DC-42C9-9CFA-2B41110BCD98}"/>
                  </a:ext>
                </a:extLst>
              </p:cNvPr>
              <p:cNvSpPr/>
              <p:nvPr/>
            </p:nvSpPr>
            <p:spPr>
              <a:xfrm>
                <a:off x="754818" y="2555177"/>
                <a:ext cx="4674370" cy="18826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𝑝𝑟𝑜𝑗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f>
                        <m:f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sSup>
                            <m:sSupPr>
                              <m:ctrlP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24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en-US" altLang="zh-CN" sz="2400" dirty="0"/>
              </a:p>
              <a:p>
                <a:pPr algn="ctr">
                  <a:lnSpc>
                    <a:spcPct val="150000"/>
                  </a:lnSpc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608A337-A0DC-42C9-9CFA-2B41110BCD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18" y="2555177"/>
                <a:ext cx="4674370" cy="188269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594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向量投影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已知向量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𝑝𝑟𝑜𝑗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sub>
                    </m:sSub>
                    <m:acc>
                      <m:accPr>
                        <m:chr m:val="⃗"/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的方向（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的单位向量）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69263CE-6840-49AD-9D33-7CC2B02A64B3}"/>
              </a:ext>
            </a:extLst>
          </p:cNvPr>
          <p:cNvCxnSpPr>
            <a:cxnSpLocks/>
          </p:cNvCxnSpPr>
          <p:nvPr/>
        </p:nvCxnSpPr>
        <p:spPr>
          <a:xfrm flipV="1">
            <a:off x="5850083" y="3359715"/>
            <a:ext cx="2667355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91FF8CE-DCCB-4D58-90BC-4A7320649AAA}"/>
                  </a:ext>
                </a:extLst>
              </p:cNvPr>
              <p:cNvSpPr txBox="1"/>
              <p:nvPr/>
            </p:nvSpPr>
            <p:spPr>
              <a:xfrm>
                <a:off x="4882348" y="2300093"/>
                <a:ext cx="1093681" cy="394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𝑝𝑒𝑟𝑝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91FF8CE-DCCB-4D58-90BC-4A7320649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348" y="2300093"/>
                <a:ext cx="1093681" cy="394532"/>
              </a:xfrm>
              <a:prstGeom prst="rect">
                <a:avLst/>
              </a:prstGeom>
              <a:blipFill>
                <a:blip r:embed="rId4"/>
                <a:stretch>
                  <a:fillRect t="-20000" r="-15084"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F96531D-F614-46E1-8EF7-4EFF6AF37FBA}"/>
              </a:ext>
            </a:extLst>
          </p:cNvPr>
          <p:cNvCxnSpPr>
            <a:cxnSpLocks/>
          </p:cNvCxnSpPr>
          <p:nvPr/>
        </p:nvCxnSpPr>
        <p:spPr>
          <a:xfrm flipV="1">
            <a:off x="5843221" y="1733105"/>
            <a:ext cx="1439657" cy="162661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3B12010-38CA-4713-8FA1-B69E8D9445EF}"/>
                  </a:ext>
                </a:extLst>
              </p:cNvPr>
              <p:cNvSpPr/>
              <p:nvPr/>
            </p:nvSpPr>
            <p:spPr>
              <a:xfrm>
                <a:off x="5976029" y="3000546"/>
                <a:ext cx="3936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3B12010-38CA-4713-8FA1-B69E8D944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029" y="3000546"/>
                <a:ext cx="3936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39AA1C9-EE3D-4DA8-93D2-DFBB413E2EE3}"/>
                  </a:ext>
                </a:extLst>
              </p:cNvPr>
              <p:cNvSpPr/>
              <p:nvPr/>
            </p:nvSpPr>
            <p:spPr>
              <a:xfrm>
                <a:off x="7078435" y="1347480"/>
                <a:ext cx="379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39AA1C9-EE3D-4DA8-93D2-DFBB413E2E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435" y="1347480"/>
                <a:ext cx="379848" cy="369332"/>
              </a:xfrm>
              <a:prstGeom prst="rect">
                <a:avLst/>
              </a:prstGeom>
              <a:blipFill>
                <a:blip r:embed="rId6"/>
                <a:stretch>
                  <a:fillRect t="-21311" r="-32258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C7E881-4D70-44D5-811C-9E7D1590BCEB}"/>
              </a:ext>
            </a:extLst>
          </p:cNvPr>
          <p:cNvCxnSpPr>
            <a:cxnSpLocks/>
          </p:cNvCxnSpPr>
          <p:nvPr/>
        </p:nvCxnSpPr>
        <p:spPr>
          <a:xfrm flipV="1">
            <a:off x="5850083" y="1733105"/>
            <a:ext cx="0" cy="1646938"/>
          </a:xfrm>
          <a:prstGeom prst="straightConnector1">
            <a:avLst/>
          </a:prstGeom>
          <a:ln w="38100">
            <a:solidFill>
              <a:srgbClr val="5ED80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AE26E2D-D25C-4D8A-B44B-8B9B510AFE44}"/>
                  </a:ext>
                </a:extLst>
              </p:cNvPr>
              <p:cNvSpPr/>
              <p:nvPr/>
            </p:nvSpPr>
            <p:spPr>
              <a:xfrm>
                <a:off x="8154573" y="2915576"/>
                <a:ext cx="3808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AE26E2D-D25C-4D8A-B44B-8B9B510AFE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573" y="2915576"/>
                <a:ext cx="380809" cy="369332"/>
              </a:xfrm>
              <a:prstGeom prst="rect">
                <a:avLst/>
              </a:prstGeom>
              <a:blipFill>
                <a:blip r:embed="rId7"/>
                <a:stretch>
                  <a:fillRect t="-21311" r="-25806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EF4818D-4131-45E0-A6CF-7FF348DCAB2C}"/>
              </a:ext>
            </a:extLst>
          </p:cNvPr>
          <p:cNvCxnSpPr>
            <a:cxnSpLocks/>
          </p:cNvCxnSpPr>
          <p:nvPr/>
        </p:nvCxnSpPr>
        <p:spPr>
          <a:xfrm flipV="1">
            <a:off x="5843221" y="3359715"/>
            <a:ext cx="1450115" cy="1067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8031BD9-D0B4-4B75-9DFA-AD34FFA6CA51}"/>
              </a:ext>
            </a:extLst>
          </p:cNvPr>
          <p:cNvCxnSpPr>
            <a:cxnSpLocks/>
          </p:cNvCxnSpPr>
          <p:nvPr/>
        </p:nvCxnSpPr>
        <p:spPr bwMode="auto">
          <a:xfrm flipH="1">
            <a:off x="7282878" y="1733105"/>
            <a:ext cx="10458" cy="162661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6FC854D-0337-4137-9E05-D9CC4F42C17D}"/>
              </a:ext>
            </a:extLst>
          </p:cNvPr>
          <p:cNvCxnSpPr>
            <a:cxnSpLocks/>
          </p:cNvCxnSpPr>
          <p:nvPr/>
        </p:nvCxnSpPr>
        <p:spPr bwMode="auto">
          <a:xfrm flipH="1">
            <a:off x="5823006" y="1733105"/>
            <a:ext cx="1459872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7F6F641-3308-4BCC-85E7-8DDA0B7BCBA7}"/>
                  </a:ext>
                </a:extLst>
              </p:cNvPr>
              <p:cNvSpPr/>
              <p:nvPr/>
            </p:nvSpPr>
            <p:spPr>
              <a:xfrm>
                <a:off x="5868108" y="3723846"/>
                <a:ext cx="2525243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上的投影</a:t>
                </a:r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7F6F641-3308-4BCC-85E7-8DDA0B7BCB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08" y="3723846"/>
                <a:ext cx="2525243" cy="507831"/>
              </a:xfrm>
              <a:prstGeom prst="rect">
                <a:avLst/>
              </a:prstGeom>
              <a:blipFill>
                <a:blip r:embed="rId8"/>
                <a:stretch>
                  <a:fillRect l="-2174" r="-1449" b="-9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B3BDDEC-B993-4AA7-8A1E-3180BCE5E8C6}"/>
                  </a:ext>
                </a:extLst>
              </p:cNvPr>
              <p:cNvSpPr txBox="1"/>
              <p:nvPr/>
            </p:nvSpPr>
            <p:spPr>
              <a:xfrm>
                <a:off x="6006101" y="3310664"/>
                <a:ext cx="1093681" cy="394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𝑝𝑟𝑜𝑗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B3BDDEC-B993-4AA7-8A1E-3180BCE5E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101" y="3310664"/>
                <a:ext cx="1093681" cy="394532"/>
              </a:xfrm>
              <a:prstGeom prst="rect">
                <a:avLst/>
              </a:prstGeom>
              <a:blipFill>
                <a:blip r:embed="rId9"/>
                <a:stretch>
                  <a:fillRect t="-20000" r="-13889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608A337-A0DC-42C9-9CFA-2B41110BCD98}"/>
                  </a:ext>
                </a:extLst>
              </p:cNvPr>
              <p:cNvSpPr/>
              <p:nvPr/>
            </p:nvSpPr>
            <p:spPr>
              <a:xfrm>
                <a:off x="754818" y="2555177"/>
                <a:ext cx="4674370" cy="2464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𝑝𝑟𝑜𝑗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f>
                        <m:f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sSup>
                            <m:sSupPr>
                              <m:ctrlP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24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en-US" altLang="zh-CN" sz="2400" dirty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𝑒𝑟𝑝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sSup>
                            <m:sSup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24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608A337-A0DC-42C9-9CFA-2B41110BCD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18" y="2555177"/>
                <a:ext cx="4674370" cy="2464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3930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</TotalTime>
  <Pages>0</Pages>
  <Words>516</Words>
  <Characters>0</Characters>
  <Application>Microsoft Office PowerPoint</Application>
  <DocSecurity>0</DocSecurity>
  <PresentationFormat>全屏显示(16:9)</PresentationFormat>
  <Lines>0</Lines>
  <Paragraphs>132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向量投影</vt:lpstr>
      <vt:lpstr>向量投影</vt:lpstr>
      <vt:lpstr>向量投影</vt:lpstr>
      <vt:lpstr>向量投影</vt:lpstr>
      <vt:lpstr>向量投影</vt:lpstr>
      <vt:lpstr>向量投影</vt:lpstr>
      <vt:lpstr>向量投影</vt:lpstr>
      <vt:lpstr>向量投影</vt:lpstr>
      <vt:lpstr>向量投影</vt:lpstr>
      <vt:lpstr>向量投影</vt:lpstr>
      <vt:lpstr>向量投影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101</cp:revision>
  <dcterms:created xsi:type="dcterms:W3CDTF">2014-10-20T05:47:00Z</dcterms:created>
  <dcterms:modified xsi:type="dcterms:W3CDTF">2017-08-30T13:15:57Z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