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5" r:id="rId4"/>
    <p:sldId id="294" r:id="rId5"/>
    <p:sldId id="292" r:id="rId6"/>
    <p:sldId id="293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59" r:id="rId1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14" y="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2017/8/15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深入理解线性系统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&gt;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）：最小平方解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常向量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可能不存在于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(∵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，这时，我们寻找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，使得方程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𝑏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𝑏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垂直投影在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上的部分。然而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𝑏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是未知的，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但是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𝑏</m:t>
                            </m:r>
                          </m:e>
                        </m:acc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∈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𝐴𝑇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                                                 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C9478BC6-1FFD-4D36-99F2-EE6719184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6" y="1965690"/>
            <a:ext cx="3321350" cy="3094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58B2AD7-B290-4757-98FD-71CA33C426CB}"/>
                  </a:ext>
                </a:extLst>
              </p:cNvPr>
              <p:cNvSpPr/>
              <p:nvPr/>
            </p:nvSpPr>
            <p:spPr>
              <a:xfrm>
                <a:off x="3635922" y="2878554"/>
                <a:ext cx="3596626" cy="432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𝐴𝑇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58B2AD7-B290-4757-98FD-71CA33C42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922" y="2878554"/>
                <a:ext cx="3596626" cy="432554"/>
              </a:xfrm>
              <a:prstGeom prst="rect">
                <a:avLst/>
              </a:prstGeom>
              <a:blipFill>
                <a:blip r:embed="rId6"/>
                <a:stretch>
                  <a:fillRect t="-8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940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&gt;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）：最小平方解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定义：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𝐴𝑇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的标准方程，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的最小平方解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将矩阵投影到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600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𝐴𝑇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  <m:r>
                                <a:rPr lang="en-US" altLang="zh-CN" sz="1600" i="1" baseline="300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600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acc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  <m:r>
                                <a:rPr lang="en-US" altLang="zh-CN" sz="1600" i="1" baseline="300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600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sub>
                    </m:sSub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  <m:r>
                              <a:rPr lang="en-US" altLang="zh-CN" sz="16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就是矩阵在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上的垂直投影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                                                 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64F6FAA0-0FAE-4101-A0E9-1029D68FE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26" y="1870666"/>
            <a:ext cx="2915862" cy="271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5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&gt;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）：最小平方解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找出通过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1,1</m:t>
                        </m:r>
                      </m:e>
                    </m:d>
                    <m:r>
                      <a:rPr lang="en-US" altLang="zh-CN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2,−1</m:t>
                        </m:r>
                      </m:e>
                    </m:d>
                    <m:r>
                      <a:rPr lang="en-US" altLang="zh-CN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,(3,−1)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三点的直线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=2=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 −1  −1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1600" b="0" i="0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T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∉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，此时解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𝑏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∵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⊥</m:t>
                      </m:r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𝑐𝑜𝑙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即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∈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𝑛𝑢𝑙𝑙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𝐴𝑇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600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600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𝐴𝑇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altLang="zh-CN" sz="1600" dirty="0"/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5/3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5/3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∴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zh-CN" altLang="en-US" sz="1600" dirty="0"/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                                                 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063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&gt;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）：最小平方解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我们找到的直线</a:t>
                </a:r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使得误差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𝜀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zh-CN" alt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𝜀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18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zh-CN" alt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𝜀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zh-CN" alt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𝜀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最小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                                                 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4B7C5026-154B-4875-A36A-F7F91E2FD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4" y="845631"/>
            <a:ext cx="4132938" cy="34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78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𝑛𝑢𝑙𝑙𝑖𝑡𝑦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≠0(∵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𝑟𝑎𝑛𝑘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&lt;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的解，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则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的解，则么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那么，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𝑔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zh-CN" altLang="en-US" sz="16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可能</m:t>
                    </m:r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成为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的解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(∵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𝑔</m:t>
                        </m:r>
                      </m:sub>
                    </m:sSub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d>
                      <m:d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，因此存在无数个解。在这些解中，我们要找到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投影到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r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𝑜𝑤</m:t>
                    </m:r>
                    <m:d>
                      <m:d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中的长度最小的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795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）：最小长度解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将矩阵投影到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𝐴𝑇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  <m:r>
                                <a:rPr lang="en-US" altLang="zh-CN" sz="1600" i="1" baseline="300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1600" i="1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  <m:r>
                                <a:rPr lang="en-US" altLang="zh-CN" sz="1600" i="1" baseline="300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600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𝑔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zh-CN" altLang="en-US" sz="16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可能</m:t>
                    </m:r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成为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的解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(∵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𝑔</m:t>
                        </m:r>
                      </m:sub>
                    </m:sSub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d>
                      <m:d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，因此存在无数个解。在这些解中，我们要找到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投影到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中的长度最小的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514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线性系统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2963" t="-2564" b="-6239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98761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4951A05-C2AF-4444-9B09-DD269647E85E}"/>
                  </a:ext>
                </a:extLst>
              </p:cNvPr>
              <p:cNvSpPr/>
              <p:nvPr/>
            </p:nvSpPr>
            <p:spPr>
              <a:xfrm>
                <a:off x="457200" y="1131888"/>
                <a:ext cx="7452681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4951A05-C2AF-4444-9B09-DD269647E8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7452681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75178BD7-2EE0-41D2-AA45-E633394DDE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363" y="2325026"/>
                <a:ext cx="8229600" cy="258064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求解线性方程组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找到列向量的线性组合来得到常向量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75178BD7-2EE0-41D2-AA45-E633394DD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63" y="2325026"/>
                <a:ext cx="8229600" cy="2580645"/>
              </a:xfrm>
              <a:prstGeom prst="rect">
                <a:avLst/>
              </a:prstGeom>
              <a:blipFill>
                <a:blip r:embed="rId5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的分类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t="-2564" b="-6239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44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的分类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t="-2564" b="-6239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442F78D7-6B3D-48FF-8303-D1F6DA32693B}"/>
              </a:ext>
            </a:extLst>
          </p:cNvPr>
          <p:cNvSpPr/>
          <p:nvPr/>
        </p:nvSpPr>
        <p:spPr>
          <a:xfrm>
            <a:off x="2627838" y="2067708"/>
            <a:ext cx="2263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Happy, no problem!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4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的分类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t="-2564" b="-6239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&gt;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442F78D7-6B3D-48FF-8303-D1F6DA32693B}"/>
              </a:ext>
            </a:extLst>
          </p:cNvPr>
          <p:cNvSpPr/>
          <p:nvPr/>
        </p:nvSpPr>
        <p:spPr>
          <a:xfrm>
            <a:off x="2627838" y="2067708"/>
            <a:ext cx="2263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Happy, no problem!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66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的分类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t="-2564" b="-6239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&gt;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442F78D7-6B3D-48FF-8303-D1F6DA32693B}"/>
              </a:ext>
            </a:extLst>
          </p:cNvPr>
          <p:cNvSpPr/>
          <p:nvPr/>
        </p:nvSpPr>
        <p:spPr>
          <a:xfrm>
            <a:off x="2627838" y="2067708"/>
            <a:ext cx="2263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Happy, no problem!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DB5B0A-771F-4BF1-A55E-BD4FD70D71A3}"/>
              </a:ext>
            </a:extLst>
          </p:cNvPr>
          <p:cNvSpPr/>
          <p:nvPr/>
        </p:nvSpPr>
        <p:spPr>
          <a:xfrm>
            <a:off x="2627838" y="3222324"/>
            <a:ext cx="218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Unhappy, problem!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5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的分类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t="-2564" b="-6239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&gt;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or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442F78D7-6B3D-48FF-8303-D1F6DA32693B}"/>
              </a:ext>
            </a:extLst>
          </p:cNvPr>
          <p:cNvSpPr/>
          <p:nvPr/>
        </p:nvSpPr>
        <p:spPr>
          <a:xfrm>
            <a:off x="2627838" y="2067708"/>
            <a:ext cx="2263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Happy, no problem!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DB5B0A-771F-4BF1-A55E-BD4FD70D71A3}"/>
              </a:ext>
            </a:extLst>
          </p:cNvPr>
          <p:cNvSpPr/>
          <p:nvPr/>
        </p:nvSpPr>
        <p:spPr>
          <a:xfrm>
            <a:off x="2627838" y="3222324"/>
            <a:ext cx="218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Unhappy, problem!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79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的分类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t="-2564" b="-6239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且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&gt;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且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且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or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442F78D7-6B3D-48FF-8303-D1F6DA32693B}"/>
              </a:ext>
            </a:extLst>
          </p:cNvPr>
          <p:cNvSpPr/>
          <p:nvPr/>
        </p:nvSpPr>
        <p:spPr>
          <a:xfrm>
            <a:off x="2627838" y="2067708"/>
            <a:ext cx="2263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Happy, no problem!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DB5B0A-771F-4BF1-A55E-BD4FD70D71A3}"/>
              </a:ext>
            </a:extLst>
          </p:cNvPr>
          <p:cNvSpPr/>
          <p:nvPr/>
        </p:nvSpPr>
        <p:spPr>
          <a:xfrm>
            <a:off x="2627838" y="3222324"/>
            <a:ext cx="218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Unhappy, problem!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F176BA-58B5-4BE4-9833-C683182C29E6}"/>
              </a:ext>
            </a:extLst>
          </p:cNvPr>
          <p:cNvSpPr/>
          <p:nvPr/>
        </p:nvSpPr>
        <p:spPr>
          <a:xfrm>
            <a:off x="4644006" y="4388229"/>
            <a:ext cx="218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Unhappy, problem!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46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32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32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32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32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）：唯一解</a:t>
                </a:r>
                <a:endParaRPr lang="en-US" altLang="zh-CN" sz="32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852" b="-3247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+5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54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1834</TotalTime>
  <Pages>0</Pages>
  <Words>1119</Words>
  <Characters>0</Characters>
  <Application>Microsoft Office PowerPoint</Application>
  <DocSecurity>0</DocSecurity>
  <PresentationFormat>全屏显示(16:9)</PresentationFormat>
  <Lines>0</Lines>
  <Paragraphs>113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线性系统Ax ⃗=b ⃗</vt:lpstr>
      <vt:lpstr>Ax ⃗=b ⃗的分类</vt:lpstr>
      <vt:lpstr>Ax ⃗=b ⃗的分类</vt:lpstr>
      <vt:lpstr>Ax ⃗=b ⃗的分类</vt:lpstr>
      <vt:lpstr>Ax ⃗=b ⃗的分类</vt:lpstr>
      <vt:lpstr>Ax ⃗=b ⃗的分类</vt:lpstr>
      <vt:lpstr>Ax ⃗=b ⃗的分类</vt:lpstr>
      <vt:lpstr>情况1（rank(A)=m=n）：唯一解</vt:lpstr>
      <vt:lpstr>情况2（m&gt;n）：最小平方解</vt:lpstr>
      <vt:lpstr>情况2（m&gt;n）：最小平方解</vt:lpstr>
      <vt:lpstr>情况2（m&gt;n）：最小平方解</vt:lpstr>
      <vt:lpstr>情况2（m&gt;n）：最小平方解</vt:lpstr>
      <vt:lpstr>情况3（m&lt;n）：最小长度解</vt:lpstr>
      <vt:lpstr>情况3（m&lt;n）：最小长度解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151</cp:revision>
  <dcterms:created xsi:type="dcterms:W3CDTF">2014-10-20T05:47:00Z</dcterms:created>
  <dcterms:modified xsi:type="dcterms:W3CDTF">2017-08-15T08:37:08Z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