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59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632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086430" y="207885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3129350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4211168" y="3563893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311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2991789"/>
            <a:ext cx="1092911" cy="579776"/>
            <a:chOff x="5063265" y="3363447"/>
            <a:chExt cx="1092911" cy="57977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285678" y="3138682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6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910407" y="1059625"/>
            <a:ext cx="4780705" cy="3998150"/>
            <a:chOff x="3888305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88305" y="3432444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90742" y="2991789"/>
            <a:ext cx="1092911" cy="579776"/>
            <a:chOff x="5063265" y="3363447"/>
            <a:chExt cx="1092911" cy="579776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274" y="3363447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544A7-B10E-4D16-B199-3AA6B47CEBD1}"/>
              </a:ext>
            </a:extLst>
          </p:cNvPr>
          <p:cNvGrpSpPr/>
          <p:nvPr/>
        </p:nvGrpSpPr>
        <p:grpSpPr>
          <a:xfrm>
            <a:off x="5285678" y="3138682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/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noFill/>
                <a:ln>
                  <a:noFill/>
                  <a:headEnd type="triangle" w="med" len="med"/>
                  <a:tailEnd type="non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A84A79D-1C70-4CD9-9A03-3D2A80E45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08" y="3009793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1667" r="-16071"/>
                  </a:stretch>
                </a:blipFill>
                <a:ln>
                  <a:noFill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3E7B1E3-9342-407F-85EF-3FD18B6BD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58E453-4FD5-494E-8EB5-1920DE259291}"/>
              </a:ext>
            </a:extLst>
          </p:cNvPr>
          <p:cNvCxnSpPr>
            <a:cxnSpLocks/>
          </p:cNvCxnSpPr>
          <p:nvPr/>
        </p:nvCxnSpPr>
        <p:spPr>
          <a:xfrm>
            <a:off x="5085367" y="3571566"/>
            <a:ext cx="200311" cy="1059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AB14B2-2CA5-4EB5-8558-A5DAE6898EE3}"/>
                  </a:ext>
                </a:extLst>
              </p:cNvPr>
              <p:cNvSpPr/>
              <p:nvPr/>
            </p:nvSpPr>
            <p:spPr>
              <a:xfrm>
                <a:off x="4369069" y="4041312"/>
                <a:ext cx="799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9AB14B2-2CA5-4EB5-8558-A5DAE6898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69" y="4041312"/>
                <a:ext cx="799963" cy="369332"/>
              </a:xfrm>
              <a:prstGeom prst="rect">
                <a:avLst/>
              </a:prstGeom>
              <a:blipFill>
                <a:blip r:embed="rId7"/>
                <a:stretch>
                  <a:fillRect t="-21311" r="-30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例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,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l="-1333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4E0CA3-CF11-4A06-A3E8-C87082B41407}"/>
                  </a:ext>
                </a:extLst>
              </p:cNvPr>
              <p:cNvSpPr/>
              <p:nvPr/>
            </p:nvSpPr>
            <p:spPr>
              <a:xfrm>
                <a:off x="2873938" y="2283726"/>
                <a:ext cx="339612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4E0CA3-CF11-4A06-A3E8-C87082B41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938" y="2283726"/>
                <a:ext cx="3396123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3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例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,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l="-1333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4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5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：一组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个实数组成的量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维向量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FEFD6B9-95FF-4299-8DC2-AEAB5AAE29FB}"/>
                  </a:ext>
                </a:extLst>
              </p:cNvPr>
              <p:cNvSpPr/>
              <p:nvPr/>
            </p:nvSpPr>
            <p:spPr>
              <a:xfrm>
                <a:off x="3923946" y="2735964"/>
                <a:ext cx="1475532" cy="187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FEFD6B9-95FF-4299-8DC2-AEAB5AAE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46" y="2735964"/>
                <a:ext cx="1475532" cy="1870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2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3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向量运算的性质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𝑎𝑏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61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82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几何表示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5D1AB8-B4A3-401F-BFBD-C1AE61BBD746}"/>
              </a:ext>
            </a:extLst>
          </p:cNvPr>
          <p:cNvCxnSpPr>
            <a:cxnSpLocks/>
          </p:cNvCxnSpPr>
          <p:nvPr/>
        </p:nvCxnSpPr>
        <p:spPr>
          <a:xfrm>
            <a:off x="386245" y="4735306"/>
            <a:ext cx="478070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EC031E-9B15-415F-B25E-EFABDB129B19}"/>
              </a:ext>
            </a:extLst>
          </p:cNvPr>
          <p:cNvCxnSpPr>
            <a:cxnSpLocks/>
          </p:cNvCxnSpPr>
          <p:nvPr/>
        </p:nvCxnSpPr>
        <p:spPr>
          <a:xfrm flipV="1">
            <a:off x="1619672" y="1720263"/>
            <a:ext cx="0" cy="3337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B99C79-4071-4331-A73C-31E63E96BFD7}"/>
              </a:ext>
            </a:extLst>
          </p:cNvPr>
          <p:cNvGrpSpPr/>
          <p:nvPr/>
        </p:nvGrpSpPr>
        <p:grpSpPr>
          <a:xfrm>
            <a:off x="1619672" y="2708920"/>
            <a:ext cx="2212393" cy="2026391"/>
            <a:chOff x="3717195" y="2689465"/>
            <a:chExt cx="2212393" cy="2026391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CAAA99-C60F-448A-9122-5752F170F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195" y="3254058"/>
              <a:ext cx="566773" cy="14617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B28E6AC-4F89-4660-93D0-BBBAE63CF87A}"/>
                    </a:ext>
                  </a:extLst>
                </p:cNvPr>
                <p:cNvSpPr txBox="1"/>
                <p:nvPr/>
              </p:nvSpPr>
              <p:spPr>
                <a:xfrm>
                  <a:off x="3818652" y="2689465"/>
                  <a:ext cx="2110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B28E6AC-4F89-4660-93D0-BBBAE63CF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52" y="2689465"/>
                  <a:ext cx="21109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F6220-9B65-48FE-A40D-DB285648056F}"/>
                  </a:ext>
                </a:extLst>
              </p:cNvPr>
              <p:cNvSpPr txBox="1"/>
              <p:nvPr/>
            </p:nvSpPr>
            <p:spPr>
              <a:xfrm>
                <a:off x="1479396" y="1391579"/>
                <a:ext cx="245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F4F6220-9B65-48FE-A40D-DB2856480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96" y="1391579"/>
                <a:ext cx="245708" cy="276999"/>
              </a:xfrm>
              <a:prstGeom prst="rect">
                <a:avLst/>
              </a:prstGeom>
              <a:blipFill>
                <a:blip r:embed="rId4"/>
                <a:stretch>
                  <a:fillRect l="-12500" r="-10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CC68-8D66-4A1E-BD2D-024F6061D3AE}"/>
                  </a:ext>
                </a:extLst>
              </p:cNvPr>
              <p:cNvSpPr txBox="1"/>
              <p:nvPr/>
            </p:nvSpPr>
            <p:spPr>
              <a:xfrm>
                <a:off x="5186359" y="4550640"/>
                <a:ext cx="2417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CC68-8D66-4A1E-BD2D-024F6061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59" y="4550640"/>
                <a:ext cx="241733" cy="276999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69CEA8C2-D197-4489-B567-73F0C1E2E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7958" y="1255345"/>
                <a:ext cx="4690850" cy="31885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向量包括大小和方向。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那么它们的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大小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方向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都相等。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向量被用来表示力、速度、位移等。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buFont typeface="Arial" panose="020B0604020202020204" pitchFamily="34" charset="0"/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69CEA8C2-D197-4489-B567-73F0C1E2E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58" y="1255345"/>
                <a:ext cx="4690850" cy="3188562"/>
              </a:xfrm>
              <a:prstGeom prst="rect">
                <a:avLst/>
              </a:prstGeom>
              <a:blipFill>
                <a:blip r:embed="rId6"/>
                <a:stretch>
                  <a:fillRect l="-1688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7F4471-94B5-481C-9A6E-778A8270AFE6}"/>
              </a:ext>
            </a:extLst>
          </p:cNvPr>
          <p:cNvCxnSpPr>
            <a:cxnSpLocks/>
          </p:cNvCxnSpPr>
          <p:nvPr/>
        </p:nvCxnSpPr>
        <p:spPr>
          <a:xfrm flipV="1">
            <a:off x="706943" y="2082412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25B31F1-7A59-45E4-9509-E61CCC7C74B0}"/>
              </a:ext>
            </a:extLst>
          </p:cNvPr>
          <p:cNvCxnSpPr>
            <a:cxnSpLocks/>
          </p:cNvCxnSpPr>
          <p:nvPr/>
        </p:nvCxnSpPr>
        <p:spPr>
          <a:xfrm flipV="1">
            <a:off x="2024391" y="1255345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244A4D-06C9-45F6-8F1F-1ABF1E461EC3}"/>
              </a:ext>
            </a:extLst>
          </p:cNvPr>
          <p:cNvCxnSpPr>
            <a:cxnSpLocks/>
          </p:cNvCxnSpPr>
          <p:nvPr/>
        </p:nvCxnSpPr>
        <p:spPr>
          <a:xfrm flipV="1">
            <a:off x="3129283" y="2807550"/>
            <a:ext cx="566773" cy="1461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25000" decel="50000" autoRev="1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2.59259E-6 L 0.17726 0.1747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向量与标量的乘法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7736174-163B-424B-BCF3-E0D4F217C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n</m:t>
                    </m:r>
                    <m:r>
                      <a:rPr lang="zh-CN" altLang="en-US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7736174-163B-424B-BCF3-E0D4F217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9FED40-2565-4A33-8B46-41C2D3825101}"/>
                  </a:ext>
                </a:extLst>
              </p:cNvPr>
              <p:cNvSpPr/>
              <p:nvPr/>
            </p:nvSpPr>
            <p:spPr>
              <a:xfrm>
                <a:off x="2411820" y="1931018"/>
                <a:ext cx="2915221" cy="23276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80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b="0" i="1" dirty="0" smtClean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9FED40-2565-4A33-8B46-41C2D3825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0" y="1931018"/>
                <a:ext cx="2915221" cy="2327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7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2411820" y="2067708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20" y="2067708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5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3139587-09B3-4104-BED7-6802CFEA4EF1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0F1A4F1-F8D1-4CDB-926A-3DB363DE9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3A9C1BA-2CFA-4B74-A038-34533C41E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46B374-32A3-4B7A-A9AD-7A72B3E58BA1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3EFE7D4-15E8-4E41-9121-B3BEC2CA2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6786C86-03E5-42B8-A7DA-89F2B8B51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290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5072909" y="2581956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338" y="2791091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t="-21311"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0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6143317" y="213971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21311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32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向量的加减法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n</m:t>
                    </m:r>
                    <m:r>
                      <a: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维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2C6BF73E-9D51-455E-97DE-DB5B5BE2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752"/>
                <a:ext cx="8229600" cy="5328592"/>
              </a:xfrm>
              <a:prstGeom prst="rect">
                <a:avLst/>
              </a:prstGeom>
              <a:blipFill>
                <a:blip r:embed="rId3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/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  <m:t>±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800" i="1" dirty="0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微软雅黑 Light" panose="020B0502040204020203" pitchFamily="34" charset="-122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A17AD1-2066-4B0B-A0CB-840C54B85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" y="2308411"/>
                <a:ext cx="3039102" cy="229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279611-E561-4A2B-8E9A-57C66942CC90}"/>
              </a:ext>
            </a:extLst>
          </p:cNvPr>
          <p:cNvGrpSpPr/>
          <p:nvPr/>
        </p:nvGrpSpPr>
        <p:grpSpPr>
          <a:xfrm>
            <a:off x="3851940" y="1059625"/>
            <a:ext cx="4780705" cy="3998150"/>
            <a:chOff x="3829838" y="928176"/>
            <a:chExt cx="4780705" cy="3998150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1013F-C596-4358-8A80-03372CDCC0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838" y="3943218"/>
              <a:ext cx="4780705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159D27D-02E0-42D7-9939-55E2214E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928176"/>
              <a:ext cx="0" cy="399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8719BF-8446-4620-908A-8AEA04C58F6B}"/>
              </a:ext>
            </a:extLst>
          </p:cNvPr>
          <p:cNvGrpSpPr/>
          <p:nvPr/>
        </p:nvGrpSpPr>
        <p:grpSpPr>
          <a:xfrm>
            <a:off x="6143317" y="2139714"/>
            <a:ext cx="876887" cy="1492711"/>
            <a:chOff x="5063265" y="2450505"/>
            <a:chExt cx="876887" cy="1492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/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DE0027E-255F-4416-BFC2-7F00F15D0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18" y="3098559"/>
                  <a:ext cx="343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" t="-21311" r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042797-A598-4BE8-931C-ACF1B46E3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2450505"/>
              <a:ext cx="876887" cy="149271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339246-41B6-4C4E-9446-BB6B33CB95B3}"/>
              </a:ext>
            </a:extLst>
          </p:cNvPr>
          <p:cNvGrpSpPr/>
          <p:nvPr/>
        </p:nvGrpSpPr>
        <p:grpSpPr>
          <a:xfrm>
            <a:off x="5072909" y="3632459"/>
            <a:ext cx="1092911" cy="442215"/>
            <a:chOff x="5063265" y="3501008"/>
            <a:chExt cx="1092911" cy="4422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3144C-6655-4FE4-9598-41A03A48E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265" y="3501008"/>
              <a:ext cx="1092911" cy="442215"/>
            </a:xfrm>
            <a:prstGeom prst="straightConnector1">
              <a:avLst/>
            </a:prstGeom>
            <a:ln w="38100">
              <a:solidFill>
                <a:srgbClr val="5ED80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/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36EA6D5-36AE-4B14-9F2D-CE9483C23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794" y="3553566"/>
                  <a:ext cx="3433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A48294-F8B2-405A-82EA-CB1AD4239174}"/>
              </a:ext>
            </a:extLst>
          </p:cNvPr>
          <p:cNvCxnSpPr>
            <a:cxnSpLocks/>
          </p:cNvCxnSpPr>
          <p:nvPr/>
        </p:nvCxnSpPr>
        <p:spPr>
          <a:xfrm flipV="1">
            <a:off x="5066047" y="2139680"/>
            <a:ext cx="1954157" cy="1914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3B683C-CB8A-420C-8877-05E5166CFDA5}"/>
                  </a:ext>
                </a:extLst>
              </p:cNvPr>
              <p:cNvSpPr/>
              <p:nvPr/>
            </p:nvSpPr>
            <p:spPr>
              <a:xfrm>
                <a:off x="5442329" y="2672238"/>
                <a:ext cx="799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3B683C-CB8A-420C-8877-05E5166CF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329" y="2672238"/>
                <a:ext cx="799963" cy="369332"/>
              </a:xfrm>
              <a:prstGeom prst="rect">
                <a:avLst/>
              </a:prstGeom>
              <a:blipFill>
                <a:blip r:embed="rId7"/>
                <a:stretch>
                  <a:fillRect t="-21311" r="-30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11233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Pages>0</Pages>
  <Words>624</Words>
  <Characters>0</Characters>
  <Application>Microsoft Office PowerPoint</Application>
  <DocSecurity>0</DocSecurity>
  <PresentationFormat>全屏显示(16:9)</PresentationFormat>
  <Lines>0</Lines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向量</vt:lpstr>
      <vt:lpstr>几何表示</vt:lpstr>
      <vt:lpstr>向量与标量的乘法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向量的加减法</vt:lpstr>
      <vt:lpstr>向量运算的性质</vt:lpstr>
      <vt:lpstr>向量运算的性质</vt:lpstr>
      <vt:lpstr>向量运算的性质</vt:lpstr>
      <vt:lpstr>向量运算的性质</vt:lpstr>
      <vt:lpstr>向量运算的性质</vt:lpstr>
      <vt:lpstr>向量运算的性质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41</cp:revision>
  <dcterms:created xsi:type="dcterms:W3CDTF">2014-10-20T05:47:00Z</dcterms:created>
  <dcterms:modified xsi:type="dcterms:W3CDTF">2017-10-09T13:33:12Z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