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0" r:id="rId2"/>
    <p:sldId id="279" r:id="rId3"/>
    <p:sldId id="278" r:id="rId4"/>
    <p:sldId id="269" r:id="rId5"/>
    <p:sldId id="270" r:id="rId6"/>
    <p:sldId id="271" r:id="rId7"/>
    <p:sldId id="272" r:id="rId8"/>
    <p:sldId id="273" r:id="rId9"/>
    <p:sldId id="276" r:id="rId10"/>
    <p:sldId id="274" r:id="rId11"/>
    <p:sldId id="275" r:id="rId12"/>
    <p:sldId id="281" r:id="rId13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428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2017/10/9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50" y="171450"/>
            <a:ext cx="63023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逆矩阵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0E39F71D-14AF-466F-80F7-D013332A6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2222"/>
            <a:ext cx="9144000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3004D2-6E63-4036-ACDD-0910B14D3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1" y="267559"/>
            <a:ext cx="3379278" cy="417368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216CA4C-6561-4063-B20A-0403314CB7B8}"/>
              </a:ext>
            </a:extLst>
          </p:cNvPr>
          <p:cNvSpPr/>
          <p:nvPr/>
        </p:nvSpPr>
        <p:spPr>
          <a:xfrm>
            <a:off x="6712629" y="4722628"/>
            <a:ext cx="2431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GRAPHICS LABORATORY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01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/>
                <a:r>
                  <a:rPr lang="zh-CN" altLang="en-US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计算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×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的逆矩阵</a:t>
                </a:r>
                <a:endParaRPr lang="en-US" altLang="zh-CN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l="-2963" t="-17094" b="-47863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</m:acc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7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7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15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15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15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15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45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15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15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15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⇒</m:t>
                      </m:r>
                      <m:sSup>
                        <m:sSup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45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444" t="-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18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zh-CN" alt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是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×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  <m:r>
                      <a:rPr lang="zh-CN" alt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  <m:r>
                      <a:rPr lang="zh-CN" altLang="en-US" sz="1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矩阵</m:t>
                    </m:r>
                    <m:r>
                      <a:rPr lang="zh-CN" alt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，</m:t>
                    </m:r>
                    <m:r>
                      <a:rPr lang="zh-CN" altLang="en-US" sz="1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如果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zh-CN" alt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是</m:t>
                    </m:r>
                    <m:r>
                      <a:rPr lang="zh-CN" altLang="en-US" sz="1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可逆</m:t>
                    </m:r>
                    <m:r>
                      <a:rPr lang="zh-CN" alt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  <m:r>
                      <a:rPr lang="zh-CN" altLang="en-US" sz="1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，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那么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𝑟𝑎𝑛𝑘</m:t>
                    </m:r>
                    <m:d>
                      <m:dPr>
                        <m:ctrlP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𝑀</m:t>
                        </m:r>
                      </m:e>
                    </m:d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  <m:r>
                      <a:rPr lang="zh-CN" alt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，</m:t>
                    </m:r>
                    <m:r>
                      <a:rPr lang="zh-CN" altLang="en-US" sz="1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反之亦然</m:t>
                    </m:r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证明：</a:t>
                </a:r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𝑟𝑎𝑛𝑘</m:t>
                    </m:r>
                    <m:d>
                      <m:d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𝑀</m:t>
                        </m:r>
                      </m:e>
                    </m:d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≠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</m:oMath>
                </a14:m>
                <a:r>
                  <a:rPr lang="zh-CN" altLang="en-US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，那么当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</m:oMath>
                </a14:m>
                <a:r>
                  <a:rPr lang="zh-CN" altLang="en-US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转换成行阶梯形式时，就会存在</a:t>
                </a:r>
                <a:r>
                  <a:rPr lang="zh-CN" altLang="en-US" sz="1800" b="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零行</a:t>
                </a:r>
                <a:endParaRPr lang="en-US" altLang="zh-CN" sz="1800" b="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algn="ctr" eaLnBrk="1" hangingPunct="1"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𝑘</m:t>
                        </m:r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b>
                    </m:sSub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…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8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无法找到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𝑘</m:t>
                        </m:r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b>
                    </m:sSub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…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使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zh-CN" altLang="en-US" sz="1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变成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𝐼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0734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>
            <a:extLst>
              <a:ext uri="{FF2B5EF4-FFF2-40B4-BE49-F238E27FC236}">
                <a16:creationId xmlns:a16="http://schemas.microsoft.com/office/drawing/2014/main" id="{94DB3CD8-71FB-4967-8D16-B8CA33DD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C3033956-A2A9-4D76-84E1-6F53E52F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97019FA3-2921-442A-AC31-53F7EAE18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2222"/>
            <a:ext cx="9144000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0998B28-A189-4803-A242-B5394D19D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1" y="267559"/>
            <a:ext cx="3379278" cy="417368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86F9D3C-22E2-48DD-9EE6-2A4DB83E8E0C}"/>
              </a:ext>
            </a:extLst>
          </p:cNvPr>
          <p:cNvSpPr/>
          <p:nvPr/>
        </p:nvSpPr>
        <p:spPr>
          <a:xfrm>
            <a:off x="6712629" y="4722628"/>
            <a:ext cx="2431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GRAPHICS LABORATORY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625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>
                  <a:lnSpc>
                    <a:spcPct val="150000"/>
                  </a:lnSpc>
                  <a:defRPr/>
                </a:pP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</a:t>
                </a: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&lt;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）：最小长度解</a:t>
                </a:r>
                <a:endParaRPr lang="en-US" altLang="zh-CN" sz="28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l="-1481" b="-1623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915612"/>
                <a:ext cx="8229600" cy="414216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16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16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16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16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16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16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16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16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16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</m:acc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</m:e>
                      </m:acc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1 </m:t>
                              </m:r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</m:t>
                              </m:r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 1</m:t>
                              </m:r>
                            </m:e>
                            <m:e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1  1  0</m:t>
                              </m:r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e>
                          </m:eqArr>
                        </m:e>
                      </m:d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1  1  1</m:t>
                              </m:r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 |  1</m:t>
                              </m:r>
                            </m:e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1  1  0</m:t>
                              </m:r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 |  1</m:t>
                              </m:r>
                            </m:e>
                          </m:eqArr>
                        </m:e>
                      </m:d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1 </m:t>
                              </m:r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</m:t>
                              </m:r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1 </m:t>
                              </m:r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  </m:t>
                              </m:r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1</m:t>
                              </m:r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   </m:t>
                              </m:r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|</m:t>
                              </m:r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 </m:t>
                              </m:r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1</m:t>
                              </m:r>
                            </m:e>
                            <m:e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 </m:t>
                              </m:r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  <m:r>
                                <a:rPr lang="en-US" altLang="zh-CN" sz="16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 </m:t>
                              </m:r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−1</m:t>
                              </m:r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|  </m:t>
                              </m:r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⇒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16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16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16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16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16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16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16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  <m:r>
                                      <a:rPr lang="en-US" altLang="zh-CN" sz="16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=</m:t>
                                    </m:r>
                                    <m:r>
                                      <a:rPr lang="en-US" altLang="zh-CN" sz="16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altLang="zh-CN" sz="16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𝑧</m:t>
                                    </m:r>
                                    <m:r>
                                      <a:rPr lang="en-US" altLang="zh-CN" sz="16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=0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⇒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16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=1</m:t>
                                </m:r>
                                <m:r>
                                  <a:rPr lang="en-US" altLang="zh-CN" sz="16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16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16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16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  <m:r>
                                      <a:rPr lang="en-US" altLang="zh-CN" sz="16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=</m:t>
                                    </m:r>
                                    <m:r>
                                      <a:rPr lang="en-US" altLang="zh-CN" sz="16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altLang="zh-CN" sz="16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𝑧</m:t>
                                    </m:r>
                                    <m:r>
                                      <a:rPr lang="en-US" altLang="zh-CN" sz="16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=0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e>
                          </m:eqArr>
                        </m:e>
                      </m:d>
                      <m:r>
                        <a:rPr lang="en-US" altLang="zh-CN" sz="16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𝐴𝐴</m:t>
                          </m:r>
                          <m:r>
                            <a:rPr lang="en-US" altLang="zh-CN" sz="1600" i="1" baseline="300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𝑐</m:t>
                          </m:r>
                        </m:e>
                      </m:acc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</m:e>
                      </m:acc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 </m:t>
                              </m:r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 </m:t>
                              </m:r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160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16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16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0.5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</m:sup>
                      </m:sSup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微软雅黑 Light" panose="020B0502040204020203" pitchFamily="34" charset="-122"/>
                        </a:rPr>
                        <m:t> 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1600" i="1" baseline="30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𝑐</m:t>
                          </m:r>
                        </m:e>
                      </m:acc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1  1</m:t>
                              </m:r>
                            </m:e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1  1</m:t>
                              </m:r>
                            </m:e>
                            <m:e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1  0</m:t>
                              </m:r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0.5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15612"/>
                <a:ext cx="8229600" cy="41421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6269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Cambria Math" panose="02040503050406030204" pitchFamily="18" charset="0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是可逆的（非奇异的）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p>
                      <m:sSupPr>
                        <m:ctrlP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𝑀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𝑠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.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.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𝑀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𝑀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en-US" altLang="zh-CN" sz="20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𝐼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𝑀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矩阵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的逆矩阵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3475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左乘一个初等矩阵表示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的基本行变换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1990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3×3</m:t>
                    </m:r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基本变换矩阵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1. 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交换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和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𝐸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⇒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𝐸𝑀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172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3×3</m:t>
                    </m:r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基本变换矩阵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乘以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𝑘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𝐸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𝑘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⇒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𝐸𝑀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𝑘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𝑘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𝑘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𝑘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5390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3×3</m:t>
                    </m:r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基本变换矩阵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3.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𝑘</m:t>
                    </m:r>
                    <m:r>
                      <m:rPr>
                        <m:nor/>
                      </m:rPr>
                      <a:rPr lang="zh-CN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rPr>
                      <m:t>乘以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加到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𝐸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𝑘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⇒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𝐸𝑀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𝑘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𝑘𝑚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+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𝑘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+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𝑘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+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1185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/>
                <a:r>
                  <a:rPr lang="zh-CN" altLang="en-US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计算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×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的逆矩阵</a:t>
                </a:r>
                <a:endParaRPr lang="en-US" altLang="zh-CN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l="-2963" t="-17094" b="-47863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创建一个增广矩阵</a:t>
                </a:r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1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</m:acc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9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2.  </a:t>
                </a: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𝑀</m:t>
                        </m:r>
                      </m:e>
                    </m:acc>
                  </m:oMath>
                </a14:m>
                <a:r>
                  <a:rPr lang="zh-CN" altLang="en-US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上运用基本行变换使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𝑀</m:t>
                        </m:r>
                      </m:e>
                    </m:acc>
                  </m:oMath>
                </a14:m>
                <a:r>
                  <a:rPr lang="zh-CN" altLang="en-US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左边部分成为单位矩阵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𝐼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3.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𝑀</m:t>
                        </m:r>
                      </m:e>
                    </m:acc>
                  </m:oMath>
                </a14:m>
                <a:r>
                  <a:rPr lang="zh-CN" altLang="en-US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右边部分就是矩阵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</m:oMath>
                </a14:m>
                <a:r>
                  <a:rPr lang="zh-CN" altLang="en-US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的逆矩阵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𝑀</m:t>
                        </m:r>
                      </m:e>
                      <m:sup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306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/>
                <a:r>
                  <a:rPr lang="zh-CN" altLang="en-US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计算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×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的逆矩阵</a:t>
                </a:r>
                <a:endParaRPr lang="en-US" altLang="zh-CN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l="-2963" t="-17094" b="-47863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创建一个增广矩阵</a:t>
                </a:r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1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</m:acc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9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2.  </a:t>
                </a: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𝑀</m:t>
                        </m:r>
                      </m:e>
                    </m:acc>
                  </m:oMath>
                </a14:m>
                <a:r>
                  <a:rPr lang="zh-CN" altLang="en-US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上运用基本行变换使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𝑀</m:t>
                        </m:r>
                      </m:e>
                    </m:acc>
                  </m:oMath>
                </a14:m>
                <a:r>
                  <a:rPr lang="zh-CN" altLang="en-US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左边部分成为单位矩阵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𝐼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3.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𝑀</m:t>
                        </m:r>
                      </m:e>
                    </m:acc>
                  </m:oMath>
                </a14:m>
                <a:r>
                  <a:rPr lang="zh-CN" altLang="en-US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右边部分就是矩阵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</m:oMath>
                </a14:m>
                <a:r>
                  <a:rPr lang="zh-CN" altLang="en-US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的逆矩阵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𝑀</m:t>
                        </m:r>
                      </m:e>
                      <m:sup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∵</m:t>
                      </m:r>
                      <m:acc>
                        <m:accPr>
                          <m:chr m:val="̂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</m:acc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|"/>
                          <m:ctrlP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 </m:t>
                          </m:r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 </m:t>
                          </m:r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 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𝐼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 ]⟹</m:t>
                      </m:r>
                      <m:acc>
                        <m:accPr>
                          <m:chr m:val="̂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</m:acc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|"/>
                          <m:ctrlP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𝑘</m:t>
                              </m:r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 </m:t>
                          </m:r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 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…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𝐼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]</m:t>
                      </m:r>
                    </m:oMath>
                  </m:oMathPara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acc>
                        <m:accPr>
                          <m:chr m:val="̂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</m:acc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|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 </m:t>
                          </m:r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 </m:t>
                          </m:r>
                        </m:e>
                      </m:d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…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𝐼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]=</m:t>
                      </m:r>
                      <m:d>
                        <m:dPr>
                          <m:begChr m:val="["/>
                          <m:endChr m:val="|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 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 </m:t>
                          </m:r>
                        </m:e>
                      </m:d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…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]</m:t>
                      </m:r>
                    </m:oMath>
                  </m:oMathPara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8546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1326</TotalTime>
  <Pages>0</Pages>
  <Words>407</Words>
  <Characters>0</Characters>
  <Application>Microsoft Office PowerPoint</Application>
  <DocSecurity>0</DocSecurity>
  <PresentationFormat>全屏显示(16:9)</PresentationFormat>
  <Lines>0</Lines>
  <Paragraphs>56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 Unicode MS</vt:lpstr>
      <vt:lpstr>MicrosoftYaHei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情况3（m&lt;n）：最小长度解</vt:lpstr>
      <vt:lpstr>定义</vt:lpstr>
      <vt:lpstr>定理</vt:lpstr>
      <vt:lpstr>定理</vt:lpstr>
      <vt:lpstr>定理</vt:lpstr>
      <vt:lpstr>定理</vt:lpstr>
      <vt:lpstr>计算n×n矩阵M的逆矩阵</vt:lpstr>
      <vt:lpstr>计算n×n矩阵M的逆矩阵</vt:lpstr>
      <vt:lpstr>计算n×n矩阵M的逆矩阵</vt:lpstr>
      <vt:lpstr>定理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73</cp:revision>
  <dcterms:created xsi:type="dcterms:W3CDTF">2014-10-20T05:47:00Z</dcterms:created>
  <dcterms:modified xsi:type="dcterms:W3CDTF">2017-10-09T14:30:19Z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