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87" r:id="rId2"/>
    <p:sldId id="278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8" r:id="rId12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9" d="100"/>
          <a:sy n="129" d="100"/>
        </p:scale>
        <p:origin x="428" y="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>
            <a:extLst>
              <a:ext uri="{FF2B5EF4-FFF2-40B4-BE49-F238E27FC236}">
                <a16:creationId xmlns:a16="http://schemas.microsoft.com/office/drawing/2014/main" id="{C9D9490A-06D9-4CEF-B65E-F571FD4B93FD}"/>
              </a:ext>
            </a:extLst>
          </p:cNvPr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>
            <a:extLst>
              <a:ext uri="{FF2B5EF4-FFF2-40B4-BE49-F238E27FC236}">
                <a16:creationId xmlns:a16="http://schemas.microsoft.com/office/drawing/2014/main" id="{CD8CD615-9D12-4E4B-ADF2-E992A9B1046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A0AA533E-A466-44AE-8858-2406A5F7F3D0}" type="datetime1">
              <a:rPr lang="zh-CN" altLang="en-US"/>
              <a:pPr>
                <a:defRPr/>
              </a:pPr>
              <a:t>2017/10/9</a:t>
            </a:fld>
            <a:endParaRPr lang="zh-CN" altLang="en-US" sz="1200"/>
          </a:p>
        </p:txBody>
      </p:sp>
      <p:sp>
        <p:nvSpPr>
          <p:cNvPr id="1028" name="幻灯片图像占位符 3">
            <a:extLst>
              <a:ext uri="{FF2B5EF4-FFF2-40B4-BE49-F238E27FC236}">
                <a16:creationId xmlns:a16="http://schemas.microsoft.com/office/drawing/2014/main" id="{885A5576-FCF8-4B58-A2AB-E659E3F33385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053" name="备注占位符 4">
            <a:extLst>
              <a:ext uri="{FF2B5EF4-FFF2-40B4-BE49-F238E27FC236}">
                <a16:creationId xmlns:a16="http://schemas.microsoft.com/office/drawing/2014/main" id="{EDB284FF-69DF-4858-B8C0-D0097B83FF3B}"/>
              </a:ext>
            </a:extLst>
          </p:cNvPr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zh-CN"/>
              <a:t>单击此处编辑母版文本样式</a:t>
            </a:r>
          </a:p>
          <a:p>
            <a:pPr>
              <a:defRPr/>
            </a:pPr>
            <a:r>
              <a:rPr lang="zh-CN" altLang="zh-CN"/>
              <a:t>第二级</a:t>
            </a:r>
          </a:p>
          <a:p>
            <a:pPr>
              <a:defRPr/>
            </a:pPr>
            <a:r>
              <a:rPr lang="zh-CN" altLang="zh-CN"/>
              <a:t>第三级</a:t>
            </a:r>
          </a:p>
          <a:p>
            <a:pPr>
              <a:defRPr/>
            </a:pPr>
            <a:r>
              <a:rPr lang="zh-CN" altLang="zh-CN"/>
              <a:t>第四级</a:t>
            </a:r>
          </a:p>
          <a:p>
            <a:pPr>
              <a:defRPr/>
            </a:pPr>
            <a:r>
              <a:rPr lang="zh-CN" altLang="zh-CN"/>
              <a:t>第五级</a:t>
            </a:r>
          </a:p>
        </p:txBody>
      </p:sp>
      <p:sp>
        <p:nvSpPr>
          <p:cNvPr id="2054" name="页脚占位符 5">
            <a:extLst>
              <a:ext uri="{FF2B5EF4-FFF2-40B4-BE49-F238E27FC236}">
                <a16:creationId xmlns:a16="http://schemas.microsoft.com/office/drawing/2014/main" id="{E79BA629-47FE-45EC-8083-EA618A6265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>
            <a:extLst>
              <a:ext uri="{FF2B5EF4-FFF2-40B4-BE49-F238E27FC236}">
                <a16:creationId xmlns:a16="http://schemas.microsoft.com/office/drawing/2014/main" id="{DEBEF503-1BF0-49EC-B5AD-CC73B18712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D7C41C5C-CAE8-439B-90BC-015927DDC9EE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87716-CD15-4F69-B308-791D50B04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A4277B-43E5-457D-93C8-1FB9C86DC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69705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2E9E3D-2075-484C-8F5C-13C247C82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F734A0-B800-419B-8E63-3807413BE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53905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56713A-0E4C-424C-8C92-F580D0B677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7C1554-9EEA-48FF-BC08-FD09DA0BB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48530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4D06F-306F-4F38-BF64-F1B6F439D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82894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8F955-FD56-4614-8859-5C2620229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C71E3A-5581-43C8-ADF7-2C7244A68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9574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57461-7F4B-4DAC-B55D-3D606D18E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449AB4-382F-409F-A30C-B51F8D1D0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46538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CFA6C7-5FEF-41F8-BF50-6A92F178F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4FCB5E-6FB5-422C-9105-53F070EF3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CBFF90-B5BF-4DF1-A597-CAF872A07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34904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5735F-E139-4F16-BF36-F62255E07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3DAFE4-A3F1-438B-8CC2-556FC0074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8AF351-65E0-468C-8FDE-48A74C628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3641C1-F748-41E9-94D0-CD858E15C4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656AF9-D0F0-466C-95FC-AC881F717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31675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26535-0833-49FC-BC74-2001E0FC7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18662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5561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8A962-20F5-4249-BAE7-EAA82FB5A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E84A37-7CC7-45C7-816B-8CDFC98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70EA9E-7745-45E2-9162-C28E209CD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6134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FC3E4F-126E-4223-9FF6-0FBA7D177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380953-A319-4650-BBDF-B443EFF9E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2F0E17-AC28-44DF-A033-D329D053D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29392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F7245132-2581-427C-B393-BCE329327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850" y="171450"/>
            <a:ext cx="6302300" cy="149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仿射变换</a:t>
            </a: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3" name="矩形 6">
            <a:extLst>
              <a:ext uri="{FF2B5EF4-FFF2-40B4-BE49-F238E27FC236}">
                <a16:creationId xmlns:a16="http://schemas.microsoft.com/office/drawing/2014/main" id="{B6D1BE42-F098-437C-9215-32B167654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2950" y="2176463"/>
            <a:ext cx="3019425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54" name="矩形 7">
            <a:extLst>
              <a:ext uri="{FF2B5EF4-FFF2-40B4-BE49-F238E27FC236}">
                <a16:creationId xmlns:a16="http://schemas.microsoft.com/office/drawing/2014/main" id="{97A2F271-8B12-4465-82A9-8CCD51D27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8318" y="2097088"/>
            <a:ext cx="2468689" cy="700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张  赐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Mail: educourse@163.com</a:t>
            </a:r>
          </a:p>
        </p:txBody>
      </p:sp>
      <p:sp>
        <p:nvSpPr>
          <p:cNvPr id="12" name="矩形 6">
            <a:extLst>
              <a:ext uri="{FF2B5EF4-FFF2-40B4-BE49-F238E27FC236}">
                <a16:creationId xmlns:a16="http://schemas.microsoft.com/office/drawing/2014/main" id="{0E39F71D-14AF-466F-80F7-D013332A6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22222"/>
            <a:ext cx="9144000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83004D2-6E63-4036-ACDD-0910B14D3F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41" y="267559"/>
            <a:ext cx="3379278" cy="4173683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4216CA4C-6561-4063-B20A-0403314CB7B8}"/>
              </a:ext>
            </a:extLst>
          </p:cNvPr>
          <p:cNvSpPr/>
          <p:nvPr/>
        </p:nvSpPr>
        <p:spPr>
          <a:xfrm>
            <a:off x="6712629" y="4722628"/>
            <a:ext cx="24313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  <a:latin typeface="MicrosoftYaHei"/>
              </a:rPr>
              <a:t>GRAPHICS LABORATORY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1701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线性变换作为坐标的变换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线性变换矩阵的列向量代表新坐标系的向量基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在新坐标系下的坐标乘以线性变换矩阵，可以得到线性变换前的坐标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2687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itle 1">
            <a:extLst>
              <a:ext uri="{FF2B5EF4-FFF2-40B4-BE49-F238E27FC236}">
                <a16:creationId xmlns:a16="http://schemas.microsoft.com/office/drawing/2014/main" id="{94DB3CD8-71FB-4967-8D16-B8CA33DD3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679450"/>
            <a:ext cx="4251325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6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THANKS</a:t>
            </a:r>
            <a:endParaRPr lang="zh-CN" altLang="en-US" sz="600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8198" name="文本框 5">
            <a:extLst>
              <a:ext uri="{FF2B5EF4-FFF2-40B4-BE49-F238E27FC236}">
                <a16:creationId xmlns:a16="http://schemas.microsoft.com/office/drawing/2014/main" id="{C3033956-A2A9-4D76-84E1-6F53E52FB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7050" y="1928813"/>
            <a:ext cx="40005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本课程由 张赐 提供</a:t>
            </a:r>
            <a:endParaRPr lang="en-US" altLang="zh-CN" sz="14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矩形 6">
            <a:extLst>
              <a:ext uri="{FF2B5EF4-FFF2-40B4-BE49-F238E27FC236}">
                <a16:creationId xmlns:a16="http://schemas.microsoft.com/office/drawing/2014/main" id="{97019FA3-2921-442A-AC31-53F7EAE180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22222"/>
            <a:ext cx="9144000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0998B28-A189-4803-A242-B5394D19D8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41" y="267559"/>
            <a:ext cx="3379278" cy="4173683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786F9D3C-22E2-48DD-9EE6-2A4DB83E8E0C}"/>
              </a:ext>
            </a:extLst>
          </p:cNvPr>
          <p:cNvSpPr/>
          <p:nvPr/>
        </p:nvSpPr>
        <p:spPr>
          <a:xfrm>
            <a:off x="6712629" y="4722628"/>
            <a:ext cx="24313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  <a:latin typeface="MicrosoftYaHei"/>
              </a:rPr>
              <a:t>GRAPHICS LABORATORY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6259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线性变换作为坐标的变换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用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zh-CN" altLang="en-US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表示</m:t>
                    </m:r>
                    <m:acc>
                      <m:accPr>
                        <m:chr m:val="⃗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  <m:r>
                      <a:rPr lang="zh-CN" altLang="en-US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：</m:t>
                    </m:r>
                    <m:acc>
                      <m:accPr>
                        <m:chr m:val="⃗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𝑥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𝑦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3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957D4C9E-B338-49D9-8207-5A6A389BCA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313" y="1635672"/>
            <a:ext cx="1992999" cy="1915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359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线性变换作为坐标的变换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用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zh-CN" altLang="en-US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表示</m:t>
                    </m:r>
                    <m:acc>
                      <m:accPr>
                        <m:chr m:val="⃗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  <m:r>
                      <a:rPr lang="zh-CN" altLang="en-US" sz="16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：</m:t>
                    </m:r>
                    <m:acc>
                      <m:accPr>
                        <m:chr m:val="⃗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𝑥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𝑦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用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′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  </m:t>
                            </m:r>
                            <m:acc>
                              <m:accPr>
                                <m:chr m:val="⃗"/>
                                <m:ctrlP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′</m:t>
                            </m:r>
                          </m:sup>
                        </m:sSubSup>
                      </m:e>
                    </m:d>
                    <m:r>
                      <a:rPr lang="zh-CN" altLang="en-US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表示</m:t>
                    </m:r>
                    <m:acc>
                      <m:accPr>
                        <m:chr m:val="⃗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  <m:r>
                      <a:rPr lang="zh-CN" altLang="en-US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：</m:t>
                    </m:r>
                    <m:acc>
                      <m:accPr>
                        <m:chr m:val="⃗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𝑥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′</m:t>
                    </m:r>
                    <m:sSubSup>
                      <m:sSub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𝑦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′</m:t>
                    </m:r>
                    <m:sSubSup>
                      <m:sSub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′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′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3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957D4C9E-B338-49D9-8207-5A6A389BCA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313" y="1635672"/>
            <a:ext cx="1992999" cy="1915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053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线性变换作为坐标的变换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用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zh-CN" altLang="en-US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表示</m:t>
                    </m:r>
                    <m:acc>
                      <m:accPr>
                        <m:chr m:val="⃗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  <m:r>
                      <a:rPr lang="zh-CN" altLang="en-US" sz="16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：</m:t>
                    </m:r>
                    <m:acc>
                      <m:accPr>
                        <m:chr m:val="⃗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𝑥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𝑦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用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′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  </m:t>
                            </m:r>
                            <m:acc>
                              <m:accPr>
                                <m:chr m:val="⃗"/>
                                <m:ctrlP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′</m:t>
                            </m:r>
                          </m:sup>
                        </m:sSubSup>
                      </m:e>
                    </m:d>
                    <m:r>
                      <a:rPr lang="zh-CN" altLang="en-US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表示</m:t>
                    </m:r>
                    <m:acc>
                      <m:accPr>
                        <m:chr m:val="⃗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  <m:r>
                      <a:rPr lang="zh-CN" altLang="en-US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：</m:t>
                    </m:r>
                    <m:acc>
                      <m:accPr>
                        <m:chr m:val="⃗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𝑥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′</m:t>
                    </m:r>
                    <m:sSubSup>
                      <m:sSub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𝑦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′</m:t>
                    </m:r>
                    <m:sSubSup>
                      <m:sSub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′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′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令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16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11</m:t>
                        </m:r>
                      </m:sub>
                    </m:sSub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sSubSup>
                      <m:sSub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1</m:t>
                                  </m:r>
                                  <m:r>
                                    <a:rPr lang="en-US" altLang="zh-CN" sz="16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  <m:r>
                                    <a:rPr lang="en-US" altLang="zh-CN" sz="16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</m:oMath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3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957D4C9E-B338-49D9-8207-5A6A389BCA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313" y="1635672"/>
            <a:ext cx="1992999" cy="1915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233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线性变换作为坐标的变换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用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zh-CN" altLang="en-US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表示</m:t>
                    </m:r>
                    <m:acc>
                      <m:accPr>
                        <m:chr m:val="⃗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  <m:r>
                      <a:rPr lang="zh-CN" altLang="en-US" sz="16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：</m:t>
                    </m:r>
                    <m:acc>
                      <m:accPr>
                        <m:chr m:val="⃗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𝑥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𝑦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用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′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  </m:t>
                            </m:r>
                            <m:acc>
                              <m:accPr>
                                <m:chr m:val="⃗"/>
                                <m:ctrlP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′</m:t>
                            </m:r>
                          </m:sup>
                        </m:sSubSup>
                      </m:e>
                    </m:d>
                    <m:r>
                      <a:rPr lang="zh-CN" altLang="en-US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表示</m:t>
                    </m:r>
                    <m:acc>
                      <m:accPr>
                        <m:chr m:val="⃗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  <m:r>
                      <a:rPr lang="zh-CN" altLang="en-US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：</m:t>
                    </m:r>
                    <m:acc>
                      <m:accPr>
                        <m:chr m:val="⃗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𝑥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′</m:t>
                    </m:r>
                    <m:sSubSup>
                      <m:sSub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𝑦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′</m:t>
                    </m:r>
                    <m:sSubSup>
                      <m:sSub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′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′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令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16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11</m:t>
                        </m:r>
                      </m:sub>
                    </m:sSub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sSubSup>
                      <m:sSub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1</m:t>
                                  </m:r>
                                  <m:r>
                                    <a:rPr lang="en-US" altLang="zh-CN" sz="16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  <m:r>
                                    <a:rPr lang="en-US" altLang="zh-CN" sz="16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r>
                      <a:rPr lang="zh-CN" altLang="en-US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那么</m:t>
                    </m:r>
                  </m:oMath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𝑢</m:t>
                          </m:r>
                        </m:e>
                      </m:acc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′</m:t>
                          </m:r>
                        </m:sup>
                      </m:sSup>
                      <m:sSubSup>
                        <m:sSubSup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′</m:t>
                          </m:r>
                        </m:sup>
                      </m:sSubSup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p>
                        <m:sSupPr>
                          <m:ctrlP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′</m:t>
                          </m:r>
                        </m:sup>
                      </m:sSup>
                      <m:sSubSup>
                        <m:sSubSup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altLang="zh-CN" sz="16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3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957D4C9E-B338-49D9-8207-5A6A389BCA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313" y="1635672"/>
            <a:ext cx="1992999" cy="1915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105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线性变换作为坐标的变换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用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zh-CN" altLang="en-US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表示</m:t>
                    </m:r>
                    <m:acc>
                      <m:accPr>
                        <m:chr m:val="⃗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  <m:r>
                      <a:rPr lang="zh-CN" altLang="en-US" sz="16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：</m:t>
                    </m:r>
                    <m:acc>
                      <m:accPr>
                        <m:chr m:val="⃗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𝑥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𝑦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用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′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  </m:t>
                            </m:r>
                            <m:acc>
                              <m:accPr>
                                <m:chr m:val="⃗"/>
                                <m:ctrlP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′</m:t>
                            </m:r>
                          </m:sup>
                        </m:sSubSup>
                      </m:e>
                    </m:d>
                    <m:r>
                      <a:rPr lang="zh-CN" altLang="en-US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表示</m:t>
                    </m:r>
                    <m:acc>
                      <m:accPr>
                        <m:chr m:val="⃗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  <m:r>
                      <a:rPr lang="zh-CN" altLang="en-US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：</m:t>
                    </m:r>
                    <m:acc>
                      <m:accPr>
                        <m:chr m:val="⃗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𝑥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′</m:t>
                    </m:r>
                    <m:sSubSup>
                      <m:sSub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𝑦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′</m:t>
                    </m:r>
                    <m:sSubSup>
                      <m:sSub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′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′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令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16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11</m:t>
                        </m:r>
                      </m:sub>
                    </m:sSub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sSubSup>
                      <m:sSub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1</m:t>
                                  </m:r>
                                  <m:r>
                                    <a:rPr lang="en-US" altLang="zh-CN" sz="16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  <m:r>
                                    <a:rPr lang="en-US" altLang="zh-CN" sz="16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r>
                      <a:rPr lang="zh-CN" altLang="en-US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那么</m:t>
                    </m:r>
                  </m:oMath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𝑢</m:t>
                          </m:r>
                        </m:e>
                      </m:acc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′</m:t>
                          </m:r>
                        </m:sup>
                      </m:sSup>
                      <m:sSubSup>
                        <m:sSubSup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′</m:t>
                          </m:r>
                        </m:sup>
                      </m:sSubSup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p>
                        <m:sSupPr>
                          <m:ctrlP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′</m:t>
                          </m:r>
                        </m:sup>
                      </m:sSup>
                      <m:sSubSup>
                        <m:sSubSup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altLang="zh-CN" sz="16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    =</m:t>
                      </m:r>
                      <m:sSup>
                        <m:sSupPr>
                          <m:ctrlP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𝑦</m:t>
                      </m:r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′(</m:t>
                      </m:r>
                      <m:sSub>
                        <m:sSub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)</m:t>
                      </m:r>
                    </m:oMath>
                  </m:oMathPara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3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957D4C9E-B338-49D9-8207-5A6A389BCA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313" y="1635672"/>
            <a:ext cx="1992999" cy="1915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620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线性变换作为坐标的变换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用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zh-CN" altLang="en-US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表示</m:t>
                    </m:r>
                    <m:acc>
                      <m:accPr>
                        <m:chr m:val="⃗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  <m:r>
                      <a:rPr lang="zh-CN" altLang="en-US" sz="16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：</m:t>
                    </m:r>
                    <m:acc>
                      <m:accPr>
                        <m:chr m:val="⃗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𝑥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𝑦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用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′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  </m:t>
                            </m:r>
                            <m:acc>
                              <m:accPr>
                                <m:chr m:val="⃗"/>
                                <m:ctrlP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′</m:t>
                            </m:r>
                          </m:sup>
                        </m:sSubSup>
                      </m:e>
                    </m:d>
                    <m:r>
                      <a:rPr lang="zh-CN" altLang="en-US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表示</m:t>
                    </m:r>
                    <m:acc>
                      <m:accPr>
                        <m:chr m:val="⃗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  <m:r>
                      <a:rPr lang="zh-CN" altLang="en-US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：</m:t>
                    </m:r>
                    <m:acc>
                      <m:accPr>
                        <m:chr m:val="⃗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𝑥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′</m:t>
                    </m:r>
                    <m:sSubSup>
                      <m:sSub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𝑦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′</m:t>
                    </m:r>
                    <m:sSubSup>
                      <m:sSub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′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′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令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16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11</m:t>
                        </m:r>
                      </m:sub>
                    </m:sSub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sSubSup>
                      <m:sSub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1</m:t>
                                  </m:r>
                                  <m:r>
                                    <a:rPr lang="en-US" altLang="zh-CN" sz="16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  <m:r>
                                    <a:rPr lang="en-US" altLang="zh-CN" sz="16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r>
                      <a:rPr lang="zh-CN" altLang="en-US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那么</m:t>
                    </m:r>
                  </m:oMath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𝑢</m:t>
                          </m:r>
                        </m:e>
                      </m:acc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′</m:t>
                          </m:r>
                        </m:sup>
                      </m:sSup>
                      <m:sSubSup>
                        <m:sSubSup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′</m:t>
                          </m:r>
                        </m:sup>
                      </m:sSubSup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p>
                        <m:sSupPr>
                          <m:ctrlP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′</m:t>
                          </m:r>
                        </m:sup>
                      </m:sSup>
                      <m:sSubSup>
                        <m:sSubSup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altLang="zh-CN" sz="16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    =</m:t>
                      </m:r>
                      <m:sSup>
                        <m:sSupPr>
                          <m:ctrlPr>
                            <a:rPr lang="en-US" altLang="zh-CN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6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p>
                        <m:sSupPr>
                          <m:ctrlPr>
                            <a:rPr lang="en-US" altLang="zh-CN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6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16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en-US" altLang="zh-CN" sz="16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ctrlPr>
                          <a:rPr lang="en-US" altLang="zh-CN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11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12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′</m:t>
                            </m:r>
                          </m:sup>
                        </m:sSup>
                      </m:e>
                    </m:d>
                    <m:sSub>
                      <m:sSubPr>
                        <m:ctrlPr>
                          <a:rPr lang="en-US" altLang="zh-CN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d>
                      <m:d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′</m:t>
                            </m:r>
                          </m:sup>
                        </m:sSup>
                      </m:e>
                    </m:d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3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957D4C9E-B338-49D9-8207-5A6A389BCA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313" y="1635672"/>
            <a:ext cx="1992999" cy="1915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197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线性变换作为坐标的变换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用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zh-CN" altLang="en-US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表示</m:t>
                    </m:r>
                    <m:acc>
                      <m:accPr>
                        <m:chr m:val="⃗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  <m:r>
                      <a:rPr lang="zh-CN" altLang="en-US" sz="16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：</m:t>
                    </m:r>
                    <m:acc>
                      <m:accPr>
                        <m:chr m:val="⃗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𝑥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𝑦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用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′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  </m:t>
                            </m:r>
                            <m:acc>
                              <m:accPr>
                                <m:chr m:val="⃗"/>
                                <m:ctrlP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′</m:t>
                            </m:r>
                          </m:sup>
                        </m:sSubSup>
                      </m:e>
                    </m:d>
                    <m:r>
                      <a:rPr lang="zh-CN" altLang="en-US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表示</m:t>
                    </m:r>
                    <m:acc>
                      <m:accPr>
                        <m:chr m:val="⃗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  <m:r>
                      <a:rPr lang="zh-CN" altLang="en-US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：</m:t>
                    </m:r>
                    <m:acc>
                      <m:accPr>
                        <m:chr m:val="⃗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𝑥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′</m:t>
                    </m:r>
                    <m:sSubSup>
                      <m:sSub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𝑦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′</m:t>
                    </m:r>
                    <m:sSubSup>
                      <m:sSub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′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′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令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16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11</m:t>
                        </m:r>
                      </m:sub>
                    </m:sSub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sSubSup>
                      <m:sSub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1</m:t>
                                  </m:r>
                                  <m:r>
                                    <a:rPr lang="en-US" altLang="zh-CN" sz="16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  <m:r>
                                    <a:rPr lang="en-US" altLang="zh-CN" sz="16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r>
                      <a:rPr lang="zh-CN" altLang="en-US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那么</m:t>
                    </m:r>
                  </m:oMath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𝑢</m:t>
                          </m:r>
                        </m:e>
                      </m:acc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′</m:t>
                          </m:r>
                        </m:sup>
                      </m:sSup>
                      <m:sSubSup>
                        <m:sSubSup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′</m:t>
                          </m:r>
                        </m:sup>
                      </m:sSubSup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p>
                        <m:sSupPr>
                          <m:ctrlP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′</m:t>
                          </m:r>
                        </m:sup>
                      </m:sSup>
                      <m:sSubSup>
                        <m:sSubSup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altLang="zh-CN" sz="16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    =</m:t>
                      </m:r>
                      <m:sSup>
                        <m:sSupPr>
                          <m:ctrlPr>
                            <a:rPr lang="en-US" altLang="zh-CN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6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p>
                        <m:sSupPr>
                          <m:ctrlPr>
                            <a:rPr lang="en-US" altLang="zh-CN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6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16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en-US" altLang="zh-CN" sz="16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ctrlPr>
                          <a:rPr lang="en-US" altLang="zh-CN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11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12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′</m:t>
                            </m:r>
                          </m:sup>
                        </m:sSup>
                      </m:e>
                    </m:d>
                    <m:sSub>
                      <m:sSubPr>
                        <m:ctrlPr>
                          <a:rPr lang="en-US" altLang="zh-CN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d>
                      <m:d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′</m:t>
                            </m:r>
                          </m:sup>
                        </m:sSup>
                      </m:e>
                    </m:d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sz="16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en-US" altLang="zh-CN" sz="16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𝑥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𝑦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sz="16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3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957D4C9E-B338-49D9-8207-5A6A389BCA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313" y="1635672"/>
            <a:ext cx="1992999" cy="1915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970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线性变换作为坐标的变换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用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zh-CN" altLang="en-US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表示</m:t>
                    </m:r>
                    <m:acc>
                      <m:accPr>
                        <m:chr m:val="⃗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  <m:r>
                      <a:rPr lang="zh-CN" altLang="en-US" sz="16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：</m:t>
                    </m:r>
                    <m:acc>
                      <m:accPr>
                        <m:chr m:val="⃗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𝑥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𝑦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用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′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  </m:t>
                            </m:r>
                            <m:acc>
                              <m:accPr>
                                <m:chr m:val="⃗"/>
                                <m:ctrlP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′</m:t>
                            </m:r>
                          </m:sup>
                        </m:sSubSup>
                      </m:e>
                    </m:d>
                    <m:r>
                      <a:rPr lang="zh-CN" altLang="en-US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表示</m:t>
                    </m:r>
                    <m:acc>
                      <m:accPr>
                        <m:chr m:val="⃗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  <m:r>
                      <a:rPr lang="zh-CN" altLang="en-US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：</m:t>
                    </m:r>
                    <m:acc>
                      <m:accPr>
                        <m:chr m:val="⃗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𝑥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′</m:t>
                    </m:r>
                    <m:sSubSup>
                      <m:sSub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𝑦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′</m:t>
                    </m:r>
                    <m:sSubSup>
                      <m:sSub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′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′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令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16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11</m:t>
                        </m:r>
                      </m:sub>
                    </m:sSub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sSubSup>
                      <m:sSub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1</m:t>
                                  </m:r>
                                  <m:r>
                                    <a:rPr lang="en-US" altLang="zh-CN" sz="16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  <m:r>
                                    <a:rPr lang="en-US" altLang="zh-CN" sz="16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r>
                      <a:rPr lang="zh-CN" altLang="en-US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那么</m:t>
                    </m:r>
                  </m:oMath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𝑢</m:t>
                          </m:r>
                        </m:e>
                      </m:acc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′</m:t>
                          </m:r>
                        </m:sup>
                      </m:sSup>
                      <m:sSubSup>
                        <m:sSubSup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′</m:t>
                          </m:r>
                        </m:sup>
                      </m:sSubSup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p>
                        <m:sSupPr>
                          <m:ctrlP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′</m:t>
                          </m:r>
                        </m:sup>
                      </m:sSup>
                      <m:sSubSup>
                        <m:sSubSup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altLang="zh-CN" sz="16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    =</m:t>
                      </m:r>
                      <m:sSup>
                        <m:sSupPr>
                          <m:ctrlPr>
                            <a:rPr lang="en-US" altLang="zh-CN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6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p>
                        <m:sSupPr>
                          <m:ctrlPr>
                            <a:rPr lang="en-US" altLang="zh-CN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6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16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en-US" altLang="zh-CN" sz="16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ctrlPr>
                          <a:rPr lang="en-US" altLang="zh-CN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11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12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′</m:t>
                            </m:r>
                          </m:sup>
                        </m:sSup>
                      </m:e>
                    </m:d>
                    <m:sSub>
                      <m:sSubPr>
                        <m:ctrlPr>
                          <a:rPr lang="en-US" altLang="zh-CN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d>
                      <m:d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′</m:t>
                            </m:r>
                          </m:sup>
                        </m:sSup>
                      </m:e>
                    </m:d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sz="16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en-US" altLang="zh-CN" sz="16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𝑥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𝑦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sz="16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⟹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11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22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 </m:t>
                                </m:r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160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  </m:t>
                                    </m:r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</m:t>
                                </m:r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</m:t>
                                </m:r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′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3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957D4C9E-B338-49D9-8207-5A6A389BCA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313" y="1635672"/>
            <a:ext cx="1992999" cy="1915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888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3006</TotalTime>
  <Pages>0</Pages>
  <Words>559</Words>
  <Characters>0</Characters>
  <Application>Microsoft Office PowerPoint</Application>
  <DocSecurity>0</DocSecurity>
  <PresentationFormat>全屏显示(16:9)</PresentationFormat>
  <Lines>0</Lines>
  <Paragraphs>59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Arial Unicode MS</vt:lpstr>
      <vt:lpstr>MicrosoftYaHei</vt:lpstr>
      <vt:lpstr>宋体</vt:lpstr>
      <vt:lpstr>微软雅黑</vt:lpstr>
      <vt:lpstr>微软雅黑 Light</vt:lpstr>
      <vt:lpstr>Arial</vt:lpstr>
      <vt:lpstr>Calibri</vt:lpstr>
      <vt:lpstr>Cambria Math</vt:lpstr>
      <vt:lpstr>Office 主题​​</vt:lpstr>
      <vt:lpstr>PowerPoint 演示文稿</vt:lpstr>
      <vt:lpstr>线性变换作为坐标的变换</vt:lpstr>
      <vt:lpstr>线性变换作为坐标的变换</vt:lpstr>
      <vt:lpstr>线性变换作为坐标的变换</vt:lpstr>
      <vt:lpstr>线性变换作为坐标的变换</vt:lpstr>
      <vt:lpstr>线性变换作为坐标的变换</vt:lpstr>
      <vt:lpstr>线性变换作为坐标的变换</vt:lpstr>
      <vt:lpstr>线性变换作为坐标的变换</vt:lpstr>
      <vt:lpstr>线性变换作为坐标的变换</vt:lpstr>
      <vt:lpstr>线性变换作为坐标的变换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pango</dc:creator>
  <cp:keywords/>
  <dc:description/>
  <cp:lastModifiedBy>张赐</cp:lastModifiedBy>
  <cp:revision>149</cp:revision>
  <dcterms:created xsi:type="dcterms:W3CDTF">2014-10-20T05:47:00Z</dcterms:created>
  <dcterms:modified xsi:type="dcterms:W3CDTF">2017-10-09T14:38:08Z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2052-9.1.0.5108</vt:lpwstr>
  </property>
</Properties>
</file>