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3" r:id="rId4"/>
    <p:sldId id="262" r:id="rId5"/>
    <p:sldId id="264" r:id="rId6"/>
    <p:sldId id="265" r:id="rId7"/>
    <p:sldId id="266" r:id="rId8"/>
    <p:sldId id="267" r:id="rId9"/>
    <p:sldId id="273" r:id="rId10"/>
    <p:sldId id="268" r:id="rId11"/>
    <p:sldId id="274" r:id="rId12"/>
    <p:sldId id="269" r:id="rId13"/>
    <p:sldId id="270" r:id="rId14"/>
    <p:sldId id="275" r:id="rId15"/>
    <p:sldId id="271" r:id="rId16"/>
    <p:sldId id="276" r:id="rId17"/>
    <p:sldId id="277" r:id="rId18"/>
    <p:sldId id="278" r:id="rId19"/>
    <p:sldId id="279" r:id="rId20"/>
    <p:sldId id="280" r:id="rId21"/>
    <p:sldId id="281" r:id="rId22"/>
    <p:sldId id="259" r:id="rId2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156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2017/8/8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736691C9-DDCA-49F7-B495-F8B24007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向量的内积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C9201F73-94F1-495D-9050-ACB50FD6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讲师的</a:t>
            </a:r>
            <a:r>
              <a: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FB77DFCE-9043-42D7-BD57-B1A31B87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8ACB1FD7-669E-4878-A177-7A0EBF8D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BDE8A730-D279-476D-A3B2-A60703C4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8D614DD1-BBF4-4B86-95D7-98E1C330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33CE264-D645-48AE-B6D4-981FDFC5E6FE}"/>
                  </a:ext>
                </a:extLst>
              </p:cNvPr>
              <p:cNvSpPr/>
              <p:nvPr/>
            </p:nvSpPr>
            <p:spPr>
              <a:xfrm>
                <a:off x="4860024" y="2427738"/>
                <a:ext cx="2945358" cy="2008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altLang="zh-CN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  <m: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zh-CN" alt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33CE264-D645-48AE-B6D4-981FDFC5E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24" y="2427738"/>
                <a:ext cx="2945358" cy="2008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401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33CE264-D645-48AE-B6D4-981FDFC5E6FE}"/>
                  </a:ext>
                </a:extLst>
              </p:cNvPr>
              <p:cNvSpPr/>
              <p:nvPr/>
            </p:nvSpPr>
            <p:spPr>
              <a:xfrm>
                <a:off x="4860024" y="2427738"/>
                <a:ext cx="2945358" cy="2008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altLang="zh-CN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  <m: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zh-CN" alt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33CE264-D645-48AE-B6D4-981FDFC5E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24" y="2427738"/>
                <a:ext cx="2945358" cy="2008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80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 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BE7DD26-4970-4F43-9875-F3EF3530479E}"/>
              </a:ext>
            </a:extLst>
          </p:cNvPr>
          <p:cNvCxnSpPr>
            <a:cxnSpLocks/>
          </p:cNvCxnSpPr>
          <p:nvPr/>
        </p:nvCxnSpPr>
        <p:spPr bwMode="auto">
          <a:xfrm>
            <a:off x="539664" y="2571750"/>
            <a:ext cx="576048" cy="43203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960BD82-F487-425F-BF47-55AE91EC66FA}"/>
              </a:ext>
            </a:extLst>
          </p:cNvPr>
          <p:cNvCxnSpPr>
            <a:cxnSpLocks/>
          </p:cNvCxnSpPr>
          <p:nvPr/>
        </p:nvCxnSpPr>
        <p:spPr bwMode="auto">
          <a:xfrm>
            <a:off x="3779934" y="2571750"/>
            <a:ext cx="576048" cy="43203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E00A475-0E39-4FB7-B244-69277CC2D0B2}"/>
              </a:ext>
            </a:extLst>
          </p:cNvPr>
          <p:cNvCxnSpPr>
            <a:cxnSpLocks/>
          </p:cNvCxnSpPr>
          <p:nvPr/>
        </p:nvCxnSpPr>
        <p:spPr bwMode="auto">
          <a:xfrm>
            <a:off x="1475742" y="2571750"/>
            <a:ext cx="576048" cy="43203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6AB534E-082F-4B78-9710-734C6C0E0DBD}"/>
              </a:ext>
            </a:extLst>
          </p:cNvPr>
          <p:cNvCxnSpPr>
            <a:cxnSpLocks/>
          </p:cNvCxnSpPr>
          <p:nvPr/>
        </p:nvCxnSpPr>
        <p:spPr bwMode="auto">
          <a:xfrm>
            <a:off x="4747419" y="2572658"/>
            <a:ext cx="576048" cy="43203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01637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418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2C50654-6C55-43DE-AA75-B3DFDB65667C}"/>
                  </a:ext>
                </a:extLst>
              </p:cNvPr>
              <p:cNvSpPr/>
              <p:nvPr/>
            </p:nvSpPr>
            <p:spPr>
              <a:xfrm>
                <a:off x="5076042" y="3524786"/>
                <a:ext cx="2974789" cy="1436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32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2C50654-6C55-43DE-AA75-B3DFDB656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42" y="3524786"/>
                <a:ext cx="2974789" cy="14366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354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648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向量内积的性质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753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向量内积的性质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a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886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向量内积的性质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a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276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向量内积的性质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a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56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向量内积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得到一个</m:t>
                    </m:r>
                    <m:r>
                      <a:rPr lang="zh-CN" alt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，称为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向量的内积（点积）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E57D5E4-6E6D-40E9-8F40-4A0030E348AC}"/>
                  </a:ext>
                </a:extLst>
              </p:cNvPr>
              <p:cNvSpPr/>
              <p:nvPr/>
            </p:nvSpPr>
            <p:spPr>
              <a:xfrm>
                <a:off x="2915862" y="1779684"/>
                <a:ext cx="2974789" cy="1436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32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E57D5E4-6E6D-40E9-8F40-4A0030E34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62" y="1779684"/>
                <a:ext cx="2974789" cy="14366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向量内积的性质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a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柯西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-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许瓦尔兹不等式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</a:t>
                </a: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955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向量内积的性质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a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柯西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-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许瓦尔兹不等式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</a:t>
                </a: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0</m:t>
                      </m:r>
                      <m:r>
                        <a:rPr lang="en-US" altLang="zh-CN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⊥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108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83E22A5A-51B9-4467-B4B9-86F64AB3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BE5C8F9D-FB92-4FE2-AA09-E91256B2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5A550E93-40B1-4CA3-B718-1EE1D72F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2656A675-2838-4DE8-A1F0-DE7DF761E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向量内积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1,2,3</m:t>
                            </m:r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3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向量内积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1,2,3</m:t>
                            </m:r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3A9C8B3-0028-4F10-A7D9-45964D95B064}"/>
                  </a:ext>
                </a:extLst>
              </p:cNvPr>
              <p:cNvSpPr/>
              <p:nvPr/>
            </p:nvSpPr>
            <p:spPr>
              <a:xfrm>
                <a:off x="1547748" y="2499744"/>
                <a:ext cx="576048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32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3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32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3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32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32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r>
                        <a:rPr lang="en-US" altLang="zh-CN" sz="32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1</m:t>
                      </m:r>
                      <m:r>
                        <a:rPr lang="en-US" altLang="zh-CN" sz="32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32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2+2</m:t>
                      </m:r>
                      <m:r>
                        <a:rPr lang="en-US" altLang="zh-CN" sz="32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32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1+3</m:t>
                      </m:r>
                      <m:r>
                        <a:rPr lang="en-US" altLang="zh-CN" sz="32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32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0=4</m:t>
                      </m:r>
                    </m:oMath>
                  </m:oMathPara>
                </a14:m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3A9C8B3-0028-4F10-A7D9-45964D95B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748" y="2499744"/>
                <a:ext cx="576048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84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  <m:r>
                      <a:rPr lang="zh-CN" altLang="en-US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为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之间的夹角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3A9C8B3-0028-4F10-A7D9-45964D95B064}"/>
                  </a:ext>
                </a:extLst>
              </p:cNvPr>
              <p:cNvSpPr/>
              <p:nvPr/>
            </p:nvSpPr>
            <p:spPr>
              <a:xfrm>
                <a:off x="1619754" y="2139714"/>
                <a:ext cx="576048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32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altLang="zh-CN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US" altLang="zh-CN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𝑐𝑜𝑠</m:t>
                      </m:r>
                      <m:r>
                        <a:rPr lang="zh-CN" alt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</m:oMath>
                  </m:oMathPara>
                </a14:m>
                <a:endParaRPr lang="en-US" altLang="zh-CN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3A9C8B3-0028-4F10-A7D9-45964D95B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754" y="2139714"/>
                <a:ext cx="576048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63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BF96004-332D-46E5-8F5C-7B5EDD9E6C1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提示：余弦法则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637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BF96004-332D-46E5-8F5C-7B5EDD9E6C1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提示：余弦法则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3EACBC-271F-477C-B417-C21C6F228EE5}"/>
              </a:ext>
            </a:extLst>
          </p:cNvPr>
          <p:cNvSpPr txBox="1"/>
          <p:nvPr/>
        </p:nvSpPr>
        <p:spPr>
          <a:xfrm>
            <a:off x="6109404" y="2449838"/>
            <a:ext cx="34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6383D8E-9133-4EC8-BDC9-256E6A2E1FAF}"/>
              </a:ext>
            </a:extLst>
          </p:cNvPr>
          <p:cNvCxnSpPr>
            <a:cxnSpLocks/>
          </p:cNvCxnSpPr>
          <p:nvPr/>
        </p:nvCxnSpPr>
        <p:spPr>
          <a:xfrm flipH="1" flipV="1">
            <a:off x="7308228" y="1851690"/>
            <a:ext cx="864072" cy="2170346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29926DF-16E5-4450-933F-50268B5CF3F0}"/>
              </a:ext>
            </a:extLst>
          </p:cNvPr>
          <p:cNvCxnSpPr>
            <a:cxnSpLocks/>
          </p:cNvCxnSpPr>
          <p:nvPr/>
        </p:nvCxnSpPr>
        <p:spPr>
          <a:xfrm>
            <a:off x="5360933" y="3786650"/>
            <a:ext cx="2811367" cy="245549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E4BE5CE-13E2-4830-9A0B-35A4094C1F46}"/>
              </a:ext>
            </a:extLst>
          </p:cNvPr>
          <p:cNvSpPr txBox="1"/>
          <p:nvPr/>
        </p:nvSpPr>
        <p:spPr>
          <a:xfrm>
            <a:off x="7740264" y="2679768"/>
            <a:ext cx="34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92A88E3-8259-4AF1-A09D-F7AF9A742C00}"/>
              </a:ext>
            </a:extLst>
          </p:cNvPr>
          <p:cNvCxnSpPr>
            <a:cxnSpLocks/>
          </p:cNvCxnSpPr>
          <p:nvPr/>
        </p:nvCxnSpPr>
        <p:spPr>
          <a:xfrm flipV="1">
            <a:off x="5354071" y="1851654"/>
            <a:ext cx="1954157" cy="191467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1FAFD74-70A2-49AB-8B85-84954E1BABA1}"/>
              </a:ext>
            </a:extLst>
          </p:cNvPr>
          <p:cNvSpPr txBox="1"/>
          <p:nvPr/>
        </p:nvSpPr>
        <p:spPr>
          <a:xfrm>
            <a:off x="6594925" y="3847533"/>
            <a:ext cx="34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F7E4FCE-5E77-4FAF-9590-A8B33D933E76}"/>
                  </a:ext>
                </a:extLst>
              </p:cNvPr>
              <p:cNvSpPr/>
              <p:nvPr/>
            </p:nvSpPr>
            <p:spPr>
              <a:xfrm>
                <a:off x="5508078" y="3478201"/>
                <a:ext cx="385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F7E4FCE-5E77-4FAF-9590-A8B33D933E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078" y="3478201"/>
                <a:ext cx="38536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9B5508-857A-40EB-A435-867FE6395723}"/>
                  </a:ext>
                </a:extLst>
              </p:cNvPr>
              <p:cNvSpPr txBox="1"/>
              <p:nvPr/>
            </p:nvSpPr>
            <p:spPr>
              <a:xfrm>
                <a:off x="730748" y="2721419"/>
                <a:ext cx="40830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zh-CN" altLang="en-US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</m:oMath>
                  </m:oMathPara>
                </a14:m>
                <a:endPara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9B5508-857A-40EB-A435-867FE6395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48" y="2721419"/>
                <a:ext cx="408304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15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BF96004-332D-46E5-8F5C-7B5EDD9E6C1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提示：余弦法则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6383D8E-9133-4EC8-BDC9-256E6A2E1FAF}"/>
              </a:ext>
            </a:extLst>
          </p:cNvPr>
          <p:cNvCxnSpPr>
            <a:cxnSpLocks/>
          </p:cNvCxnSpPr>
          <p:nvPr/>
        </p:nvCxnSpPr>
        <p:spPr>
          <a:xfrm flipH="1" flipV="1">
            <a:off x="7308228" y="1851690"/>
            <a:ext cx="864072" cy="2170346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29926DF-16E5-4450-933F-50268B5CF3F0}"/>
              </a:ext>
            </a:extLst>
          </p:cNvPr>
          <p:cNvCxnSpPr>
            <a:cxnSpLocks/>
          </p:cNvCxnSpPr>
          <p:nvPr/>
        </p:nvCxnSpPr>
        <p:spPr>
          <a:xfrm>
            <a:off x="5360933" y="3786650"/>
            <a:ext cx="2811367" cy="245549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E4BE5CE-13E2-4830-9A0B-35A4094C1F46}"/>
                  </a:ext>
                </a:extLst>
              </p:cNvPr>
              <p:cNvSpPr txBox="1"/>
              <p:nvPr/>
            </p:nvSpPr>
            <p:spPr>
              <a:xfrm>
                <a:off x="7593119" y="2715920"/>
                <a:ext cx="10936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-</a:t>
                </a:r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E4BE5CE-13E2-4830-9A0B-35A4094C1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119" y="2715920"/>
                <a:ext cx="1093681" cy="369332"/>
              </a:xfrm>
              <a:prstGeom prst="rect">
                <a:avLst/>
              </a:prstGeom>
              <a:blipFill>
                <a:blip r:embed="rId3"/>
                <a:stretch>
                  <a:fillRect t="-21667" r="-2235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92A88E3-8259-4AF1-A09D-F7AF9A742C00}"/>
              </a:ext>
            </a:extLst>
          </p:cNvPr>
          <p:cNvCxnSpPr>
            <a:cxnSpLocks/>
          </p:cNvCxnSpPr>
          <p:nvPr/>
        </p:nvCxnSpPr>
        <p:spPr>
          <a:xfrm flipV="1">
            <a:off x="5354071" y="1851654"/>
            <a:ext cx="1954157" cy="191467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F7E4FCE-5E77-4FAF-9590-A8B33D933E76}"/>
                  </a:ext>
                </a:extLst>
              </p:cNvPr>
              <p:cNvSpPr/>
              <p:nvPr/>
            </p:nvSpPr>
            <p:spPr>
              <a:xfrm>
                <a:off x="5508078" y="3478201"/>
                <a:ext cx="385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F7E4FCE-5E77-4FAF-9590-A8B33D933E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078" y="3478201"/>
                <a:ext cx="38536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9B5508-857A-40EB-A435-867FE6395723}"/>
                  </a:ext>
                </a:extLst>
              </p:cNvPr>
              <p:cNvSpPr txBox="1"/>
              <p:nvPr/>
            </p:nvSpPr>
            <p:spPr>
              <a:xfrm>
                <a:off x="854356" y="1835363"/>
                <a:ext cx="4558492" cy="2154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zh-CN" altLang="en-US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</m:oMath>
                  </m:oMathPara>
                </a14:m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</m:oMath>
                  </m:oMathPara>
                </a14:m>
                <a:endParaRPr lang="en-US" altLang="zh-CN" sz="28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8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9B5508-857A-40EB-A435-867FE6395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56" y="1835363"/>
                <a:ext cx="4558492" cy="21544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1200287-6E04-45A4-B021-D5F67A2FE033}"/>
                  </a:ext>
                </a:extLst>
              </p:cNvPr>
              <p:cNvSpPr/>
              <p:nvPr/>
            </p:nvSpPr>
            <p:spPr>
              <a:xfrm>
                <a:off x="6413880" y="2067708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1200287-6E04-45A4-B021-D5F67A2FE0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880" y="2067708"/>
                <a:ext cx="379848" cy="369332"/>
              </a:xfrm>
              <a:prstGeom prst="rect">
                <a:avLst/>
              </a:prstGeom>
              <a:blipFill>
                <a:blip r:embed="rId6"/>
                <a:stretch>
                  <a:fillRect t="-21311" r="-3225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ECB9594-623D-4425-980F-1F99BCC0D67E}"/>
                  </a:ext>
                </a:extLst>
              </p:cNvPr>
              <p:cNvSpPr/>
              <p:nvPr/>
            </p:nvSpPr>
            <p:spPr>
              <a:xfrm>
                <a:off x="6927419" y="3986896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ECB9594-623D-4425-980F-1F99BCC0D6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419" y="3986896"/>
                <a:ext cx="380809" cy="369332"/>
              </a:xfrm>
              <a:prstGeom prst="rect">
                <a:avLst/>
              </a:prstGeom>
              <a:blipFill>
                <a:blip r:embed="rId7"/>
                <a:stretch>
                  <a:fillRect t="-21311" r="-25397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628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580438" cy="38160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03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Pages>0</Pages>
  <Words>885</Words>
  <Characters>0</Characters>
  <Application>Microsoft Office PowerPoint</Application>
  <DocSecurity>0</DocSecurity>
  <PresentationFormat>全屏显示(16:9)</PresentationFormat>
  <Lines>0</Lines>
  <Paragraphs>247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向量内积</vt:lpstr>
      <vt:lpstr>向量内积</vt:lpstr>
      <vt:lpstr>向量内积</vt:lpstr>
      <vt:lpstr>定理1</vt:lpstr>
      <vt:lpstr>定理1:证明</vt:lpstr>
      <vt:lpstr>定理1:证明</vt:lpstr>
      <vt:lpstr>定理1:证明</vt:lpstr>
      <vt:lpstr>定理1:证明</vt:lpstr>
      <vt:lpstr>定理1:证明</vt:lpstr>
      <vt:lpstr>定理1:证明</vt:lpstr>
      <vt:lpstr>定理1:证明</vt:lpstr>
      <vt:lpstr>定理1:证明</vt:lpstr>
      <vt:lpstr>定理1:证明</vt:lpstr>
      <vt:lpstr>定理1:证明</vt:lpstr>
      <vt:lpstr>向量内积的性质</vt:lpstr>
      <vt:lpstr>向量内积的性质</vt:lpstr>
      <vt:lpstr>向量内积的性质</vt:lpstr>
      <vt:lpstr>向量内积的性质</vt:lpstr>
      <vt:lpstr>向量内积的性质</vt:lpstr>
      <vt:lpstr>向量内积的性质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87</cp:revision>
  <dcterms:created xsi:type="dcterms:W3CDTF">2014-10-20T05:47:00Z</dcterms:created>
  <dcterms:modified xsi:type="dcterms:W3CDTF">2017-08-08T03:13:50Z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