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59" r:id="rId2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114" y="10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2017/8/14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四个基本矩阵空间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097088"/>
            <a:ext cx="24701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230563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向量基同样也是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向量基同样也是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中对应带有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的列向量的集合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(∗)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找出矩阵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四个基本空间向量基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2636213" y="1851690"/>
                <a:ext cx="3871573" cy="2060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213" y="1851690"/>
                <a:ext cx="3871573" cy="20607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17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1236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1236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26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2991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5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2991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53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 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                         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−5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=−11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=−3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𝑓𝑟𝑒𝑒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 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𝑣𝑎𝑟𝑖𝑎𝑏𝑙𝑒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en-US" altLang="zh-CN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m:t>的向量基</m:t>
                      </m:r>
                      <m:r>
                        <a:rPr lang="en-US" altLang="zh-CN" sz="16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−1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−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6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微软雅黑 Light" panose="020B0502040204020203" pitchFamily="34" charset="-122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31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2156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c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−2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b="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微软雅黑 Light" panose="020B0502040204020203" pitchFamily="34" charset="-122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b="0" i="1" smtClean="0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微软雅黑 Light" panose="020B0502040204020203" pitchFamily="34" charset="-122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2156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98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推论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/>
              <p:nvPr/>
            </p:nvSpPr>
            <p:spPr>
              <a:xfrm>
                <a:off x="457200" y="987618"/>
                <a:ext cx="8291148" cy="3283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baseline="3000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  <m:r>
                          <a:rPr lang="en-US" altLang="zh-CN" sz="2000" b="0" i="1" baseline="300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的向量基：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 baseline="30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𝑇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𝑦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0</m:t>
                          </m:r>
                        </m:e>
                      </m:acc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716DF19-E2B1-4832-B7E4-B9138D822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87618"/>
                <a:ext cx="8291148" cy="3283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02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注意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向量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空间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，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向量基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𝐵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中向量的数量称为向量空间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的维度，记为：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𝑉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上面的例子中：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𝑟𝑜𝑤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𝑛𝑢𝑙𝑙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1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𝑐𝑜𝑙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3</m:t>
                      </m:r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𝑑𝑖𝑚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𝑛𝑢𝑙𝑙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𝐴</m:t>
                              </m:r>
                              <m:r>
                                <a:rPr lang="en-US" altLang="zh-CN" sz="1800" b="0" i="1" baseline="3000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0</m:t>
                      </m:r>
                    </m:oMath>
                  </m:oMathPara>
                </a14:m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36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定义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𝑟𝑜𝑤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（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或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𝑐𝑜𝑙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）</m:t>
                    </m:r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的秩，记为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𝑟𝑎𝑛𝑘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𝑑𝑖𝑚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𝑛𝑢𝑙𝑙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称为</m:t>
                    </m:r>
                    <m:r>
                      <m:rPr>
                        <m:nor/>
                      </m:rPr>
                      <a: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rPr>
                      <m:t>矩阵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的退化阶数，记为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𝑛𝑢𝑙𝑙𝑖𝑡𝑦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在上面的例子中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=3,</m:t>
                      </m:r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=1</m:t>
                      </m:r>
                    </m:oMath>
                  </m:oMathPara>
                </a14:m>
                <a:br>
                  <a:rPr lang="en-US" altLang="zh-CN" sz="18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</a:br>
                <a:endParaRPr lang="en-US" altLang="zh-CN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62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×</m:t>
                    </m:r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  <m:r>
                      <a:rPr lang="zh-CN" altLang="en-US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矩阵</m:t>
                    </m:r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在上面例子中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𝑟𝑎𝑛𝑘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𝑛𝑢𝑙𝑙𝑖𝑡𝑦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4</m:t>
                      </m:r>
                    </m:oMath>
                  </m:oMathPara>
                </a14:m>
                <a:br>
                  <a:rPr lang="en-US" altLang="zh-CN" sz="24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</a:br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6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向量基：带有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行向量的集合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c</m:t>
                    </m:r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𝑜𝑙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)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向量基：带有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leading 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列向量的集合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eaLnBrk="1" hangingPunct="1">
                  <a:lnSpc>
                    <a:spcPct val="150000"/>
                  </a:lnSpc>
                  <a:buAutoNum type="arabicPeriod"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例：</a:t>
                </a:r>
                <a:b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𝑜</m:t>
                    </m:r>
                    <m:r>
                      <a:rPr lang="en-US" altLang="zh-CN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𝑙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zh-CN" altLang="en-US" sz="1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的</m:t>
                    </m:r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向量基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593" t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44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𝑅</m:t>
                    </m:r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微软雅黑 Light" panose="020B0502040204020203" pitchFamily="34" charset="-122"/>
                  </a:rPr>
                  <a:t>的行阶梯形式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b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</a:b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，因为基本行变换不会改变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𝑛𝑢𝑙𝑙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，因为基本行变换不会改变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0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的解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3.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，因为基本行变换改变了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2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10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F6E20F-5A2D-41A5-80E3-F0643AD1368E}"/>
                  </a:ext>
                </a:extLst>
              </p:cNvPr>
              <p:cNvSpPr/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9F6E20F-5A2D-41A5-80E3-F0643AD13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0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例子</m:t>
                    </m:r>
                  </m:oMath>
                </a14:m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：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𝐴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𝑟𝑜𝑤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𝑐𝑜𝑙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𝑅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D7FA87-AF9B-49B0-AC00-07CBCC3B0CEA}"/>
                  </a:ext>
                </a:extLst>
              </p:cNvPr>
              <p:cNvSpPr/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𝑟𝑜𝑤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ED7FA87-AF9B-49B0-AC00-07CBCC3B0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2787768"/>
                <a:ext cx="20538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92F7134-7A7F-4E09-BAD0-F5892E72BCB6}"/>
                  </a:ext>
                </a:extLst>
              </p:cNvPr>
              <p:cNvSpPr/>
              <p:nvPr/>
            </p:nvSpPr>
            <p:spPr>
              <a:xfrm>
                <a:off x="6156132" y="3586633"/>
                <a:ext cx="18530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≠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𝑐𝑜𝑙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92F7134-7A7F-4E09-BAD0-F5892E72B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32" y="3586633"/>
                <a:ext cx="18530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5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Pages>0</Pages>
  <Words>722</Words>
  <Characters>0</Characters>
  <Application>Microsoft Office PowerPoint</Application>
  <DocSecurity>0</DocSecurity>
  <PresentationFormat>全屏显示(16:9)</PresentationFormat>
  <Lines>0</Lines>
  <Paragraphs>125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 Unicode MS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定理1</vt:lpstr>
      <vt:lpstr>定理1</vt:lpstr>
      <vt:lpstr>定理2</vt:lpstr>
      <vt:lpstr>定理2</vt:lpstr>
      <vt:lpstr>定理2</vt:lpstr>
      <vt:lpstr>定理2</vt:lpstr>
      <vt:lpstr>定理2</vt:lpstr>
      <vt:lpstr>定理2</vt:lpstr>
      <vt:lpstr>推论</vt:lpstr>
      <vt:lpstr>推论</vt:lpstr>
      <vt:lpstr>推论</vt:lpstr>
      <vt:lpstr>推论</vt:lpstr>
      <vt:lpstr>推论</vt:lpstr>
      <vt:lpstr>推论</vt:lpstr>
      <vt:lpstr>推论</vt:lpstr>
      <vt:lpstr>注意</vt:lpstr>
      <vt:lpstr>定义</vt:lpstr>
      <vt:lpstr>定理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116</cp:revision>
  <dcterms:created xsi:type="dcterms:W3CDTF">2014-10-20T05:47:00Z</dcterms:created>
  <dcterms:modified xsi:type="dcterms:W3CDTF">2017-08-14T08:33:37Z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