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59" r:id="rId18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50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2017/8/15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四个基本矩阵空间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矩阵，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常量，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</a:t>
                </a:r>
                <a:r>
                  <a:rPr lang="zh-CN" altLang="en-US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行空间（</a:t>
                </a:r>
                <a:r>
                  <a:rPr lang="en-US" altLang="zh-CN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Row space of A)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，由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的行向量的线性组合组成，记为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rgbClr val="C00000"/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073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矩阵，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常量，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</a:t>
                </a:r>
                <a:r>
                  <a:rPr lang="zh-CN" altLang="en-US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行空间（</a:t>
                </a:r>
                <a:r>
                  <a:rPr lang="en-US" altLang="zh-CN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Row space of A)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，由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的行向量的线性组合组成，记为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|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=1,2,…,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𝑚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</a:t>
                </a:r>
                <a:r>
                  <a:rPr lang="zh-CN" altLang="en-US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零空间（</a:t>
                </a:r>
                <a:r>
                  <a:rPr lang="en-US" altLang="zh-CN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Null space of A)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，记为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𝑛𝑢𝑙𝑙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612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矩阵，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常量，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</a:t>
                </a:r>
                <a:r>
                  <a:rPr lang="zh-CN" altLang="en-US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行空间（</a:t>
                </a:r>
                <a:r>
                  <a:rPr lang="en-US" altLang="zh-CN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Row space of A)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，由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的行向量的线性组合组成，记为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|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=1,2,…,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𝑚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</a:t>
                </a:r>
                <a:r>
                  <a:rPr lang="zh-CN" altLang="en-US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零空间（</a:t>
                </a:r>
                <a:r>
                  <a:rPr lang="en-US" altLang="zh-CN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Null space of A)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，记为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𝑛𝑢𝑙𝑙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</a:t>
                </a:r>
                <a:r>
                  <a:rPr lang="zh-CN" altLang="en-US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列空间（</a:t>
                </a:r>
                <a:r>
                  <a:rPr lang="en-US" altLang="zh-CN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Column space of A</a:t>
                </a:r>
                <a:r>
                  <a:rPr lang="zh-CN" altLang="en-US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）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，由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的列向量的线性组合组成，记为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312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矩阵，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常量，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</a:t>
                </a:r>
                <a:r>
                  <a:rPr lang="zh-CN" altLang="en-US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行空间（</a:t>
                </a:r>
                <a:r>
                  <a:rPr lang="en-US" altLang="zh-CN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Row space of A)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，由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的行向量的线性组合组成，记为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|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=1,2,…,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𝑚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</a:t>
                </a:r>
                <a:r>
                  <a:rPr lang="zh-CN" altLang="en-US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零空间（</a:t>
                </a:r>
                <a:r>
                  <a:rPr lang="en-US" altLang="zh-CN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Null space of A)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，记为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𝑛𝑢𝑙𝑙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</a:t>
                </a:r>
                <a:r>
                  <a:rPr lang="zh-CN" altLang="en-US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列空间（</a:t>
                </a:r>
                <a:r>
                  <a:rPr lang="en-US" altLang="zh-CN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Column space of A</a:t>
                </a:r>
                <a:r>
                  <a:rPr lang="zh-CN" altLang="en-US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）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，由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的列向量的线性组合组成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，记为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acc>
                        </m:e>
                        <m:e>
                          <m:sSup>
                            <m:sSupPr>
                              <m:ctrlPr>
                                <a:rPr lang="en-US" altLang="zh-CN" sz="16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acc>
                        </m:e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=1,2,…,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</a:t>
                </a:r>
                <a:r>
                  <a:rPr lang="zh-CN" altLang="en-US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左零空间（</a:t>
                </a:r>
                <a:r>
                  <a:rPr lang="en-US" altLang="zh-CN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Left null space of A</a:t>
                </a:r>
                <a:r>
                  <a:rPr lang="zh-CN" altLang="en-US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）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，记为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𝑛𝑢𝑙𝑙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𝐴𝑇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177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四个基本空间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835026"/>
                <a:ext cx="8229600" cy="42227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的行空间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0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0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0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[0 0 0 0]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1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2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3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[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6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−10  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36  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]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−1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−2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−3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[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−6  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10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 −36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 −3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]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Font typeface="+mj-lt"/>
                  <a:buAutoNum type="arabicPeriod" startAt="2"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的零空间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  <m:r>
                        <a:rPr lang="en-US" altLang="zh-CN" sz="16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835026"/>
                <a:ext cx="8229600" cy="4222750"/>
              </a:xfrm>
              <a:prstGeom prst="rect">
                <a:avLst/>
              </a:prstGeom>
              <a:blipFill>
                <a:blip r:embed="rId3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518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四个基本空间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835026"/>
                <a:ext cx="8229600" cy="42227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+5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=−11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=−3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𝑓𝑟𝑒𝑒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 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𝑣𝑎𝑟𝑖𝑎𝑏𝑙𝑒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Font typeface="+mj-lt"/>
                  <a:buAutoNum type="arabicPeriod" startAt="3"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的列空间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0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+0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+0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0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[0 0 0]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1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2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3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4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[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12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 23  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16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]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1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2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3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4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[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12   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23   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16]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Font typeface="+mj-lt"/>
                  <a:buAutoNum type="arabicPeriod" startAt="4"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的左零空间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0</m:t>
                            </m:r>
                          </m:e>
                        </m:acc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e>
                    </m:acc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</m:t>
                        </m:r>
                      </m:e>
                    </m:acc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835026"/>
                <a:ext cx="8229600" cy="4222750"/>
              </a:xfrm>
              <a:prstGeom prst="rect">
                <a:avLst/>
              </a:prstGeom>
              <a:blipFill>
                <a:blip r:embed="rId3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221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四个基本空间的关系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835026"/>
            <a:ext cx="8229600" cy="422275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  <a:defRPr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49543C-1F5B-441D-9F64-6A2A9883D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34" y="1131630"/>
            <a:ext cx="7257531" cy="330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35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行向量和列向量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:3×4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矩阵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行向量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593" t="-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行向量和列向量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:3×4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矩阵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行向量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18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593" t="-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14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行向量和列向量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:3×4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矩阵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行向量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18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列向量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593" t="-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75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行向量和列向量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:3×4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矩阵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行向量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18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列向量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593" t="-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182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行向量和列向量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矩阵，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常量，那么有下面的集合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89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行向量和列向量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矩阵，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常量，那么有下面的集合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|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acc>
                        <m:accPr>
                          <m:chr m:val="⃗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=1,2,…,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𝑚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176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行向量和列向量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矩阵，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常量，那么有下面的集合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|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acc>
                        <m:accPr>
                          <m:chr m:val="⃗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=1,2,…,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𝑚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⃗"/>
                              <m:ctrlPr>
                                <a:rPr lang="en-US" altLang="zh-CN" sz="18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86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行向量和列向量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矩阵，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常量，那么有下面的集合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|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acc>
                        <m:accPr>
                          <m:chr m:val="⃗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=1,2,…,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𝑚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⃗"/>
                              <m:ctrlPr>
                                <a:rPr lang="en-US" altLang="zh-CN" sz="18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acc>
                        </m:e>
                        <m:e>
                          <m:sSup>
                            <m:sSupPr>
                              <m:ctrlPr>
                                <a:rPr lang="en-US" altLang="zh-CN" sz="18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acc>
                        </m:e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=1,2,…,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8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注意：</a:t>
                </a:r>
                <a:endParaRPr lang="en-US" altLang="zh-CN" sz="1800" dirty="0">
                  <a:solidFill>
                    <a:srgbClr val="C00000"/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是两个相互垂直的向量空间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是两个相互垂直的向量空间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552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1282</TotalTime>
  <Pages>0</Pages>
  <Words>974</Words>
  <Characters>0</Characters>
  <Application>Microsoft Office PowerPoint</Application>
  <DocSecurity>0</DocSecurity>
  <PresentationFormat>全屏显示(16:9)</PresentationFormat>
  <Lines>0</Lines>
  <Paragraphs>108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行向量和列向量</vt:lpstr>
      <vt:lpstr>行向量和列向量</vt:lpstr>
      <vt:lpstr>行向量和列向量</vt:lpstr>
      <vt:lpstr>行向量和列向量</vt:lpstr>
      <vt:lpstr>行向量和列向量</vt:lpstr>
      <vt:lpstr>行向量和列向量</vt:lpstr>
      <vt:lpstr>行向量和列向量</vt:lpstr>
      <vt:lpstr>行向量和列向量</vt:lpstr>
      <vt:lpstr>定义</vt:lpstr>
      <vt:lpstr>定义</vt:lpstr>
      <vt:lpstr>定义</vt:lpstr>
      <vt:lpstr>定义</vt:lpstr>
      <vt:lpstr>四个基本空间</vt:lpstr>
      <vt:lpstr>四个基本空间</vt:lpstr>
      <vt:lpstr>四个基本空间的关系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89</cp:revision>
  <dcterms:created xsi:type="dcterms:W3CDTF">2014-10-20T05:47:00Z</dcterms:created>
  <dcterms:modified xsi:type="dcterms:W3CDTF">2017-08-15T13:53:33Z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