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1" r:id="rId9"/>
    <p:sldId id="280" r:id="rId10"/>
    <p:sldId id="282" r:id="rId11"/>
    <p:sldId id="283" r:id="rId12"/>
    <p:sldId id="285" r:id="rId13"/>
    <p:sldId id="284" r:id="rId14"/>
    <p:sldId id="286" r:id="rId15"/>
    <p:sldId id="287" r:id="rId16"/>
    <p:sldId id="288" r:id="rId17"/>
    <p:sldId id="289" r:id="rId18"/>
    <p:sldId id="290" r:id="rId19"/>
    <p:sldId id="291" r:id="rId20"/>
    <p:sldId id="259" r:id="rId2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2017/8/15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四个基本矩阵空间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的行阶梯形式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向量基同样也是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向量基同样也是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中对应带有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的列向量的集合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24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(∗)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找出矩阵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四个基本空间向量基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/>
              <p:nvPr/>
            </p:nvSpPr>
            <p:spPr>
              <a:xfrm>
                <a:off x="2636213" y="1851690"/>
                <a:ext cx="3871573" cy="2060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213" y="1851690"/>
                <a:ext cx="3871573" cy="20607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17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/>
              <p:nvPr/>
            </p:nvSpPr>
            <p:spPr>
              <a:xfrm>
                <a:off x="457200" y="987618"/>
                <a:ext cx="8291148" cy="1236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87618"/>
                <a:ext cx="8291148" cy="1236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26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/>
              <p:nvPr/>
            </p:nvSpPr>
            <p:spPr>
              <a:xfrm>
                <a:off x="457200" y="987618"/>
                <a:ext cx="8291148" cy="2991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87618"/>
                <a:ext cx="8291148" cy="2991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5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+5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   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                  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=2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=−11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=−3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𝑓𝑟𝑒𝑒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𝑣𝑎𝑟𝑖𝑎𝑏𝑙𝑒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m:t>的向量基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6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31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/>
              <p:nvPr/>
            </p:nvSpPr>
            <p:spPr>
              <a:xfrm>
                <a:off x="457200" y="987618"/>
                <a:ext cx="8291148" cy="21562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c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87618"/>
                <a:ext cx="8291148" cy="21562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98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/>
              <p:nvPr/>
            </p:nvSpPr>
            <p:spPr>
              <a:xfrm>
                <a:off x="457200" y="987618"/>
                <a:ext cx="8291148" cy="3283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baseline="300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  <m:r>
                          <a:rPr lang="en-US" altLang="zh-CN" sz="2000" b="0" i="1" baseline="300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87618"/>
                <a:ext cx="8291148" cy="3283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026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向量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空间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向量基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，集合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中向量的数量称为向量空间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的维度，记为：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𝑑𝑖𝑚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上面的例子中：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𝑑𝑖𝑚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𝑟𝑜𝑤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𝑑𝑖𝑚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𝑛𝑢𝑙𝑙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𝑑𝑖𝑚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𝑐𝑜𝑙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3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𝑑𝑖𝑚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𝑛𝑢𝑙𝑙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  <m:r>
                                <a:rPr lang="en-US" altLang="zh-CN" sz="1800" b="0" i="1" baseline="3000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</m:oMath>
                  </m:oMathPara>
                </a14:m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368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的矩阵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𝑑𝑖𝑚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𝑟𝑜𝑤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（或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𝑑𝑖𝑚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𝑐𝑜𝑙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）称为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的秩，记为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𝑑𝑖𝑚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𝑛𝑢𝑙𝑙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称为</m:t>
                    </m:r>
                    <m:r>
                      <m:rPr>
                        <m:nor/>
                      </m:rPr>
                      <a:rPr lang="zh-CN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矩阵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的零化度，记为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𝑛𝑢𝑙𝑙𝑖𝑡𝑦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在上面的例子中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𝑟𝑎𝑛𝑘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𝑛𝑢𝑙𝑙𝑖𝑡𝑦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</m:oMath>
                  </m:oMathPara>
                </a14:m>
                <a:br>
                  <a:rPr lang="en-US" altLang="zh-CN" sz="1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</a:br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627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的矩阵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𝑟𝑎𝑛𝑘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𝑛𝑢𝑙𝑙𝑖𝑡𝑦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在上面例子中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𝑟𝑎𝑛𝑘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𝑛𝑢𝑙𝑙𝑖𝑡𝑦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4</m:t>
                      </m:r>
                    </m:oMath>
                  </m:oMathPara>
                </a14:m>
                <a:br>
                  <a:rPr lang="en-US" altLang="zh-CN" sz="24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</a:b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06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行阶梯形式，那么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行空间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所在行的行向量的集合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列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空间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c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𝑜𝑙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所在列的列向量的集合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44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的行阶梯形式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，因为基本行变换不会改变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，因为基本行变换不会改变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，因为基本行变换改变了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12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例子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10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11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9F6E20F-5A2D-41A5-80E3-F0643AD1368E}"/>
                  </a:ext>
                </a:extLst>
              </p:cNvPr>
              <p:cNvSpPr/>
              <p:nvPr/>
            </p:nvSpPr>
            <p:spPr>
              <a:xfrm>
                <a:off x="6156132" y="2787768"/>
                <a:ext cx="20538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𝑟𝑜𝑤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𝑟𝑜𝑤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9F6E20F-5A2D-41A5-80E3-F0643AD13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32" y="2787768"/>
                <a:ext cx="20538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0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ED7FA87-AF9B-49B0-AC00-07CBCC3B0CEA}"/>
                  </a:ext>
                </a:extLst>
              </p:cNvPr>
              <p:cNvSpPr/>
              <p:nvPr/>
            </p:nvSpPr>
            <p:spPr>
              <a:xfrm>
                <a:off x="6156132" y="2787768"/>
                <a:ext cx="20538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𝑟𝑜𝑤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𝑟𝑜𝑤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ED7FA87-AF9B-49B0-AC00-07CBCC3B0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32" y="2787768"/>
                <a:ext cx="20538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92F7134-7A7F-4E09-BAD0-F5892E72BCB6}"/>
                  </a:ext>
                </a:extLst>
              </p:cNvPr>
              <p:cNvSpPr/>
              <p:nvPr/>
            </p:nvSpPr>
            <p:spPr>
              <a:xfrm>
                <a:off x="6156132" y="3586633"/>
                <a:ext cx="18530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≠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92F7134-7A7F-4E09-BAD0-F5892E72B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32" y="3586633"/>
                <a:ext cx="18530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25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Pages>0</Pages>
  <Words>732</Words>
  <Characters>0</Characters>
  <Application>Microsoft Office PowerPoint</Application>
  <DocSecurity>0</DocSecurity>
  <PresentationFormat>全屏显示(16:9)</PresentationFormat>
  <Lines>0</Lines>
  <Paragraphs>125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定理1</vt:lpstr>
      <vt:lpstr>定理1</vt:lpstr>
      <vt:lpstr>定理2</vt:lpstr>
      <vt:lpstr>定理2</vt:lpstr>
      <vt:lpstr>定理2</vt:lpstr>
      <vt:lpstr>定理2</vt:lpstr>
      <vt:lpstr>定理2</vt:lpstr>
      <vt:lpstr>定理2</vt:lpstr>
      <vt:lpstr>推论</vt:lpstr>
      <vt:lpstr>推论</vt:lpstr>
      <vt:lpstr>推论</vt:lpstr>
      <vt:lpstr>推论</vt:lpstr>
      <vt:lpstr>推论</vt:lpstr>
      <vt:lpstr>推论</vt:lpstr>
      <vt:lpstr>推论</vt:lpstr>
      <vt:lpstr>注意</vt:lpstr>
      <vt:lpstr>定义</vt:lpstr>
      <vt:lpstr>定理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118</cp:revision>
  <dcterms:created xsi:type="dcterms:W3CDTF">2014-10-20T05:47:00Z</dcterms:created>
  <dcterms:modified xsi:type="dcterms:W3CDTF">2017-08-15T14:01:15Z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