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432" r:id="rId2"/>
    <p:sldId id="438" r:id="rId3"/>
    <p:sldId id="439" r:id="rId4"/>
    <p:sldId id="433" r:id="rId5"/>
    <p:sldId id="434" r:id="rId6"/>
    <p:sldId id="435" r:id="rId7"/>
    <p:sldId id="308" r:id="rId8"/>
    <p:sldId id="409" r:id="rId9"/>
    <p:sldId id="393" r:id="rId10"/>
    <p:sldId id="394" r:id="rId11"/>
    <p:sldId id="411" r:id="rId12"/>
    <p:sldId id="317" r:id="rId13"/>
    <p:sldId id="380" r:id="rId14"/>
    <p:sldId id="388" r:id="rId15"/>
    <p:sldId id="389" r:id="rId16"/>
    <p:sldId id="403" r:id="rId17"/>
    <p:sldId id="413" r:id="rId18"/>
    <p:sldId id="410" r:id="rId19"/>
    <p:sldId id="430" r:id="rId20"/>
    <p:sldId id="431" r:id="rId21"/>
    <p:sldId id="436" r:id="rId22"/>
    <p:sldId id="437" r:id="rId2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99"/>
    <a:srgbClr val="9D5B9D"/>
    <a:srgbClr val="990033"/>
    <a:srgbClr val="006600"/>
    <a:srgbClr val="CC0000"/>
    <a:srgbClr val="336699"/>
    <a:srgbClr val="008080"/>
    <a:srgbClr val="0099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7632" autoAdjust="0"/>
  </p:normalViewPr>
  <p:slideViewPr>
    <p:cSldViewPr snapToGrid="0">
      <p:cViewPr varScale="1">
        <p:scale>
          <a:sx n="70" d="100"/>
          <a:sy n="70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3/8/2015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3/8/2015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19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89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73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26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5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58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00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67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53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05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93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5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0581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80656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8838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74192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42827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tpress.mit.edu/algorith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smtClean="0"/>
              <a:t>COMP 3711 Design and Analysis of Algorithms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altLang="en-US" sz="2800" dirty="0" smtClean="0"/>
              <a:t>Lecture 1: Introduction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/>
              <a:pPr/>
              <a:t>1</a:t>
            </a:fld>
            <a:endParaRPr lang="en-US" altLang="en-US" sz="140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kern="0" dirty="0" smtClean="0"/>
              <a:t>Instructor: </a:t>
            </a:r>
            <a:r>
              <a:rPr lang="en-US" sz="1800" kern="0" dirty="0" err="1" smtClean="0"/>
              <a:t>Ke</a:t>
            </a:r>
            <a:r>
              <a:rPr lang="en-US" sz="1800" kern="0" dirty="0" smtClean="0"/>
              <a:t> Yi</a:t>
            </a:r>
          </a:p>
          <a:p>
            <a:pPr algn="ctr">
              <a:defRPr/>
            </a:pPr>
            <a:r>
              <a:rPr lang="en-US" sz="1800" kern="0" dirty="0" err="1" smtClean="0"/>
              <a:t>Dept</a:t>
            </a:r>
            <a:r>
              <a:rPr lang="en-US" sz="1800" kern="0" dirty="0" smtClean="0"/>
              <a:t> CSE, HKUST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2286000"/>
          </a:xfrm>
        </p:spPr>
        <p:txBody>
          <a:bodyPr/>
          <a:lstStyle/>
          <a:p>
            <a:r>
              <a:rPr lang="en-US" altLang="en-US" dirty="0" smtClean="0"/>
              <a:t>Q. </a:t>
            </a:r>
            <a:r>
              <a:rPr lang="en-US" altLang="en-US" dirty="0">
                <a:solidFill>
                  <a:schemeClr val="tx1"/>
                </a:solidFill>
              </a:rPr>
              <a:t>Is assignment David-Carol, Erik-Betty, Frank-Alice stable?</a:t>
            </a:r>
          </a:p>
          <a:p>
            <a:r>
              <a:rPr lang="en-US" altLang="en-US" dirty="0" smtClean="0"/>
              <a:t>A. </a:t>
            </a:r>
            <a:r>
              <a:rPr lang="en-US" altLang="en-US" dirty="0" smtClean="0">
                <a:solidFill>
                  <a:schemeClr val="tx1"/>
                </a:solidFill>
              </a:rPr>
              <a:t>No.  Betty and David will hook up.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280E158-4570-4B5F-881E-AA2C303BAC5D}" type="slidenum">
              <a:rPr lang="en-US" altLang="en-US" sz="800"/>
              <a:pPr/>
              <a:t>10</a:t>
            </a:fld>
            <a:endParaRPr lang="en-US" altLang="en-US" sz="1400"/>
          </a:p>
        </p:txBody>
      </p:sp>
      <p:sp>
        <p:nvSpPr>
          <p:cNvPr id="8227" name="Text Box 58"/>
          <p:cNvSpPr txBox="1">
            <a:spLocks noChangeArrowheads="1"/>
          </p:cNvSpPr>
          <p:nvPr/>
        </p:nvSpPr>
        <p:spPr bwMode="auto">
          <a:xfrm>
            <a:off x="15573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8228" name="Text Box 59"/>
          <p:cNvSpPr txBox="1">
            <a:spLocks noChangeArrowheads="1"/>
          </p:cNvSpPr>
          <p:nvPr/>
        </p:nvSpPr>
        <p:spPr bwMode="auto">
          <a:xfrm>
            <a:off x="3373438" y="31242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8229" name="Text Box 60"/>
          <p:cNvSpPr txBox="1">
            <a:spLocks noChangeArrowheads="1"/>
          </p:cNvSpPr>
          <p:nvPr/>
        </p:nvSpPr>
        <p:spPr bwMode="auto">
          <a:xfrm>
            <a:off x="59769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8230" name="Line 61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1" name="Line 62"/>
          <p:cNvSpPr>
            <a:spLocks noChangeShapeType="1"/>
          </p:cNvSpPr>
          <p:nvPr/>
        </p:nvSpPr>
        <p:spPr bwMode="auto">
          <a:xfrm>
            <a:off x="3830638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2" name="Line 63"/>
          <p:cNvSpPr>
            <a:spLocks noChangeShapeType="1"/>
          </p:cNvSpPr>
          <p:nvPr/>
        </p:nvSpPr>
        <p:spPr bwMode="auto">
          <a:xfrm>
            <a:off x="18288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3" name="Text Box 64"/>
          <p:cNvSpPr txBox="1">
            <a:spLocks noChangeArrowheads="1"/>
          </p:cNvSpPr>
          <p:nvPr/>
        </p:nvSpPr>
        <p:spPr bwMode="auto">
          <a:xfrm>
            <a:off x="7751763" y="312102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8234" name="Line 65"/>
          <p:cNvSpPr>
            <a:spLocks noChangeShapeType="1"/>
          </p:cNvSpPr>
          <p:nvPr/>
        </p:nvSpPr>
        <p:spPr bwMode="auto">
          <a:xfrm>
            <a:off x="8208963" y="334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5" name="Rectangle 66"/>
          <p:cNvSpPr>
            <a:spLocks noChangeAspect="1" noChangeArrowheads="1"/>
          </p:cNvSpPr>
          <p:nvPr/>
        </p:nvSpPr>
        <p:spPr bwMode="auto">
          <a:xfrm>
            <a:off x="3048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8236" name="Rectangle 67"/>
          <p:cNvSpPr>
            <a:spLocks noChangeAspect="1" noChangeArrowheads="1"/>
          </p:cNvSpPr>
          <p:nvPr/>
        </p:nvSpPr>
        <p:spPr bwMode="auto">
          <a:xfrm>
            <a:off x="47244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37673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37673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3962399"/>
            <a:ext cx="992187" cy="41433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376737"/>
            <a:ext cx="992188" cy="41433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37673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76287"/>
            <a:ext cx="7848600" cy="2424113"/>
          </a:xfrm>
        </p:spPr>
        <p:txBody>
          <a:bodyPr/>
          <a:lstStyle/>
          <a:p>
            <a:r>
              <a:rPr lang="en-US" altLang="en-US" dirty="0" smtClean="0"/>
              <a:t>Q.  </a:t>
            </a:r>
            <a:r>
              <a:rPr lang="en-US" altLang="en-US" dirty="0" smtClean="0">
                <a:solidFill>
                  <a:schemeClr val="tx1"/>
                </a:solidFill>
              </a:rPr>
              <a:t>Is assignment David-Alice, Erik-Betty, Frank-Carol stable?</a:t>
            </a:r>
          </a:p>
          <a:p>
            <a:r>
              <a:rPr lang="en-US" altLang="en-US" dirty="0" smtClean="0"/>
              <a:t>A.  </a:t>
            </a:r>
            <a:r>
              <a:rPr lang="en-US" altLang="en-US" dirty="0" smtClean="0">
                <a:solidFill>
                  <a:schemeClr val="tx1"/>
                </a:solidFill>
              </a:rPr>
              <a:t>Yes.</a:t>
            </a:r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Do stable matchings always exist?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Yes. (This is not obvious; we will prove later)</a:t>
            </a:r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Is there always a unique stable matching?</a:t>
            </a:r>
          </a:p>
          <a:p>
            <a:r>
              <a:rPr lang="en-US" altLang="en-US" dirty="0"/>
              <a:t>A.  </a:t>
            </a:r>
            <a:r>
              <a:rPr lang="en-US" altLang="en-US" dirty="0" smtClean="0">
                <a:solidFill>
                  <a:schemeClr val="tx1"/>
                </a:solidFill>
              </a:rPr>
              <a:t>There can be more than one stable matching.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06C9A7-68F3-4A64-A9FD-F443A3BF2269}" type="slidenum">
              <a:rPr lang="en-US" altLang="en-US" sz="800"/>
              <a:pPr/>
              <a:t>11</a:t>
            </a:fld>
            <a:endParaRPr lang="en-US" altLang="en-US" sz="1400"/>
          </a:p>
        </p:txBody>
      </p:sp>
      <p:sp>
        <p:nvSpPr>
          <p:cNvPr id="9251" name="Text Box 50"/>
          <p:cNvSpPr txBox="1">
            <a:spLocks noChangeArrowheads="1"/>
          </p:cNvSpPr>
          <p:nvPr/>
        </p:nvSpPr>
        <p:spPr bwMode="auto">
          <a:xfrm>
            <a:off x="1557338" y="366522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9252" name="Text Box 51"/>
          <p:cNvSpPr txBox="1">
            <a:spLocks noChangeArrowheads="1"/>
          </p:cNvSpPr>
          <p:nvPr/>
        </p:nvSpPr>
        <p:spPr bwMode="auto">
          <a:xfrm>
            <a:off x="3373438" y="366522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9253" name="Text Box 52"/>
          <p:cNvSpPr txBox="1">
            <a:spLocks noChangeArrowheads="1"/>
          </p:cNvSpPr>
          <p:nvPr/>
        </p:nvSpPr>
        <p:spPr bwMode="auto">
          <a:xfrm>
            <a:off x="5976938" y="366522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9254" name="Line 53"/>
          <p:cNvSpPr>
            <a:spLocks noChangeShapeType="1"/>
          </p:cNvSpPr>
          <p:nvPr/>
        </p:nvSpPr>
        <p:spPr bwMode="auto">
          <a:xfrm>
            <a:off x="6248400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5" name="Line 54"/>
          <p:cNvSpPr>
            <a:spLocks noChangeShapeType="1"/>
          </p:cNvSpPr>
          <p:nvPr/>
        </p:nvSpPr>
        <p:spPr bwMode="auto">
          <a:xfrm>
            <a:off x="3830638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6" name="Line 55"/>
          <p:cNvSpPr>
            <a:spLocks noChangeShapeType="1"/>
          </p:cNvSpPr>
          <p:nvPr/>
        </p:nvSpPr>
        <p:spPr bwMode="auto">
          <a:xfrm>
            <a:off x="1828800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7" name="Text Box 56"/>
          <p:cNvSpPr txBox="1">
            <a:spLocks noChangeArrowheads="1"/>
          </p:cNvSpPr>
          <p:nvPr/>
        </p:nvSpPr>
        <p:spPr bwMode="auto">
          <a:xfrm>
            <a:off x="7751763" y="366204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9258" name="Line 57"/>
          <p:cNvSpPr>
            <a:spLocks noChangeShapeType="1"/>
          </p:cNvSpPr>
          <p:nvPr/>
        </p:nvSpPr>
        <p:spPr bwMode="auto">
          <a:xfrm>
            <a:off x="8208963" y="38906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9" name="Rectangle 58"/>
          <p:cNvSpPr>
            <a:spLocks noChangeAspect="1" noChangeArrowheads="1"/>
          </p:cNvSpPr>
          <p:nvPr/>
        </p:nvSpPr>
        <p:spPr bwMode="auto">
          <a:xfrm>
            <a:off x="304800" y="579882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9260" name="Rectangle 59"/>
          <p:cNvSpPr>
            <a:spLocks noChangeAspect="1" noChangeArrowheads="1"/>
          </p:cNvSpPr>
          <p:nvPr/>
        </p:nvSpPr>
        <p:spPr bwMode="auto">
          <a:xfrm>
            <a:off x="4724400" y="579882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533209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5332094"/>
            <a:ext cx="992188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5332094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533209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91775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91775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91775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91775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450341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4503419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4503419"/>
            <a:ext cx="990600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450341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409225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409225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409225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533209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5332094"/>
            <a:ext cx="992188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5332094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533209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91775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917757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91775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91775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450341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450341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4503419"/>
            <a:ext cx="990600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4503419"/>
            <a:ext cx="992187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409225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409225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409225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Propose-And-Reject Algorithm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987425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Propose-and-reject algorithm.  </a:t>
            </a:r>
            <a:r>
              <a:rPr lang="en-US" altLang="en-US" dirty="0" smtClean="0">
                <a:solidFill>
                  <a:schemeClr val="hlink"/>
                </a:solidFill>
              </a:rPr>
              <a:t>[Gale-Shapley 1962]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chemeClr val="tx1"/>
                </a:solidFill>
              </a:rPr>
              <a:t>Intuitive algorithm that guarantees to find a stable matching.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ABFBBD0-C342-4840-A94F-7074D787202F}" type="slidenum">
              <a:rPr lang="en-US" altLang="en-US" sz="80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269" name="Text Box 7"/>
              <p:cNvSpPr txBox="1">
                <a:spLocks noChangeArrowheads="1"/>
              </p:cNvSpPr>
              <p:nvPr/>
            </p:nvSpPr>
            <p:spPr bwMode="auto">
              <a:xfrm>
                <a:off x="571500" y="1778829"/>
                <a:ext cx="80010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initialize </a:t>
                </a: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person to be 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free</a:t>
                </a:r>
                <a:endParaRPr kumimoji="0"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while</a:t>
                </a: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(some man is free and hasn't proposed to every woman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choose such a man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0"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1</a:t>
                </a:r>
                <a:r>
                  <a:rPr lang="en-US" altLang="en-US" b="1" baseline="30000" dirty="0">
                    <a:latin typeface="Courier New" panose="02070309020205020404" pitchFamily="49" charset="0"/>
                  </a:rPr>
                  <a:t>st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 woman on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's list to whom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has not yet proposed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is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free</a:t>
                </a:r>
                <a:endParaRPr lang="en-US" altLang="en-US" b="1" dirty="0"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assign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engaged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else</a:t>
                </a:r>
                <a:r>
                  <a:rPr lang="en-US" alt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prefers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to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her fiancé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    assign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engaged,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free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26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778829"/>
                <a:ext cx="8001000" cy="313419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27096" y="5123939"/>
            <a:ext cx="7268433" cy="1273686"/>
            <a:chOff x="196" y="1296"/>
            <a:chExt cx="5319" cy="118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92" y="1296"/>
              <a:ext cx="4348" cy="1184"/>
              <a:chOff x="470" y="2644"/>
              <a:chExt cx="5106" cy="1391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470" y="2844"/>
                <a:ext cx="653" cy="1146"/>
                <a:chOff x="1775" y="2894"/>
                <a:chExt cx="653" cy="1146"/>
              </a:xfrm>
            </p:grpSpPr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1775" y="2894"/>
                  <a:ext cx="321" cy="240"/>
                </a:xfrm>
                <a:custGeom>
                  <a:avLst/>
                  <a:gdLst>
                    <a:gd name="T0" fmla="*/ 200 w 321"/>
                    <a:gd name="T1" fmla="*/ 75 h 240"/>
                    <a:gd name="T2" fmla="*/ 169 w 321"/>
                    <a:gd name="T3" fmla="*/ 40 h 240"/>
                    <a:gd name="T4" fmla="*/ 138 w 321"/>
                    <a:gd name="T5" fmla="*/ 20 h 240"/>
                    <a:gd name="T6" fmla="*/ 110 w 321"/>
                    <a:gd name="T7" fmla="*/ 6 h 240"/>
                    <a:gd name="T8" fmla="*/ 79 w 321"/>
                    <a:gd name="T9" fmla="*/ 0 h 240"/>
                    <a:gd name="T10" fmla="*/ 43 w 321"/>
                    <a:gd name="T11" fmla="*/ 8 h 240"/>
                    <a:gd name="T12" fmla="*/ 23 w 321"/>
                    <a:gd name="T13" fmla="*/ 20 h 240"/>
                    <a:gd name="T14" fmla="*/ 11 w 321"/>
                    <a:gd name="T15" fmla="*/ 38 h 240"/>
                    <a:gd name="T16" fmla="*/ 2 w 321"/>
                    <a:gd name="T17" fmla="*/ 58 h 240"/>
                    <a:gd name="T18" fmla="*/ 0 w 321"/>
                    <a:gd name="T19" fmla="*/ 87 h 240"/>
                    <a:gd name="T20" fmla="*/ 5 w 321"/>
                    <a:gd name="T21" fmla="*/ 114 h 240"/>
                    <a:gd name="T22" fmla="*/ 14 w 321"/>
                    <a:gd name="T23" fmla="*/ 140 h 240"/>
                    <a:gd name="T24" fmla="*/ 29 w 321"/>
                    <a:gd name="T25" fmla="*/ 164 h 240"/>
                    <a:gd name="T26" fmla="*/ 49 w 321"/>
                    <a:gd name="T27" fmla="*/ 187 h 240"/>
                    <a:gd name="T28" fmla="*/ 72 w 321"/>
                    <a:gd name="T29" fmla="*/ 210 h 240"/>
                    <a:gd name="T30" fmla="*/ 102 w 321"/>
                    <a:gd name="T31" fmla="*/ 225 h 240"/>
                    <a:gd name="T32" fmla="*/ 131 w 321"/>
                    <a:gd name="T33" fmla="*/ 236 h 240"/>
                    <a:gd name="T34" fmla="*/ 163 w 321"/>
                    <a:gd name="T35" fmla="*/ 240 h 240"/>
                    <a:gd name="T36" fmla="*/ 194 w 321"/>
                    <a:gd name="T37" fmla="*/ 236 h 240"/>
                    <a:gd name="T38" fmla="*/ 218 w 321"/>
                    <a:gd name="T39" fmla="*/ 225 h 240"/>
                    <a:gd name="T40" fmla="*/ 232 w 321"/>
                    <a:gd name="T41" fmla="*/ 207 h 240"/>
                    <a:gd name="T42" fmla="*/ 238 w 321"/>
                    <a:gd name="T43" fmla="*/ 183 h 240"/>
                    <a:gd name="T44" fmla="*/ 238 w 321"/>
                    <a:gd name="T45" fmla="*/ 161 h 240"/>
                    <a:gd name="T46" fmla="*/ 232 w 321"/>
                    <a:gd name="T47" fmla="*/ 134 h 240"/>
                    <a:gd name="T48" fmla="*/ 226 w 321"/>
                    <a:gd name="T49" fmla="*/ 114 h 240"/>
                    <a:gd name="T50" fmla="*/ 218 w 321"/>
                    <a:gd name="T51" fmla="*/ 99 h 240"/>
                    <a:gd name="T52" fmla="*/ 275 w 321"/>
                    <a:gd name="T53" fmla="*/ 105 h 240"/>
                    <a:gd name="T54" fmla="*/ 309 w 321"/>
                    <a:gd name="T55" fmla="*/ 110 h 240"/>
                    <a:gd name="T56" fmla="*/ 321 w 321"/>
                    <a:gd name="T57" fmla="*/ 97 h 240"/>
                    <a:gd name="T58" fmla="*/ 321 w 321"/>
                    <a:gd name="T59" fmla="*/ 82 h 240"/>
                    <a:gd name="T60" fmla="*/ 315 w 321"/>
                    <a:gd name="T61" fmla="*/ 73 h 240"/>
                    <a:gd name="T62" fmla="*/ 297 w 321"/>
                    <a:gd name="T63" fmla="*/ 69 h 240"/>
                    <a:gd name="T64" fmla="*/ 271 w 321"/>
                    <a:gd name="T65" fmla="*/ 69 h 240"/>
                    <a:gd name="T66" fmla="*/ 232 w 321"/>
                    <a:gd name="T67" fmla="*/ 73 h 240"/>
                    <a:gd name="T68" fmla="*/ 200 w 321"/>
                    <a:gd name="T69" fmla="*/ 75 h 2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21"/>
                    <a:gd name="T106" fmla="*/ 0 h 240"/>
                    <a:gd name="T107" fmla="*/ 321 w 321"/>
                    <a:gd name="T108" fmla="*/ 240 h 2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21" h="240">
                      <a:moveTo>
                        <a:pt x="200" y="75"/>
                      </a:moveTo>
                      <a:lnTo>
                        <a:pt x="169" y="40"/>
                      </a:lnTo>
                      <a:lnTo>
                        <a:pt x="138" y="20"/>
                      </a:lnTo>
                      <a:lnTo>
                        <a:pt x="110" y="6"/>
                      </a:lnTo>
                      <a:lnTo>
                        <a:pt x="79" y="0"/>
                      </a:lnTo>
                      <a:lnTo>
                        <a:pt x="43" y="8"/>
                      </a:lnTo>
                      <a:lnTo>
                        <a:pt x="23" y="20"/>
                      </a:lnTo>
                      <a:lnTo>
                        <a:pt x="11" y="38"/>
                      </a:lnTo>
                      <a:lnTo>
                        <a:pt x="2" y="58"/>
                      </a:lnTo>
                      <a:lnTo>
                        <a:pt x="0" y="87"/>
                      </a:lnTo>
                      <a:lnTo>
                        <a:pt x="5" y="114"/>
                      </a:lnTo>
                      <a:lnTo>
                        <a:pt x="14" y="140"/>
                      </a:lnTo>
                      <a:lnTo>
                        <a:pt x="29" y="164"/>
                      </a:lnTo>
                      <a:lnTo>
                        <a:pt x="49" y="187"/>
                      </a:lnTo>
                      <a:lnTo>
                        <a:pt x="72" y="210"/>
                      </a:lnTo>
                      <a:lnTo>
                        <a:pt x="102" y="225"/>
                      </a:lnTo>
                      <a:lnTo>
                        <a:pt x="131" y="236"/>
                      </a:lnTo>
                      <a:lnTo>
                        <a:pt x="163" y="240"/>
                      </a:lnTo>
                      <a:lnTo>
                        <a:pt x="194" y="236"/>
                      </a:lnTo>
                      <a:lnTo>
                        <a:pt x="218" y="225"/>
                      </a:lnTo>
                      <a:lnTo>
                        <a:pt x="232" y="207"/>
                      </a:lnTo>
                      <a:lnTo>
                        <a:pt x="238" y="183"/>
                      </a:lnTo>
                      <a:lnTo>
                        <a:pt x="238" y="161"/>
                      </a:lnTo>
                      <a:lnTo>
                        <a:pt x="232" y="134"/>
                      </a:lnTo>
                      <a:lnTo>
                        <a:pt x="226" y="114"/>
                      </a:lnTo>
                      <a:lnTo>
                        <a:pt x="218" y="99"/>
                      </a:lnTo>
                      <a:lnTo>
                        <a:pt x="275" y="105"/>
                      </a:lnTo>
                      <a:lnTo>
                        <a:pt x="309" y="110"/>
                      </a:lnTo>
                      <a:lnTo>
                        <a:pt x="321" y="97"/>
                      </a:lnTo>
                      <a:lnTo>
                        <a:pt x="321" y="82"/>
                      </a:lnTo>
                      <a:lnTo>
                        <a:pt x="315" y="73"/>
                      </a:lnTo>
                      <a:lnTo>
                        <a:pt x="297" y="69"/>
                      </a:lnTo>
                      <a:lnTo>
                        <a:pt x="271" y="69"/>
                      </a:lnTo>
                      <a:lnTo>
                        <a:pt x="232" y="73"/>
                      </a:lnTo>
                      <a:lnTo>
                        <a:pt x="200" y="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1865" y="3165"/>
                  <a:ext cx="241" cy="425"/>
                </a:xfrm>
                <a:custGeom>
                  <a:avLst/>
                  <a:gdLst>
                    <a:gd name="T0" fmla="*/ 65 w 241"/>
                    <a:gd name="T1" fmla="*/ 6 h 425"/>
                    <a:gd name="T2" fmla="*/ 98 w 241"/>
                    <a:gd name="T3" fmla="*/ 0 h 425"/>
                    <a:gd name="T4" fmla="*/ 120 w 241"/>
                    <a:gd name="T5" fmla="*/ 0 h 425"/>
                    <a:gd name="T6" fmla="*/ 155 w 241"/>
                    <a:gd name="T7" fmla="*/ 10 h 425"/>
                    <a:gd name="T8" fmla="*/ 182 w 241"/>
                    <a:gd name="T9" fmla="*/ 36 h 425"/>
                    <a:gd name="T10" fmla="*/ 208 w 241"/>
                    <a:gd name="T11" fmla="*/ 77 h 425"/>
                    <a:gd name="T12" fmla="*/ 224 w 241"/>
                    <a:gd name="T13" fmla="*/ 118 h 425"/>
                    <a:gd name="T14" fmla="*/ 235 w 241"/>
                    <a:gd name="T15" fmla="*/ 154 h 425"/>
                    <a:gd name="T16" fmla="*/ 241 w 241"/>
                    <a:gd name="T17" fmla="*/ 197 h 425"/>
                    <a:gd name="T18" fmla="*/ 241 w 241"/>
                    <a:gd name="T19" fmla="*/ 239 h 425"/>
                    <a:gd name="T20" fmla="*/ 237 w 241"/>
                    <a:gd name="T21" fmla="*/ 275 h 425"/>
                    <a:gd name="T22" fmla="*/ 224 w 241"/>
                    <a:gd name="T23" fmla="*/ 308 h 425"/>
                    <a:gd name="T24" fmla="*/ 212 w 241"/>
                    <a:gd name="T25" fmla="*/ 349 h 425"/>
                    <a:gd name="T26" fmla="*/ 196 w 241"/>
                    <a:gd name="T27" fmla="*/ 385 h 425"/>
                    <a:gd name="T28" fmla="*/ 173 w 241"/>
                    <a:gd name="T29" fmla="*/ 403 h 425"/>
                    <a:gd name="T30" fmla="*/ 150 w 241"/>
                    <a:gd name="T31" fmla="*/ 413 h 425"/>
                    <a:gd name="T32" fmla="*/ 124 w 241"/>
                    <a:gd name="T33" fmla="*/ 422 h 425"/>
                    <a:gd name="T34" fmla="*/ 96 w 241"/>
                    <a:gd name="T35" fmla="*/ 423 h 425"/>
                    <a:gd name="T36" fmla="*/ 90 w 241"/>
                    <a:gd name="T37" fmla="*/ 425 h 425"/>
                    <a:gd name="T38" fmla="*/ 67 w 241"/>
                    <a:gd name="T39" fmla="*/ 416 h 425"/>
                    <a:gd name="T40" fmla="*/ 49 w 241"/>
                    <a:gd name="T41" fmla="*/ 401 h 425"/>
                    <a:gd name="T42" fmla="*/ 43 w 241"/>
                    <a:gd name="T43" fmla="*/ 379 h 425"/>
                    <a:gd name="T44" fmla="*/ 45 w 241"/>
                    <a:gd name="T45" fmla="*/ 352 h 425"/>
                    <a:gd name="T46" fmla="*/ 57 w 241"/>
                    <a:gd name="T47" fmla="*/ 332 h 425"/>
                    <a:gd name="T48" fmla="*/ 64 w 241"/>
                    <a:gd name="T49" fmla="*/ 302 h 425"/>
                    <a:gd name="T50" fmla="*/ 70 w 241"/>
                    <a:gd name="T51" fmla="*/ 275 h 425"/>
                    <a:gd name="T52" fmla="*/ 71 w 241"/>
                    <a:gd name="T53" fmla="*/ 249 h 425"/>
                    <a:gd name="T54" fmla="*/ 65 w 241"/>
                    <a:gd name="T55" fmla="*/ 210 h 425"/>
                    <a:gd name="T56" fmla="*/ 53 w 241"/>
                    <a:gd name="T57" fmla="*/ 183 h 425"/>
                    <a:gd name="T58" fmla="*/ 33 w 241"/>
                    <a:gd name="T59" fmla="*/ 160 h 425"/>
                    <a:gd name="T60" fmla="*/ 17 w 241"/>
                    <a:gd name="T61" fmla="*/ 139 h 425"/>
                    <a:gd name="T62" fmla="*/ 6 w 241"/>
                    <a:gd name="T63" fmla="*/ 115 h 425"/>
                    <a:gd name="T64" fmla="*/ 0 w 241"/>
                    <a:gd name="T65" fmla="*/ 79 h 425"/>
                    <a:gd name="T66" fmla="*/ 10 w 241"/>
                    <a:gd name="T67" fmla="*/ 47 h 425"/>
                    <a:gd name="T68" fmla="*/ 29 w 241"/>
                    <a:gd name="T69" fmla="*/ 30 h 425"/>
                    <a:gd name="T70" fmla="*/ 41 w 241"/>
                    <a:gd name="T71" fmla="*/ 21 h 425"/>
                    <a:gd name="T72" fmla="*/ 53 w 241"/>
                    <a:gd name="T73" fmla="*/ 14 h 425"/>
                    <a:gd name="T74" fmla="*/ 65 w 241"/>
                    <a:gd name="T75" fmla="*/ 6 h 42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1"/>
                    <a:gd name="T115" fmla="*/ 0 h 425"/>
                    <a:gd name="T116" fmla="*/ 241 w 241"/>
                    <a:gd name="T117" fmla="*/ 425 h 42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1" h="425">
                      <a:moveTo>
                        <a:pt x="65" y="6"/>
                      </a:moveTo>
                      <a:lnTo>
                        <a:pt x="98" y="0"/>
                      </a:lnTo>
                      <a:lnTo>
                        <a:pt x="120" y="0"/>
                      </a:lnTo>
                      <a:lnTo>
                        <a:pt x="155" y="10"/>
                      </a:lnTo>
                      <a:lnTo>
                        <a:pt x="182" y="36"/>
                      </a:lnTo>
                      <a:lnTo>
                        <a:pt x="208" y="77"/>
                      </a:lnTo>
                      <a:lnTo>
                        <a:pt x="224" y="118"/>
                      </a:lnTo>
                      <a:lnTo>
                        <a:pt x="235" y="154"/>
                      </a:lnTo>
                      <a:lnTo>
                        <a:pt x="241" y="197"/>
                      </a:lnTo>
                      <a:lnTo>
                        <a:pt x="241" y="239"/>
                      </a:lnTo>
                      <a:lnTo>
                        <a:pt x="237" y="275"/>
                      </a:lnTo>
                      <a:lnTo>
                        <a:pt x="224" y="308"/>
                      </a:lnTo>
                      <a:lnTo>
                        <a:pt x="212" y="349"/>
                      </a:lnTo>
                      <a:lnTo>
                        <a:pt x="196" y="385"/>
                      </a:lnTo>
                      <a:lnTo>
                        <a:pt x="173" y="403"/>
                      </a:lnTo>
                      <a:lnTo>
                        <a:pt x="150" y="413"/>
                      </a:lnTo>
                      <a:lnTo>
                        <a:pt x="124" y="422"/>
                      </a:lnTo>
                      <a:lnTo>
                        <a:pt x="96" y="423"/>
                      </a:lnTo>
                      <a:lnTo>
                        <a:pt x="90" y="425"/>
                      </a:lnTo>
                      <a:lnTo>
                        <a:pt x="67" y="416"/>
                      </a:lnTo>
                      <a:lnTo>
                        <a:pt x="49" y="401"/>
                      </a:lnTo>
                      <a:lnTo>
                        <a:pt x="43" y="379"/>
                      </a:lnTo>
                      <a:lnTo>
                        <a:pt x="45" y="352"/>
                      </a:lnTo>
                      <a:lnTo>
                        <a:pt x="57" y="332"/>
                      </a:lnTo>
                      <a:lnTo>
                        <a:pt x="64" y="302"/>
                      </a:lnTo>
                      <a:lnTo>
                        <a:pt x="70" y="275"/>
                      </a:lnTo>
                      <a:lnTo>
                        <a:pt x="71" y="249"/>
                      </a:lnTo>
                      <a:lnTo>
                        <a:pt x="65" y="210"/>
                      </a:lnTo>
                      <a:lnTo>
                        <a:pt x="53" y="183"/>
                      </a:lnTo>
                      <a:lnTo>
                        <a:pt x="33" y="160"/>
                      </a:lnTo>
                      <a:lnTo>
                        <a:pt x="17" y="139"/>
                      </a:lnTo>
                      <a:lnTo>
                        <a:pt x="6" y="115"/>
                      </a:lnTo>
                      <a:lnTo>
                        <a:pt x="0" y="79"/>
                      </a:lnTo>
                      <a:lnTo>
                        <a:pt x="10" y="47"/>
                      </a:lnTo>
                      <a:lnTo>
                        <a:pt x="29" y="30"/>
                      </a:lnTo>
                      <a:lnTo>
                        <a:pt x="41" y="21"/>
                      </a:lnTo>
                      <a:lnTo>
                        <a:pt x="53" y="14"/>
                      </a:lnTo>
                      <a:lnTo>
                        <a:pt x="65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1847" y="3530"/>
                  <a:ext cx="205" cy="510"/>
                </a:xfrm>
                <a:custGeom>
                  <a:avLst/>
                  <a:gdLst>
                    <a:gd name="T0" fmla="*/ 85 w 205"/>
                    <a:gd name="T1" fmla="*/ 5 h 510"/>
                    <a:gd name="T2" fmla="*/ 118 w 205"/>
                    <a:gd name="T3" fmla="*/ 0 h 510"/>
                    <a:gd name="T4" fmla="*/ 124 w 205"/>
                    <a:gd name="T5" fmla="*/ 5 h 510"/>
                    <a:gd name="T6" fmla="*/ 144 w 205"/>
                    <a:gd name="T7" fmla="*/ 12 h 510"/>
                    <a:gd name="T8" fmla="*/ 160 w 205"/>
                    <a:gd name="T9" fmla="*/ 29 h 510"/>
                    <a:gd name="T10" fmla="*/ 180 w 205"/>
                    <a:gd name="T11" fmla="*/ 88 h 510"/>
                    <a:gd name="T12" fmla="*/ 197 w 205"/>
                    <a:gd name="T13" fmla="*/ 147 h 510"/>
                    <a:gd name="T14" fmla="*/ 205 w 205"/>
                    <a:gd name="T15" fmla="*/ 218 h 510"/>
                    <a:gd name="T16" fmla="*/ 205 w 205"/>
                    <a:gd name="T17" fmla="*/ 259 h 510"/>
                    <a:gd name="T18" fmla="*/ 197 w 205"/>
                    <a:gd name="T19" fmla="*/ 277 h 510"/>
                    <a:gd name="T20" fmla="*/ 178 w 205"/>
                    <a:gd name="T21" fmla="*/ 289 h 510"/>
                    <a:gd name="T22" fmla="*/ 130 w 205"/>
                    <a:gd name="T23" fmla="*/ 313 h 510"/>
                    <a:gd name="T24" fmla="*/ 89 w 205"/>
                    <a:gd name="T25" fmla="*/ 339 h 510"/>
                    <a:gd name="T26" fmla="*/ 59 w 205"/>
                    <a:gd name="T27" fmla="*/ 368 h 510"/>
                    <a:gd name="T28" fmla="*/ 59 w 205"/>
                    <a:gd name="T29" fmla="*/ 385 h 510"/>
                    <a:gd name="T30" fmla="*/ 71 w 205"/>
                    <a:gd name="T31" fmla="*/ 398 h 510"/>
                    <a:gd name="T32" fmla="*/ 109 w 205"/>
                    <a:gd name="T33" fmla="*/ 430 h 510"/>
                    <a:gd name="T34" fmla="*/ 166 w 205"/>
                    <a:gd name="T35" fmla="*/ 465 h 510"/>
                    <a:gd name="T36" fmla="*/ 177 w 205"/>
                    <a:gd name="T37" fmla="*/ 480 h 510"/>
                    <a:gd name="T38" fmla="*/ 172 w 205"/>
                    <a:gd name="T39" fmla="*/ 492 h 510"/>
                    <a:gd name="T40" fmla="*/ 159 w 205"/>
                    <a:gd name="T41" fmla="*/ 504 h 510"/>
                    <a:gd name="T42" fmla="*/ 100 w 205"/>
                    <a:gd name="T43" fmla="*/ 510 h 510"/>
                    <a:gd name="T44" fmla="*/ 89 w 205"/>
                    <a:gd name="T45" fmla="*/ 495 h 510"/>
                    <a:gd name="T46" fmla="*/ 73 w 205"/>
                    <a:gd name="T47" fmla="*/ 463 h 510"/>
                    <a:gd name="T48" fmla="*/ 47 w 205"/>
                    <a:gd name="T49" fmla="*/ 437 h 510"/>
                    <a:gd name="T50" fmla="*/ 23 w 205"/>
                    <a:gd name="T51" fmla="*/ 423 h 510"/>
                    <a:gd name="T52" fmla="*/ 5 w 205"/>
                    <a:gd name="T53" fmla="*/ 406 h 510"/>
                    <a:gd name="T54" fmla="*/ 0 w 205"/>
                    <a:gd name="T55" fmla="*/ 386 h 510"/>
                    <a:gd name="T56" fmla="*/ 6 w 205"/>
                    <a:gd name="T57" fmla="*/ 370 h 510"/>
                    <a:gd name="T58" fmla="*/ 20 w 205"/>
                    <a:gd name="T59" fmla="*/ 352 h 510"/>
                    <a:gd name="T60" fmla="*/ 38 w 205"/>
                    <a:gd name="T61" fmla="*/ 339 h 510"/>
                    <a:gd name="T62" fmla="*/ 59 w 205"/>
                    <a:gd name="T63" fmla="*/ 313 h 510"/>
                    <a:gd name="T64" fmla="*/ 79 w 205"/>
                    <a:gd name="T65" fmla="*/ 285 h 510"/>
                    <a:gd name="T66" fmla="*/ 103 w 205"/>
                    <a:gd name="T67" fmla="*/ 259 h 510"/>
                    <a:gd name="T68" fmla="*/ 132 w 205"/>
                    <a:gd name="T69" fmla="*/ 247 h 510"/>
                    <a:gd name="T70" fmla="*/ 144 w 205"/>
                    <a:gd name="T71" fmla="*/ 235 h 510"/>
                    <a:gd name="T72" fmla="*/ 148 w 205"/>
                    <a:gd name="T73" fmla="*/ 221 h 510"/>
                    <a:gd name="T74" fmla="*/ 146 w 205"/>
                    <a:gd name="T75" fmla="*/ 189 h 510"/>
                    <a:gd name="T76" fmla="*/ 118 w 205"/>
                    <a:gd name="T77" fmla="*/ 141 h 510"/>
                    <a:gd name="T78" fmla="*/ 94 w 205"/>
                    <a:gd name="T79" fmla="*/ 98 h 510"/>
                    <a:gd name="T80" fmla="*/ 77 w 205"/>
                    <a:gd name="T81" fmla="*/ 71 h 510"/>
                    <a:gd name="T82" fmla="*/ 73 w 205"/>
                    <a:gd name="T83" fmla="*/ 50 h 510"/>
                    <a:gd name="T84" fmla="*/ 77 w 205"/>
                    <a:gd name="T85" fmla="*/ 21 h 510"/>
                    <a:gd name="T86" fmla="*/ 95 w 205"/>
                    <a:gd name="T87" fmla="*/ 6 h 510"/>
                    <a:gd name="T88" fmla="*/ 85 w 205"/>
                    <a:gd name="T89" fmla="*/ 5 h 51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5"/>
                    <a:gd name="T136" fmla="*/ 0 h 510"/>
                    <a:gd name="T137" fmla="*/ 205 w 205"/>
                    <a:gd name="T138" fmla="*/ 510 h 51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5" h="510">
                      <a:moveTo>
                        <a:pt x="85" y="5"/>
                      </a:moveTo>
                      <a:lnTo>
                        <a:pt x="118" y="0"/>
                      </a:lnTo>
                      <a:lnTo>
                        <a:pt x="124" y="5"/>
                      </a:lnTo>
                      <a:lnTo>
                        <a:pt x="144" y="12"/>
                      </a:lnTo>
                      <a:lnTo>
                        <a:pt x="160" y="29"/>
                      </a:lnTo>
                      <a:lnTo>
                        <a:pt x="180" y="88"/>
                      </a:lnTo>
                      <a:lnTo>
                        <a:pt x="197" y="147"/>
                      </a:lnTo>
                      <a:lnTo>
                        <a:pt x="205" y="218"/>
                      </a:lnTo>
                      <a:lnTo>
                        <a:pt x="205" y="259"/>
                      </a:lnTo>
                      <a:lnTo>
                        <a:pt x="197" y="277"/>
                      </a:lnTo>
                      <a:lnTo>
                        <a:pt x="178" y="289"/>
                      </a:lnTo>
                      <a:lnTo>
                        <a:pt x="130" y="313"/>
                      </a:lnTo>
                      <a:lnTo>
                        <a:pt x="89" y="339"/>
                      </a:lnTo>
                      <a:lnTo>
                        <a:pt x="59" y="368"/>
                      </a:lnTo>
                      <a:lnTo>
                        <a:pt x="59" y="385"/>
                      </a:lnTo>
                      <a:lnTo>
                        <a:pt x="71" y="398"/>
                      </a:lnTo>
                      <a:lnTo>
                        <a:pt x="109" y="430"/>
                      </a:lnTo>
                      <a:lnTo>
                        <a:pt x="166" y="465"/>
                      </a:lnTo>
                      <a:lnTo>
                        <a:pt x="177" y="480"/>
                      </a:lnTo>
                      <a:lnTo>
                        <a:pt x="172" y="492"/>
                      </a:lnTo>
                      <a:lnTo>
                        <a:pt x="159" y="504"/>
                      </a:lnTo>
                      <a:lnTo>
                        <a:pt x="100" y="510"/>
                      </a:lnTo>
                      <a:lnTo>
                        <a:pt x="89" y="495"/>
                      </a:lnTo>
                      <a:lnTo>
                        <a:pt x="73" y="463"/>
                      </a:lnTo>
                      <a:lnTo>
                        <a:pt x="47" y="437"/>
                      </a:lnTo>
                      <a:lnTo>
                        <a:pt x="23" y="423"/>
                      </a:lnTo>
                      <a:lnTo>
                        <a:pt x="5" y="406"/>
                      </a:lnTo>
                      <a:lnTo>
                        <a:pt x="0" y="386"/>
                      </a:lnTo>
                      <a:lnTo>
                        <a:pt x="6" y="370"/>
                      </a:lnTo>
                      <a:lnTo>
                        <a:pt x="20" y="352"/>
                      </a:lnTo>
                      <a:lnTo>
                        <a:pt x="38" y="339"/>
                      </a:lnTo>
                      <a:lnTo>
                        <a:pt x="59" y="313"/>
                      </a:lnTo>
                      <a:lnTo>
                        <a:pt x="79" y="285"/>
                      </a:lnTo>
                      <a:lnTo>
                        <a:pt x="103" y="259"/>
                      </a:lnTo>
                      <a:lnTo>
                        <a:pt x="132" y="247"/>
                      </a:lnTo>
                      <a:lnTo>
                        <a:pt x="144" y="235"/>
                      </a:lnTo>
                      <a:lnTo>
                        <a:pt x="148" y="221"/>
                      </a:lnTo>
                      <a:lnTo>
                        <a:pt x="146" y="189"/>
                      </a:lnTo>
                      <a:lnTo>
                        <a:pt x="118" y="141"/>
                      </a:lnTo>
                      <a:lnTo>
                        <a:pt x="94" y="98"/>
                      </a:lnTo>
                      <a:lnTo>
                        <a:pt x="77" y="71"/>
                      </a:lnTo>
                      <a:lnTo>
                        <a:pt x="73" y="50"/>
                      </a:lnTo>
                      <a:lnTo>
                        <a:pt x="77" y="21"/>
                      </a:lnTo>
                      <a:lnTo>
                        <a:pt x="95" y="6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1965" y="3508"/>
                  <a:ext cx="309" cy="459"/>
                </a:xfrm>
                <a:custGeom>
                  <a:avLst/>
                  <a:gdLst>
                    <a:gd name="T0" fmla="*/ 40 w 309"/>
                    <a:gd name="T1" fmla="*/ 6 h 459"/>
                    <a:gd name="T2" fmla="*/ 78 w 309"/>
                    <a:gd name="T3" fmla="*/ 22 h 459"/>
                    <a:gd name="T4" fmla="*/ 111 w 309"/>
                    <a:gd name="T5" fmla="*/ 52 h 459"/>
                    <a:gd name="T6" fmla="*/ 147 w 309"/>
                    <a:gd name="T7" fmla="*/ 97 h 459"/>
                    <a:gd name="T8" fmla="*/ 179 w 309"/>
                    <a:gd name="T9" fmla="*/ 146 h 459"/>
                    <a:gd name="T10" fmla="*/ 198 w 309"/>
                    <a:gd name="T11" fmla="*/ 185 h 459"/>
                    <a:gd name="T12" fmla="*/ 208 w 309"/>
                    <a:gd name="T13" fmla="*/ 215 h 459"/>
                    <a:gd name="T14" fmla="*/ 208 w 309"/>
                    <a:gd name="T15" fmla="*/ 241 h 459"/>
                    <a:gd name="T16" fmla="*/ 196 w 309"/>
                    <a:gd name="T17" fmla="*/ 294 h 459"/>
                    <a:gd name="T18" fmla="*/ 179 w 309"/>
                    <a:gd name="T19" fmla="*/ 350 h 459"/>
                    <a:gd name="T20" fmla="*/ 170 w 309"/>
                    <a:gd name="T21" fmla="*/ 385 h 459"/>
                    <a:gd name="T22" fmla="*/ 170 w 309"/>
                    <a:gd name="T23" fmla="*/ 400 h 459"/>
                    <a:gd name="T24" fmla="*/ 179 w 309"/>
                    <a:gd name="T25" fmla="*/ 409 h 459"/>
                    <a:gd name="T26" fmla="*/ 212 w 309"/>
                    <a:gd name="T27" fmla="*/ 414 h 459"/>
                    <a:gd name="T28" fmla="*/ 275 w 309"/>
                    <a:gd name="T29" fmla="*/ 409 h 459"/>
                    <a:gd name="T30" fmla="*/ 302 w 309"/>
                    <a:gd name="T31" fmla="*/ 414 h 459"/>
                    <a:gd name="T32" fmla="*/ 309 w 309"/>
                    <a:gd name="T33" fmla="*/ 424 h 459"/>
                    <a:gd name="T34" fmla="*/ 303 w 309"/>
                    <a:gd name="T35" fmla="*/ 436 h 459"/>
                    <a:gd name="T36" fmla="*/ 261 w 309"/>
                    <a:gd name="T37" fmla="*/ 459 h 459"/>
                    <a:gd name="T38" fmla="*/ 241 w 309"/>
                    <a:gd name="T39" fmla="*/ 459 h 459"/>
                    <a:gd name="T40" fmla="*/ 218 w 309"/>
                    <a:gd name="T41" fmla="*/ 450 h 459"/>
                    <a:gd name="T42" fmla="*/ 178 w 309"/>
                    <a:gd name="T43" fmla="*/ 442 h 459"/>
                    <a:gd name="T44" fmla="*/ 143 w 309"/>
                    <a:gd name="T45" fmla="*/ 444 h 459"/>
                    <a:gd name="T46" fmla="*/ 123 w 309"/>
                    <a:gd name="T47" fmla="*/ 440 h 459"/>
                    <a:gd name="T48" fmla="*/ 111 w 309"/>
                    <a:gd name="T49" fmla="*/ 426 h 459"/>
                    <a:gd name="T50" fmla="*/ 105 w 309"/>
                    <a:gd name="T51" fmla="*/ 412 h 459"/>
                    <a:gd name="T52" fmla="*/ 111 w 309"/>
                    <a:gd name="T53" fmla="*/ 394 h 459"/>
                    <a:gd name="T54" fmla="*/ 129 w 309"/>
                    <a:gd name="T55" fmla="*/ 377 h 459"/>
                    <a:gd name="T56" fmla="*/ 137 w 309"/>
                    <a:gd name="T57" fmla="*/ 361 h 459"/>
                    <a:gd name="T58" fmla="*/ 147 w 309"/>
                    <a:gd name="T59" fmla="*/ 335 h 459"/>
                    <a:gd name="T60" fmla="*/ 152 w 309"/>
                    <a:gd name="T61" fmla="*/ 305 h 459"/>
                    <a:gd name="T62" fmla="*/ 153 w 309"/>
                    <a:gd name="T63" fmla="*/ 276 h 459"/>
                    <a:gd name="T64" fmla="*/ 161 w 309"/>
                    <a:gd name="T65" fmla="*/ 253 h 459"/>
                    <a:gd name="T66" fmla="*/ 159 w 309"/>
                    <a:gd name="T67" fmla="*/ 233 h 459"/>
                    <a:gd name="T68" fmla="*/ 152 w 309"/>
                    <a:gd name="T69" fmla="*/ 211 h 459"/>
                    <a:gd name="T70" fmla="*/ 131 w 309"/>
                    <a:gd name="T71" fmla="*/ 180 h 459"/>
                    <a:gd name="T72" fmla="*/ 93 w 309"/>
                    <a:gd name="T73" fmla="*/ 144 h 459"/>
                    <a:gd name="T74" fmla="*/ 61 w 309"/>
                    <a:gd name="T75" fmla="*/ 109 h 459"/>
                    <a:gd name="T76" fmla="*/ 34 w 309"/>
                    <a:gd name="T77" fmla="*/ 82 h 459"/>
                    <a:gd name="T78" fmla="*/ 7 w 309"/>
                    <a:gd name="T79" fmla="*/ 55 h 459"/>
                    <a:gd name="T80" fmla="*/ 0 w 309"/>
                    <a:gd name="T81" fmla="*/ 22 h 459"/>
                    <a:gd name="T82" fmla="*/ 11 w 309"/>
                    <a:gd name="T83" fmla="*/ 0 h 459"/>
                    <a:gd name="T84" fmla="*/ 40 w 309"/>
                    <a:gd name="T85" fmla="*/ 6 h 4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09"/>
                    <a:gd name="T130" fmla="*/ 0 h 459"/>
                    <a:gd name="T131" fmla="*/ 309 w 309"/>
                    <a:gd name="T132" fmla="*/ 459 h 4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09" h="459">
                      <a:moveTo>
                        <a:pt x="40" y="6"/>
                      </a:moveTo>
                      <a:lnTo>
                        <a:pt x="78" y="22"/>
                      </a:lnTo>
                      <a:lnTo>
                        <a:pt x="111" y="52"/>
                      </a:lnTo>
                      <a:lnTo>
                        <a:pt x="147" y="97"/>
                      </a:lnTo>
                      <a:lnTo>
                        <a:pt x="179" y="146"/>
                      </a:lnTo>
                      <a:lnTo>
                        <a:pt x="198" y="185"/>
                      </a:lnTo>
                      <a:lnTo>
                        <a:pt x="208" y="215"/>
                      </a:lnTo>
                      <a:lnTo>
                        <a:pt x="208" y="241"/>
                      </a:lnTo>
                      <a:lnTo>
                        <a:pt x="196" y="294"/>
                      </a:lnTo>
                      <a:lnTo>
                        <a:pt x="179" y="350"/>
                      </a:lnTo>
                      <a:lnTo>
                        <a:pt x="170" y="385"/>
                      </a:lnTo>
                      <a:lnTo>
                        <a:pt x="170" y="400"/>
                      </a:lnTo>
                      <a:lnTo>
                        <a:pt x="179" y="409"/>
                      </a:lnTo>
                      <a:lnTo>
                        <a:pt x="212" y="414"/>
                      </a:lnTo>
                      <a:lnTo>
                        <a:pt x="275" y="409"/>
                      </a:lnTo>
                      <a:lnTo>
                        <a:pt x="302" y="414"/>
                      </a:lnTo>
                      <a:lnTo>
                        <a:pt x="309" y="424"/>
                      </a:lnTo>
                      <a:lnTo>
                        <a:pt x="303" y="436"/>
                      </a:lnTo>
                      <a:lnTo>
                        <a:pt x="261" y="459"/>
                      </a:lnTo>
                      <a:lnTo>
                        <a:pt x="241" y="459"/>
                      </a:lnTo>
                      <a:lnTo>
                        <a:pt x="218" y="450"/>
                      </a:lnTo>
                      <a:lnTo>
                        <a:pt x="178" y="442"/>
                      </a:lnTo>
                      <a:lnTo>
                        <a:pt x="143" y="444"/>
                      </a:lnTo>
                      <a:lnTo>
                        <a:pt x="123" y="440"/>
                      </a:lnTo>
                      <a:lnTo>
                        <a:pt x="111" y="426"/>
                      </a:lnTo>
                      <a:lnTo>
                        <a:pt x="105" y="412"/>
                      </a:lnTo>
                      <a:lnTo>
                        <a:pt x="111" y="394"/>
                      </a:lnTo>
                      <a:lnTo>
                        <a:pt x="129" y="377"/>
                      </a:lnTo>
                      <a:lnTo>
                        <a:pt x="137" y="361"/>
                      </a:lnTo>
                      <a:lnTo>
                        <a:pt x="147" y="335"/>
                      </a:lnTo>
                      <a:lnTo>
                        <a:pt x="152" y="305"/>
                      </a:lnTo>
                      <a:lnTo>
                        <a:pt x="153" y="276"/>
                      </a:lnTo>
                      <a:lnTo>
                        <a:pt x="161" y="253"/>
                      </a:lnTo>
                      <a:lnTo>
                        <a:pt x="159" y="233"/>
                      </a:lnTo>
                      <a:lnTo>
                        <a:pt x="152" y="211"/>
                      </a:lnTo>
                      <a:lnTo>
                        <a:pt x="131" y="180"/>
                      </a:lnTo>
                      <a:lnTo>
                        <a:pt x="93" y="144"/>
                      </a:lnTo>
                      <a:lnTo>
                        <a:pt x="61" y="109"/>
                      </a:lnTo>
                      <a:lnTo>
                        <a:pt x="34" y="82"/>
                      </a:lnTo>
                      <a:lnTo>
                        <a:pt x="7" y="55"/>
                      </a:lnTo>
                      <a:lnTo>
                        <a:pt x="0" y="22"/>
                      </a:lnTo>
                      <a:lnTo>
                        <a:pt x="11" y="0"/>
                      </a:lnTo>
                      <a:lnTo>
                        <a:pt x="4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1879" y="3225"/>
                  <a:ext cx="549" cy="238"/>
                </a:xfrm>
                <a:custGeom>
                  <a:avLst/>
                  <a:gdLst>
                    <a:gd name="T0" fmla="*/ 65 w 549"/>
                    <a:gd name="T1" fmla="*/ 27 h 238"/>
                    <a:gd name="T2" fmla="*/ 39 w 549"/>
                    <a:gd name="T3" fmla="*/ 0 h 238"/>
                    <a:gd name="T4" fmla="*/ 3 w 549"/>
                    <a:gd name="T5" fmla="*/ 5 h 238"/>
                    <a:gd name="T6" fmla="*/ 0 w 549"/>
                    <a:gd name="T7" fmla="*/ 52 h 238"/>
                    <a:gd name="T8" fmla="*/ 57 w 549"/>
                    <a:gd name="T9" fmla="*/ 120 h 238"/>
                    <a:gd name="T10" fmla="*/ 130 w 549"/>
                    <a:gd name="T11" fmla="*/ 178 h 238"/>
                    <a:gd name="T12" fmla="*/ 187 w 549"/>
                    <a:gd name="T13" fmla="*/ 212 h 238"/>
                    <a:gd name="T14" fmla="*/ 251 w 549"/>
                    <a:gd name="T15" fmla="*/ 237 h 238"/>
                    <a:gd name="T16" fmla="*/ 322 w 549"/>
                    <a:gd name="T17" fmla="*/ 238 h 238"/>
                    <a:gd name="T18" fmla="*/ 390 w 549"/>
                    <a:gd name="T19" fmla="*/ 224 h 238"/>
                    <a:gd name="T20" fmla="*/ 440 w 549"/>
                    <a:gd name="T21" fmla="*/ 206 h 238"/>
                    <a:gd name="T22" fmla="*/ 460 w 549"/>
                    <a:gd name="T23" fmla="*/ 206 h 238"/>
                    <a:gd name="T24" fmla="*/ 487 w 549"/>
                    <a:gd name="T25" fmla="*/ 226 h 238"/>
                    <a:gd name="T26" fmla="*/ 513 w 549"/>
                    <a:gd name="T27" fmla="*/ 234 h 238"/>
                    <a:gd name="T28" fmla="*/ 531 w 549"/>
                    <a:gd name="T29" fmla="*/ 231 h 238"/>
                    <a:gd name="T30" fmla="*/ 543 w 549"/>
                    <a:gd name="T31" fmla="*/ 218 h 238"/>
                    <a:gd name="T32" fmla="*/ 535 w 549"/>
                    <a:gd name="T33" fmla="*/ 206 h 238"/>
                    <a:gd name="T34" fmla="*/ 520 w 549"/>
                    <a:gd name="T35" fmla="*/ 206 h 238"/>
                    <a:gd name="T36" fmla="*/ 502 w 549"/>
                    <a:gd name="T37" fmla="*/ 206 h 238"/>
                    <a:gd name="T38" fmla="*/ 478 w 549"/>
                    <a:gd name="T39" fmla="*/ 194 h 238"/>
                    <a:gd name="T40" fmla="*/ 482 w 549"/>
                    <a:gd name="T41" fmla="*/ 182 h 238"/>
                    <a:gd name="T42" fmla="*/ 511 w 549"/>
                    <a:gd name="T43" fmla="*/ 182 h 238"/>
                    <a:gd name="T44" fmla="*/ 537 w 549"/>
                    <a:gd name="T45" fmla="*/ 179 h 238"/>
                    <a:gd name="T46" fmla="*/ 549 w 549"/>
                    <a:gd name="T47" fmla="*/ 167 h 238"/>
                    <a:gd name="T48" fmla="*/ 543 w 549"/>
                    <a:gd name="T49" fmla="*/ 153 h 238"/>
                    <a:gd name="T50" fmla="*/ 526 w 549"/>
                    <a:gd name="T51" fmla="*/ 149 h 238"/>
                    <a:gd name="T52" fmla="*/ 511 w 549"/>
                    <a:gd name="T53" fmla="*/ 155 h 238"/>
                    <a:gd name="T54" fmla="*/ 487 w 549"/>
                    <a:gd name="T55" fmla="*/ 159 h 238"/>
                    <a:gd name="T56" fmla="*/ 472 w 549"/>
                    <a:gd name="T57" fmla="*/ 164 h 238"/>
                    <a:gd name="T58" fmla="*/ 460 w 549"/>
                    <a:gd name="T59" fmla="*/ 159 h 238"/>
                    <a:gd name="T60" fmla="*/ 448 w 549"/>
                    <a:gd name="T61" fmla="*/ 144 h 238"/>
                    <a:gd name="T62" fmla="*/ 440 w 549"/>
                    <a:gd name="T63" fmla="*/ 125 h 238"/>
                    <a:gd name="T64" fmla="*/ 434 w 549"/>
                    <a:gd name="T65" fmla="*/ 120 h 238"/>
                    <a:gd name="T66" fmla="*/ 416 w 549"/>
                    <a:gd name="T67" fmla="*/ 126 h 238"/>
                    <a:gd name="T68" fmla="*/ 416 w 549"/>
                    <a:gd name="T69" fmla="*/ 137 h 238"/>
                    <a:gd name="T70" fmla="*/ 425 w 549"/>
                    <a:gd name="T71" fmla="*/ 149 h 238"/>
                    <a:gd name="T72" fmla="*/ 441 w 549"/>
                    <a:gd name="T73" fmla="*/ 167 h 238"/>
                    <a:gd name="T74" fmla="*/ 437 w 549"/>
                    <a:gd name="T75" fmla="*/ 178 h 238"/>
                    <a:gd name="T76" fmla="*/ 423 w 549"/>
                    <a:gd name="T77" fmla="*/ 185 h 238"/>
                    <a:gd name="T78" fmla="*/ 375 w 549"/>
                    <a:gd name="T79" fmla="*/ 200 h 238"/>
                    <a:gd name="T80" fmla="*/ 310 w 549"/>
                    <a:gd name="T81" fmla="*/ 204 h 238"/>
                    <a:gd name="T82" fmla="*/ 260 w 549"/>
                    <a:gd name="T83" fmla="*/ 196 h 238"/>
                    <a:gd name="T84" fmla="*/ 213 w 549"/>
                    <a:gd name="T85" fmla="*/ 178 h 238"/>
                    <a:gd name="T86" fmla="*/ 165 w 549"/>
                    <a:gd name="T87" fmla="*/ 132 h 238"/>
                    <a:gd name="T88" fmla="*/ 106 w 549"/>
                    <a:gd name="T89" fmla="*/ 73 h 238"/>
                    <a:gd name="T90" fmla="*/ 65 w 549"/>
                    <a:gd name="T91" fmla="*/ 27 h 2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9"/>
                    <a:gd name="T139" fmla="*/ 0 h 238"/>
                    <a:gd name="T140" fmla="*/ 549 w 549"/>
                    <a:gd name="T141" fmla="*/ 238 h 2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9" h="238">
                      <a:moveTo>
                        <a:pt x="65" y="27"/>
                      </a:moveTo>
                      <a:lnTo>
                        <a:pt x="39" y="0"/>
                      </a:lnTo>
                      <a:lnTo>
                        <a:pt x="3" y="5"/>
                      </a:lnTo>
                      <a:lnTo>
                        <a:pt x="0" y="52"/>
                      </a:lnTo>
                      <a:lnTo>
                        <a:pt x="57" y="120"/>
                      </a:lnTo>
                      <a:lnTo>
                        <a:pt x="130" y="178"/>
                      </a:lnTo>
                      <a:lnTo>
                        <a:pt x="187" y="212"/>
                      </a:lnTo>
                      <a:lnTo>
                        <a:pt x="251" y="237"/>
                      </a:lnTo>
                      <a:lnTo>
                        <a:pt x="322" y="238"/>
                      </a:lnTo>
                      <a:lnTo>
                        <a:pt x="390" y="224"/>
                      </a:lnTo>
                      <a:lnTo>
                        <a:pt x="440" y="206"/>
                      </a:lnTo>
                      <a:lnTo>
                        <a:pt x="460" y="206"/>
                      </a:lnTo>
                      <a:lnTo>
                        <a:pt x="487" y="226"/>
                      </a:lnTo>
                      <a:lnTo>
                        <a:pt x="513" y="234"/>
                      </a:lnTo>
                      <a:lnTo>
                        <a:pt x="531" y="231"/>
                      </a:lnTo>
                      <a:lnTo>
                        <a:pt x="543" y="218"/>
                      </a:lnTo>
                      <a:lnTo>
                        <a:pt x="535" y="206"/>
                      </a:lnTo>
                      <a:lnTo>
                        <a:pt x="520" y="206"/>
                      </a:lnTo>
                      <a:lnTo>
                        <a:pt x="502" y="206"/>
                      </a:lnTo>
                      <a:lnTo>
                        <a:pt x="478" y="194"/>
                      </a:lnTo>
                      <a:lnTo>
                        <a:pt x="482" y="182"/>
                      </a:lnTo>
                      <a:lnTo>
                        <a:pt x="511" y="182"/>
                      </a:lnTo>
                      <a:lnTo>
                        <a:pt x="537" y="179"/>
                      </a:lnTo>
                      <a:lnTo>
                        <a:pt x="549" y="167"/>
                      </a:lnTo>
                      <a:lnTo>
                        <a:pt x="543" y="153"/>
                      </a:lnTo>
                      <a:lnTo>
                        <a:pt x="526" y="149"/>
                      </a:lnTo>
                      <a:lnTo>
                        <a:pt x="511" y="155"/>
                      </a:lnTo>
                      <a:lnTo>
                        <a:pt x="487" y="159"/>
                      </a:lnTo>
                      <a:lnTo>
                        <a:pt x="472" y="164"/>
                      </a:lnTo>
                      <a:lnTo>
                        <a:pt x="460" y="159"/>
                      </a:lnTo>
                      <a:lnTo>
                        <a:pt x="448" y="144"/>
                      </a:lnTo>
                      <a:lnTo>
                        <a:pt x="440" y="125"/>
                      </a:lnTo>
                      <a:lnTo>
                        <a:pt x="434" y="120"/>
                      </a:lnTo>
                      <a:lnTo>
                        <a:pt x="416" y="126"/>
                      </a:lnTo>
                      <a:lnTo>
                        <a:pt x="416" y="137"/>
                      </a:lnTo>
                      <a:lnTo>
                        <a:pt x="425" y="149"/>
                      </a:lnTo>
                      <a:lnTo>
                        <a:pt x="441" y="167"/>
                      </a:lnTo>
                      <a:lnTo>
                        <a:pt x="437" y="178"/>
                      </a:lnTo>
                      <a:lnTo>
                        <a:pt x="423" y="185"/>
                      </a:lnTo>
                      <a:lnTo>
                        <a:pt x="375" y="200"/>
                      </a:lnTo>
                      <a:lnTo>
                        <a:pt x="310" y="204"/>
                      </a:lnTo>
                      <a:lnTo>
                        <a:pt x="260" y="196"/>
                      </a:lnTo>
                      <a:lnTo>
                        <a:pt x="213" y="178"/>
                      </a:lnTo>
                      <a:lnTo>
                        <a:pt x="165" y="132"/>
                      </a:lnTo>
                      <a:lnTo>
                        <a:pt x="106" y="73"/>
                      </a:lnTo>
                      <a:lnTo>
                        <a:pt x="65" y="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969" y="2644"/>
                <a:ext cx="4052" cy="1346"/>
                <a:chOff x="969" y="2644"/>
                <a:chExt cx="4052" cy="1346"/>
              </a:xfrm>
            </p:grpSpPr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4194" y="2865"/>
                  <a:ext cx="827" cy="1006"/>
                  <a:chOff x="3090" y="2945"/>
                  <a:chExt cx="827" cy="1006"/>
                </a:xfrm>
              </p:grpSpPr>
              <p:sp>
                <p:nvSpPr>
                  <p:cNvPr id="34" name="Freeform 33"/>
                  <p:cNvSpPr>
                    <a:spLocks/>
                  </p:cNvSpPr>
                  <p:nvPr/>
                </p:nvSpPr>
                <p:spPr bwMode="auto">
                  <a:xfrm>
                    <a:off x="3386" y="2945"/>
                    <a:ext cx="330" cy="231"/>
                  </a:xfrm>
                  <a:custGeom>
                    <a:avLst/>
                    <a:gdLst>
                      <a:gd name="T0" fmla="*/ 118 w 330"/>
                      <a:gd name="T1" fmla="*/ 112 h 231"/>
                      <a:gd name="T2" fmla="*/ 136 w 330"/>
                      <a:gd name="T3" fmla="*/ 71 h 231"/>
                      <a:gd name="T4" fmla="*/ 161 w 330"/>
                      <a:gd name="T5" fmla="*/ 42 h 231"/>
                      <a:gd name="T6" fmla="*/ 194 w 330"/>
                      <a:gd name="T7" fmla="*/ 18 h 231"/>
                      <a:gd name="T8" fmla="*/ 224 w 330"/>
                      <a:gd name="T9" fmla="*/ 4 h 231"/>
                      <a:gd name="T10" fmla="*/ 254 w 330"/>
                      <a:gd name="T11" fmla="*/ 0 h 231"/>
                      <a:gd name="T12" fmla="*/ 285 w 330"/>
                      <a:gd name="T13" fmla="*/ 3 h 231"/>
                      <a:gd name="T14" fmla="*/ 306 w 330"/>
                      <a:gd name="T15" fmla="*/ 12 h 231"/>
                      <a:gd name="T16" fmla="*/ 320 w 330"/>
                      <a:gd name="T17" fmla="*/ 29 h 231"/>
                      <a:gd name="T18" fmla="*/ 327 w 330"/>
                      <a:gd name="T19" fmla="*/ 47 h 231"/>
                      <a:gd name="T20" fmla="*/ 330 w 330"/>
                      <a:gd name="T21" fmla="*/ 73 h 231"/>
                      <a:gd name="T22" fmla="*/ 327 w 330"/>
                      <a:gd name="T23" fmla="*/ 104 h 231"/>
                      <a:gd name="T24" fmla="*/ 318 w 330"/>
                      <a:gd name="T25" fmla="*/ 136 h 231"/>
                      <a:gd name="T26" fmla="*/ 303 w 330"/>
                      <a:gd name="T27" fmla="*/ 162 h 231"/>
                      <a:gd name="T28" fmla="*/ 279 w 330"/>
                      <a:gd name="T29" fmla="*/ 189 h 231"/>
                      <a:gd name="T30" fmla="*/ 254 w 330"/>
                      <a:gd name="T31" fmla="*/ 208 h 231"/>
                      <a:gd name="T32" fmla="*/ 224 w 330"/>
                      <a:gd name="T33" fmla="*/ 221 h 231"/>
                      <a:gd name="T34" fmla="*/ 197 w 330"/>
                      <a:gd name="T35" fmla="*/ 231 h 231"/>
                      <a:gd name="T36" fmla="*/ 162 w 330"/>
                      <a:gd name="T37" fmla="*/ 231 h 231"/>
                      <a:gd name="T38" fmla="*/ 142 w 330"/>
                      <a:gd name="T39" fmla="*/ 228 h 231"/>
                      <a:gd name="T40" fmla="*/ 124 w 330"/>
                      <a:gd name="T41" fmla="*/ 219 h 231"/>
                      <a:gd name="T42" fmla="*/ 112 w 330"/>
                      <a:gd name="T43" fmla="*/ 202 h 231"/>
                      <a:gd name="T44" fmla="*/ 106 w 330"/>
                      <a:gd name="T45" fmla="*/ 184 h 231"/>
                      <a:gd name="T46" fmla="*/ 103 w 330"/>
                      <a:gd name="T47" fmla="*/ 162 h 231"/>
                      <a:gd name="T48" fmla="*/ 108 w 330"/>
                      <a:gd name="T49" fmla="*/ 144 h 231"/>
                      <a:gd name="T50" fmla="*/ 65 w 330"/>
                      <a:gd name="T51" fmla="*/ 156 h 231"/>
                      <a:gd name="T52" fmla="*/ 29 w 330"/>
                      <a:gd name="T53" fmla="*/ 166 h 231"/>
                      <a:gd name="T54" fmla="*/ 10 w 330"/>
                      <a:gd name="T55" fmla="*/ 166 h 231"/>
                      <a:gd name="T56" fmla="*/ 0 w 330"/>
                      <a:gd name="T57" fmla="*/ 156 h 231"/>
                      <a:gd name="T58" fmla="*/ 0 w 330"/>
                      <a:gd name="T59" fmla="*/ 144 h 231"/>
                      <a:gd name="T60" fmla="*/ 6 w 330"/>
                      <a:gd name="T61" fmla="*/ 130 h 231"/>
                      <a:gd name="T62" fmla="*/ 20 w 330"/>
                      <a:gd name="T63" fmla="*/ 124 h 231"/>
                      <a:gd name="T64" fmla="*/ 51 w 330"/>
                      <a:gd name="T65" fmla="*/ 122 h 231"/>
                      <a:gd name="T66" fmla="*/ 88 w 330"/>
                      <a:gd name="T67" fmla="*/ 119 h 231"/>
                      <a:gd name="T68" fmla="*/ 118 w 330"/>
                      <a:gd name="T69" fmla="*/ 112 h 23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330"/>
                      <a:gd name="T106" fmla="*/ 0 h 231"/>
                      <a:gd name="T107" fmla="*/ 330 w 330"/>
                      <a:gd name="T108" fmla="*/ 231 h 23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330" h="231">
                        <a:moveTo>
                          <a:pt x="118" y="112"/>
                        </a:moveTo>
                        <a:lnTo>
                          <a:pt x="136" y="71"/>
                        </a:lnTo>
                        <a:lnTo>
                          <a:pt x="161" y="42"/>
                        </a:lnTo>
                        <a:lnTo>
                          <a:pt x="194" y="18"/>
                        </a:lnTo>
                        <a:lnTo>
                          <a:pt x="224" y="4"/>
                        </a:lnTo>
                        <a:lnTo>
                          <a:pt x="254" y="0"/>
                        </a:lnTo>
                        <a:lnTo>
                          <a:pt x="285" y="3"/>
                        </a:lnTo>
                        <a:lnTo>
                          <a:pt x="306" y="12"/>
                        </a:lnTo>
                        <a:lnTo>
                          <a:pt x="320" y="29"/>
                        </a:lnTo>
                        <a:lnTo>
                          <a:pt x="327" y="47"/>
                        </a:lnTo>
                        <a:lnTo>
                          <a:pt x="330" y="73"/>
                        </a:lnTo>
                        <a:lnTo>
                          <a:pt x="327" y="104"/>
                        </a:lnTo>
                        <a:lnTo>
                          <a:pt x="318" y="136"/>
                        </a:lnTo>
                        <a:lnTo>
                          <a:pt x="303" y="162"/>
                        </a:lnTo>
                        <a:lnTo>
                          <a:pt x="279" y="189"/>
                        </a:lnTo>
                        <a:lnTo>
                          <a:pt x="254" y="208"/>
                        </a:lnTo>
                        <a:lnTo>
                          <a:pt x="224" y="221"/>
                        </a:lnTo>
                        <a:lnTo>
                          <a:pt x="197" y="231"/>
                        </a:lnTo>
                        <a:lnTo>
                          <a:pt x="162" y="231"/>
                        </a:lnTo>
                        <a:lnTo>
                          <a:pt x="142" y="228"/>
                        </a:lnTo>
                        <a:lnTo>
                          <a:pt x="124" y="219"/>
                        </a:lnTo>
                        <a:lnTo>
                          <a:pt x="112" y="202"/>
                        </a:lnTo>
                        <a:lnTo>
                          <a:pt x="106" y="184"/>
                        </a:lnTo>
                        <a:lnTo>
                          <a:pt x="103" y="162"/>
                        </a:lnTo>
                        <a:lnTo>
                          <a:pt x="108" y="144"/>
                        </a:lnTo>
                        <a:lnTo>
                          <a:pt x="65" y="156"/>
                        </a:lnTo>
                        <a:lnTo>
                          <a:pt x="29" y="166"/>
                        </a:lnTo>
                        <a:lnTo>
                          <a:pt x="10" y="166"/>
                        </a:lnTo>
                        <a:lnTo>
                          <a:pt x="0" y="156"/>
                        </a:lnTo>
                        <a:lnTo>
                          <a:pt x="0" y="144"/>
                        </a:lnTo>
                        <a:lnTo>
                          <a:pt x="6" y="130"/>
                        </a:lnTo>
                        <a:lnTo>
                          <a:pt x="20" y="124"/>
                        </a:lnTo>
                        <a:lnTo>
                          <a:pt x="51" y="122"/>
                        </a:lnTo>
                        <a:lnTo>
                          <a:pt x="88" y="119"/>
                        </a:lnTo>
                        <a:lnTo>
                          <a:pt x="118" y="11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" name="Freeform 34"/>
                  <p:cNvSpPr>
                    <a:spLocks/>
                  </p:cNvSpPr>
                  <p:nvPr/>
                </p:nvSpPr>
                <p:spPr bwMode="auto">
                  <a:xfrm>
                    <a:off x="3329" y="3204"/>
                    <a:ext cx="254" cy="366"/>
                  </a:xfrm>
                  <a:custGeom>
                    <a:avLst/>
                    <a:gdLst>
                      <a:gd name="T0" fmla="*/ 69 w 254"/>
                      <a:gd name="T1" fmla="*/ 62 h 366"/>
                      <a:gd name="T2" fmla="*/ 93 w 254"/>
                      <a:gd name="T3" fmla="*/ 24 h 366"/>
                      <a:gd name="T4" fmla="*/ 120 w 254"/>
                      <a:gd name="T5" fmla="*/ 3 h 366"/>
                      <a:gd name="T6" fmla="*/ 152 w 254"/>
                      <a:gd name="T7" fmla="*/ 0 h 366"/>
                      <a:gd name="T8" fmla="*/ 187 w 254"/>
                      <a:gd name="T9" fmla="*/ 1 h 366"/>
                      <a:gd name="T10" fmla="*/ 216 w 254"/>
                      <a:gd name="T11" fmla="*/ 9 h 366"/>
                      <a:gd name="T12" fmla="*/ 236 w 254"/>
                      <a:gd name="T13" fmla="*/ 26 h 366"/>
                      <a:gd name="T14" fmla="*/ 248 w 254"/>
                      <a:gd name="T15" fmla="*/ 46 h 366"/>
                      <a:gd name="T16" fmla="*/ 254 w 254"/>
                      <a:gd name="T17" fmla="*/ 70 h 366"/>
                      <a:gd name="T18" fmla="*/ 249 w 254"/>
                      <a:gd name="T19" fmla="*/ 94 h 366"/>
                      <a:gd name="T20" fmla="*/ 242 w 254"/>
                      <a:gd name="T21" fmla="*/ 121 h 366"/>
                      <a:gd name="T22" fmla="*/ 225 w 254"/>
                      <a:gd name="T23" fmla="*/ 151 h 366"/>
                      <a:gd name="T24" fmla="*/ 204 w 254"/>
                      <a:gd name="T25" fmla="*/ 177 h 366"/>
                      <a:gd name="T26" fmla="*/ 181 w 254"/>
                      <a:gd name="T27" fmla="*/ 198 h 366"/>
                      <a:gd name="T28" fmla="*/ 166 w 254"/>
                      <a:gd name="T29" fmla="*/ 222 h 366"/>
                      <a:gd name="T30" fmla="*/ 163 w 254"/>
                      <a:gd name="T31" fmla="*/ 245 h 366"/>
                      <a:gd name="T32" fmla="*/ 169 w 254"/>
                      <a:gd name="T33" fmla="*/ 271 h 366"/>
                      <a:gd name="T34" fmla="*/ 175 w 254"/>
                      <a:gd name="T35" fmla="*/ 296 h 366"/>
                      <a:gd name="T36" fmla="*/ 172 w 254"/>
                      <a:gd name="T37" fmla="*/ 304 h 366"/>
                      <a:gd name="T38" fmla="*/ 177 w 254"/>
                      <a:gd name="T39" fmla="*/ 319 h 366"/>
                      <a:gd name="T40" fmla="*/ 169 w 254"/>
                      <a:gd name="T41" fmla="*/ 337 h 366"/>
                      <a:gd name="T42" fmla="*/ 152 w 254"/>
                      <a:gd name="T43" fmla="*/ 354 h 366"/>
                      <a:gd name="T44" fmla="*/ 128 w 254"/>
                      <a:gd name="T45" fmla="*/ 364 h 366"/>
                      <a:gd name="T46" fmla="*/ 98 w 254"/>
                      <a:gd name="T47" fmla="*/ 366 h 366"/>
                      <a:gd name="T48" fmla="*/ 67 w 254"/>
                      <a:gd name="T49" fmla="*/ 360 h 366"/>
                      <a:gd name="T50" fmla="*/ 43 w 254"/>
                      <a:gd name="T51" fmla="*/ 343 h 366"/>
                      <a:gd name="T52" fmla="*/ 24 w 254"/>
                      <a:gd name="T53" fmla="*/ 325 h 366"/>
                      <a:gd name="T54" fmla="*/ 12 w 254"/>
                      <a:gd name="T55" fmla="*/ 299 h 366"/>
                      <a:gd name="T56" fmla="*/ 4 w 254"/>
                      <a:gd name="T57" fmla="*/ 272 h 366"/>
                      <a:gd name="T58" fmla="*/ 0 w 254"/>
                      <a:gd name="T59" fmla="*/ 240 h 366"/>
                      <a:gd name="T60" fmla="*/ 4 w 254"/>
                      <a:gd name="T61" fmla="*/ 207 h 366"/>
                      <a:gd name="T62" fmla="*/ 9 w 254"/>
                      <a:gd name="T63" fmla="*/ 169 h 366"/>
                      <a:gd name="T64" fmla="*/ 22 w 254"/>
                      <a:gd name="T65" fmla="*/ 135 h 366"/>
                      <a:gd name="T66" fmla="*/ 39 w 254"/>
                      <a:gd name="T67" fmla="*/ 109 h 366"/>
                      <a:gd name="T68" fmla="*/ 57 w 254"/>
                      <a:gd name="T69" fmla="*/ 78 h 366"/>
                      <a:gd name="T70" fmla="*/ 69 w 254"/>
                      <a:gd name="T71" fmla="*/ 62 h 36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254"/>
                      <a:gd name="T109" fmla="*/ 0 h 366"/>
                      <a:gd name="T110" fmla="*/ 254 w 254"/>
                      <a:gd name="T111" fmla="*/ 366 h 36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254" h="366">
                        <a:moveTo>
                          <a:pt x="69" y="62"/>
                        </a:moveTo>
                        <a:lnTo>
                          <a:pt x="93" y="24"/>
                        </a:lnTo>
                        <a:lnTo>
                          <a:pt x="120" y="3"/>
                        </a:lnTo>
                        <a:lnTo>
                          <a:pt x="152" y="0"/>
                        </a:lnTo>
                        <a:lnTo>
                          <a:pt x="187" y="1"/>
                        </a:lnTo>
                        <a:lnTo>
                          <a:pt x="216" y="9"/>
                        </a:lnTo>
                        <a:lnTo>
                          <a:pt x="236" y="26"/>
                        </a:lnTo>
                        <a:lnTo>
                          <a:pt x="248" y="46"/>
                        </a:lnTo>
                        <a:lnTo>
                          <a:pt x="254" y="70"/>
                        </a:lnTo>
                        <a:lnTo>
                          <a:pt x="249" y="94"/>
                        </a:lnTo>
                        <a:lnTo>
                          <a:pt x="242" y="121"/>
                        </a:lnTo>
                        <a:lnTo>
                          <a:pt x="225" y="151"/>
                        </a:lnTo>
                        <a:lnTo>
                          <a:pt x="204" y="177"/>
                        </a:lnTo>
                        <a:lnTo>
                          <a:pt x="181" y="198"/>
                        </a:lnTo>
                        <a:lnTo>
                          <a:pt x="166" y="222"/>
                        </a:lnTo>
                        <a:lnTo>
                          <a:pt x="163" y="245"/>
                        </a:lnTo>
                        <a:lnTo>
                          <a:pt x="169" y="271"/>
                        </a:lnTo>
                        <a:lnTo>
                          <a:pt x="175" y="296"/>
                        </a:lnTo>
                        <a:lnTo>
                          <a:pt x="172" y="304"/>
                        </a:lnTo>
                        <a:lnTo>
                          <a:pt x="177" y="319"/>
                        </a:lnTo>
                        <a:lnTo>
                          <a:pt x="169" y="337"/>
                        </a:lnTo>
                        <a:lnTo>
                          <a:pt x="152" y="354"/>
                        </a:lnTo>
                        <a:lnTo>
                          <a:pt x="128" y="364"/>
                        </a:lnTo>
                        <a:lnTo>
                          <a:pt x="98" y="366"/>
                        </a:lnTo>
                        <a:lnTo>
                          <a:pt x="67" y="360"/>
                        </a:lnTo>
                        <a:lnTo>
                          <a:pt x="43" y="343"/>
                        </a:lnTo>
                        <a:lnTo>
                          <a:pt x="24" y="325"/>
                        </a:lnTo>
                        <a:lnTo>
                          <a:pt x="12" y="299"/>
                        </a:lnTo>
                        <a:lnTo>
                          <a:pt x="4" y="272"/>
                        </a:lnTo>
                        <a:lnTo>
                          <a:pt x="0" y="240"/>
                        </a:lnTo>
                        <a:lnTo>
                          <a:pt x="4" y="207"/>
                        </a:lnTo>
                        <a:lnTo>
                          <a:pt x="9" y="169"/>
                        </a:lnTo>
                        <a:lnTo>
                          <a:pt x="22" y="135"/>
                        </a:lnTo>
                        <a:lnTo>
                          <a:pt x="39" y="109"/>
                        </a:lnTo>
                        <a:lnTo>
                          <a:pt x="57" y="78"/>
                        </a:lnTo>
                        <a:lnTo>
                          <a:pt x="69" y="6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" name="Freeform 35"/>
                  <p:cNvSpPr>
                    <a:spLocks/>
                  </p:cNvSpPr>
                  <p:nvPr/>
                </p:nvSpPr>
                <p:spPr bwMode="auto">
                  <a:xfrm>
                    <a:off x="3090" y="3037"/>
                    <a:ext cx="390" cy="235"/>
                  </a:xfrm>
                  <a:custGeom>
                    <a:avLst/>
                    <a:gdLst>
                      <a:gd name="T0" fmla="*/ 295 w 390"/>
                      <a:gd name="T1" fmla="*/ 186 h 235"/>
                      <a:gd name="T2" fmla="*/ 354 w 390"/>
                      <a:gd name="T3" fmla="*/ 174 h 235"/>
                      <a:gd name="T4" fmla="*/ 390 w 390"/>
                      <a:gd name="T5" fmla="*/ 174 h 235"/>
                      <a:gd name="T6" fmla="*/ 390 w 390"/>
                      <a:gd name="T7" fmla="*/ 199 h 235"/>
                      <a:gd name="T8" fmla="*/ 378 w 390"/>
                      <a:gd name="T9" fmla="*/ 225 h 235"/>
                      <a:gd name="T10" fmla="*/ 349 w 390"/>
                      <a:gd name="T11" fmla="*/ 231 h 235"/>
                      <a:gd name="T12" fmla="*/ 327 w 390"/>
                      <a:gd name="T13" fmla="*/ 235 h 235"/>
                      <a:gd name="T14" fmla="*/ 254 w 390"/>
                      <a:gd name="T15" fmla="*/ 235 h 235"/>
                      <a:gd name="T16" fmla="*/ 192 w 390"/>
                      <a:gd name="T17" fmla="*/ 231 h 235"/>
                      <a:gd name="T18" fmla="*/ 156 w 390"/>
                      <a:gd name="T19" fmla="*/ 218 h 235"/>
                      <a:gd name="T20" fmla="*/ 147 w 390"/>
                      <a:gd name="T21" fmla="*/ 209 h 235"/>
                      <a:gd name="T22" fmla="*/ 136 w 390"/>
                      <a:gd name="T23" fmla="*/ 173 h 235"/>
                      <a:gd name="T24" fmla="*/ 120 w 390"/>
                      <a:gd name="T25" fmla="*/ 127 h 235"/>
                      <a:gd name="T26" fmla="*/ 95 w 390"/>
                      <a:gd name="T27" fmla="*/ 93 h 235"/>
                      <a:gd name="T28" fmla="*/ 73 w 390"/>
                      <a:gd name="T29" fmla="*/ 81 h 235"/>
                      <a:gd name="T30" fmla="*/ 51 w 390"/>
                      <a:gd name="T31" fmla="*/ 82 h 235"/>
                      <a:gd name="T32" fmla="*/ 44 w 390"/>
                      <a:gd name="T33" fmla="*/ 85 h 235"/>
                      <a:gd name="T34" fmla="*/ 26 w 390"/>
                      <a:gd name="T35" fmla="*/ 97 h 235"/>
                      <a:gd name="T36" fmla="*/ 10 w 390"/>
                      <a:gd name="T37" fmla="*/ 100 h 235"/>
                      <a:gd name="T38" fmla="*/ 0 w 390"/>
                      <a:gd name="T39" fmla="*/ 91 h 235"/>
                      <a:gd name="T40" fmla="*/ 6 w 390"/>
                      <a:gd name="T41" fmla="*/ 81 h 235"/>
                      <a:gd name="T42" fmla="*/ 20 w 390"/>
                      <a:gd name="T43" fmla="*/ 70 h 235"/>
                      <a:gd name="T44" fmla="*/ 47 w 390"/>
                      <a:gd name="T45" fmla="*/ 64 h 235"/>
                      <a:gd name="T46" fmla="*/ 55 w 390"/>
                      <a:gd name="T47" fmla="*/ 61 h 235"/>
                      <a:gd name="T48" fmla="*/ 53 w 390"/>
                      <a:gd name="T49" fmla="*/ 49 h 235"/>
                      <a:gd name="T50" fmla="*/ 18 w 390"/>
                      <a:gd name="T51" fmla="*/ 42 h 235"/>
                      <a:gd name="T52" fmla="*/ 8 w 390"/>
                      <a:gd name="T53" fmla="*/ 32 h 235"/>
                      <a:gd name="T54" fmla="*/ 6 w 390"/>
                      <a:gd name="T55" fmla="*/ 18 h 235"/>
                      <a:gd name="T56" fmla="*/ 23 w 390"/>
                      <a:gd name="T57" fmla="*/ 8 h 235"/>
                      <a:gd name="T58" fmla="*/ 38 w 390"/>
                      <a:gd name="T59" fmla="*/ 16 h 235"/>
                      <a:gd name="T60" fmla="*/ 71 w 390"/>
                      <a:gd name="T61" fmla="*/ 38 h 235"/>
                      <a:gd name="T62" fmla="*/ 83 w 390"/>
                      <a:gd name="T63" fmla="*/ 40 h 235"/>
                      <a:gd name="T64" fmla="*/ 101 w 390"/>
                      <a:gd name="T65" fmla="*/ 36 h 235"/>
                      <a:gd name="T66" fmla="*/ 115 w 390"/>
                      <a:gd name="T67" fmla="*/ 12 h 235"/>
                      <a:gd name="T68" fmla="*/ 134 w 390"/>
                      <a:gd name="T69" fmla="*/ 0 h 235"/>
                      <a:gd name="T70" fmla="*/ 147 w 390"/>
                      <a:gd name="T71" fmla="*/ 3 h 235"/>
                      <a:gd name="T72" fmla="*/ 148 w 390"/>
                      <a:gd name="T73" fmla="*/ 14 h 235"/>
                      <a:gd name="T74" fmla="*/ 140 w 390"/>
                      <a:gd name="T75" fmla="*/ 26 h 235"/>
                      <a:gd name="T76" fmla="*/ 118 w 390"/>
                      <a:gd name="T77" fmla="*/ 42 h 235"/>
                      <a:gd name="T78" fmla="*/ 106 w 390"/>
                      <a:gd name="T79" fmla="*/ 62 h 235"/>
                      <a:gd name="T80" fmla="*/ 114 w 390"/>
                      <a:gd name="T81" fmla="*/ 76 h 235"/>
                      <a:gd name="T82" fmla="*/ 138 w 390"/>
                      <a:gd name="T83" fmla="*/ 100 h 235"/>
                      <a:gd name="T84" fmla="*/ 150 w 390"/>
                      <a:gd name="T85" fmla="*/ 120 h 235"/>
                      <a:gd name="T86" fmla="*/ 162 w 390"/>
                      <a:gd name="T87" fmla="*/ 141 h 235"/>
                      <a:gd name="T88" fmla="*/ 174 w 390"/>
                      <a:gd name="T89" fmla="*/ 167 h 235"/>
                      <a:gd name="T90" fmla="*/ 183 w 390"/>
                      <a:gd name="T91" fmla="*/ 179 h 235"/>
                      <a:gd name="T92" fmla="*/ 205 w 390"/>
                      <a:gd name="T93" fmla="*/ 186 h 235"/>
                      <a:gd name="T94" fmla="*/ 237 w 390"/>
                      <a:gd name="T95" fmla="*/ 191 h 235"/>
                      <a:gd name="T96" fmla="*/ 274 w 390"/>
                      <a:gd name="T97" fmla="*/ 188 h 235"/>
                      <a:gd name="T98" fmla="*/ 295 w 390"/>
                      <a:gd name="T99" fmla="*/ 186 h 235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390"/>
                      <a:gd name="T151" fmla="*/ 0 h 235"/>
                      <a:gd name="T152" fmla="*/ 390 w 390"/>
                      <a:gd name="T153" fmla="*/ 235 h 235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390" h="235">
                        <a:moveTo>
                          <a:pt x="295" y="186"/>
                        </a:moveTo>
                        <a:lnTo>
                          <a:pt x="354" y="174"/>
                        </a:lnTo>
                        <a:lnTo>
                          <a:pt x="390" y="174"/>
                        </a:lnTo>
                        <a:lnTo>
                          <a:pt x="390" y="199"/>
                        </a:lnTo>
                        <a:lnTo>
                          <a:pt x="378" y="225"/>
                        </a:lnTo>
                        <a:lnTo>
                          <a:pt x="349" y="231"/>
                        </a:lnTo>
                        <a:lnTo>
                          <a:pt x="327" y="235"/>
                        </a:lnTo>
                        <a:lnTo>
                          <a:pt x="254" y="235"/>
                        </a:lnTo>
                        <a:lnTo>
                          <a:pt x="192" y="231"/>
                        </a:lnTo>
                        <a:lnTo>
                          <a:pt x="156" y="218"/>
                        </a:lnTo>
                        <a:lnTo>
                          <a:pt x="147" y="209"/>
                        </a:lnTo>
                        <a:lnTo>
                          <a:pt x="136" y="173"/>
                        </a:lnTo>
                        <a:lnTo>
                          <a:pt x="120" y="127"/>
                        </a:lnTo>
                        <a:lnTo>
                          <a:pt x="95" y="93"/>
                        </a:lnTo>
                        <a:lnTo>
                          <a:pt x="73" y="81"/>
                        </a:lnTo>
                        <a:lnTo>
                          <a:pt x="51" y="82"/>
                        </a:lnTo>
                        <a:lnTo>
                          <a:pt x="44" y="85"/>
                        </a:lnTo>
                        <a:lnTo>
                          <a:pt x="26" y="97"/>
                        </a:lnTo>
                        <a:lnTo>
                          <a:pt x="10" y="100"/>
                        </a:lnTo>
                        <a:lnTo>
                          <a:pt x="0" y="91"/>
                        </a:lnTo>
                        <a:lnTo>
                          <a:pt x="6" y="81"/>
                        </a:lnTo>
                        <a:lnTo>
                          <a:pt x="20" y="70"/>
                        </a:lnTo>
                        <a:lnTo>
                          <a:pt x="47" y="64"/>
                        </a:lnTo>
                        <a:lnTo>
                          <a:pt x="55" y="61"/>
                        </a:lnTo>
                        <a:lnTo>
                          <a:pt x="53" y="49"/>
                        </a:lnTo>
                        <a:lnTo>
                          <a:pt x="18" y="42"/>
                        </a:lnTo>
                        <a:lnTo>
                          <a:pt x="8" y="32"/>
                        </a:lnTo>
                        <a:lnTo>
                          <a:pt x="6" y="18"/>
                        </a:lnTo>
                        <a:lnTo>
                          <a:pt x="23" y="8"/>
                        </a:lnTo>
                        <a:lnTo>
                          <a:pt x="38" y="16"/>
                        </a:lnTo>
                        <a:lnTo>
                          <a:pt x="71" y="38"/>
                        </a:lnTo>
                        <a:lnTo>
                          <a:pt x="83" y="40"/>
                        </a:lnTo>
                        <a:lnTo>
                          <a:pt x="101" y="36"/>
                        </a:lnTo>
                        <a:lnTo>
                          <a:pt x="115" y="12"/>
                        </a:lnTo>
                        <a:lnTo>
                          <a:pt x="134" y="0"/>
                        </a:lnTo>
                        <a:lnTo>
                          <a:pt x="147" y="3"/>
                        </a:lnTo>
                        <a:lnTo>
                          <a:pt x="148" y="14"/>
                        </a:lnTo>
                        <a:lnTo>
                          <a:pt x="140" y="26"/>
                        </a:lnTo>
                        <a:lnTo>
                          <a:pt x="118" y="42"/>
                        </a:lnTo>
                        <a:lnTo>
                          <a:pt x="106" y="62"/>
                        </a:lnTo>
                        <a:lnTo>
                          <a:pt x="114" y="76"/>
                        </a:lnTo>
                        <a:lnTo>
                          <a:pt x="138" y="100"/>
                        </a:lnTo>
                        <a:lnTo>
                          <a:pt x="150" y="120"/>
                        </a:lnTo>
                        <a:lnTo>
                          <a:pt x="162" y="141"/>
                        </a:lnTo>
                        <a:lnTo>
                          <a:pt x="174" y="167"/>
                        </a:lnTo>
                        <a:lnTo>
                          <a:pt x="183" y="179"/>
                        </a:lnTo>
                        <a:lnTo>
                          <a:pt x="205" y="186"/>
                        </a:lnTo>
                        <a:lnTo>
                          <a:pt x="237" y="191"/>
                        </a:lnTo>
                        <a:lnTo>
                          <a:pt x="274" y="188"/>
                        </a:lnTo>
                        <a:lnTo>
                          <a:pt x="295" y="18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" name="Freeform 36"/>
                  <p:cNvSpPr>
                    <a:spLocks/>
                  </p:cNvSpPr>
                  <p:nvPr/>
                </p:nvSpPr>
                <p:spPr bwMode="auto">
                  <a:xfrm>
                    <a:off x="3524" y="3238"/>
                    <a:ext cx="393" cy="327"/>
                  </a:xfrm>
                  <a:custGeom>
                    <a:avLst/>
                    <a:gdLst>
                      <a:gd name="T0" fmla="*/ 17 w 393"/>
                      <a:gd name="T1" fmla="*/ 0 h 327"/>
                      <a:gd name="T2" fmla="*/ 45 w 393"/>
                      <a:gd name="T3" fmla="*/ 14 h 327"/>
                      <a:gd name="T4" fmla="*/ 64 w 393"/>
                      <a:gd name="T5" fmla="*/ 38 h 327"/>
                      <a:gd name="T6" fmla="*/ 88 w 393"/>
                      <a:gd name="T7" fmla="*/ 82 h 327"/>
                      <a:gd name="T8" fmla="*/ 112 w 393"/>
                      <a:gd name="T9" fmla="*/ 129 h 327"/>
                      <a:gd name="T10" fmla="*/ 136 w 393"/>
                      <a:gd name="T11" fmla="*/ 161 h 327"/>
                      <a:gd name="T12" fmla="*/ 157 w 393"/>
                      <a:gd name="T13" fmla="*/ 176 h 327"/>
                      <a:gd name="T14" fmla="*/ 176 w 393"/>
                      <a:gd name="T15" fmla="*/ 187 h 327"/>
                      <a:gd name="T16" fmla="*/ 233 w 393"/>
                      <a:gd name="T17" fmla="*/ 196 h 327"/>
                      <a:gd name="T18" fmla="*/ 289 w 393"/>
                      <a:gd name="T19" fmla="*/ 196 h 327"/>
                      <a:gd name="T20" fmla="*/ 322 w 393"/>
                      <a:gd name="T21" fmla="*/ 193 h 327"/>
                      <a:gd name="T22" fmla="*/ 344 w 393"/>
                      <a:gd name="T23" fmla="*/ 182 h 327"/>
                      <a:gd name="T24" fmla="*/ 360 w 393"/>
                      <a:gd name="T25" fmla="*/ 166 h 327"/>
                      <a:gd name="T26" fmla="*/ 378 w 393"/>
                      <a:gd name="T27" fmla="*/ 164 h 327"/>
                      <a:gd name="T28" fmla="*/ 393 w 393"/>
                      <a:gd name="T29" fmla="*/ 172 h 327"/>
                      <a:gd name="T30" fmla="*/ 391 w 393"/>
                      <a:gd name="T31" fmla="*/ 190 h 327"/>
                      <a:gd name="T32" fmla="*/ 372 w 393"/>
                      <a:gd name="T33" fmla="*/ 202 h 327"/>
                      <a:gd name="T34" fmla="*/ 336 w 393"/>
                      <a:gd name="T35" fmla="*/ 211 h 327"/>
                      <a:gd name="T36" fmla="*/ 324 w 393"/>
                      <a:gd name="T37" fmla="*/ 220 h 327"/>
                      <a:gd name="T38" fmla="*/ 324 w 393"/>
                      <a:gd name="T39" fmla="*/ 233 h 327"/>
                      <a:gd name="T40" fmla="*/ 336 w 393"/>
                      <a:gd name="T41" fmla="*/ 245 h 327"/>
                      <a:gd name="T42" fmla="*/ 372 w 393"/>
                      <a:gd name="T43" fmla="*/ 261 h 327"/>
                      <a:gd name="T44" fmla="*/ 378 w 393"/>
                      <a:gd name="T45" fmla="*/ 272 h 327"/>
                      <a:gd name="T46" fmla="*/ 381 w 393"/>
                      <a:gd name="T47" fmla="*/ 286 h 327"/>
                      <a:gd name="T48" fmla="*/ 365 w 393"/>
                      <a:gd name="T49" fmla="*/ 294 h 327"/>
                      <a:gd name="T50" fmla="*/ 352 w 393"/>
                      <a:gd name="T51" fmla="*/ 288 h 327"/>
                      <a:gd name="T52" fmla="*/ 332 w 393"/>
                      <a:gd name="T53" fmla="*/ 273 h 327"/>
                      <a:gd name="T54" fmla="*/ 313 w 393"/>
                      <a:gd name="T55" fmla="*/ 254 h 327"/>
                      <a:gd name="T56" fmla="*/ 300 w 393"/>
                      <a:gd name="T57" fmla="*/ 243 h 327"/>
                      <a:gd name="T58" fmla="*/ 294 w 393"/>
                      <a:gd name="T59" fmla="*/ 249 h 327"/>
                      <a:gd name="T60" fmla="*/ 294 w 393"/>
                      <a:gd name="T61" fmla="*/ 255 h 327"/>
                      <a:gd name="T62" fmla="*/ 312 w 393"/>
                      <a:gd name="T63" fmla="*/ 286 h 327"/>
                      <a:gd name="T64" fmla="*/ 318 w 393"/>
                      <a:gd name="T65" fmla="*/ 310 h 327"/>
                      <a:gd name="T66" fmla="*/ 310 w 393"/>
                      <a:gd name="T67" fmla="*/ 325 h 327"/>
                      <a:gd name="T68" fmla="*/ 300 w 393"/>
                      <a:gd name="T69" fmla="*/ 327 h 327"/>
                      <a:gd name="T70" fmla="*/ 289 w 393"/>
                      <a:gd name="T71" fmla="*/ 316 h 327"/>
                      <a:gd name="T72" fmla="*/ 283 w 393"/>
                      <a:gd name="T73" fmla="*/ 300 h 327"/>
                      <a:gd name="T74" fmla="*/ 275 w 393"/>
                      <a:gd name="T75" fmla="*/ 276 h 327"/>
                      <a:gd name="T76" fmla="*/ 271 w 393"/>
                      <a:gd name="T77" fmla="*/ 247 h 327"/>
                      <a:gd name="T78" fmla="*/ 263 w 393"/>
                      <a:gd name="T79" fmla="*/ 231 h 327"/>
                      <a:gd name="T80" fmla="*/ 242 w 393"/>
                      <a:gd name="T81" fmla="*/ 225 h 327"/>
                      <a:gd name="T82" fmla="*/ 200 w 393"/>
                      <a:gd name="T83" fmla="*/ 220 h 327"/>
                      <a:gd name="T84" fmla="*/ 157 w 393"/>
                      <a:gd name="T85" fmla="*/ 214 h 327"/>
                      <a:gd name="T86" fmla="*/ 130 w 393"/>
                      <a:gd name="T87" fmla="*/ 207 h 327"/>
                      <a:gd name="T88" fmla="*/ 112 w 393"/>
                      <a:gd name="T89" fmla="*/ 194 h 327"/>
                      <a:gd name="T90" fmla="*/ 88 w 393"/>
                      <a:gd name="T91" fmla="*/ 164 h 327"/>
                      <a:gd name="T92" fmla="*/ 62 w 393"/>
                      <a:gd name="T93" fmla="*/ 131 h 327"/>
                      <a:gd name="T94" fmla="*/ 39 w 393"/>
                      <a:gd name="T95" fmla="*/ 103 h 327"/>
                      <a:gd name="T96" fmla="*/ 17 w 393"/>
                      <a:gd name="T97" fmla="*/ 76 h 327"/>
                      <a:gd name="T98" fmla="*/ 0 w 393"/>
                      <a:gd name="T99" fmla="*/ 44 h 327"/>
                      <a:gd name="T100" fmla="*/ 0 w 393"/>
                      <a:gd name="T101" fmla="*/ 20 h 327"/>
                      <a:gd name="T102" fmla="*/ 9 w 393"/>
                      <a:gd name="T103" fmla="*/ 8 h 327"/>
                      <a:gd name="T104" fmla="*/ 17 w 393"/>
                      <a:gd name="T105" fmla="*/ 0 h 327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393"/>
                      <a:gd name="T160" fmla="*/ 0 h 327"/>
                      <a:gd name="T161" fmla="*/ 393 w 393"/>
                      <a:gd name="T162" fmla="*/ 327 h 327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393" h="327">
                        <a:moveTo>
                          <a:pt x="17" y="0"/>
                        </a:moveTo>
                        <a:lnTo>
                          <a:pt x="45" y="14"/>
                        </a:lnTo>
                        <a:lnTo>
                          <a:pt x="64" y="38"/>
                        </a:lnTo>
                        <a:lnTo>
                          <a:pt x="88" y="82"/>
                        </a:lnTo>
                        <a:lnTo>
                          <a:pt x="112" y="129"/>
                        </a:lnTo>
                        <a:lnTo>
                          <a:pt x="136" y="161"/>
                        </a:lnTo>
                        <a:lnTo>
                          <a:pt x="157" y="176"/>
                        </a:lnTo>
                        <a:lnTo>
                          <a:pt x="176" y="187"/>
                        </a:lnTo>
                        <a:lnTo>
                          <a:pt x="233" y="196"/>
                        </a:lnTo>
                        <a:lnTo>
                          <a:pt x="289" y="196"/>
                        </a:lnTo>
                        <a:lnTo>
                          <a:pt x="322" y="193"/>
                        </a:lnTo>
                        <a:lnTo>
                          <a:pt x="344" y="182"/>
                        </a:lnTo>
                        <a:lnTo>
                          <a:pt x="360" y="166"/>
                        </a:lnTo>
                        <a:lnTo>
                          <a:pt x="378" y="164"/>
                        </a:lnTo>
                        <a:lnTo>
                          <a:pt x="393" y="172"/>
                        </a:lnTo>
                        <a:lnTo>
                          <a:pt x="391" y="190"/>
                        </a:lnTo>
                        <a:lnTo>
                          <a:pt x="372" y="202"/>
                        </a:lnTo>
                        <a:lnTo>
                          <a:pt x="336" y="211"/>
                        </a:lnTo>
                        <a:lnTo>
                          <a:pt x="324" y="220"/>
                        </a:lnTo>
                        <a:lnTo>
                          <a:pt x="324" y="233"/>
                        </a:lnTo>
                        <a:lnTo>
                          <a:pt x="336" y="245"/>
                        </a:lnTo>
                        <a:lnTo>
                          <a:pt x="372" y="261"/>
                        </a:lnTo>
                        <a:lnTo>
                          <a:pt x="378" y="272"/>
                        </a:lnTo>
                        <a:lnTo>
                          <a:pt x="381" y="286"/>
                        </a:lnTo>
                        <a:lnTo>
                          <a:pt x="365" y="294"/>
                        </a:lnTo>
                        <a:lnTo>
                          <a:pt x="352" y="288"/>
                        </a:lnTo>
                        <a:lnTo>
                          <a:pt x="332" y="273"/>
                        </a:lnTo>
                        <a:lnTo>
                          <a:pt x="313" y="254"/>
                        </a:lnTo>
                        <a:lnTo>
                          <a:pt x="300" y="243"/>
                        </a:lnTo>
                        <a:lnTo>
                          <a:pt x="294" y="249"/>
                        </a:lnTo>
                        <a:lnTo>
                          <a:pt x="294" y="255"/>
                        </a:lnTo>
                        <a:lnTo>
                          <a:pt x="312" y="286"/>
                        </a:lnTo>
                        <a:lnTo>
                          <a:pt x="318" y="310"/>
                        </a:lnTo>
                        <a:lnTo>
                          <a:pt x="310" y="325"/>
                        </a:lnTo>
                        <a:lnTo>
                          <a:pt x="300" y="327"/>
                        </a:lnTo>
                        <a:lnTo>
                          <a:pt x="289" y="316"/>
                        </a:lnTo>
                        <a:lnTo>
                          <a:pt x="283" y="300"/>
                        </a:lnTo>
                        <a:lnTo>
                          <a:pt x="275" y="276"/>
                        </a:lnTo>
                        <a:lnTo>
                          <a:pt x="271" y="247"/>
                        </a:lnTo>
                        <a:lnTo>
                          <a:pt x="263" y="231"/>
                        </a:lnTo>
                        <a:lnTo>
                          <a:pt x="242" y="225"/>
                        </a:lnTo>
                        <a:lnTo>
                          <a:pt x="200" y="220"/>
                        </a:lnTo>
                        <a:lnTo>
                          <a:pt x="157" y="214"/>
                        </a:lnTo>
                        <a:lnTo>
                          <a:pt x="130" y="207"/>
                        </a:lnTo>
                        <a:lnTo>
                          <a:pt x="112" y="194"/>
                        </a:lnTo>
                        <a:lnTo>
                          <a:pt x="88" y="164"/>
                        </a:lnTo>
                        <a:lnTo>
                          <a:pt x="62" y="131"/>
                        </a:lnTo>
                        <a:lnTo>
                          <a:pt x="39" y="103"/>
                        </a:lnTo>
                        <a:lnTo>
                          <a:pt x="17" y="76"/>
                        </a:lnTo>
                        <a:lnTo>
                          <a:pt x="0" y="44"/>
                        </a:lnTo>
                        <a:lnTo>
                          <a:pt x="0" y="20"/>
                        </a:lnTo>
                        <a:lnTo>
                          <a:pt x="9" y="8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" name="Freeform 37"/>
                  <p:cNvSpPr>
                    <a:spLocks/>
                  </p:cNvSpPr>
                  <p:nvPr/>
                </p:nvSpPr>
                <p:spPr bwMode="auto">
                  <a:xfrm>
                    <a:off x="3421" y="3494"/>
                    <a:ext cx="200" cy="452"/>
                  </a:xfrm>
                  <a:custGeom>
                    <a:avLst/>
                    <a:gdLst>
                      <a:gd name="T0" fmla="*/ 17 w 200"/>
                      <a:gd name="T1" fmla="*/ 0 h 452"/>
                      <a:gd name="T2" fmla="*/ 43 w 200"/>
                      <a:gd name="T3" fmla="*/ 5 h 452"/>
                      <a:gd name="T4" fmla="*/ 65 w 200"/>
                      <a:gd name="T5" fmla="*/ 23 h 452"/>
                      <a:gd name="T6" fmla="*/ 83 w 200"/>
                      <a:gd name="T7" fmla="*/ 53 h 452"/>
                      <a:gd name="T8" fmla="*/ 112 w 200"/>
                      <a:gd name="T9" fmla="*/ 104 h 452"/>
                      <a:gd name="T10" fmla="*/ 153 w 200"/>
                      <a:gd name="T11" fmla="*/ 185 h 452"/>
                      <a:gd name="T12" fmla="*/ 159 w 200"/>
                      <a:gd name="T13" fmla="*/ 206 h 452"/>
                      <a:gd name="T14" fmla="*/ 153 w 200"/>
                      <a:gd name="T15" fmla="*/ 225 h 452"/>
                      <a:gd name="T16" fmla="*/ 141 w 200"/>
                      <a:gd name="T17" fmla="*/ 242 h 452"/>
                      <a:gd name="T18" fmla="*/ 96 w 200"/>
                      <a:gd name="T19" fmla="*/ 283 h 452"/>
                      <a:gd name="T20" fmla="*/ 70 w 200"/>
                      <a:gd name="T21" fmla="*/ 316 h 452"/>
                      <a:gd name="T22" fmla="*/ 59 w 200"/>
                      <a:gd name="T23" fmla="*/ 343 h 452"/>
                      <a:gd name="T24" fmla="*/ 59 w 200"/>
                      <a:gd name="T25" fmla="*/ 349 h 452"/>
                      <a:gd name="T26" fmla="*/ 67 w 200"/>
                      <a:gd name="T27" fmla="*/ 366 h 452"/>
                      <a:gd name="T28" fmla="*/ 88 w 200"/>
                      <a:gd name="T29" fmla="*/ 380 h 452"/>
                      <a:gd name="T30" fmla="*/ 120 w 200"/>
                      <a:gd name="T31" fmla="*/ 390 h 452"/>
                      <a:gd name="T32" fmla="*/ 155 w 200"/>
                      <a:gd name="T33" fmla="*/ 402 h 452"/>
                      <a:gd name="T34" fmla="*/ 194 w 200"/>
                      <a:gd name="T35" fmla="*/ 416 h 452"/>
                      <a:gd name="T36" fmla="*/ 197 w 200"/>
                      <a:gd name="T37" fmla="*/ 422 h 452"/>
                      <a:gd name="T38" fmla="*/ 200 w 200"/>
                      <a:gd name="T39" fmla="*/ 436 h 452"/>
                      <a:gd name="T40" fmla="*/ 183 w 200"/>
                      <a:gd name="T41" fmla="*/ 442 h 452"/>
                      <a:gd name="T42" fmla="*/ 150 w 200"/>
                      <a:gd name="T43" fmla="*/ 452 h 452"/>
                      <a:gd name="T44" fmla="*/ 136 w 200"/>
                      <a:gd name="T45" fmla="*/ 448 h 452"/>
                      <a:gd name="T46" fmla="*/ 124 w 200"/>
                      <a:gd name="T47" fmla="*/ 434 h 452"/>
                      <a:gd name="T48" fmla="*/ 106 w 200"/>
                      <a:gd name="T49" fmla="*/ 416 h 452"/>
                      <a:gd name="T50" fmla="*/ 71 w 200"/>
                      <a:gd name="T51" fmla="*/ 402 h 452"/>
                      <a:gd name="T52" fmla="*/ 44 w 200"/>
                      <a:gd name="T53" fmla="*/ 398 h 452"/>
                      <a:gd name="T54" fmla="*/ 23 w 200"/>
                      <a:gd name="T55" fmla="*/ 398 h 452"/>
                      <a:gd name="T56" fmla="*/ 12 w 200"/>
                      <a:gd name="T57" fmla="*/ 390 h 452"/>
                      <a:gd name="T58" fmla="*/ 12 w 200"/>
                      <a:gd name="T59" fmla="*/ 374 h 452"/>
                      <a:gd name="T60" fmla="*/ 18 w 200"/>
                      <a:gd name="T61" fmla="*/ 355 h 452"/>
                      <a:gd name="T62" fmla="*/ 26 w 200"/>
                      <a:gd name="T63" fmla="*/ 342 h 452"/>
                      <a:gd name="T64" fmla="*/ 36 w 200"/>
                      <a:gd name="T65" fmla="*/ 315 h 452"/>
                      <a:gd name="T66" fmla="*/ 44 w 200"/>
                      <a:gd name="T67" fmla="*/ 289 h 452"/>
                      <a:gd name="T68" fmla="*/ 61 w 200"/>
                      <a:gd name="T69" fmla="*/ 254 h 452"/>
                      <a:gd name="T70" fmla="*/ 79 w 200"/>
                      <a:gd name="T71" fmla="*/ 230 h 452"/>
                      <a:gd name="T72" fmla="*/ 97 w 200"/>
                      <a:gd name="T73" fmla="*/ 218 h 452"/>
                      <a:gd name="T74" fmla="*/ 109 w 200"/>
                      <a:gd name="T75" fmla="*/ 206 h 452"/>
                      <a:gd name="T76" fmla="*/ 108 w 200"/>
                      <a:gd name="T77" fmla="*/ 189 h 452"/>
                      <a:gd name="T78" fmla="*/ 76 w 200"/>
                      <a:gd name="T79" fmla="*/ 153 h 452"/>
                      <a:gd name="T80" fmla="*/ 44 w 200"/>
                      <a:gd name="T81" fmla="*/ 124 h 452"/>
                      <a:gd name="T82" fmla="*/ 24 w 200"/>
                      <a:gd name="T83" fmla="*/ 98 h 452"/>
                      <a:gd name="T84" fmla="*/ 6 w 200"/>
                      <a:gd name="T85" fmla="*/ 74 h 452"/>
                      <a:gd name="T86" fmla="*/ 0 w 200"/>
                      <a:gd name="T87" fmla="*/ 41 h 452"/>
                      <a:gd name="T88" fmla="*/ 3 w 200"/>
                      <a:gd name="T89" fmla="*/ 12 h 452"/>
                      <a:gd name="T90" fmla="*/ 17 w 200"/>
                      <a:gd name="T91" fmla="*/ 0 h 452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200"/>
                      <a:gd name="T139" fmla="*/ 0 h 452"/>
                      <a:gd name="T140" fmla="*/ 200 w 200"/>
                      <a:gd name="T141" fmla="*/ 452 h 452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200" h="452">
                        <a:moveTo>
                          <a:pt x="17" y="0"/>
                        </a:moveTo>
                        <a:lnTo>
                          <a:pt x="43" y="5"/>
                        </a:lnTo>
                        <a:lnTo>
                          <a:pt x="65" y="23"/>
                        </a:lnTo>
                        <a:lnTo>
                          <a:pt x="83" y="53"/>
                        </a:lnTo>
                        <a:lnTo>
                          <a:pt x="112" y="104"/>
                        </a:lnTo>
                        <a:lnTo>
                          <a:pt x="153" y="185"/>
                        </a:lnTo>
                        <a:lnTo>
                          <a:pt x="159" y="206"/>
                        </a:lnTo>
                        <a:lnTo>
                          <a:pt x="153" y="225"/>
                        </a:lnTo>
                        <a:lnTo>
                          <a:pt x="141" y="242"/>
                        </a:lnTo>
                        <a:lnTo>
                          <a:pt x="96" y="283"/>
                        </a:lnTo>
                        <a:lnTo>
                          <a:pt x="70" y="316"/>
                        </a:lnTo>
                        <a:lnTo>
                          <a:pt x="59" y="343"/>
                        </a:lnTo>
                        <a:lnTo>
                          <a:pt x="59" y="349"/>
                        </a:lnTo>
                        <a:lnTo>
                          <a:pt x="67" y="366"/>
                        </a:lnTo>
                        <a:lnTo>
                          <a:pt x="88" y="380"/>
                        </a:lnTo>
                        <a:lnTo>
                          <a:pt x="120" y="390"/>
                        </a:lnTo>
                        <a:lnTo>
                          <a:pt x="155" y="402"/>
                        </a:lnTo>
                        <a:lnTo>
                          <a:pt x="194" y="416"/>
                        </a:lnTo>
                        <a:lnTo>
                          <a:pt x="197" y="422"/>
                        </a:lnTo>
                        <a:lnTo>
                          <a:pt x="200" y="436"/>
                        </a:lnTo>
                        <a:lnTo>
                          <a:pt x="183" y="442"/>
                        </a:lnTo>
                        <a:lnTo>
                          <a:pt x="150" y="452"/>
                        </a:lnTo>
                        <a:lnTo>
                          <a:pt x="136" y="448"/>
                        </a:lnTo>
                        <a:lnTo>
                          <a:pt x="124" y="434"/>
                        </a:lnTo>
                        <a:lnTo>
                          <a:pt x="106" y="416"/>
                        </a:lnTo>
                        <a:lnTo>
                          <a:pt x="71" y="402"/>
                        </a:lnTo>
                        <a:lnTo>
                          <a:pt x="44" y="398"/>
                        </a:lnTo>
                        <a:lnTo>
                          <a:pt x="23" y="398"/>
                        </a:lnTo>
                        <a:lnTo>
                          <a:pt x="12" y="390"/>
                        </a:lnTo>
                        <a:lnTo>
                          <a:pt x="12" y="374"/>
                        </a:lnTo>
                        <a:lnTo>
                          <a:pt x="18" y="355"/>
                        </a:lnTo>
                        <a:lnTo>
                          <a:pt x="26" y="342"/>
                        </a:lnTo>
                        <a:lnTo>
                          <a:pt x="36" y="315"/>
                        </a:lnTo>
                        <a:lnTo>
                          <a:pt x="44" y="289"/>
                        </a:lnTo>
                        <a:lnTo>
                          <a:pt x="61" y="254"/>
                        </a:lnTo>
                        <a:lnTo>
                          <a:pt x="79" y="230"/>
                        </a:lnTo>
                        <a:lnTo>
                          <a:pt x="97" y="218"/>
                        </a:lnTo>
                        <a:lnTo>
                          <a:pt x="109" y="206"/>
                        </a:lnTo>
                        <a:lnTo>
                          <a:pt x="108" y="189"/>
                        </a:lnTo>
                        <a:lnTo>
                          <a:pt x="76" y="153"/>
                        </a:lnTo>
                        <a:lnTo>
                          <a:pt x="44" y="124"/>
                        </a:lnTo>
                        <a:lnTo>
                          <a:pt x="24" y="98"/>
                        </a:lnTo>
                        <a:lnTo>
                          <a:pt x="6" y="74"/>
                        </a:lnTo>
                        <a:lnTo>
                          <a:pt x="0" y="41"/>
                        </a:lnTo>
                        <a:lnTo>
                          <a:pt x="3" y="1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" name="Freeform 38"/>
                  <p:cNvSpPr>
                    <a:spLocks/>
                  </p:cNvSpPr>
                  <p:nvPr/>
                </p:nvSpPr>
                <p:spPr bwMode="auto">
                  <a:xfrm>
                    <a:off x="3210" y="3487"/>
                    <a:ext cx="219" cy="464"/>
                  </a:xfrm>
                  <a:custGeom>
                    <a:avLst/>
                    <a:gdLst>
                      <a:gd name="T0" fmla="*/ 116 w 219"/>
                      <a:gd name="T1" fmla="*/ 53 h 464"/>
                      <a:gd name="T2" fmla="*/ 157 w 219"/>
                      <a:gd name="T3" fmla="*/ 8 h 464"/>
                      <a:gd name="T4" fmla="*/ 189 w 219"/>
                      <a:gd name="T5" fmla="*/ 0 h 464"/>
                      <a:gd name="T6" fmla="*/ 213 w 219"/>
                      <a:gd name="T7" fmla="*/ 10 h 464"/>
                      <a:gd name="T8" fmla="*/ 219 w 219"/>
                      <a:gd name="T9" fmla="*/ 41 h 464"/>
                      <a:gd name="T10" fmla="*/ 213 w 219"/>
                      <a:gd name="T11" fmla="*/ 61 h 464"/>
                      <a:gd name="T12" fmla="*/ 178 w 219"/>
                      <a:gd name="T13" fmla="*/ 89 h 464"/>
                      <a:gd name="T14" fmla="*/ 125 w 219"/>
                      <a:gd name="T15" fmla="*/ 124 h 464"/>
                      <a:gd name="T16" fmla="*/ 87 w 219"/>
                      <a:gd name="T17" fmla="*/ 149 h 464"/>
                      <a:gd name="T18" fmla="*/ 81 w 219"/>
                      <a:gd name="T19" fmla="*/ 149 h 464"/>
                      <a:gd name="T20" fmla="*/ 65 w 219"/>
                      <a:gd name="T21" fmla="*/ 159 h 464"/>
                      <a:gd name="T22" fmla="*/ 62 w 219"/>
                      <a:gd name="T23" fmla="*/ 165 h 464"/>
                      <a:gd name="T24" fmla="*/ 62 w 219"/>
                      <a:gd name="T25" fmla="*/ 173 h 464"/>
                      <a:gd name="T26" fmla="*/ 100 w 219"/>
                      <a:gd name="T27" fmla="*/ 218 h 464"/>
                      <a:gd name="T28" fmla="*/ 124 w 219"/>
                      <a:gd name="T29" fmla="*/ 262 h 464"/>
                      <a:gd name="T30" fmla="*/ 136 w 219"/>
                      <a:gd name="T31" fmla="*/ 302 h 464"/>
                      <a:gd name="T32" fmla="*/ 140 w 219"/>
                      <a:gd name="T33" fmla="*/ 338 h 464"/>
                      <a:gd name="T34" fmla="*/ 139 w 219"/>
                      <a:gd name="T35" fmla="*/ 370 h 464"/>
                      <a:gd name="T36" fmla="*/ 151 w 219"/>
                      <a:gd name="T37" fmla="*/ 394 h 464"/>
                      <a:gd name="T38" fmla="*/ 152 w 219"/>
                      <a:gd name="T39" fmla="*/ 409 h 464"/>
                      <a:gd name="T40" fmla="*/ 146 w 219"/>
                      <a:gd name="T41" fmla="*/ 423 h 464"/>
                      <a:gd name="T42" fmla="*/ 130 w 219"/>
                      <a:gd name="T43" fmla="*/ 429 h 464"/>
                      <a:gd name="T44" fmla="*/ 100 w 219"/>
                      <a:gd name="T45" fmla="*/ 431 h 464"/>
                      <a:gd name="T46" fmla="*/ 56 w 219"/>
                      <a:gd name="T47" fmla="*/ 443 h 464"/>
                      <a:gd name="T48" fmla="*/ 33 w 219"/>
                      <a:gd name="T49" fmla="*/ 464 h 464"/>
                      <a:gd name="T50" fmla="*/ 12 w 219"/>
                      <a:gd name="T51" fmla="*/ 464 h 464"/>
                      <a:gd name="T52" fmla="*/ 0 w 219"/>
                      <a:gd name="T53" fmla="*/ 443 h 464"/>
                      <a:gd name="T54" fmla="*/ 10 w 219"/>
                      <a:gd name="T55" fmla="*/ 407 h 464"/>
                      <a:gd name="T56" fmla="*/ 35 w 219"/>
                      <a:gd name="T57" fmla="*/ 399 h 464"/>
                      <a:gd name="T58" fmla="*/ 71 w 219"/>
                      <a:gd name="T59" fmla="*/ 394 h 464"/>
                      <a:gd name="T60" fmla="*/ 104 w 219"/>
                      <a:gd name="T61" fmla="*/ 387 h 464"/>
                      <a:gd name="T62" fmla="*/ 110 w 219"/>
                      <a:gd name="T63" fmla="*/ 375 h 464"/>
                      <a:gd name="T64" fmla="*/ 107 w 219"/>
                      <a:gd name="T65" fmla="*/ 340 h 464"/>
                      <a:gd name="T66" fmla="*/ 95 w 219"/>
                      <a:gd name="T67" fmla="*/ 297 h 464"/>
                      <a:gd name="T68" fmla="*/ 74 w 219"/>
                      <a:gd name="T69" fmla="*/ 252 h 464"/>
                      <a:gd name="T70" fmla="*/ 36 w 219"/>
                      <a:gd name="T71" fmla="*/ 209 h 464"/>
                      <a:gd name="T72" fmla="*/ 21 w 219"/>
                      <a:gd name="T73" fmla="*/ 185 h 464"/>
                      <a:gd name="T74" fmla="*/ 16 w 219"/>
                      <a:gd name="T75" fmla="*/ 167 h 464"/>
                      <a:gd name="T76" fmla="*/ 18 w 219"/>
                      <a:gd name="T77" fmla="*/ 149 h 464"/>
                      <a:gd name="T78" fmla="*/ 33 w 219"/>
                      <a:gd name="T79" fmla="*/ 123 h 464"/>
                      <a:gd name="T80" fmla="*/ 62 w 219"/>
                      <a:gd name="T81" fmla="*/ 100 h 464"/>
                      <a:gd name="T82" fmla="*/ 92 w 219"/>
                      <a:gd name="T83" fmla="*/ 71 h 464"/>
                      <a:gd name="T84" fmla="*/ 116 w 219"/>
                      <a:gd name="T85" fmla="*/ 53 h 464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19"/>
                      <a:gd name="T130" fmla="*/ 0 h 464"/>
                      <a:gd name="T131" fmla="*/ 219 w 219"/>
                      <a:gd name="T132" fmla="*/ 464 h 464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19" h="464">
                        <a:moveTo>
                          <a:pt x="116" y="53"/>
                        </a:moveTo>
                        <a:lnTo>
                          <a:pt x="157" y="8"/>
                        </a:lnTo>
                        <a:lnTo>
                          <a:pt x="189" y="0"/>
                        </a:lnTo>
                        <a:lnTo>
                          <a:pt x="213" y="10"/>
                        </a:lnTo>
                        <a:lnTo>
                          <a:pt x="219" y="41"/>
                        </a:lnTo>
                        <a:lnTo>
                          <a:pt x="213" y="61"/>
                        </a:lnTo>
                        <a:lnTo>
                          <a:pt x="178" y="89"/>
                        </a:lnTo>
                        <a:lnTo>
                          <a:pt x="125" y="124"/>
                        </a:lnTo>
                        <a:lnTo>
                          <a:pt x="87" y="149"/>
                        </a:lnTo>
                        <a:lnTo>
                          <a:pt x="81" y="149"/>
                        </a:lnTo>
                        <a:lnTo>
                          <a:pt x="65" y="159"/>
                        </a:lnTo>
                        <a:lnTo>
                          <a:pt x="62" y="165"/>
                        </a:lnTo>
                        <a:lnTo>
                          <a:pt x="62" y="173"/>
                        </a:lnTo>
                        <a:lnTo>
                          <a:pt x="100" y="218"/>
                        </a:lnTo>
                        <a:lnTo>
                          <a:pt x="124" y="262"/>
                        </a:lnTo>
                        <a:lnTo>
                          <a:pt x="136" y="302"/>
                        </a:lnTo>
                        <a:lnTo>
                          <a:pt x="140" y="338"/>
                        </a:lnTo>
                        <a:lnTo>
                          <a:pt x="139" y="370"/>
                        </a:lnTo>
                        <a:lnTo>
                          <a:pt x="151" y="394"/>
                        </a:lnTo>
                        <a:lnTo>
                          <a:pt x="152" y="409"/>
                        </a:lnTo>
                        <a:lnTo>
                          <a:pt x="146" y="423"/>
                        </a:lnTo>
                        <a:lnTo>
                          <a:pt x="130" y="429"/>
                        </a:lnTo>
                        <a:lnTo>
                          <a:pt x="100" y="431"/>
                        </a:lnTo>
                        <a:lnTo>
                          <a:pt x="56" y="443"/>
                        </a:lnTo>
                        <a:lnTo>
                          <a:pt x="33" y="464"/>
                        </a:lnTo>
                        <a:lnTo>
                          <a:pt x="12" y="464"/>
                        </a:lnTo>
                        <a:lnTo>
                          <a:pt x="0" y="443"/>
                        </a:lnTo>
                        <a:lnTo>
                          <a:pt x="10" y="407"/>
                        </a:lnTo>
                        <a:lnTo>
                          <a:pt x="35" y="399"/>
                        </a:lnTo>
                        <a:lnTo>
                          <a:pt x="71" y="394"/>
                        </a:lnTo>
                        <a:lnTo>
                          <a:pt x="104" y="387"/>
                        </a:lnTo>
                        <a:lnTo>
                          <a:pt x="110" y="375"/>
                        </a:lnTo>
                        <a:lnTo>
                          <a:pt x="107" y="340"/>
                        </a:lnTo>
                        <a:lnTo>
                          <a:pt x="95" y="297"/>
                        </a:lnTo>
                        <a:lnTo>
                          <a:pt x="74" y="252"/>
                        </a:lnTo>
                        <a:lnTo>
                          <a:pt x="36" y="209"/>
                        </a:lnTo>
                        <a:lnTo>
                          <a:pt x="21" y="185"/>
                        </a:lnTo>
                        <a:lnTo>
                          <a:pt x="16" y="167"/>
                        </a:lnTo>
                        <a:lnTo>
                          <a:pt x="18" y="149"/>
                        </a:lnTo>
                        <a:lnTo>
                          <a:pt x="33" y="123"/>
                        </a:lnTo>
                        <a:lnTo>
                          <a:pt x="62" y="100"/>
                        </a:lnTo>
                        <a:lnTo>
                          <a:pt x="92" y="71"/>
                        </a:lnTo>
                        <a:lnTo>
                          <a:pt x="116" y="5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168" y="2644"/>
                  <a:ext cx="275" cy="429"/>
                </a:xfrm>
                <a:custGeom>
                  <a:avLst/>
                  <a:gdLst>
                    <a:gd name="T0" fmla="*/ 1246 w 115"/>
                    <a:gd name="T1" fmla="*/ 3220 h 156"/>
                    <a:gd name="T2" fmla="*/ 1533 w 115"/>
                    <a:gd name="T3" fmla="*/ 1581 h 156"/>
                    <a:gd name="T4" fmla="*/ 1573 w 115"/>
                    <a:gd name="T5" fmla="*/ 665 h 156"/>
                    <a:gd name="T6" fmla="*/ 1327 w 115"/>
                    <a:gd name="T7" fmla="*/ 0 h 156"/>
                    <a:gd name="T8" fmla="*/ 1040 w 115"/>
                    <a:gd name="T9" fmla="*/ 0 h 156"/>
                    <a:gd name="T10" fmla="*/ 765 w 115"/>
                    <a:gd name="T11" fmla="*/ 415 h 156"/>
                    <a:gd name="T12" fmla="*/ 756 w 115"/>
                    <a:gd name="T13" fmla="*/ 1020 h 156"/>
                    <a:gd name="T14" fmla="*/ 165 w 115"/>
                    <a:gd name="T15" fmla="*/ 1020 h 156"/>
                    <a:gd name="T16" fmla="*/ 0 w 115"/>
                    <a:gd name="T17" fmla="*/ 1460 h 156"/>
                    <a:gd name="T18" fmla="*/ 0 w 115"/>
                    <a:gd name="T19" fmla="*/ 1952 h 156"/>
                    <a:gd name="T20" fmla="*/ 189 w 115"/>
                    <a:gd name="T21" fmla="*/ 2368 h 156"/>
                    <a:gd name="T22" fmla="*/ 756 w 115"/>
                    <a:gd name="T23" fmla="*/ 2956 h 156"/>
                    <a:gd name="T24" fmla="*/ 1081 w 115"/>
                    <a:gd name="T25" fmla="*/ 3245 h 156"/>
                    <a:gd name="T26" fmla="*/ 1246 w 115"/>
                    <a:gd name="T27" fmla="*/ 3220 h 1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5"/>
                    <a:gd name="T43" fmla="*/ 0 h 156"/>
                    <a:gd name="T44" fmla="*/ 115 w 115"/>
                    <a:gd name="T45" fmla="*/ 156 h 1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5" h="156">
                      <a:moveTo>
                        <a:pt x="91" y="155"/>
                      </a:moveTo>
                      <a:lnTo>
                        <a:pt x="112" y="76"/>
                      </a:lnTo>
                      <a:lnTo>
                        <a:pt x="115" y="32"/>
                      </a:lnTo>
                      <a:lnTo>
                        <a:pt x="97" y="0"/>
                      </a:lnTo>
                      <a:lnTo>
                        <a:pt x="76" y="0"/>
                      </a:lnTo>
                      <a:lnTo>
                        <a:pt x="56" y="20"/>
                      </a:lnTo>
                      <a:lnTo>
                        <a:pt x="55" y="49"/>
                      </a:lnTo>
                      <a:lnTo>
                        <a:pt x="12" y="49"/>
                      </a:lnTo>
                      <a:lnTo>
                        <a:pt x="0" y="70"/>
                      </a:lnTo>
                      <a:lnTo>
                        <a:pt x="0" y="94"/>
                      </a:lnTo>
                      <a:lnTo>
                        <a:pt x="14" y="114"/>
                      </a:lnTo>
                      <a:lnTo>
                        <a:pt x="55" y="142"/>
                      </a:lnTo>
                      <a:lnTo>
                        <a:pt x="79" y="156"/>
                      </a:lnTo>
                      <a:lnTo>
                        <a:pt x="91" y="155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747" y="2681"/>
                  <a:ext cx="204" cy="302"/>
                </a:xfrm>
                <a:custGeom>
                  <a:avLst/>
                  <a:gdLst>
                    <a:gd name="T0" fmla="*/ 69 w 131"/>
                    <a:gd name="T1" fmla="*/ 1581 h 132"/>
                    <a:gd name="T2" fmla="*/ 5 w 131"/>
                    <a:gd name="T3" fmla="*/ 801 h 132"/>
                    <a:gd name="T4" fmla="*/ 0 w 131"/>
                    <a:gd name="T5" fmla="*/ 444 h 132"/>
                    <a:gd name="T6" fmla="*/ 39 w 131"/>
                    <a:gd name="T7" fmla="*/ 167 h 132"/>
                    <a:gd name="T8" fmla="*/ 107 w 131"/>
                    <a:gd name="T9" fmla="*/ 57 h 132"/>
                    <a:gd name="T10" fmla="*/ 174 w 131"/>
                    <a:gd name="T11" fmla="*/ 0 h 132"/>
                    <a:gd name="T12" fmla="*/ 226 w 131"/>
                    <a:gd name="T13" fmla="*/ 130 h 132"/>
                    <a:gd name="T14" fmla="*/ 265 w 131"/>
                    <a:gd name="T15" fmla="*/ 382 h 132"/>
                    <a:gd name="T16" fmla="*/ 374 w 131"/>
                    <a:gd name="T17" fmla="*/ 224 h 132"/>
                    <a:gd name="T18" fmla="*/ 453 w 131"/>
                    <a:gd name="T19" fmla="*/ 224 h 132"/>
                    <a:gd name="T20" fmla="*/ 487 w 131"/>
                    <a:gd name="T21" fmla="*/ 371 h 132"/>
                    <a:gd name="T22" fmla="*/ 495 w 131"/>
                    <a:gd name="T23" fmla="*/ 565 h 132"/>
                    <a:gd name="T24" fmla="*/ 431 w 131"/>
                    <a:gd name="T25" fmla="*/ 863 h 132"/>
                    <a:gd name="T26" fmla="*/ 243 w 131"/>
                    <a:gd name="T27" fmla="*/ 1293 h 132"/>
                    <a:gd name="T28" fmla="*/ 69 w 131"/>
                    <a:gd name="T29" fmla="*/ 158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1"/>
                    <a:gd name="T46" fmla="*/ 0 h 132"/>
                    <a:gd name="T47" fmla="*/ 131 w 131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1" h="132">
                      <a:moveTo>
                        <a:pt x="18" y="132"/>
                      </a:moveTo>
                      <a:lnTo>
                        <a:pt x="1" y="67"/>
                      </a:lnTo>
                      <a:lnTo>
                        <a:pt x="0" y="37"/>
                      </a:lnTo>
                      <a:lnTo>
                        <a:pt x="10" y="14"/>
                      </a:lnTo>
                      <a:lnTo>
                        <a:pt x="28" y="5"/>
                      </a:lnTo>
                      <a:lnTo>
                        <a:pt x="46" y="0"/>
                      </a:lnTo>
                      <a:lnTo>
                        <a:pt x="60" y="11"/>
                      </a:lnTo>
                      <a:lnTo>
                        <a:pt x="70" y="32"/>
                      </a:lnTo>
                      <a:lnTo>
                        <a:pt x="99" y="19"/>
                      </a:lnTo>
                      <a:lnTo>
                        <a:pt x="120" y="19"/>
                      </a:lnTo>
                      <a:lnTo>
                        <a:pt x="129" y="31"/>
                      </a:lnTo>
                      <a:lnTo>
                        <a:pt x="131" y="47"/>
                      </a:lnTo>
                      <a:lnTo>
                        <a:pt x="114" y="72"/>
                      </a:lnTo>
                      <a:lnTo>
                        <a:pt x="64" y="108"/>
                      </a:lnTo>
                      <a:lnTo>
                        <a:pt x="18" y="132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 rot="-2968420">
                  <a:off x="4278" y="2700"/>
                  <a:ext cx="231" cy="193"/>
                </a:xfrm>
                <a:custGeom>
                  <a:avLst/>
                  <a:gdLst>
                    <a:gd name="T0" fmla="*/ 0 w 149"/>
                    <a:gd name="T1" fmla="*/ 454 h 111"/>
                    <a:gd name="T2" fmla="*/ 60 w 149"/>
                    <a:gd name="T3" fmla="*/ 249 h 111"/>
                    <a:gd name="T4" fmla="*/ 157 w 149"/>
                    <a:gd name="T5" fmla="*/ 73 h 111"/>
                    <a:gd name="T6" fmla="*/ 245 w 149"/>
                    <a:gd name="T7" fmla="*/ 0 h 111"/>
                    <a:gd name="T8" fmla="*/ 336 w 149"/>
                    <a:gd name="T9" fmla="*/ 0 h 111"/>
                    <a:gd name="T10" fmla="*/ 414 w 149"/>
                    <a:gd name="T11" fmla="*/ 49 h 111"/>
                    <a:gd name="T12" fmla="*/ 436 w 149"/>
                    <a:gd name="T13" fmla="*/ 136 h 111"/>
                    <a:gd name="T14" fmla="*/ 392 w 149"/>
                    <a:gd name="T15" fmla="*/ 283 h 111"/>
                    <a:gd name="T16" fmla="*/ 521 w 149"/>
                    <a:gd name="T17" fmla="*/ 327 h 111"/>
                    <a:gd name="T18" fmla="*/ 555 w 149"/>
                    <a:gd name="T19" fmla="*/ 435 h 111"/>
                    <a:gd name="T20" fmla="*/ 547 w 149"/>
                    <a:gd name="T21" fmla="*/ 520 h 111"/>
                    <a:gd name="T22" fmla="*/ 488 w 149"/>
                    <a:gd name="T23" fmla="*/ 574 h 111"/>
                    <a:gd name="T24" fmla="*/ 377 w 149"/>
                    <a:gd name="T25" fmla="*/ 584 h 111"/>
                    <a:gd name="T26" fmla="*/ 157 w 149"/>
                    <a:gd name="T27" fmla="*/ 520 h 111"/>
                    <a:gd name="T28" fmla="*/ 0 w 149"/>
                    <a:gd name="T29" fmla="*/ 454 h 1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9"/>
                    <a:gd name="T46" fmla="*/ 0 h 111"/>
                    <a:gd name="T47" fmla="*/ 149 w 149"/>
                    <a:gd name="T48" fmla="*/ 111 h 11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9" h="111">
                      <a:moveTo>
                        <a:pt x="0" y="86"/>
                      </a:moveTo>
                      <a:lnTo>
                        <a:pt x="16" y="47"/>
                      </a:lnTo>
                      <a:lnTo>
                        <a:pt x="42" y="14"/>
                      </a:lnTo>
                      <a:lnTo>
                        <a:pt x="66" y="0"/>
                      </a:lnTo>
                      <a:lnTo>
                        <a:pt x="90" y="0"/>
                      </a:lnTo>
                      <a:lnTo>
                        <a:pt x="111" y="9"/>
                      </a:lnTo>
                      <a:lnTo>
                        <a:pt x="117" y="26"/>
                      </a:lnTo>
                      <a:lnTo>
                        <a:pt x="105" y="54"/>
                      </a:lnTo>
                      <a:lnTo>
                        <a:pt x="140" y="62"/>
                      </a:lnTo>
                      <a:lnTo>
                        <a:pt x="149" y="83"/>
                      </a:lnTo>
                      <a:lnTo>
                        <a:pt x="147" y="99"/>
                      </a:lnTo>
                      <a:lnTo>
                        <a:pt x="131" y="109"/>
                      </a:lnTo>
                      <a:lnTo>
                        <a:pt x="101" y="111"/>
                      </a:lnTo>
                      <a:lnTo>
                        <a:pt x="42" y="99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24" name="Group 23"/>
                <p:cNvGrpSpPr>
                  <a:grpSpLocks/>
                </p:cNvGrpSpPr>
                <p:nvPr/>
              </p:nvGrpSpPr>
              <p:grpSpPr bwMode="auto">
                <a:xfrm>
                  <a:off x="969" y="3073"/>
                  <a:ext cx="726" cy="917"/>
                  <a:chOff x="1898" y="3207"/>
                  <a:chExt cx="726" cy="917"/>
                </a:xfrm>
              </p:grpSpPr>
              <p:sp>
                <p:nvSpPr>
                  <p:cNvPr id="28" name="Freeform 27"/>
                  <p:cNvSpPr>
                    <a:spLocks/>
                  </p:cNvSpPr>
                  <p:nvPr/>
                </p:nvSpPr>
                <p:spPr bwMode="auto">
                  <a:xfrm>
                    <a:off x="2040" y="3209"/>
                    <a:ext cx="205" cy="231"/>
                  </a:xfrm>
                  <a:custGeom>
                    <a:avLst/>
                    <a:gdLst>
                      <a:gd name="T0" fmla="*/ 34 w 412"/>
                      <a:gd name="T1" fmla="*/ 28 h 463"/>
                      <a:gd name="T2" fmla="*/ 35 w 412"/>
                      <a:gd name="T3" fmla="*/ 36 h 463"/>
                      <a:gd name="T4" fmla="*/ 35 w 412"/>
                      <a:gd name="T5" fmla="*/ 46 h 463"/>
                      <a:gd name="T6" fmla="*/ 31 w 412"/>
                      <a:gd name="T7" fmla="*/ 54 h 463"/>
                      <a:gd name="T8" fmla="*/ 24 w 412"/>
                      <a:gd name="T9" fmla="*/ 57 h 463"/>
                      <a:gd name="T10" fmla="*/ 18 w 412"/>
                      <a:gd name="T11" fmla="*/ 56 h 463"/>
                      <a:gd name="T12" fmla="*/ 8 w 412"/>
                      <a:gd name="T13" fmla="*/ 47 h 463"/>
                      <a:gd name="T14" fmla="*/ 1 w 412"/>
                      <a:gd name="T15" fmla="*/ 30 h 463"/>
                      <a:gd name="T16" fmla="*/ 0 w 412"/>
                      <a:gd name="T17" fmla="*/ 14 h 463"/>
                      <a:gd name="T18" fmla="*/ 3 w 412"/>
                      <a:gd name="T19" fmla="*/ 6 h 463"/>
                      <a:gd name="T20" fmla="*/ 9 w 412"/>
                      <a:gd name="T21" fmla="*/ 0 h 463"/>
                      <a:gd name="T22" fmla="*/ 18 w 412"/>
                      <a:gd name="T23" fmla="*/ 1 h 463"/>
                      <a:gd name="T24" fmla="*/ 26 w 412"/>
                      <a:gd name="T25" fmla="*/ 7 h 463"/>
                      <a:gd name="T26" fmla="*/ 31 w 412"/>
                      <a:gd name="T27" fmla="*/ 16 h 463"/>
                      <a:gd name="T28" fmla="*/ 33 w 412"/>
                      <a:gd name="T29" fmla="*/ 20 h 463"/>
                      <a:gd name="T30" fmla="*/ 47 w 412"/>
                      <a:gd name="T31" fmla="*/ 11 h 463"/>
                      <a:gd name="T32" fmla="*/ 51 w 412"/>
                      <a:gd name="T33" fmla="*/ 12 h 463"/>
                      <a:gd name="T34" fmla="*/ 50 w 412"/>
                      <a:gd name="T35" fmla="*/ 16 h 463"/>
                      <a:gd name="T36" fmla="*/ 34 w 412"/>
                      <a:gd name="T37" fmla="*/ 28 h 46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2"/>
                      <a:gd name="T58" fmla="*/ 0 h 463"/>
                      <a:gd name="T59" fmla="*/ 412 w 412"/>
                      <a:gd name="T60" fmla="*/ 463 h 46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2" h="463">
                        <a:moveTo>
                          <a:pt x="277" y="229"/>
                        </a:moveTo>
                        <a:lnTo>
                          <a:pt x="283" y="294"/>
                        </a:lnTo>
                        <a:lnTo>
                          <a:pt x="283" y="368"/>
                        </a:lnTo>
                        <a:lnTo>
                          <a:pt x="250" y="435"/>
                        </a:lnTo>
                        <a:lnTo>
                          <a:pt x="196" y="463"/>
                        </a:lnTo>
                        <a:lnTo>
                          <a:pt x="151" y="452"/>
                        </a:lnTo>
                        <a:lnTo>
                          <a:pt x="68" y="378"/>
                        </a:lnTo>
                        <a:lnTo>
                          <a:pt x="10" y="246"/>
                        </a:lnTo>
                        <a:lnTo>
                          <a:pt x="0" y="117"/>
                        </a:lnTo>
                        <a:lnTo>
                          <a:pt x="27" y="50"/>
                        </a:lnTo>
                        <a:lnTo>
                          <a:pt x="78" y="0"/>
                        </a:lnTo>
                        <a:lnTo>
                          <a:pt x="145" y="10"/>
                        </a:lnTo>
                        <a:lnTo>
                          <a:pt x="212" y="60"/>
                        </a:lnTo>
                        <a:lnTo>
                          <a:pt x="250" y="134"/>
                        </a:lnTo>
                        <a:lnTo>
                          <a:pt x="266" y="161"/>
                        </a:lnTo>
                        <a:lnTo>
                          <a:pt x="384" y="94"/>
                        </a:lnTo>
                        <a:lnTo>
                          <a:pt x="412" y="101"/>
                        </a:lnTo>
                        <a:lnTo>
                          <a:pt x="401" y="128"/>
                        </a:lnTo>
                        <a:lnTo>
                          <a:pt x="277" y="229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" name="Freeform 28"/>
                  <p:cNvSpPr>
                    <a:spLocks/>
                  </p:cNvSpPr>
                  <p:nvPr/>
                </p:nvSpPr>
                <p:spPr bwMode="auto">
                  <a:xfrm>
                    <a:off x="2124" y="3432"/>
                    <a:ext cx="184" cy="412"/>
                  </a:xfrm>
                  <a:custGeom>
                    <a:avLst/>
                    <a:gdLst>
                      <a:gd name="T0" fmla="*/ 40 w 368"/>
                      <a:gd name="T1" fmla="*/ 18 h 822"/>
                      <a:gd name="T2" fmla="*/ 35 w 368"/>
                      <a:gd name="T3" fmla="*/ 7 h 822"/>
                      <a:gd name="T4" fmla="*/ 29 w 368"/>
                      <a:gd name="T5" fmla="*/ 0 h 822"/>
                      <a:gd name="T6" fmla="*/ 23 w 368"/>
                      <a:gd name="T7" fmla="*/ 0 h 822"/>
                      <a:gd name="T8" fmla="*/ 13 w 368"/>
                      <a:gd name="T9" fmla="*/ 4 h 822"/>
                      <a:gd name="T10" fmla="*/ 3 w 368"/>
                      <a:gd name="T11" fmla="*/ 14 h 822"/>
                      <a:gd name="T12" fmla="*/ 0 w 368"/>
                      <a:gd name="T13" fmla="*/ 23 h 822"/>
                      <a:gd name="T14" fmla="*/ 6 w 368"/>
                      <a:gd name="T15" fmla="*/ 34 h 822"/>
                      <a:gd name="T16" fmla="*/ 16 w 368"/>
                      <a:gd name="T17" fmla="*/ 42 h 822"/>
                      <a:gd name="T18" fmla="*/ 19 w 368"/>
                      <a:gd name="T19" fmla="*/ 54 h 822"/>
                      <a:gd name="T20" fmla="*/ 18 w 368"/>
                      <a:gd name="T21" fmla="*/ 65 h 822"/>
                      <a:gd name="T22" fmla="*/ 13 w 368"/>
                      <a:gd name="T23" fmla="*/ 74 h 822"/>
                      <a:gd name="T24" fmla="*/ 5 w 368"/>
                      <a:gd name="T25" fmla="*/ 82 h 822"/>
                      <a:gd name="T26" fmla="*/ 0 w 368"/>
                      <a:gd name="T27" fmla="*/ 91 h 822"/>
                      <a:gd name="T28" fmla="*/ 3 w 368"/>
                      <a:gd name="T29" fmla="*/ 100 h 822"/>
                      <a:gd name="T30" fmla="*/ 12 w 368"/>
                      <a:gd name="T31" fmla="*/ 104 h 822"/>
                      <a:gd name="T32" fmla="*/ 23 w 368"/>
                      <a:gd name="T33" fmla="*/ 100 h 822"/>
                      <a:gd name="T34" fmla="*/ 34 w 368"/>
                      <a:gd name="T35" fmla="*/ 93 h 822"/>
                      <a:gd name="T36" fmla="*/ 42 w 368"/>
                      <a:gd name="T37" fmla="*/ 80 h 822"/>
                      <a:gd name="T38" fmla="*/ 46 w 368"/>
                      <a:gd name="T39" fmla="*/ 70 h 822"/>
                      <a:gd name="T40" fmla="*/ 46 w 368"/>
                      <a:gd name="T41" fmla="*/ 55 h 822"/>
                      <a:gd name="T42" fmla="*/ 46 w 368"/>
                      <a:gd name="T43" fmla="*/ 40 h 822"/>
                      <a:gd name="T44" fmla="*/ 42 w 368"/>
                      <a:gd name="T45" fmla="*/ 27 h 822"/>
                      <a:gd name="T46" fmla="*/ 40 w 368"/>
                      <a:gd name="T47" fmla="*/ 18 h 82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368"/>
                      <a:gd name="T73" fmla="*/ 0 h 822"/>
                      <a:gd name="T74" fmla="*/ 368 w 368"/>
                      <a:gd name="T75" fmla="*/ 822 h 822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368" h="822">
                        <a:moveTo>
                          <a:pt x="316" y="144"/>
                        </a:moveTo>
                        <a:lnTo>
                          <a:pt x="279" y="50"/>
                        </a:lnTo>
                        <a:lnTo>
                          <a:pt x="232" y="0"/>
                        </a:lnTo>
                        <a:lnTo>
                          <a:pt x="178" y="0"/>
                        </a:lnTo>
                        <a:lnTo>
                          <a:pt x="110" y="27"/>
                        </a:lnTo>
                        <a:lnTo>
                          <a:pt x="27" y="111"/>
                        </a:lnTo>
                        <a:lnTo>
                          <a:pt x="0" y="184"/>
                        </a:lnTo>
                        <a:lnTo>
                          <a:pt x="50" y="268"/>
                        </a:lnTo>
                        <a:lnTo>
                          <a:pt x="128" y="336"/>
                        </a:lnTo>
                        <a:lnTo>
                          <a:pt x="151" y="431"/>
                        </a:lnTo>
                        <a:lnTo>
                          <a:pt x="144" y="514"/>
                        </a:lnTo>
                        <a:lnTo>
                          <a:pt x="110" y="586"/>
                        </a:lnTo>
                        <a:lnTo>
                          <a:pt x="33" y="650"/>
                        </a:lnTo>
                        <a:lnTo>
                          <a:pt x="0" y="720"/>
                        </a:lnTo>
                        <a:lnTo>
                          <a:pt x="27" y="799"/>
                        </a:lnTo>
                        <a:lnTo>
                          <a:pt x="100" y="822"/>
                        </a:lnTo>
                        <a:lnTo>
                          <a:pt x="184" y="799"/>
                        </a:lnTo>
                        <a:lnTo>
                          <a:pt x="266" y="737"/>
                        </a:lnTo>
                        <a:lnTo>
                          <a:pt x="333" y="636"/>
                        </a:lnTo>
                        <a:lnTo>
                          <a:pt x="361" y="553"/>
                        </a:lnTo>
                        <a:lnTo>
                          <a:pt x="368" y="435"/>
                        </a:lnTo>
                        <a:lnTo>
                          <a:pt x="361" y="313"/>
                        </a:lnTo>
                        <a:lnTo>
                          <a:pt x="333" y="212"/>
                        </a:lnTo>
                        <a:lnTo>
                          <a:pt x="316" y="14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" name="Freeform 29"/>
                  <p:cNvSpPr>
                    <a:spLocks/>
                  </p:cNvSpPr>
                  <p:nvPr/>
                </p:nvSpPr>
                <p:spPr bwMode="auto">
                  <a:xfrm>
                    <a:off x="2155" y="3207"/>
                    <a:ext cx="456" cy="411"/>
                  </a:xfrm>
                  <a:custGeom>
                    <a:avLst/>
                    <a:gdLst>
                      <a:gd name="T0" fmla="*/ 20 w 914"/>
                      <a:gd name="T1" fmla="*/ 80 h 821"/>
                      <a:gd name="T2" fmla="*/ 9 w 914"/>
                      <a:gd name="T3" fmla="*/ 81 h 821"/>
                      <a:gd name="T4" fmla="*/ 2 w 914"/>
                      <a:gd name="T5" fmla="*/ 84 h 821"/>
                      <a:gd name="T6" fmla="*/ 0 w 914"/>
                      <a:gd name="T7" fmla="*/ 90 h 821"/>
                      <a:gd name="T8" fmla="*/ 4 w 914"/>
                      <a:gd name="T9" fmla="*/ 97 h 821"/>
                      <a:gd name="T10" fmla="*/ 14 w 914"/>
                      <a:gd name="T11" fmla="*/ 101 h 821"/>
                      <a:gd name="T12" fmla="*/ 25 w 914"/>
                      <a:gd name="T13" fmla="*/ 103 h 821"/>
                      <a:gd name="T14" fmla="*/ 39 w 914"/>
                      <a:gd name="T15" fmla="*/ 95 h 821"/>
                      <a:gd name="T16" fmla="*/ 56 w 914"/>
                      <a:gd name="T17" fmla="*/ 84 h 821"/>
                      <a:gd name="T18" fmla="*/ 74 w 914"/>
                      <a:gd name="T19" fmla="*/ 71 h 821"/>
                      <a:gd name="T20" fmla="*/ 92 w 914"/>
                      <a:gd name="T21" fmla="*/ 51 h 821"/>
                      <a:gd name="T22" fmla="*/ 104 w 914"/>
                      <a:gd name="T23" fmla="*/ 31 h 821"/>
                      <a:gd name="T24" fmla="*/ 109 w 914"/>
                      <a:gd name="T25" fmla="*/ 19 h 821"/>
                      <a:gd name="T26" fmla="*/ 114 w 914"/>
                      <a:gd name="T27" fmla="*/ 15 h 821"/>
                      <a:gd name="T28" fmla="*/ 112 w 914"/>
                      <a:gd name="T29" fmla="*/ 8 h 821"/>
                      <a:gd name="T30" fmla="*/ 102 w 914"/>
                      <a:gd name="T31" fmla="*/ 0 h 821"/>
                      <a:gd name="T32" fmla="*/ 91 w 914"/>
                      <a:gd name="T33" fmla="*/ 0 h 821"/>
                      <a:gd name="T34" fmla="*/ 88 w 914"/>
                      <a:gd name="T35" fmla="*/ 6 h 821"/>
                      <a:gd name="T36" fmla="*/ 90 w 914"/>
                      <a:gd name="T37" fmla="*/ 14 h 821"/>
                      <a:gd name="T38" fmla="*/ 94 w 914"/>
                      <a:gd name="T39" fmla="*/ 22 h 821"/>
                      <a:gd name="T40" fmla="*/ 100 w 914"/>
                      <a:gd name="T41" fmla="*/ 24 h 821"/>
                      <a:gd name="T42" fmla="*/ 90 w 914"/>
                      <a:gd name="T43" fmla="*/ 45 h 821"/>
                      <a:gd name="T44" fmla="*/ 78 w 914"/>
                      <a:gd name="T45" fmla="*/ 56 h 821"/>
                      <a:gd name="T46" fmla="*/ 66 w 914"/>
                      <a:gd name="T47" fmla="*/ 65 h 821"/>
                      <a:gd name="T48" fmla="*/ 47 w 914"/>
                      <a:gd name="T49" fmla="*/ 75 h 821"/>
                      <a:gd name="T50" fmla="*/ 31 w 914"/>
                      <a:gd name="T51" fmla="*/ 84 h 821"/>
                      <a:gd name="T52" fmla="*/ 20 w 914"/>
                      <a:gd name="T53" fmla="*/ 80 h 821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914"/>
                      <a:gd name="T82" fmla="*/ 0 h 821"/>
                      <a:gd name="T83" fmla="*/ 914 w 914"/>
                      <a:gd name="T84" fmla="*/ 821 h 821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914" h="821">
                        <a:moveTo>
                          <a:pt x="166" y="635"/>
                        </a:moveTo>
                        <a:lnTo>
                          <a:pt x="76" y="643"/>
                        </a:lnTo>
                        <a:lnTo>
                          <a:pt x="17" y="665"/>
                        </a:lnTo>
                        <a:lnTo>
                          <a:pt x="0" y="713"/>
                        </a:lnTo>
                        <a:lnTo>
                          <a:pt x="38" y="770"/>
                        </a:lnTo>
                        <a:lnTo>
                          <a:pt x="116" y="808"/>
                        </a:lnTo>
                        <a:lnTo>
                          <a:pt x="200" y="821"/>
                        </a:lnTo>
                        <a:lnTo>
                          <a:pt x="318" y="760"/>
                        </a:lnTo>
                        <a:lnTo>
                          <a:pt x="448" y="669"/>
                        </a:lnTo>
                        <a:lnTo>
                          <a:pt x="599" y="564"/>
                        </a:lnTo>
                        <a:lnTo>
                          <a:pt x="739" y="402"/>
                        </a:lnTo>
                        <a:lnTo>
                          <a:pt x="836" y="244"/>
                        </a:lnTo>
                        <a:lnTo>
                          <a:pt x="878" y="145"/>
                        </a:lnTo>
                        <a:lnTo>
                          <a:pt x="914" y="116"/>
                        </a:lnTo>
                        <a:lnTo>
                          <a:pt x="902" y="59"/>
                        </a:lnTo>
                        <a:lnTo>
                          <a:pt x="817" y="0"/>
                        </a:lnTo>
                        <a:lnTo>
                          <a:pt x="731" y="0"/>
                        </a:lnTo>
                        <a:lnTo>
                          <a:pt x="712" y="44"/>
                        </a:lnTo>
                        <a:lnTo>
                          <a:pt x="725" y="112"/>
                        </a:lnTo>
                        <a:lnTo>
                          <a:pt x="760" y="170"/>
                        </a:lnTo>
                        <a:lnTo>
                          <a:pt x="801" y="185"/>
                        </a:lnTo>
                        <a:lnTo>
                          <a:pt x="723" y="356"/>
                        </a:lnTo>
                        <a:lnTo>
                          <a:pt x="632" y="446"/>
                        </a:lnTo>
                        <a:lnTo>
                          <a:pt x="530" y="519"/>
                        </a:lnTo>
                        <a:lnTo>
                          <a:pt x="376" y="595"/>
                        </a:lnTo>
                        <a:lnTo>
                          <a:pt x="250" y="671"/>
                        </a:lnTo>
                        <a:lnTo>
                          <a:pt x="166" y="63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2220" y="3216"/>
                    <a:ext cx="376" cy="267"/>
                  </a:xfrm>
                  <a:custGeom>
                    <a:avLst/>
                    <a:gdLst>
                      <a:gd name="T0" fmla="*/ 2 w 753"/>
                      <a:gd name="T1" fmla="*/ 67 h 534"/>
                      <a:gd name="T2" fmla="*/ 0 w 753"/>
                      <a:gd name="T3" fmla="*/ 58 h 534"/>
                      <a:gd name="T4" fmla="*/ 3 w 753"/>
                      <a:gd name="T5" fmla="*/ 52 h 534"/>
                      <a:gd name="T6" fmla="*/ 18 w 753"/>
                      <a:gd name="T7" fmla="*/ 42 h 534"/>
                      <a:gd name="T8" fmla="*/ 36 w 753"/>
                      <a:gd name="T9" fmla="*/ 31 h 534"/>
                      <a:gd name="T10" fmla="*/ 58 w 753"/>
                      <a:gd name="T11" fmla="*/ 21 h 534"/>
                      <a:gd name="T12" fmla="*/ 71 w 753"/>
                      <a:gd name="T13" fmla="*/ 17 h 534"/>
                      <a:gd name="T14" fmla="*/ 76 w 753"/>
                      <a:gd name="T15" fmla="*/ 13 h 534"/>
                      <a:gd name="T16" fmla="*/ 75 w 753"/>
                      <a:gd name="T17" fmla="*/ 4 h 534"/>
                      <a:gd name="T18" fmla="*/ 80 w 753"/>
                      <a:gd name="T19" fmla="*/ 0 h 534"/>
                      <a:gd name="T20" fmla="*/ 87 w 753"/>
                      <a:gd name="T21" fmla="*/ 1 h 534"/>
                      <a:gd name="T22" fmla="*/ 94 w 753"/>
                      <a:gd name="T23" fmla="*/ 6 h 534"/>
                      <a:gd name="T24" fmla="*/ 93 w 753"/>
                      <a:gd name="T25" fmla="*/ 11 h 534"/>
                      <a:gd name="T26" fmla="*/ 88 w 753"/>
                      <a:gd name="T27" fmla="*/ 17 h 534"/>
                      <a:gd name="T28" fmla="*/ 80 w 753"/>
                      <a:gd name="T29" fmla="*/ 18 h 534"/>
                      <a:gd name="T30" fmla="*/ 68 w 753"/>
                      <a:gd name="T31" fmla="*/ 23 h 534"/>
                      <a:gd name="T32" fmla="*/ 47 w 753"/>
                      <a:gd name="T33" fmla="*/ 31 h 534"/>
                      <a:gd name="T34" fmla="*/ 28 w 753"/>
                      <a:gd name="T35" fmla="*/ 41 h 534"/>
                      <a:gd name="T36" fmla="*/ 17 w 753"/>
                      <a:gd name="T37" fmla="*/ 53 h 534"/>
                      <a:gd name="T38" fmla="*/ 10 w 753"/>
                      <a:gd name="T39" fmla="*/ 63 h 534"/>
                      <a:gd name="T40" fmla="*/ 2 w 753"/>
                      <a:gd name="T41" fmla="*/ 67 h 53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53"/>
                      <a:gd name="T64" fmla="*/ 0 h 534"/>
                      <a:gd name="T65" fmla="*/ 753 w 753"/>
                      <a:gd name="T66" fmla="*/ 534 h 53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53" h="534">
                        <a:moveTo>
                          <a:pt x="17" y="534"/>
                        </a:moveTo>
                        <a:lnTo>
                          <a:pt x="0" y="469"/>
                        </a:lnTo>
                        <a:lnTo>
                          <a:pt x="27" y="419"/>
                        </a:lnTo>
                        <a:lnTo>
                          <a:pt x="147" y="339"/>
                        </a:lnTo>
                        <a:lnTo>
                          <a:pt x="293" y="250"/>
                        </a:lnTo>
                        <a:lnTo>
                          <a:pt x="469" y="168"/>
                        </a:lnTo>
                        <a:lnTo>
                          <a:pt x="570" y="133"/>
                        </a:lnTo>
                        <a:lnTo>
                          <a:pt x="609" y="104"/>
                        </a:lnTo>
                        <a:lnTo>
                          <a:pt x="601" y="38"/>
                        </a:lnTo>
                        <a:lnTo>
                          <a:pt x="642" y="0"/>
                        </a:lnTo>
                        <a:lnTo>
                          <a:pt x="700" y="3"/>
                        </a:lnTo>
                        <a:lnTo>
                          <a:pt x="753" y="53"/>
                        </a:lnTo>
                        <a:lnTo>
                          <a:pt x="744" y="91"/>
                        </a:lnTo>
                        <a:lnTo>
                          <a:pt x="708" y="135"/>
                        </a:lnTo>
                        <a:lnTo>
                          <a:pt x="644" y="145"/>
                        </a:lnTo>
                        <a:lnTo>
                          <a:pt x="545" y="184"/>
                        </a:lnTo>
                        <a:lnTo>
                          <a:pt x="382" y="255"/>
                        </a:lnTo>
                        <a:lnTo>
                          <a:pt x="231" y="328"/>
                        </a:lnTo>
                        <a:lnTo>
                          <a:pt x="139" y="429"/>
                        </a:lnTo>
                        <a:lnTo>
                          <a:pt x="84" y="509"/>
                        </a:lnTo>
                        <a:lnTo>
                          <a:pt x="17" y="53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" name="Freeform 31"/>
                  <p:cNvSpPr>
                    <a:spLocks/>
                  </p:cNvSpPr>
                  <p:nvPr/>
                </p:nvSpPr>
                <p:spPr bwMode="auto">
                  <a:xfrm>
                    <a:off x="1898" y="3775"/>
                    <a:ext cx="339" cy="349"/>
                  </a:xfrm>
                  <a:custGeom>
                    <a:avLst/>
                    <a:gdLst>
                      <a:gd name="T0" fmla="*/ 70 w 678"/>
                      <a:gd name="T1" fmla="*/ 33 h 698"/>
                      <a:gd name="T2" fmla="*/ 62 w 678"/>
                      <a:gd name="T3" fmla="*/ 17 h 698"/>
                      <a:gd name="T4" fmla="*/ 62 w 678"/>
                      <a:gd name="T5" fmla="*/ 6 h 698"/>
                      <a:gd name="T6" fmla="*/ 69 w 678"/>
                      <a:gd name="T7" fmla="*/ 0 h 698"/>
                      <a:gd name="T8" fmla="*/ 77 w 678"/>
                      <a:gd name="T9" fmla="*/ 3 h 698"/>
                      <a:gd name="T10" fmla="*/ 82 w 678"/>
                      <a:gd name="T11" fmla="*/ 16 h 698"/>
                      <a:gd name="T12" fmla="*/ 85 w 678"/>
                      <a:gd name="T13" fmla="*/ 42 h 698"/>
                      <a:gd name="T14" fmla="*/ 85 w 678"/>
                      <a:gd name="T15" fmla="*/ 60 h 698"/>
                      <a:gd name="T16" fmla="*/ 79 w 678"/>
                      <a:gd name="T17" fmla="*/ 79 h 698"/>
                      <a:gd name="T18" fmla="*/ 70 w 678"/>
                      <a:gd name="T19" fmla="*/ 82 h 698"/>
                      <a:gd name="T20" fmla="*/ 58 w 678"/>
                      <a:gd name="T21" fmla="*/ 84 h 698"/>
                      <a:gd name="T22" fmla="*/ 40 w 678"/>
                      <a:gd name="T23" fmla="*/ 78 h 698"/>
                      <a:gd name="T24" fmla="*/ 31 w 678"/>
                      <a:gd name="T25" fmla="*/ 70 h 698"/>
                      <a:gd name="T26" fmla="*/ 22 w 678"/>
                      <a:gd name="T27" fmla="*/ 60 h 698"/>
                      <a:gd name="T28" fmla="*/ 21 w 678"/>
                      <a:gd name="T29" fmla="*/ 71 h 698"/>
                      <a:gd name="T30" fmla="*/ 17 w 678"/>
                      <a:gd name="T31" fmla="*/ 81 h 698"/>
                      <a:gd name="T32" fmla="*/ 11 w 678"/>
                      <a:gd name="T33" fmla="*/ 87 h 698"/>
                      <a:gd name="T34" fmla="*/ 2 w 678"/>
                      <a:gd name="T35" fmla="*/ 87 h 698"/>
                      <a:gd name="T36" fmla="*/ 0 w 678"/>
                      <a:gd name="T37" fmla="*/ 81 h 698"/>
                      <a:gd name="T38" fmla="*/ 7 w 678"/>
                      <a:gd name="T39" fmla="*/ 79 h 698"/>
                      <a:gd name="T40" fmla="*/ 12 w 678"/>
                      <a:gd name="T41" fmla="*/ 74 h 698"/>
                      <a:gd name="T42" fmla="*/ 16 w 678"/>
                      <a:gd name="T43" fmla="*/ 62 h 698"/>
                      <a:gd name="T44" fmla="*/ 13 w 678"/>
                      <a:gd name="T45" fmla="*/ 52 h 698"/>
                      <a:gd name="T46" fmla="*/ 11 w 678"/>
                      <a:gd name="T47" fmla="*/ 47 h 698"/>
                      <a:gd name="T48" fmla="*/ 17 w 678"/>
                      <a:gd name="T49" fmla="*/ 44 h 698"/>
                      <a:gd name="T50" fmla="*/ 24 w 678"/>
                      <a:gd name="T51" fmla="*/ 45 h 698"/>
                      <a:gd name="T52" fmla="*/ 27 w 678"/>
                      <a:gd name="T53" fmla="*/ 53 h 698"/>
                      <a:gd name="T54" fmla="*/ 38 w 678"/>
                      <a:gd name="T55" fmla="*/ 62 h 698"/>
                      <a:gd name="T56" fmla="*/ 45 w 678"/>
                      <a:gd name="T57" fmla="*/ 69 h 698"/>
                      <a:gd name="T58" fmla="*/ 59 w 678"/>
                      <a:gd name="T59" fmla="*/ 72 h 698"/>
                      <a:gd name="T60" fmla="*/ 69 w 678"/>
                      <a:gd name="T61" fmla="*/ 72 h 698"/>
                      <a:gd name="T62" fmla="*/ 73 w 678"/>
                      <a:gd name="T63" fmla="*/ 65 h 698"/>
                      <a:gd name="T64" fmla="*/ 77 w 678"/>
                      <a:gd name="T65" fmla="*/ 56 h 698"/>
                      <a:gd name="T66" fmla="*/ 75 w 678"/>
                      <a:gd name="T67" fmla="*/ 46 h 698"/>
                      <a:gd name="T68" fmla="*/ 73 w 678"/>
                      <a:gd name="T69" fmla="*/ 40 h 698"/>
                      <a:gd name="T70" fmla="*/ 70 w 678"/>
                      <a:gd name="T71" fmla="*/ 33 h 6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78"/>
                      <a:gd name="T109" fmla="*/ 0 h 698"/>
                      <a:gd name="T110" fmla="*/ 678 w 678"/>
                      <a:gd name="T111" fmla="*/ 698 h 6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78" h="698">
                        <a:moveTo>
                          <a:pt x="560" y="263"/>
                        </a:moveTo>
                        <a:lnTo>
                          <a:pt x="499" y="134"/>
                        </a:lnTo>
                        <a:lnTo>
                          <a:pt x="499" y="50"/>
                        </a:lnTo>
                        <a:lnTo>
                          <a:pt x="549" y="0"/>
                        </a:lnTo>
                        <a:lnTo>
                          <a:pt x="611" y="17"/>
                        </a:lnTo>
                        <a:lnTo>
                          <a:pt x="650" y="128"/>
                        </a:lnTo>
                        <a:lnTo>
                          <a:pt x="678" y="334"/>
                        </a:lnTo>
                        <a:lnTo>
                          <a:pt x="678" y="485"/>
                        </a:lnTo>
                        <a:lnTo>
                          <a:pt x="628" y="630"/>
                        </a:lnTo>
                        <a:lnTo>
                          <a:pt x="560" y="654"/>
                        </a:lnTo>
                        <a:lnTo>
                          <a:pt x="466" y="665"/>
                        </a:lnTo>
                        <a:lnTo>
                          <a:pt x="316" y="620"/>
                        </a:lnTo>
                        <a:lnTo>
                          <a:pt x="249" y="553"/>
                        </a:lnTo>
                        <a:lnTo>
                          <a:pt x="178" y="485"/>
                        </a:lnTo>
                        <a:lnTo>
                          <a:pt x="165" y="564"/>
                        </a:lnTo>
                        <a:lnTo>
                          <a:pt x="134" y="648"/>
                        </a:lnTo>
                        <a:lnTo>
                          <a:pt x="83" y="698"/>
                        </a:lnTo>
                        <a:lnTo>
                          <a:pt x="16" y="698"/>
                        </a:lnTo>
                        <a:lnTo>
                          <a:pt x="0" y="648"/>
                        </a:lnTo>
                        <a:lnTo>
                          <a:pt x="60" y="630"/>
                        </a:lnTo>
                        <a:lnTo>
                          <a:pt x="101" y="587"/>
                        </a:lnTo>
                        <a:lnTo>
                          <a:pt x="128" y="502"/>
                        </a:lnTo>
                        <a:lnTo>
                          <a:pt x="111" y="419"/>
                        </a:lnTo>
                        <a:lnTo>
                          <a:pt x="83" y="380"/>
                        </a:lnTo>
                        <a:lnTo>
                          <a:pt x="134" y="347"/>
                        </a:lnTo>
                        <a:lnTo>
                          <a:pt x="194" y="364"/>
                        </a:lnTo>
                        <a:lnTo>
                          <a:pt x="216" y="431"/>
                        </a:lnTo>
                        <a:lnTo>
                          <a:pt x="299" y="502"/>
                        </a:lnTo>
                        <a:lnTo>
                          <a:pt x="367" y="547"/>
                        </a:lnTo>
                        <a:lnTo>
                          <a:pt x="479" y="570"/>
                        </a:lnTo>
                        <a:lnTo>
                          <a:pt x="549" y="570"/>
                        </a:lnTo>
                        <a:lnTo>
                          <a:pt x="584" y="519"/>
                        </a:lnTo>
                        <a:lnTo>
                          <a:pt x="611" y="452"/>
                        </a:lnTo>
                        <a:lnTo>
                          <a:pt x="600" y="368"/>
                        </a:lnTo>
                        <a:lnTo>
                          <a:pt x="584" y="314"/>
                        </a:lnTo>
                        <a:lnTo>
                          <a:pt x="560" y="2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" name="Freeform 32"/>
                  <p:cNvSpPr>
                    <a:spLocks/>
                  </p:cNvSpPr>
                  <p:nvPr/>
                </p:nvSpPr>
                <p:spPr bwMode="auto">
                  <a:xfrm>
                    <a:off x="2173" y="3756"/>
                    <a:ext cx="451" cy="346"/>
                  </a:xfrm>
                  <a:custGeom>
                    <a:avLst/>
                    <a:gdLst>
                      <a:gd name="T0" fmla="*/ 4 w 904"/>
                      <a:gd name="T1" fmla="*/ 0 h 694"/>
                      <a:gd name="T2" fmla="*/ 0 w 904"/>
                      <a:gd name="T3" fmla="*/ 7 h 694"/>
                      <a:gd name="T4" fmla="*/ 2 w 904"/>
                      <a:gd name="T5" fmla="*/ 17 h 694"/>
                      <a:gd name="T6" fmla="*/ 9 w 904"/>
                      <a:gd name="T7" fmla="*/ 23 h 694"/>
                      <a:gd name="T8" fmla="*/ 27 w 904"/>
                      <a:gd name="T9" fmla="*/ 25 h 694"/>
                      <a:gd name="T10" fmla="*/ 51 w 904"/>
                      <a:gd name="T11" fmla="*/ 21 h 694"/>
                      <a:gd name="T12" fmla="*/ 62 w 904"/>
                      <a:gd name="T13" fmla="*/ 16 h 694"/>
                      <a:gd name="T14" fmla="*/ 71 w 904"/>
                      <a:gd name="T15" fmla="*/ 13 h 694"/>
                      <a:gd name="T16" fmla="*/ 75 w 904"/>
                      <a:gd name="T17" fmla="*/ 15 h 694"/>
                      <a:gd name="T18" fmla="*/ 74 w 904"/>
                      <a:gd name="T19" fmla="*/ 21 h 694"/>
                      <a:gd name="T20" fmla="*/ 69 w 904"/>
                      <a:gd name="T21" fmla="*/ 30 h 694"/>
                      <a:gd name="T22" fmla="*/ 62 w 904"/>
                      <a:gd name="T23" fmla="*/ 46 h 694"/>
                      <a:gd name="T24" fmla="*/ 60 w 904"/>
                      <a:gd name="T25" fmla="*/ 61 h 694"/>
                      <a:gd name="T26" fmla="*/ 60 w 904"/>
                      <a:gd name="T27" fmla="*/ 73 h 694"/>
                      <a:gd name="T28" fmla="*/ 58 w 904"/>
                      <a:gd name="T29" fmla="*/ 78 h 694"/>
                      <a:gd name="T30" fmla="*/ 59 w 904"/>
                      <a:gd name="T31" fmla="*/ 83 h 694"/>
                      <a:gd name="T32" fmla="*/ 64 w 904"/>
                      <a:gd name="T33" fmla="*/ 83 h 694"/>
                      <a:gd name="T34" fmla="*/ 70 w 904"/>
                      <a:gd name="T35" fmla="*/ 80 h 694"/>
                      <a:gd name="T36" fmla="*/ 85 w 904"/>
                      <a:gd name="T37" fmla="*/ 79 h 694"/>
                      <a:gd name="T38" fmla="*/ 98 w 904"/>
                      <a:gd name="T39" fmla="*/ 83 h 694"/>
                      <a:gd name="T40" fmla="*/ 102 w 904"/>
                      <a:gd name="T41" fmla="*/ 86 h 694"/>
                      <a:gd name="T42" fmla="*/ 112 w 904"/>
                      <a:gd name="T43" fmla="*/ 81 h 694"/>
                      <a:gd name="T44" fmla="*/ 112 w 904"/>
                      <a:gd name="T45" fmla="*/ 77 h 694"/>
                      <a:gd name="T46" fmla="*/ 106 w 904"/>
                      <a:gd name="T47" fmla="*/ 76 h 694"/>
                      <a:gd name="T48" fmla="*/ 94 w 904"/>
                      <a:gd name="T49" fmla="*/ 73 h 694"/>
                      <a:gd name="T50" fmla="*/ 76 w 904"/>
                      <a:gd name="T51" fmla="*/ 74 h 694"/>
                      <a:gd name="T52" fmla="*/ 69 w 904"/>
                      <a:gd name="T53" fmla="*/ 75 h 694"/>
                      <a:gd name="T54" fmla="*/ 66 w 904"/>
                      <a:gd name="T55" fmla="*/ 73 h 694"/>
                      <a:gd name="T56" fmla="*/ 66 w 904"/>
                      <a:gd name="T57" fmla="*/ 59 h 694"/>
                      <a:gd name="T58" fmla="*/ 72 w 904"/>
                      <a:gd name="T59" fmla="*/ 44 h 694"/>
                      <a:gd name="T60" fmla="*/ 79 w 904"/>
                      <a:gd name="T61" fmla="*/ 32 h 694"/>
                      <a:gd name="T62" fmla="*/ 82 w 904"/>
                      <a:gd name="T63" fmla="*/ 17 h 694"/>
                      <a:gd name="T64" fmla="*/ 82 w 904"/>
                      <a:gd name="T65" fmla="*/ 9 h 694"/>
                      <a:gd name="T66" fmla="*/ 79 w 904"/>
                      <a:gd name="T67" fmla="*/ 2 h 694"/>
                      <a:gd name="T68" fmla="*/ 72 w 904"/>
                      <a:gd name="T69" fmla="*/ 0 h 694"/>
                      <a:gd name="T70" fmla="*/ 60 w 904"/>
                      <a:gd name="T71" fmla="*/ 5 h 694"/>
                      <a:gd name="T72" fmla="*/ 45 w 904"/>
                      <a:gd name="T73" fmla="*/ 9 h 694"/>
                      <a:gd name="T74" fmla="*/ 30 w 904"/>
                      <a:gd name="T75" fmla="*/ 9 h 694"/>
                      <a:gd name="T76" fmla="*/ 19 w 904"/>
                      <a:gd name="T77" fmla="*/ 6 h 694"/>
                      <a:gd name="T78" fmla="*/ 10 w 904"/>
                      <a:gd name="T79" fmla="*/ 2 h 694"/>
                      <a:gd name="T80" fmla="*/ 4 w 904"/>
                      <a:gd name="T81" fmla="*/ 0 h 69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904"/>
                      <a:gd name="T124" fmla="*/ 0 h 694"/>
                      <a:gd name="T125" fmla="*/ 904 w 904"/>
                      <a:gd name="T126" fmla="*/ 694 h 69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904" h="694">
                        <a:moveTo>
                          <a:pt x="34" y="0"/>
                        </a:moveTo>
                        <a:lnTo>
                          <a:pt x="0" y="57"/>
                        </a:lnTo>
                        <a:lnTo>
                          <a:pt x="17" y="141"/>
                        </a:lnTo>
                        <a:lnTo>
                          <a:pt x="78" y="185"/>
                        </a:lnTo>
                        <a:lnTo>
                          <a:pt x="219" y="201"/>
                        </a:lnTo>
                        <a:lnTo>
                          <a:pt x="412" y="174"/>
                        </a:lnTo>
                        <a:lnTo>
                          <a:pt x="503" y="135"/>
                        </a:lnTo>
                        <a:lnTo>
                          <a:pt x="570" y="107"/>
                        </a:lnTo>
                        <a:lnTo>
                          <a:pt x="603" y="124"/>
                        </a:lnTo>
                        <a:lnTo>
                          <a:pt x="597" y="174"/>
                        </a:lnTo>
                        <a:lnTo>
                          <a:pt x="553" y="240"/>
                        </a:lnTo>
                        <a:lnTo>
                          <a:pt x="503" y="374"/>
                        </a:lnTo>
                        <a:lnTo>
                          <a:pt x="485" y="492"/>
                        </a:lnTo>
                        <a:lnTo>
                          <a:pt x="485" y="586"/>
                        </a:lnTo>
                        <a:lnTo>
                          <a:pt x="469" y="626"/>
                        </a:lnTo>
                        <a:lnTo>
                          <a:pt x="479" y="670"/>
                        </a:lnTo>
                        <a:lnTo>
                          <a:pt x="520" y="670"/>
                        </a:lnTo>
                        <a:lnTo>
                          <a:pt x="563" y="643"/>
                        </a:lnTo>
                        <a:lnTo>
                          <a:pt x="681" y="636"/>
                        </a:lnTo>
                        <a:lnTo>
                          <a:pt x="786" y="670"/>
                        </a:lnTo>
                        <a:lnTo>
                          <a:pt x="820" y="694"/>
                        </a:lnTo>
                        <a:lnTo>
                          <a:pt x="904" y="653"/>
                        </a:lnTo>
                        <a:lnTo>
                          <a:pt x="904" y="620"/>
                        </a:lnTo>
                        <a:lnTo>
                          <a:pt x="854" y="609"/>
                        </a:lnTo>
                        <a:lnTo>
                          <a:pt x="753" y="586"/>
                        </a:lnTo>
                        <a:lnTo>
                          <a:pt x="614" y="593"/>
                        </a:lnTo>
                        <a:lnTo>
                          <a:pt x="553" y="603"/>
                        </a:lnTo>
                        <a:lnTo>
                          <a:pt x="536" y="586"/>
                        </a:lnTo>
                        <a:lnTo>
                          <a:pt x="536" y="475"/>
                        </a:lnTo>
                        <a:lnTo>
                          <a:pt x="580" y="353"/>
                        </a:lnTo>
                        <a:lnTo>
                          <a:pt x="637" y="256"/>
                        </a:lnTo>
                        <a:lnTo>
                          <a:pt x="664" y="141"/>
                        </a:lnTo>
                        <a:lnTo>
                          <a:pt x="664" y="73"/>
                        </a:lnTo>
                        <a:lnTo>
                          <a:pt x="637" y="23"/>
                        </a:lnTo>
                        <a:lnTo>
                          <a:pt x="580" y="7"/>
                        </a:lnTo>
                        <a:lnTo>
                          <a:pt x="485" y="40"/>
                        </a:lnTo>
                        <a:lnTo>
                          <a:pt x="363" y="73"/>
                        </a:lnTo>
                        <a:lnTo>
                          <a:pt x="246" y="73"/>
                        </a:lnTo>
                        <a:lnTo>
                          <a:pt x="152" y="50"/>
                        </a:lnTo>
                        <a:lnTo>
                          <a:pt x="84" y="17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 rot="19297313" flipH="1">
                  <a:off x="2496" y="2681"/>
                  <a:ext cx="321" cy="404"/>
                </a:xfrm>
                <a:custGeom>
                  <a:avLst/>
                  <a:gdLst>
                    <a:gd name="T0" fmla="*/ 175 w 435"/>
                    <a:gd name="T1" fmla="*/ 442 h 368"/>
                    <a:gd name="T2" fmla="*/ 175 w 435"/>
                    <a:gd name="T3" fmla="*/ 201 h 368"/>
                    <a:gd name="T4" fmla="*/ 154 w 435"/>
                    <a:gd name="T5" fmla="*/ 45 h 368"/>
                    <a:gd name="T6" fmla="*/ 114 w 435"/>
                    <a:gd name="T7" fmla="*/ 0 h 368"/>
                    <a:gd name="T8" fmla="*/ 85 w 435"/>
                    <a:gd name="T9" fmla="*/ 9 h 368"/>
                    <a:gd name="T10" fmla="*/ 72 w 435"/>
                    <a:gd name="T11" fmla="*/ 76 h 368"/>
                    <a:gd name="T12" fmla="*/ 78 w 435"/>
                    <a:gd name="T13" fmla="*/ 184 h 368"/>
                    <a:gd name="T14" fmla="*/ 45 w 435"/>
                    <a:gd name="T15" fmla="*/ 161 h 368"/>
                    <a:gd name="T16" fmla="*/ 13 w 435"/>
                    <a:gd name="T17" fmla="*/ 177 h 368"/>
                    <a:gd name="T18" fmla="*/ 0 w 435"/>
                    <a:gd name="T19" fmla="*/ 245 h 368"/>
                    <a:gd name="T20" fmla="*/ 0 w 435"/>
                    <a:gd name="T21" fmla="*/ 340 h 368"/>
                    <a:gd name="T22" fmla="*/ 20 w 435"/>
                    <a:gd name="T23" fmla="*/ 419 h 368"/>
                    <a:gd name="T24" fmla="*/ 51 w 435"/>
                    <a:gd name="T25" fmla="*/ 463 h 368"/>
                    <a:gd name="T26" fmla="*/ 111 w 435"/>
                    <a:gd name="T27" fmla="*/ 487 h 368"/>
                    <a:gd name="T28" fmla="*/ 146 w 435"/>
                    <a:gd name="T29" fmla="*/ 487 h 368"/>
                    <a:gd name="T30" fmla="*/ 146 w 435"/>
                    <a:gd name="T31" fmla="*/ 419 h 368"/>
                    <a:gd name="T32" fmla="*/ 105 w 435"/>
                    <a:gd name="T33" fmla="*/ 419 h 368"/>
                    <a:gd name="T34" fmla="*/ 72 w 435"/>
                    <a:gd name="T35" fmla="*/ 419 h 368"/>
                    <a:gd name="T36" fmla="*/ 45 w 435"/>
                    <a:gd name="T37" fmla="*/ 396 h 368"/>
                    <a:gd name="T38" fmla="*/ 27 w 435"/>
                    <a:gd name="T39" fmla="*/ 361 h 368"/>
                    <a:gd name="T40" fmla="*/ 20 w 435"/>
                    <a:gd name="T41" fmla="*/ 308 h 368"/>
                    <a:gd name="T42" fmla="*/ 20 w 435"/>
                    <a:gd name="T43" fmla="*/ 249 h 368"/>
                    <a:gd name="T44" fmla="*/ 32 w 435"/>
                    <a:gd name="T45" fmla="*/ 229 h 368"/>
                    <a:gd name="T46" fmla="*/ 54 w 435"/>
                    <a:gd name="T47" fmla="*/ 229 h 368"/>
                    <a:gd name="T48" fmla="*/ 78 w 435"/>
                    <a:gd name="T49" fmla="*/ 245 h 368"/>
                    <a:gd name="T50" fmla="*/ 100 w 435"/>
                    <a:gd name="T51" fmla="*/ 272 h 368"/>
                    <a:gd name="T52" fmla="*/ 111 w 435"/>
                    <a:gd name="T53" fmla="*/ 285 h 368"/>
                    <a:gd name="T54" fmla="*/ 120 w 435"/>
                    <a:gd name="T55" fmla="*/ 266 h 368"/>
                    <a:gd name="T56" fmla="*/ 125 w 435"/>
                    <a:gd name="T57" fmla="*/ 222 h 368"/>
                    <a:gd name="T58" fmla="*/ 114 w 435"/>
                    <a:gd name="T59" fmla="*/ 177 h 368"/>
                    <a:gd name="T60" fmla="*/ 100 w 435"/>
                    <a:gd name="T61" fmla="*/ 134 h 368"/>
                    <a:gd name="T62" fmla="*/ 99 w 435"/>
                    <a:gd name="T63" fmla="*/ 90 h 368"/>
                    <a:gd name="T64" fmla="*/ 99 w 435"/>
                    <a:gd name="T65" fmla="*/ 54 h 368"/>
                    <a:gd name="T66" fmla="*/ 111 w 435"/>
                    <a:gd name="T67" fmla="*/ 45 h 368"/>
                    <a:gd name="T68" fmla="*/ 132 w 435"/>
                    <a:gd name="T69" fmla="*/ 76 h 368"/>
                    <a:gd name="T70" fmla="*/ 146 w 435"/>
                    <a:gd name="T71" fmla="*/ 134 h 368"/>
                    <a:gd name="T72" fmla="*/ 154 w 435"/>
                    <a:gd name="T73" fmla="*/ 184 h 368"/>
                    <a:gd name="T74" fmla="*/ 154 w 435"/>
                    <a:gd name="T75" fmla="*/ 249 h 368"/>
                    <a:gd name="T76" fmla="*/ 161 w 435"/>
                    <a:gd name="T77" fmla="*/ 396 h 368"/>
                    <a:gd name="T78" fmla="*/ 175 w 435"/>
                    <a:gd name="T79" fmla="*/ 442 h 36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35"/>
                    <a:gd name="T121" fmla="*/ 0 h 368"/>
                    <a:gd name="T122" fmla="*/ 435 w 435"/>
                    <a:gd name="T123" fmla="*/ 368 h 36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35" h="368">
                      <a:moveTo>
                        <a:pt x="435" y="334"/>
                      </a:moveTo>
                      <a:lnTo>
                        <a:pt x="435" y="152"/>
                      </a:lnTo>
                      <a:lnTo>
                        <a:pt x="384" y="34"/>
                      </a:lnTo>
                      <a:lnTo>
                        <a:pt x="283" y="0"/>
                      </a:lnTo>
                      <a:lnTo>
                        <a:pt x="212" y="6"/>
                      </a:lnTo>
                      <a:lnTo>
                        <a:pt x="179" y="57"/>
                      </a:lnTo>
                      <a:lnTo>
                        <a:pt x="195" y="139"/>
                      </a:lnTo>
                      <a:lnTo>
                        <a:pt x="111" y="122"/>
                      </a:lnTo>
                      <a:lnTo>
                        <a:pt x="33" y="134"/>
                      </a:lnTo>
                      <a:lnTo>
                        <a:pt x="0" y="185"/>
                      </a:lnTo>
                      <a:lnTo>
                        <a:pt x="0" y="257"/>
                      </a:lnTo>
                      <a:lnTo>
                        <a:pt x="50" y="317"/>
                      </a:lnTo>
                      <a:lnTo>
                        <a:pt x="128" y="350"/>
                      </a:lnTo>
                      <a:lnTo>
                        <a:pt x="278" y="368"/>
                      </a:lnTo>
                      <a:lnTo>
                        <a:pt x="363" y="368"/>
                      </a:lnTo>
                      <a:lnTo>
                        <a:pt x="363" y="317"/>
                      </a:lnTo>
                      <a:lnTo>
                        <a:pt x="262" y="317"/>
                      </a:lnTo>
                      <a:lnTo>
                        <a:pt x="179" y="317"/>
                      </a:lnTo>
                      <a:lnTo>
                        <a:pt x="111" y="300"/>
                      </a:lnTo>
                      <a:lnTo>
                        <a:pt x="67" y="273"/>
                      </a:lnTo>
                      <a:lnTo>
                        <a:pt x="50" y="233"/>
                      </a:lnTo>
                      <a:lnTo>
                        <a:pt x="50" y="189"/>
                      </a:lnTo>
                      <a:lnTo>
                        <a:pt x="78" y="173"/>
                      </a:lnTo>
                      <a:lnTo>
                        <a:pt x="134" y="173"/>
                      </a:lnTo>
                      <a:lnTo>
                        <a:pt x="195" y="185"/>
                      </a:lnTo>
                      <a:lnTo>
                        <a:pt x="249" y="206"/>
                      </a:lnTo>
                      <a:lnTo>
                        <a:pt x="278" y="216"/>
                      </a:lnTo>
                      <a:lnTo>
                        <a:pt x="300" y="200"/>
                      </a:lnTo>
                      <a:lnTo>
                        <a:pt x="313" y="168"/>
                      </a:lnTo>
                      <a:lnTo>
                        <a:pt x="283" y="134"/>
                      </a:lnTo>
                      <a:lnTo>
                        <a:pt x="249" y="101"/>
                      </a:lnTo>
                      <a:lnTo>
                        <a:pt x="245" y="68"/>
                      </a:lnTo>
                      <a:lnTo>
                        <a:pt x="245" y="41"/>
                      </a:lnTo>
                      <a:lnTo>
                        <a:pt x="278" y="34"/>
                      </a:lnTo>
                      <a:lnTo>
                        <a:pt x="329" y="57"/>
                      </a:lnTo>
                      <a:lnTo>
                        <a:pt x="363" y="101"/>
                      </a:lnTo>
                      <a:lnTo>
                        <a:pt x="384" y="139"/>
                      </a:lnTo>
                      <a:lnTo>
                        <a:pt x="384" y="189"/>
                      </a:lnTo>
                      <a:lnTo>
                        <a:pt x="400" y="300"/>
                      </a:lnTo>
                      <a:lnTo>
                        <a:pt x="435" y="33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 flipH="1">
                  <a:off x="2179" y="2776"/>
                  <a:ext cx="133" cy="339"/>
                </a:xfrm>
                <a:custGeom>
                  <a:avLst/>
                  <a:gdLst>
                    <a:gd name="T0" fmla="*/ 17 w 351"/>
                    <a:gd name="T1" fmla="*/ 205 h 408"/>
                    <a:gd name="T2" fmla="*/ 19 w 351"/>
                    <a:gd name="T3" fmla="*/ 137 h 408"/>
                    <a:gd name="T4" fmla="*/ 19 w 351"/>
                    <a:gd name="T5" fmla="*/ 96 h 408"/>
                    <a:gd name="T6" fmla="*/ 19 w 351"/>
                    <a:gd name="T7" fmla="*/ 42 h 408"/>
                    <a:gd name="T8" fmla="*/ 18 w 351"/>
                    <a:gd name="T9" fmla="*/ 13 h 408"/>
                    <a:gd name="T10" fmla="*/ 16 w 351"/>
                    <a:gd name="T11" fmla="*/ 0 h 408"/>
                    <a:gd name="T12" fmla="*/ 14 w 351"/>
                    <a:gd name="T13" fmla="*/ 0 h 408"/>
                    <a:gd name="T14" fmla="*/ 12 w 351"/>
                    <a:gd name="T15" fmla="*/ 10 h 408"/>
                    <a:gd name="T16" fmla="*/ 11 w 351"/>
                    <a:gd name="T17" fmla="*/ 22 h 408"/>
                    <a:gd name="T18" fmla="*/ 9 w 351"/>
                    <a:gd name="T19" fmla="*/ 58 h 408"/>
                    <a:gd name="T20" fmla="*/ 7 w 351"/>
                    <a:gd name="T21" fmla="*/ 42 h 408"/>
                    <a:gd name="T22" fmla="*/ 4 w 351"/>
                    <a:gd name="T23" fmla="*/ 42 h 408"/>
                    <a:gd name="T24" fmla="*/ 2 w 351"/>
                    <a:gd name="T25" fmla="*/ 52 h 408"/>
                    <a:gd name="T26" fmla="*/ 1 w 351"/>
                    <a:gd name="T27" fmla="*/ 70 h 408"/>
                    <a:gd name="T28" fmla="*/ 0 w 351"/>
                    <a:gd name="T29" fmla="*/ 96 h 408"/>
                    <a:gd name="T30" fmla="*/ 1 w 351"/>
                    <a:gd name="T31" fmla="*/ 128 h 408"/>
                    <a:gd name="T32" fmla="*/ 2 w 351"/>
                    <a:gd name="T33" fmla="*/ 157 h 408"/>
                    <a:gd name="T34" fmla="*/ 5 w 351"/>
                    <a:gd name="T35" fmla="*/ 186 h 408"/>
                    <a:gd name="T36" fmla="*/ 9 w 351"/>
                    <a:gd name="T37" fmla="*/ 214 h 408"/>
                    <a:gd name="T38" fmla="*/ 13 w 351"/>
                    <a:gd name="T39" fmla="*/ 234 h 408"/>
                    <a:gd name="T40" fmla="*/ 13 w 351"/>
                    <a:gd name="T41" fmla="*/ 220 h 408"/>
                    <a:gd name="T42" fmla="*/ 11 w 351"/>
                    <a:gd name="T43" fmla="*/ 192 h 408"/>
                    <a:gd name="T44" fmla="*/ 7 w 351"/>
                    <a:gd name="T45" fmla="*/ 174 h 408"/>
                    <a:gd name="T46" fmla="*/ 4 w 351"/>
                    <a:gd name="T47" fmla="*/ 155 h 408"/>
                    <a:gd name="T48" fmla="*/ 3 w 351"/>
                    <a:gd name="T49" fmla="*/ 128 h 408"/>
                    <a:gd name="T50" fmla="*/ 3 w 351"/>
                    <a:gd name="T51" fmla="*/ 100 h 408"/>
                    <a:gd name="T52" fmla="*/ 3 w 351"/>
                    <a:gd name="T53" fmla="*/ 76 h 408"/>
                    <a:gd name="T54" fmla="*/ 5 w 351"/>
                    <a:gd name="T55" fmla="*/ 70 h 408"/>
                    <a:gd name="T56" fmla="*/ 6 w 351"/>
                    <a:gd name="T57" fmla="*/ 67 h 408"/>
                    <a:gd name="T58" fmla="*/ 9 w 351"/>
                    <a:gd name="T59" fmla="*/ 76 h 408"/>
                    <a:gd name="T60" fmla="*/ 11 w 351"/>
                    <a:gd name="T61" fmla="*/ 96 h 408"/>
                    <a:gd name="T62" fmla="*/ 12 w 351"/>
                    <a:gd name="T63" fmla="*/ 108 h 408"/>
                    <a:gd name="T64" fmla="*/ 13 w 351"/>
                    <a:gd name="T65" fmla="*/ 106 h 408"/>
                    <a:gd name="T66" fmla="*/ 13 w 351"/>
                    <a:gd name="T67" fmla="*/ 70 h 408"/>
                    <a:gd name="T68" fmla="*/ 13 w 351"/>
                    <a:gd name="T69" fmla="*/ 42 h 408"/>
                    <a:gd name="T70" fmla="*/ 14 w 351"/>
                    <a:gd name="T71" fmla="*/ 32 h 408"/>
                    <a:gd name="T72" fmla="*/ 16 w 351"/>
                    <a:gd name="T73" fmla="*/ 32 h 408"/>
                    <a:gd name="T74" fmla="*/ 17 w 351"/>
                    <a:gd name="T75" fmla="*/ 42 h 408"/>
                    <a:gd name="T76" fmla="*/ 17 w 351"/>
                    <a:gd name="T77" fmla="*/ 108 h 408"/>
                    <a:gd name="T78" fmla="*/ 15 w 351"/>
                    <a:gd name="T79" fmla="*/ 186 h 408"/>
                    <a:gd name="T80" fmla="*/ 17 w 351"/>
                    <a:gd name="T81" fmla="*/ 205 h 4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1"/>
                    <a:gd name="T124" fmla="*/ 0 h 408"/>
                    <a:gd name="T125" fmla="*/ 351 w 351"/>
                    <a:gd name="T126" fmla="*/ 408 h 4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1" h="408">
                      <a:moveTo>
                        <a:pt x="311" y="357"/>
                      </a:moveTo>
                      <a:lnTo>
                        <a:pt x="345" y="239"/>
                      </a:lnTo>
                      <a:lnTo>
                        <a:pt x="351" y="168"/>
                      </a:lnTo>
                      <a:lnTo>
                        <a:pt x="351" y="74"/>
                      </a:lnTo>
                      <a:lnTo>
                        <a:pt x="334" y="23"/>
                      </a:lnTo>
                      <a:lnTo>
                        <a:pt x="301" y="0"/>
                      </a:lnTo>
                      <a:lnTo>
                        <a:pt x="263" y="0"/>
                      </a:lnTo>
                      <a:lnTo>
                        <a:pt x="217" y="17"/>
                      </a:lnTo>
                      <a:lnTo>
                        <a:pt x="200" y="40"/>
                      </a:lnTo>
                      <a:lnTo>
                        <a:pt x="178" y="101"/>
                      </a:lnTo>
                      <a:lnTo>
                        <a:pt x="128" y="74"/>
                      </a:lnTo>
                      <a:lnTo>
                        <a:pt x="68" y="74"/>
                      </a:lnTo>
                      <a:lnTo>
                        <a:pt x="27" y="91"/>
                      </a:lnTo>
                      <a:lnTo>
                        <a:pt x="10" y="122"/>
                      </a:lnTo>
                      <a:lnTo>
                        <a:pt x="0" y="168"/>
                      </a:lnTo>
                      <a:lnTo>
                        <a:pt x="10" y="223"/>
                      </a:lnTo>
                      <a:lnTo>
                        <a:pt x="27" y="273"/>
                      </a:lnTo>
                      <a:lnTo>
                        <a:pt x="95" y="324"/>
                      </a:lnTo>
                      <a:lnTo>
                        <a:pt x="168" y="374"/>
                      </a:lnTo>
                      <a:lnTo>
                        <a:pt x="246" y="408"/>
                      </a:lnTo>
                      <a:lnTo>
                        <a:pt x="246" y="384"/>
                      </a:lnTo>
                      <a:lnTo>
                        <a:pt x="196" y="334"/>
                      </a:lnTo>
                      <a:lnTo>
                        <a:pt x="134" y="303"/>
                      </a:lnTo>
                      <a:lnTo>
                        <a:pt x="78" y="269"/>
                      </a:lnTo>
                      <a:lnTo>
                        <a:pt x="60" y="223"/>
                      </a:lnTo>
                      <a:lnTo>
                        <a:pt x="60" y="173"/>
                      </a:lnTo>
                      <a:lnTo>
                        <a:pt x="60" y="134"/>
                      </a:lnTo>
                      <a:lnTo>
                        <a:pt x="84" y="122"/>
                      </a:lnTo>
                      <a:lnTo>
                        <a:pt x="118" y="118"/>
                      </a:lnTo>
                      <a:lnTo>
                        <a:pt x="161" y="134"/>
                      </a:lnTo>
                      <a:lnTo>
                        <a:pt x="196" y="168"/>
                      </a:lnTo>
                      <a:lnTo>
                        <a:pt x="217" y="189"/>
                      </a:lnTo>
                      <a:lnTo>
                        <a:pt x="246" y="185"/>
                      </a:lnTo>
                      <a:lnTo>
                        <a:pt x="229" y="122"/>
                      </a:lnTo>
                      <a:lnTo>
                        <a:pt x="246" y="74"/>
                      </a:lnTo>
                      <a:lnTo>
                        <a:pt x="267" y="56"/>
                      </a:lnTo>
                      <a:lnTo>
                        <a:pt x="301" y="56"/>
                      </a:lnTo>
                      <a:lnTo>
                        <a:pt x="318" y="74"/>
                      </a:lnTo>
                      <a:lnTo>
                        <a:pt x="311" y="189"/>
                      </a:lnTo>
                      <a:lnTo>
                        <a:pt x="279" y="324"/>
                      </a:lnTo>
                      <a:lnTo>
                        <a:pt x="311" y="3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 flipH="1">
                  <a:off x="1855" y="2889"/>
                  <a:ext cx="143" cy="292"/>
                </a:xfrm>
                <a:custGeom>
                  <a:avLst/>
                  <a:gdLst>
                    <a:gd name="T0" fmla="*/ 6 w 378"/>
                    <a:gd name="T1" fmla="*/ 202 h 351"/>
                    <a:gd name="T2" fmla="*/ 1 w 378"/>
                    <a:gd name="T3" fmla="*/ 126 h 351"/>
                    <a:gd name="T4" fmla="*/ 0 w 378"/>
                    <a:gd name="T5" fmla="*/ 60 h 351"/>
                    <a:gd name="T6" fmla="*/ 2 w 378"/>
                    <a:gd name="T7" fmla="*/ 15 h 351"/>
                    <a:gd name="T8" fmla="*/ 5 w 378"/>
                    <a:gd name="T9" fmla="*/ 0 h 351"/>
                    <a:gd name="T10" fmla="*/ 8 w 378"/>
                    <a:gd name="T11" fmla="*/ 10 h 351"/>
                    <a:gd name="T12" fmla="*/ 10 w 378"/>
                    <a:gd name="T13" fmla="*/ 52 h 351"/>
                    <a:gd name="T14" fmla="*/ 12 w 378"/>
                    <a:gd name="T15" fmla="*/ 18 h 351"/>
                    <a:gd name="T16" fmla="*/ 15 w 378"/>
                    <a:gd name="T17" fmla="*/ 3 h 351"/>
                    <a:gd name="T18" fmla="*/ 18 w 378"/>
                    <a:gd name="T19" fmla="*/ 15 h 351"/>
                    <a:gd name="T20" fmla="*/ 20 w 378"/>
                    <a:gd name="T21" fmla="*/ 44 h 351"/>
                    <a:gd name="T22" fmla="*/ 20 w 378"/>
                    <a:gd name="T23" fmla="*/ 84 h 351"/>
                    <a:gd name="T24" fmla="*/ 18 w 378"/>
                    <a:gd name="T25" fmla="*/ 122 h 351"/>
                    <a:gd name="T26" fmla="*/ 14 w 378"/>
                    <a:gd name="T27" fmla="*/ 173 h 351"/>
                    <a:gd name="T28" fmla="*/ 11 w 378"/>
                    <a:gd name="T29" fmla="*/ 199 h 351"/>
                    <a:gd name="T30" fmla="*/ 9 w 378"/>
                    <a:gd name="T31" fmla="*/ 176 h 351"/>
                    <a:gd name="T32" fmla="*/ 13 w 378"/>
                    <a:gd name="T33" fmla="*/ 147 h 351"/>
                    <a:gd name="T34" fmla="*/ 16 w 378"/>
                    <a:gd name="T35" fmla="*/ 122 h 351"/>
                    <a:gd name="T36" fmla="*/ 18 w 378"/>
                    <a:gd name="T37" fmla="*/ 97 h 351"/>
                    <a:gd name="T38" fmla="*/ 18 w 378"/>
                    <a:gd name="T39" fmla="*/ 70 h 351"/>
                    <a:gd name="T40" fmla="*/ 18 w 378"/>
                    <a:gd name="T41" fmla="*/ 47 h 351"/>
                    <a:gd name="T42" fmla="*/ 17 w 378"/>
                    <a:gd name="T43" fmla="*/ 29 h 351"/>
                    <a:gd name="T44" fmla="*/ 15 w 378"/>
                    <a:gd name="T45" fmla="*/ 32 h 351"/>
                    <a:gd name="T46" fmla="*/ 13 w 378"/>
                    <a:gd name="T47" fmla="*/ 47 h 351"/>
                    <a:gd name="T48" fmla="*/ 11 w 378"/>
                    <a:gd name="T49" fmla="*/ 73 h 351"/>
                    <a:gd name="T50" fmla="*/ 10 w 378"/>
                    <a:gd name="T51" fmla="*/ 92 h 351"/>
                    <a:gd name="T52" fmla="*/ 9 w 378"/>
                    <a:gd name="T53" fmla="*/ 109 h 351"/>
                    <a:gd name="T54" fmla="*/ 8 w 378"/>
                    <a:gd name="T55" fmla="*/ 105 h 351"/>
                    <a:gd name="T56" fmla="*/ 6 w 378"/>
                    <a:gd name="T57" fmla="*/ 97 h 351"/>
                    <a:gd name="T58" fmla="*/ 6 w 378"/>
                    <a:gd name="T59" fmla="*/ 73 h 351"/>
                    <a:gd name="T60" fmla="*/ 6 w 378"/>
                    <a:gd name="T61" fmla="*/ 52 h 351"/>
                    <a:gd name="T62" fmla="*/ 6 w 378"/>
                    <a:gd name="T63" fmla="*/ 35 h 351"/>
                    <a:gd name="T64" fmla="*/ 5 w 378"/>
                    <a:gd name="T65" fmla="*/ 22 h 351"/>
                    <a:gd name="T66" fmla="*/ 4 w 378"/>
                    <a:gd name="T67" fmla="*/ 32 h 351"/>
                    <a:gd name="T68" fmla="*/ 2 w 378"/>
                    <a:gd name="T69" fmla="*/ 55 h 351"/>
                    <a:gd name="T70" fmla="*/ 2 w 378"/>
                    <a:gd name="T71" fmla="*/ 87 h 351"/>
                    <a:gd name="T72" fmla="*/ 3 w 378"/>
                    <a:gd name="T73" fmla="*/ 102 h 351"/>
                    <a:gd name="T74" fmla="*/ 5 w 378"/>
                    <a:gd name="T75" fmla="*/ 126 h 351"/>
                    <a:gd name="T76" fmla="*/ 7 w 378"/>
                    <a:gd name="T77" fmla="*/ 179 h 351"/>
                    <a:gd name="T78" fmla="*/ 6 w 378"/>
                    <a:gd name="T79" fmla="*/ 202 h 35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78"/>
                    <a:gd name="T121" fmla="*/ 0 h 351"/>
                    <a:gd name="T122" fmla="*/ 378 w 378"/>
                    <a:gd name="T123" fmla="*/ 351 h 35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78" h="351">
                      <a:moveTo>
                        <a:pt x="122" y="351"/>
                      </a:moveTo>
                      <a:lnTo>
                        <a:pt x="23" y="217"/>
                      </a:lnTo>
                      <a:lnTo>
                        <a:pt x="0" y="105"/>
                      </a:lnTo>
                      <a:lnTo>
                        <a:pt x="44" y="27"/>
                      </a:lnTo>
                      <a:lnTo>
                        <a:pt x="95" y="0"/>
                      </a:lnTo>
                      <a:lnTo>
                        <a:pt x="139" y="17"/>
                      </a:lnTo>
                      <a:lnTo>
                        <a:pt x="180" y="89"/>
                      </a:lnTo>
                      <a:lnTo>
                        <a:pt x="223" y="33"/>
                      </a:lnTo>
                      <a:lnTo>
                        <a:pt x="277" y="6"/>
                      </a:lnTo>
                      <a:lnTo>
                        <a:pt x="335" y="27"/>
                      </a:lnTo>
                      <a:lnTo>
                        <a:pt x="372" y="77"/>
                      </a:lnTo>
                      <a:lnTo>
                        <a:pt x="378" y="145"/>
                      </a:lnTo>
                      <a:lnTo>
                        <a:pt x="339" y="213"/>
                      </a:lnTo>
                      <a:lnTo>
                        <a:pt x="250" y="300"/>
                      </a:lnTo>
                      <a:lnTo>
                        <a:pt x="196" y="345"/>
                      </a:lnTo>
                      <a:lnTo>
                        <a:pt x="166" y="306"/>
                      </a:lnTo>
                      <a:lnTo>
                        <a:pt x="234" y="256"/>
                      </a:lnTo>
                      <a:lnTo>
                        <a:pt x="290" y="213"/>
                      </a:lnTo>
                      <a:lnTo>
                        <a:pt x="324" y="168"/>
                      </a:lnTo>
                      <a:lnTo>
                        <a:pt x="335" y="122"/>
                      </a:lnTo>
                      <a:lnTo>
                        <a:pt x="328" y="83"/>
                      </a:lnTo>
                      <a:lnTo>
                        <a:pt x="308" y="50"/>
                      </a:lnTo>
                      <a:lnTo>
                        <a:pt x="273" y="56"/>
                      </a:lnTo>
                      <a:lnTo>
                        <a:pt x="234" y="83"/>
                      </a:lnTo>
                      <a:lnTo>
                        <a:pt x="207" y="128"/>
                      </a:lnTo>
                      <a:lnTo>
                        <a:pt x="180" y="161"/>
                      </a:lnTo>
                      <a:lnTo>
                        <a:pt x="166" y="189"/>
                      </a:lnTo>
                      <a:lnTo>
                        <a:pt x="139" y="182"/>
                      </a:lnTo>
                      <a:lnTo>
                        <a:pt x="118" y="168"/>
                      </a:lnTo>
                      <a:lnTo>
                        <a:pt x="118" y="128"/>
                      </a:lnTo>
                      <a:lnTo>
                        <a:pt x="122" y="89"/>
                      </a:lnTo>
                      <a:lnTo>
                        <a:pt x="106" y="60"/>
                      </a:lnTo>
                      <a:lnTo>
                        <a:pt x="89" y="40"/>
                      </a:lnTo>
                      <a:lnTo>
                        <a:pt x="68" y="56"/>
                      </a:lnTo>
                      <a:lnTo>
                        <a:pt x="40" y="95"/>
                      </a:lnTo>
                      <a:lnTo>
                        <a:pt x="44" y="151"/>
                      </a:lnTo>
                      <a:lnTo>
                        <a:pt x="55" y="178"/>
                      </a:lnTo>
                      <a:lnTo>
                        <a:pt x="85" y="217"/>
                      </a:lnTo>
                      <a:lnTo>
                        <a:pt x="129" y="310"/>
                      </a:lnTo>
                      <a:lnTo>
                        <a:pt x="122" y="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 flipH="1">
                <a:off x="4923" y="2889"/>
                <a:ext cx="653" cy="1146"/>
                <a:chOff x="1775" y="2894"/>
                <a:chExt cx="653" cy="1146"/>
              </a:xfrm>
            </p:grpSpPr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1775" y="2894"/>
                  <a:ext cx="321" cy="240"/>
                </a:xfrm>
                <a:custGeom>
                  <a:avLst/>
                  <a:gdLst>
                    <a:gd name="T0" fmla="*/ 200 w 321"/>
                    <a:gd name="T1" fmla="*/ 75 h 240"/>
                    <a:gd name="T2" fmla="*/ 169 w 321"/>
                    <a:gd name="T3" fmla="*/ 40 h 240"/>
                    <a:gd name="T4" fmla="*/ 138 w 321"/>
                    <a:gd name="T5" fmla="*/ 20 h 240"/>
                    <a:gd name="T6" fmla="*/ 110 w 321"/>
                    <a:gd name="T7" fmla="*/ 6 h 240"/>
                    <a:gd name="T8" fmla="*/ 79 w 321"/>
                    <a:gd name="T9" fmla="*/ 0 h 240"/>
                    <a:gd name="T10" fmla="*/ 43 w 321"/>
                    <a:gd name="T11" fmla="*/ 8 h 240"/>
                    <a:gd name="T12" fmla="*/ 23 w 321"/>
                    <a:gd name="T13" fmla="*/ 20 h 240"/>
                    <a:gd name="T14" fmla="*/ 11 w 321"/>
                    <a:gd name="T15" fmla="*/ 38 h 240"/>
                    <a:gd name="T16" fmla="*/ 2 w 321"/>
                    <a:gd name="T17" fmla="*/ 58 h 240"/>
                    <a:gd name="T18" fmla="*/ 0 w 321"/>
                    <a:gd name="T19" fmla="*/ 87 h 240"/>
                    <a:gd name="T20" fmla="*/ 5 w 321"/>
                    <a:gd name="T21" fmla="*/ 114 h 240"/>
                    <a:gd name="T22" fmla="*/ 14 w 321"/>
                    <a:gd name="T23" fmla="*/ 140 h 240"/>
                    <a:gd name="T24" fmla="*/ 29 w 321"/>
                    <a:gd name="T25" fmla="*/ 164 h 240"/>
                    <a:gd name="T26" fmla="*/ 49 w 321"/>
                    <a:gd name="T27" fmla="*/ 187 h 240"/>
                    <a:gd name="T28" fmla="*/ 72 w 321"/>
                    <a:gd name="T29" fmla="*/ 210 h 240"/>
                    <a:gd name="T30" fmla="*/ 102 w 321"/>
                    <a:gd name="T31" fmla="*/ 225 h 240"/>
                    <a:gd name="T32" fmla="*/ 131 w 321"/>
                    <a:gd name="T33" fmla="*/ 236 h 240"/>
                    <a:gd name="T34" fmla="*/ 163 w 321"/>
                    <a:gd name="T35" fmla="*/ 240 h 240"/>
                    <a:gd name="T36" fmla="*/ 194 w 321"/>
                    <a:gd name="T37" fmla="*/ 236 h 240"/>
                    <a:gd name="T38" fmla="*/ 218 w 321"/>
                    <a:gd name="T39" fmla="*/ 225 h 240"/>
                    <a:gd name="T40" fmla="*/ 232 w 321"/>
                    <a:gd name="T41" fmla="*/ 207 h 240"/>
                    <a:gd name="T42" fmla="*/ 238 w 321"/>
                    <a:gd name="T43" fmla="*/ 183 h 240"/>
                    <a:gd name="T44" fmla="*/ 238 w 321"/>
                    <a:gd name="T45" fmla="*/ 161 h 240"/>
                    <a:gd name="T46" fmla="*/ 232 w 321"/>
                    <a:gd name="T47" fmla="*/ 134 h 240"/>
                    <a:gd name="T48" fmla="*/ 226 w 321"/>
                    <a:gd name="T49" fmla="*/ 114 h 240"/>
                    <a:gd name="T50" fmla="*/ 218 w 321"/>
                    <a:gd name="T51" fmla="*/ 99 h 240"/>
                    <a:gd name="T52" fmla="*/ 275 w 321"/>
                    <a:gd name="T53" fmla="*/ 105 h 240"/>
                    <a:gd name="T54" fmla="*/ 309 w 321"/>
                    <a:gd name="T55" fmla="*/ 110 h 240"/>
                    <a:gd name="T56" fmla="*/ 321 w 321"/>
                    <a:gd name="T57" fmla="*/ 97 h 240"/>
                    <a:gd name="T58" fmla="*/ 321 w 321"/>
                    <a:gd name="T59" fmla="*/ 82 h 240"/>
                    <a:gd name="T60" fmla="*/ 315 w 321"/>
                    <a:gd name="T61" fmla="*/ 73 h 240"/>
                    <a:gd name="T62" fmla="*/ 297 w 321"/>
                    <a:gd name="T63" fmla="*/ 69 h 240"/>
                    <a:gd name="T64" fmla="*/ 271 w 321"/>
                    <a:gd name="T65" fmla="*/ 69 h 240"/>
                    <a:gd name="T66" fmla="*/ 232 w 321"/>
                    <a:gd name="T67" fmla="*/ 73 h 240"/>
                    <a:gd name="T68" fmla="*/ 200 w 321"/>
                    <a:gd name="T69" fmla="*/ 75 h 2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21"/>
                    <a:gd name="T106" fmla="*/ 0 h 240"/>
                    <a:gd name="T107" fmla="*/ 321 w 321"/>
                    <a:gd name="T108" fmla="*/ 240 h 2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21" h="240">
                      <a:moveTo>
                        <a:pt x="200" y="75"/>
                      </a:moveTo>
                      <a:lnTo>
                        <a:pt x="169" y="40"/>
                      </a:lnTo>
                      <a:lnTo>
                        <a:pt x="138" y="20"/>
                      </a:lnTo>
                      <a:lnTo>
                        <a:pt x="110" y="6"/>
                      </a:lnTo>
                      <a:lnTo>
                        <a:pt x="79" y="0"/>
                      </a:lnTo>
                      <a:lnTo>
                        <a:pt x="43" y="8"/>
                      </a:lnTo>
                      <a:lnTo>
                        <a:pt x="23" y="20"/>
                      </a:lnTo>
                      <a:lnTo>
                        <a:pt x="11" y="38"/>
                      </a:lnTo>
                      <a:lnTo>
                        <a:pt x="2" y="58"/>
                      </a:lnTo>
                      <a:lnTo>
                        <a:pt x="0" y="87"/>
                      </a:lnTo>
                      <a:lnTo>
                        <a:pt x="5" y="114"/>
                      </a:lnTo>
                      <a:lnTo>
                        <a:pt x="14" y="140"/>
                      </a:lnTo>
                      <a:lnTo>
                        <a:pt x="29" y="164"/>
                      </a:lnTo>
                      <a:lnTo>
                        <a:pt x="49" y="187"/>
                      </a:lnTo>
                      <a:lnTo>
                        <a:pt x="72" y="210"/>
                      </a:lnTo>
                      <a:lnTo>
                        <a:pt x="102" y="225"/>
                      </a:lnTo>
                      <a:lnTo>
                        <a:pt x="131" y="236"/>
                      </a:lnTo>
                      <a:lnTo>
                        <a:pt x="163" y="240"/>
                      </a:lnTo>
                      <a:lnTo>
                        <a:pt x="194" y="236"/>
                      </a:lnTo>
                      <a:lnTo>
                        <a:pt x="218" y="225"/>
                      </a:lnTo>
                      <a:lnTo>
                        <a:pt x="232" y="207"/>
                      </a:lnTo>
                      <a:lnTo>
                        <a:pt x="238" y="183"/>
                      </a:lnTo>
                      <a:lnTo>
                        <a:pt x="238" y="161"/>
                      </a:lnTo>
                      <a:lnTo>
                        <a:pt x="232" y="134"/>
                      </a:lnTo>
                      <a:lnTo>
                        <a:pt x="226" y="114"/>
                      </a:lnTo>
                      <a:lnTo>
                        <a:pt x="218" y="99"/>
                      </a:lnTo>
                      <a:lnTo>
                        <a:pt x="275" y="105"/>
                      </a:lnTo>
                      <a:lnTo>
                        <a:pt x="309" y="110"/>
                      </a:lnTo>
                      <a:lnTo>
                        <a:pt x="321" y="97"/>
                      </a:lnTo>
                      <a:lnTo>
                        <a:pt x="321" y="82"/>
                      </a:lnTo>
                      <a:lnTo>
                        <a:pt x="315" y="73"/>
                      </a:lnTo>
                      <a:lnTo>
                        <a:pt x="297" y="69"/>
                      </a:lnTo>
                      <a:lnTo>
                        <a:pt x="271" y="69"/>
                      </a:lnTo>
                      <a:lnTo>
                        <a:pt x="232" y="73"/>
                      </a:lnTo>
                      <a:lnTo>
                        <a:pt x="200" y="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1865" y="3165"/>
                  <a:ext cx="241" cy="425"/>
                </a:xfrm>
                <a:custGeom>
                  <a:avLst/>
                  <a:gdLst>
                    <a:gd name="T0" fmla="*/ 65 w 241"/>
                    <a:gd name="T1" fmla="*/ 6 h 425"/>
                    <a:gd name="T2" fmla="*/ 98 w 241"/>
                    <a:gd name="T3" fmla="*/ 0 h 425"/>
                    <a:gd name="T4" fmla="*/ 120 w 241"/>
                    <a:gd name="T5" fmla="*/ 0 h 425"/>
                    <a:gd name="T6" fmla="*/ 155 w 241"/>
                    <a:gd name="T7" fmla="*/ 10 h 425"/>
                    <a:gd name="T8" fmla="*/ 182 w 241"/>
                    <a:gd name="T9" fmla="*/ 36 h 425"/>
                    <a:gd name="T10" fmla="*/ 208 w 241"/>
                    <a:gd name="T11" fmla="*/ 77 h 425"/>
                    <a:gd name="T12" fmla="*/ 224 w 241"/>
                    <a:gd name="T13" fmla="*/ 118 h 425"/>
                    <a:gd name="T14" fmla="*/ 235 w 241"/>
                    <a:gd name="T15" fmla="*/ 154 h 425"/>
                    <a:gd name="T16" fmla="*/ 241 w 241"/>
                    <a:gd name="T17" fmla="*/ 197 h 425"/>
                    <a:gd name="T18" fmla="*/ 241 w 241"/>
                    <a:gd name="T19" fmla="*/ 239 h 425"/>
                    <a:gd name="T20" fmla="*/ 237 w 241"/>
                    <a:gd name="T21" fmla="*/ 275 h 425"/>
                    <a:gd name="T22" fmla="*/ 224 w 241"/>
                    <a:gd name="T23" fmla="*/ 308 h 425"/>
                    <a:gd name="T24" fmla="*/ 212 w 241"/>
                    <a:gd name="T25" fmla="*/ 349 h 425"/>
                    <a:gd name="T26" fmla="*/ 196 w 241"/>
                    <a:gd name="T27" fmla="*/ 385 h 425"/>
                    <a:gd name="T28" fmla="*/ 173 w 241"/>
                    <a:gd name="T29" fmla="*/ 403 h 425"/>
                    <a:gd name="T30" fmla="*/ 150 w 241"/>
                    <a:gd name="T31" fmla="*/ 413 h 425"/>
                    <a:gd name="T32" fmla="*/ 124 w 241"/>
                    <a:gd name="T33" fmla="*/ 422 h 425"/>
                    <a:gd name="T34" fmla="*/ 96 w 241"/>
                    <a:gd name="T35" fmla="*/ 423 h 425"/>
                    <a:gd name="T36" fmla="*/ 90 w 241"/>
                    <a:gd name="T37" fmla="*/ 425 h 425"/>
                    <a:gd name="T38" fmla="*/ 67 w 241"/>
                    <a:gd name="T39" fmla="*/ 416 h 425"/>
                    <a:gd name="T40" fmla="*/ 49 w 241"/>
                    <a:gd name="T41" fmla="*/ 401 h 425"/>
                    <a:gd name="T42" fmla="*/ 43 w 241"/>
                    <a:gd name="T43" fmla="*/ 379 h 425"/>
                    <a:gd name="T44" fmla="*/ 45 w 241"/>
                    <a:gd name="T45" fmla="*/ 352 h 425"/>
                    <a:gd name="T46" fmla="*/ 57 w 241"/>
                    <a:gd name="T47" fmla="*/ 332 h 425"/>
                    <a:gd name="T48" fmla="*/ 64 w 241"/>
                    <a:gd name="T49" fmla="*/ 302 h 425"/>
                    <a:gd name="T50" fmla="*/ 70 w 241"/>
                    <a:gd name="T51" fmla="*/ 275 h 425"/>
                    <a:gd name="T52" fmla="*/ 71 w 241"/>
                    <a:gd name="T53" fmla="*/ 249 h 425"/>
                    <a:gd name="T54" fmla="*/ 65 w 241"/>
                    <a:gd name="T55" fmla="*/ 210 h 425"/>
                    <a:gd name="T56" fmla="*/ 53 w 241"/>
                    <a:gd name="T57" fmla="*/ 183 h 425"/>
                    <a:gd name="T58" fmla="*/ 33 w 241"/>
                    <a:gd name="T59" fmla="*/ 160 h 425"/>
                    <a:gd name="T60" fmla="*/ 17 w 241"/>
                    <a:gd name="T61" fmla="*/ 139 h 425"/>
                    <a:gd name="T62" fmla="*/ 6 w 241"/>
                    <a:gd name="T63" fmla="*/ 115 h 425"/>
                    <a:gd name="T64" fmla="*/ 0 w 241"/>
                    <a:gd name="T65" fmla="*/ 79 h 425"/>
                    <a:gd name="T66" fmla="*/ 10 w 241"/>
                    <a:gd name="T67" fmla="*/ 47 h 425"/>
                    <a:gd name="T68" fmla="*/ 29 w 241"/>
                    <a:gd name="T69" fmla="*/ 30 h 425"/>
                    <a:gd name="T70" fmla="*/ 41 w 241"/>
                    <a:gd name="T71" fmla="*/ 21 h 425"/>
                    <a:gd name="T72" fmla="*/ 53 w 241"/>
                    <a:gd name="T73" fmla="*/ 14 h 425"/>
                    <a:gd name="T74" fmla="*/ 65 w 241"/>
                    <a:gd name="T75" fmla="*/ 6 h 42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1"/>
                    <a:gd name="T115" fmla="*/ 0 h 425"/>
                    <a:gd name="T116" fmla="*/ 241 w 241"/>
                    <a:gd name="T117" fmla="*/ 425 h 42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1" h="425">
                      <a:moveTo>
                        <a:pt x="65" y="6"/>
                      </a:moveTo>
                      <a:lnTo>
                        <a:pt x="98" y="0"/>
                      </a:lnTo>
                      <a:lnTo>
                        <a:pt x="120" y="0"/>
                      </a:lnTo>
                      <a:lnTo>
                        <a:pt x="155" y="10"/>
                      </a:lnTo>
                      <a:lnTo>
                        <a:pt x="182" y="36"/>
                      </a:lnTo>
                      <a:lnTo>
                        <a:pt x="208" y="77"/>
                      </a:lnTo>
                      <a:lnTo>
                        <a:pt x="224" y="118"/>
                      </a:lnTo>
                      <a:lnTo>
                        <a:pt x="235" y="154"/>
                      </a:lnTo>
                      <a:lnTo>
                        <a:pt x="241" y="197"/>
                      </a:lnTo>
                      <a:lnTo>
                        <a:pt x="241" y="239"/>
                      </a:lnTo>
                      <a:lnTo>
                        <a:pt x="237" y="275"/>
                      </a:lnTo>
                      <a:lnTo>
                        <a:pt x="224" y="308"/>
                      </a:lnTo>
                      <a:lnTo>
                        <a:pt x="212" y="349"/>
                      </a:lnTo>
                      <a:lnTo>
                        <a:pt x="196" y="385"/>
                      </a:lnTo>
                      <a:lnTo>
                        <a:pt x="173" y="403"/>
                      </a:lnTo>
                      <a:lnTo>
                        <a:pt x="150" y="413"/>
                      </a:lnTo>
                      <a:lnTo>
                        <a:pt x="124" y="422"/>
                      </a:lnTo>
                      <a:lnTo>
                        <a:pt x="96" y="423"/>
                      </a:lnTo>
                      <a:lnTo>
                        <a:pt x="90" y="425"/>
                      </a:lnTo>
                      <a:lnTo>
                        <a:pt x="67" y="416"/>
                      </a:lnTo>
                      <a:lnTo>
                        <a:pt x="49" y="401"/>
                      </a:lnTo>
                      <a:lnTo>
                        <a:pt x="43" y="379"/>
                      </a:lnTo>
                      <a:lnTo>
                        <a:pt x="45" y="352"/>
                      </a:lnTo>
                      <a:lnTo>
                        <a:pt x="57" y="332"/>
                      </a:lnTo>
                      <a:lnTo>
                        <a:pt x="64" y="302"/>
                      </a:lnTo>
                      <a:lnTo>
                        <a:pt x="70" y="275"/>
                      </a:lnTo>
                      <a:lnTo>
                        <a:pt x="71" y="249"/>
                      </a:lnTo>
                      <a:lnTo>
                        <a:pt x="65" y="210"/>
                      </a:lnTo>
                      <a:lnTo>
                        <a:pt x="53" y="183"/>
                      </a:lnTo>
                      <a:lnTo>
                        <a:pt x="33" y="160"/>
                      </a:lnTo>
                      <a:lnTo>
                        <a:pt x="17" y="139"/>
                      </a:lnTo>
                      <a:lnTo>
                        <a:pt x="6" y="115"/>
                      </a:lnTo>
                      <a:lnTo>
                        <a:pt x="0" y="79"/>
                      </a:lnTo>
                      <a:lnTo>
                        <a:pt x="10" y="47"/>
                      </a:lnTo>
                      <a:lnTo>
                        <a:pt x="29" y="30"/>
                      </a:lnTo>
                      <a:lnTo>
                        <a:pt x="41" y="21"/>
                      </a:lnTo>
                      <a:lnTo>
                        <a:pt x="53" y="14"/>
                      </a:lnTo>
                      <a:lnTo>
                        <a:pt x="65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1847" y="3530"/>
                  <a:ext cx="205" cy="510"/>
                </a:xfrm>
                <a:custGeom>
                  <a:avLst/>
                  <a:gdLst>
                    <a:gd name="T0" fmla="*/ 85 w 205"/>
                    <a:gd name="T1" fmla="*/ 5 h 510"/>
                    <a:gd name="T2" fmla="*/ 118 w 205"/>
                    <a:gd name="T3" fmla="*/ 0 h 510"/>
                    <a:gd name="T4" fmla="*/ 124 w 205"/>
                    <a:gd name="T5" fmla="*/ 5 h 510"/>
                    <a:gd name="T6" fmla="*/ 144 w 205"/>
                    <a:gd name="T7" fmla="*/ 12 h 510"/>
                    <a:gd name="T8" fmla="*/ 160 w 205"/>
                    <a:gd name="T9" fmla="*/ 29 h 510"/>
                    <a:gd name="T10" fmla="*/ 180 w 205"/>
                    <a:gd name="T11" fmla="*/ 88 h 510"/>
                    <a:gd name="T12" fmla="*/ 197 w 205"/>
                    <a:gd name="T13" fmla="*/ 147 h 510"/>
                    <a:gd name="T14" fmla="*/ 205 w 205"/>
                    <a:gd name="T15" fmla="*/ 218 h 510"/>
                    <a:gd name="T16" fmla="*/ 205 w 205"/>
                    <a:gd name="T17" fmla="*/ 259 h 510"/>
                    <a:gd name="T18" fmla="*/ 197 w 205"/>
                    <a:gd name="T19" fmla="*/ 277 h 510"/>
                    <a:gd name="T20" fmla="*/ 178 w 205"/>
                    <a:gd name="T21" fmla="*/ 289 h 510"/>
                    <a:gd name="T22" fmla="*/ 130 w 205"/>
                    <a:gd name="T23" fmla="*/ 313 h 510"/>
                    <a:gd name="T24" fmla="*/ 89 w 205"/>
                    <a:gd name="T25" fmla="*/ 339 h 510"/>
                    <a:gd name="T26" fmla="*/ 59 w 205"/>
                    <a:gd name="T27" fmla="*/ 368 h 510"/>
                    <a:gd name="T28" fmla="*/ 59 w 205"/>
                    <a:gd name="T29" fmla="*/ 385 h 510"/>
                    <a:gd name="T30" fmla="*/ 71 w 205"/>
                    <a:gd name="T31" fmla="*/ 398 h 510"/>
                    <a:gd name="T32" fmla="*/ 109 w 205"/>
                    <a:gd name="T33" fmla="*/ 430 h 510"/>
                    <a:gd name="T34" fmla="*/ 166 w 205"/>
                    <a:gd name="T35" fmla="*/ 465 h 510"/>
                    <a:gd name="T36" fmla="*/ 177 w 205"/>
                    <a:gd name="T37" fmla="*/ 480 h 510"/>
                    <a:gd name="T38" fmla="*/ 172 w 205"/>
                    <a:gd name="T39" fmla="*/ 492 h 510"/>
                    <a:gd name="T40" fmla="*/ 159 w 205"/>
                    <a:gd name="T41" fmla="*/ 504 h 510"/>
                    <a:gd name="T42" fmla="*/ 100 w 205"/>
                    <a:gd name="T43" fmla="*/ 510 h 510"/>
                    <a:gd name="T44" fmla="*/ 89 w 205"/>
                    <a:gd name="T45" fmla="*/ 495 h 510"/>
                    <a:gd name="T46" fmla="*/ 73 w 205"/>
                    <a:gd name="T47" fmla="*/ 463 h 510"/>
                    <a:gd name="T48" fmla="*/ 47 w 205"/>
                    <a:gd name="T49" fmla="*/ 437 h 510"/>
                    <a:gd name="T50" fmla="*/ 23 w 205"/>
                    <a:gd name="T51" fmla="*/ 423 h 510"/>
                    <a:gd name="T52" fmla="*/ 5 w 205"/>
                    <a:gd name="T53" fmla="*/ 406 h 510"/>
                    <a:gd name="T54" fmla="*/ 0 w 205"/>
                    <a:gd name="T55" fmla="*/ 386 h 510"/>
                    <a:gd name="T56" fmla="*/ 6 w 205"/>
                    <a:gd name="T57" fmla="*/ 370 h 510"/>
                    <a:gd name="T58" fmla="*/ 20 w 205"/>
                    <a:gd name="T59" fmla="*/ 352 h 510"/>
                    <a:gd name="T60" fmla="*/ 38 w 205"/>
                    <a:gd name="T61" fmla="*/ 339 h 510"/>
                    <a:gd name="T62" fmla="*/ 59 w 205"/>
                    <a:gd name="T63" fmla="*/ 313 h 510"/>
                    <a:gd name="T64" fmla="*/ 79 w 205"/>
                    <a:gd name="T65" fmla="*/ 285 h 510"/>
                    <a:gd name="T66" fmla="*/ 103 w 205"/>
                    <a:gd name="T67" fmla="*/ 259 h 510"/>
                    <a:gd name="T68" fmla="*/ 132 w 205"/>
                    <a:gd name="T69" fmla="*/ 247 h 510"/>
                    <a:gd name="T70" fmla="*/ 144 w 205"/>
                    <a:gd name="T71" fmla="*/ 235 h 510"/>
                    <a:gd name="T72" fmla="*/ 148 w 205"/>
                    <a:gd name="T73" fmla="*/ 221 h 510"/>
                    <a:gd name="T74" fmla="*/ 146 w 205"/>
                    <a:gd name="T75" fmla="*/ 189 h 510"/>
                    <a:gd name="T76" fmla="*/ 118 w 205"/>
                    <a:gd name="T77" fmla="*/ 141 h 510"/>
                    <a:gd name="T78" fmla="*/ 94 w 205"/>
                    <a:gd name="T79" fmla="*/ 98 h 510"/>
                    <a:gd name="T80" fmla="*/ 77 w 205"/>
                    <a:gd name="T81" fmla="*/ 71 h 510"/>
                    <a:gd name="T82" fmla="*/ 73 w 205"/>
                    <a:gd name="T83" fmla="*/ 50 h 510"/>
                    <a:gd name="T84" fmla="*/ 77 w 205"/>
                    <a:gd name="T85" fmla="*/ 21 h 510"/>
                    <a:gd name="T86" fmla="*/ 95 w 205"/>
                    <a:gd name="T87" fmla="*/ 6 h 510"/>
                    <a:gd name="T88" fmla="*/ 85 w 205"/>
                    <a:gd name="T89" fmla="*/ 5 h 51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5"/>
                    <a:gd name="T136" fmla="*/ 0 h 510"/>
                    <a:gd name="T137" fmla="*/ 205 w 205"/>
                    <a:gd name="T138" fmla="*/ 510 h 51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5" h="510">
                      <a:moveTo>
                        <a:pt x="85" y="5"/>
                      </a:moveTo>
                      <a:lnTo>
                        <a:pt x="118" y="0"/>
                      </a:lnTo>
                      <a:lnTo>
                        <a:pt x="124" y="5"/>
                      </a:lnTo>
                      <a:lnTo>
                        <a:pt x="144" y="12"/>
                      </a:lnTo>
                      <a:lnTo>
                        <a:pt x="160" y="29"/>
                      </a:lnTo>
                      <a:lnTo>
                        <a:pt x="180" y="88"/>
                      </a:lnTo>
                      <a:lnTo>
                        <a:pt x="197" y="147"/>
                      </a:lnTo>
                      <a:lnTo>
                        <a:pt x="205" y="218"/>
                      </a:lnTo>
                      <a:lnTo>
                        <a:pt x="205" y="259"/>
                      </a:lnTo>
                      <a:lnTo>
                        <a:pt x="197" y="277"/>
                      </a:lnTo>
                      <a:lnTo>
                        <a:pt x="178" y="289"/>
                      </a:lnTo>
                      <a:lnTo>
                        <a:pt x="130" y="313"/>
                      </a:lnTo>
                      <a:lnTo>
                        <a:pt x="89" y="339"/>
                      </a:lnTo>
                      <a:lnTo>
                        <a:pt x="59" y="368"/>
                      </a:lnTo>
                      <a:lnTo>
                        <a:pt x="59" y="385"/>
                      </a:lnTo>
                      <a:lnTo>
                        <a:pt x="71" y="398"/>
                      </a:lnTo>
                      <a:lnTo>
                        <a:pt x="109" y="430"/>
                      </a:lnTo>
                      <a:lnTo>
                        <a:pt x="166" y="465"/>
                      </a:lnTo>
                      <a:lnTo>
                        <a:pt x="177" y="480"/>
                      </a:lnTo>
                      <a:lnTo>
                        <a:pt x="172" y="492"/>
                      </a:lnTo>
                      <a:lnTo>
                        <a:pt x="159" y="504"/>
                      </a:lnTo>
                      <a:lnTo>
                        <a:pt x="100" y="510"/>
                      </a:lnTo>
                      <a:lnTo>
                        <a:pt x="89" y="495"/>
                      </a:lnTo>
                      <a:lnTo>
                        <a:pt x="73" y="463"/>
                      </a:lnTo>
                      <a:lnTo>
                        <a:pt x="47" y="437"/>
                      </a:lnTo>
                      <a:lnTo>
                        <a:pt x="23" y="423"/>
                      </a:lnTo>
                      <a:lnTo>
                        <a:pt x="5" y="406"/>
                      </a:lnTo>
                      <a:lnTo>
                        <a:pt x="0" y="386"/>
                      </a:lnTo>
                      <a:lnTo>
                        <a:pt x="6" y="370"/>
                      </a:lnTo>
                      <a:lnTo>
                        <a:pt x="20" y="352"/>
                      </a:lnTo>
                      <a:lnTo>
                        <a:pt x="38" y="339"/>
                      </a:lnTo>
                      <a:lnTo>
                        <a:pt x="59" y="313"/>
                      </a:lnTo>
                      <a:lnTo>
                        <a:pt x="79" y="285"/>
                      </a:lnTo>
                      <a:lnTo>
                        <a:pt x="103" y="259"/>
                      </a:lnTo>
                      <a:lnTo>
                        <a:pt x="132" y="247"/>
                      </a:lnTo>
                      <a:lnTo>
                        <a:pt x="144" y="235"/>
                      </a:lnTo>
                      <a:lnTo>
                        <a:pt x="148" y="221"/>
                      </a:lnTo>
                      <a:lnTo>
                        <a:pt x="146" y="189"/>
                      </a:lnTo>
                      <a:lnTo>
                        <a:pt x="118" y="141"/>
                      </a:lnTo>
                      <a:lnTo>
                        <a:pt x="94" y="98"/>
                      </a:lnTo>
                      <a:lnTo>
                        <a:pt x="77" y="71"/>
                      </a:lnTo>
                      <a:lnTo>
                        <a:pt x="73" y="50"/>
                      </a:lnTo>
                      <a:lnTo>
                        <a:pt x="77" y="21"/>
                      </a:lnTo>
                      <a:lnTo>
                        <a:pt x="95" y="6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1965" y="3508"/>
                  <a:ext cx="309" cy="459"/>
                </a:xfrm>
                <a:custGeom>
                  <a:avLst/>
                  <a:gdLst>
                    <a:gd name="T0" fmla="*/ 40 w 309"/>
                    <a:gd name="T1" fmla="*/ 6 h 459"/>
                    <a:gd name="T2" fmla="*/ 78 w 309"/>
                    <a:gd name="T3" fmla="*/ 22 h 459"/>
                    <a:gd name="T4" fmla="*/ 111 w 309"/>
                    <a:gd name="T5" fmla="*/ 52 h 459"/>
                    <a:gd name="T6" fmla="*/ 147 w 309"/>
                    <a:gd name="T7" fmla="*/ 97 h 459"/>
                    <a:gd name="T8" fmla="*/ 179 w 309"/>
                    <a:gd name="T9" fmla="*/ 146 h 459"/>
                    <a:gd name="T10" fmla="*/ 198 w 309"/>
                    <a:gd name="T11" fmla="*/ 185 h 459"/>
                    <a:gd name="T12" fmla="*/ 208 w 309"/>
                    <a:gd name="T13" fmla="*/ 215 h 459"/>
                    <a:gd name="T14" fmla="*/ 208 w 309"/>
                    <a:gd name="T15" fmla="*/ 241 h 459"/>
                    <a:gd name="T16" fmla="*/ 196 w 309"/>
                    <a:gd name="T17" fmla="*/ 294 h 459"/>
                    <a:gd name="T18" fmla="*/ 179 w 309"/>
                    <a:gd name="T19" fmla="*/ 350 h 459"/>
                    <a:gd name="T20" fmla="*/ 170 w 309"/>
                    <a:gd name="T21" fmla="*/ 385 h 459"/>
                    <a:gd name="T22" fmla="*/ 170 w 309"/>
                    <a:gd name="T23" fmla="*/ 400 h 459"/>
                    <a:gd name="T24" fmla="*/ 179 w 309"/>
                    <a:gd name="T25" fmla="*/ 409 h 459"/>
                    <a:gd name="T26" fmla="*/ 212 w 309"/>
                    <a:gd name="T27" fmla="*/ 414 h 459"/>
                    <a:gd name="T28" fmla="*/ 275 w 309"/>
                    <a:gd name="T29" fmla="*/ 409 h 459"/>
                    <a:gd name="T30" fmla="*/ 302 w 309"/>
                    <a:gd name="T31" fmla="*/ 414 h 459"/>
                    <a:gd name="T32" fmla="*/ 309 w 309"/>
                    <a:gd name="T33" fmla="*/ 424 h 459"/>
                    <a:gd name="T34" fmla="*/ 303 w 309"/>
                    <a:gd name="T35" fmla="*/ 436 h 459"/>
                    <a:gd name="T36" fmla="*/ 261 w 309"/>
                    <a:gd name="T37" fmla="*/ 459 h 459"/>
                    <a:gd name="T38" fmla="*/ 241 w 309"/>
                    <a:gd name="T39" fmla="*/ 459 h 459"/>
                    <a:gd name="T40" fmla="*/ 218 w 309"/>
                    <a:gd name="T41" fmla="*/ 450 h 459"/>
                    <a:gd name="T42" fmla="*/ 178 w 309"/>
                    <a:gd name="T43" fmla="*/ 442 h 459"/>
                    <a:gd name="T44" fmla="*/ 143 w 309"/>
                    <a:gd name="T45" fmla="*/ 444 h 459"/>
                    <a:gd name="T46" fmla="*/ 123 w 309"/>
                    <a:gd name="T47" fmla="*/ 440 h 459"/>
                    <a:gd name="T48" fmla="*/ 111 w 309"/>
                    <a:gd name="T49" fmla="*/ 426 h 459"/>
                    <a:gd name="T50" fmla="*/ 105 w 309"/>
                    <a:gd name="T51" fmla="*/ 412 h 459"/>
                    <a:gd name="T52" fmla="*/ 111 w 309"/>
                    <a:gd name="T53" fmla="*/ 394 h 459"/>
                    <a:gd name="T54" fmla="*/ 129 w 309"/>
                    <a:gd name="T55" fmla="*/ 377 h 459"/>
                    <a:gd name="T56" fmla="*/ 137 w 309"/>
                    <a:gd name="T57" fmla="*/ 361 h 459"/>
                    <a:gd name="T58" fmla="*/ 147 w 309"/>
                    <a:gd name="T59" fmla="*/ 335 h 459"/>
                    <a:gd name="T60" fmla="*/ 152 w 309"/>
                    <a:gd name="T61" fmla="*/ 305 h 459"/>
                    <a:gd name="T62" fmla="*/ 153 w 309"/>
                    <a:gd name="T63" fmla="*/ 276 h 459"/>
                    <a:gd name="T64" fmla="*/ 161 w 309"/>
                    <a:gd name="T65" fmla="*/ 253 h 459"/>
                    <a:gd name="T66" fmla="*/ 159 w 309"/>
                    <a:gd name="T67" fmla="*/ 233 h 459"/>
                    <a:gd name="T68" fmla="*/ 152 w 309"/>
                    <a:gd name="T69" fmla="*/ 211 h 459"/>
                    <a:gd name="T70" fmla="*/ 131 w 309"/>
                    <a:gd name="T71" fmla="*/ 180 h 459"/>
                    <a:gd name="T72" fmla="*/ 93 w 309"/>
                    <a:gd name="T73" fmla="*/ 144 h 459"/>
                    <a:gd name="T74" fmla="*/ 61 w 309"/>
                    <a:gd name="T75" fmla="*/ 109 h 459"/>
                    <a:gd name="T76" fmla="*/ 34 w 309"/>
                    <a:gd name="T77" fmla="*/ 82 h 459"/>
                    <a:gd name="T78" fmla="*/ 7 w 309"/>
                    <a:gd name="T79" fmla="*/ 55 h 459"/>
                    <a:gd name="T80" fmla="*/ 0 w 309"/>
                    <a:gd name="T81" fmla="*/ 22 h 459"/>
                    <a:gd name="T82" fmla="*/ 11 w 309"/>
                    <a:gd name="T83" fmla="*/ 0 h 459"/>
                    <a:gd name="T84" fmla="*/ 40 w 309"/>
                    <a:gd name="T85" fmla="*/ 6 h 4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09"/>
                    <a:gd name="T130" fmla="*/ 0 h 459"/>
                    <a:gd name="T131" fmla="*/ 309 w 309"/>
                    <a:gd name="T132" fmla="*/ 459 h 4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09" h="459">
                      <a:moveTo>
                        <a:pt x="40" y="6"/>
                      </a:moveTo>
                      <a:lnTo>
                        <a:pt x="78" y="22"/>
                      </a:lnTo>
                      <a:lnTo>
                        <a:pt x="111" y="52"/>
                      </a:lnTo>
                      <a:lnTo>
                        <a:pt x="147" y="97"/>
                      </a:lnTo>
                      <a:lnTo>
                        <a:pt x="179" y="146"/>
                      </a:lnTo>
                      <a:lnTo>
                        <a:pt x="198" y="185"/>
                      </a:lnTo>
                      <a:lnTo>
                        <a:pt x="208" y="215"/>
                      </a:lnTo>
                      <a:lnTo>
                        <a:pt x="208" y="241"/>
                      </a:lnTo>
                      <a:lnTo>
                        <a:pt x="196" y="294"/>
                      </a:lnTo>
                      <a:lnTo>
                        <a:pt x="179" y="350"/>
                      </a:lnTo>
                      <a:lnTo>
                        <a:pt x="170" y="385"/>
                      </a:lnTo>
                      <a:lnTo>
                        <a:pt x="170" y="400"/>
                      </a:lnTo>
                      <a:lnTo>
                        <a:pt x="179" y="409"/>
                      </a:lnTo>
                      <a:lnTo>
                        <a:pt x="212" y="414"/>
                      </a:lnTo>
                      <a:lnTo>
                        <a:pt x="275" y="409"/>
                      </a:lnTo>
                      <a:lnTo>
                        <a:pt x="302" y="414"/>
                      </a:lnTo>
                      <a:lnTo>
                        <a:pt x="309" y="424"/>
                      </a:lnTo>
                      <a:lnTo>
                        <a:pt x="303" y="436"/>
                      </a:lnTo>
                      <a:lnTo>
                        <a:pt x="261" y="459"/>
                      </a:lnTo>
                      <a:lnTo>
                        <a:pt x="241" y="459"/>
                      </a:lnTo>
                      <a:lnTo>
                        <a:pt x="218" y="450"/>
                      </a:lnTo>
                      <a:lnTo>
                        <a:pt x="178" y="442"/>
                      </a:lnTo>
                      <a:lnTo>
                        <a:pt x="143" y="444"/>
                      </a:lnTo>
                      <a:lnTo>
                        <a:pt x="123" y="440"/>
                      </a:lnTo>
                      <a:lnTo>
                        <a:pt x="111" y="426"/>
                      </a:lnTo>
                      <a:lnTo>
                        <a:pt x="105" y="412"/>
                      </a:lnTo>
                      <a:lnTo>
                        <a:pt x="111" y="394"/>
                      </a:lnTo>
                      <a:lnTo>
                        <a:pt x="129" y="377"/>
                      </a:lnTo>
                      <a:lnTo>
                        <a:pt x="137" y="361"/>
                      </a:lnTo>
                      <a:lnTo>
                        <a:pt x="147" y="335"/>
                      </a:lnTo>
                      <a:lnTo>
                        <a:pt x="152" y="305"/>
                      </a:lnTo>
                      <a:lnTo>
                        <a:pt x="153" y="276"/>
                      </a:lnTo>
                      <a:lnTo>
                        <a:pt x="161" y="253"/>
                      </a:lnTo>
                      <a:lnTo>
                        <a:pt x="159" y="233"/>
                      </a:lnTo>
                      <a:lnTo>
                        <a:pt x="152" y="211"/>
                      </a:lnTo>
                      <a:lnTo>
                        <a:pt x="131" y="180"/>
                      </a:lnTo>
                      <a:lnTo>
                        <a:pt x="93" y="144"/>
                      </a:lnTo>
                      <a:lnTo>
                        <a:pt x="61" y="109"/>
                      </a:lnTo>
                      <a:lnTo>
                        <a:pt x="34" y="82"/>
                      </a:lnTo>
                      <a:lnTo>
                        <a:pt x="7" y="55"/>
                      </a:lnTo>
                      <a:lnTo>
                        <a:pt x="0" y="22"/>
                      </a:lnTo>
                      <a:lnTo>
                        <a:pt x="11" y="0"/>
                      </a:lnTo>
                      <a:lnTo>
                        <a:pt x="4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Freeform 18"/>
                <p:cNvSpPr>
                  <a:spLocks/>
                </p:cNvSpPr>
                <p:nvPr/>
              </p:nvSpPr>
              <p:spPr bwMode="auto">
                <a:xfrm>
                  <a:off x="1879" y="3225"/>
                  <a:ext cx="549" cy="238"/>
                </a:xfrm>
                <a:custGeom>
                  <a:avLst/>
                  <a:gdLst>
                    <a:gd name="T0" fmla="*/ 65 w 549"/>
                    <a:gd name="T1" fmla="*/ 27 h 238"/>
                    <a:gd name="T2" fmla="*/ 39 w 549"/>
                    <a:gd name="T3" fmla="*/ 0 h 238"/>
                    <a:gd name="T4" fmla="*/ 3 w 549"/>
                    <a:gd name="T5" fmla="*/ 5 h 238"/>
                    <a:gd name="T6" fmla="*/ 0 w 549"/>
                    <a:gd name="T7" fmla="*/ 52 h 238"/>
                    <a:gd name="T8" fmla="*/ 57 w 549"/>
                    <a:gd name="T9" fmla="*/ 120 h 238"/>
                    <a:gd name="T10" fmla="*/ 130 w 549"/>
                    <a:gd name="T11" fmla="*/ 178 h 238"/>
                    <a:gd name="T12" fmla="*/ 187 w 549"/>
                    <a:gd name="T13" fmla="*/ 212 h 238"/>
                    <a:gd name="T14" fmla="*/ 251 w 549"/>
                    <a:gd name="T15" fmla="*/ 237 h 238"/>
                    <a:gd name="T16" fmla="*/ 322 w 549"/>
                    <a:gd name="T17" fmla="*/ 238 h 238"/>
                    <a:gd name="T18" fmla="*/ 390 w 549"/>
                    <a:gd name="T19" fmla="*/ 224 h 238"/>
                    <a:gd name="T20" fmla="*/ 440 w 549"/>
                    <a:gd name="T21" fmla="*/ 206 h 238"/>
                    <a:gd name="T22" fmla="*/ 460 w 549"/>
                    <a:gd name="T23" fmla="*/ 206 h 238"/>
                    <a:gd name="T24" fmla="*/ 487 w 549"/>
                    <a:gd name="T25" fmla="*/ 226 h 238"/>
                    <a:gd name="T26" fmla="*/ 513 w 549"/>
                    <a:gd name="T27" fmla="*/ 234 h 238"/>
                    <a:gd name="T28" fmla="*/ 531 w 549"/>
                    <a:gd name="T29" fmla="*/ 231 h 238"/>
                    <a:gd name="T30" fmla="*/ 543 w 549"/>
                    <a:gd name="T31" fmla="*/ 218 h 238"/>
                    <a:gd name="T32" fmla="*/ 535 w 549"/>
                    <a:gd name="T33" fmla="*/ 206 h 238"/>
                    <a:gd name="T34" fmla="*/ 520 w 549"/>
                    <a:gd name="T35" fmla="*/ 206 h 238"/>
                    <a:gd name="T36" fmla="*/ 502 w 549"/>
                    <a:gd name="T37" fmla="*/ 206 h 238"/>
                    <a:gd name="T38" fmla="*/ 478 w 549"/>
                    <a:gd name="T39" fmla="*/ 194 h 238"/>
                    <a:gd name="T40" fmla="*/ 482 w 549"/>
                    <a:gd name="T41" fmla="*/ 182 h 238"/>
                    <a:gd name="T42" fmla="*/ 511 w 549"/>
                    <a:gd name="T43" fmla="*/ 182 h 238"/>
                    <a:gd name="T44" fmla="*/ 537 w 549"/>
                    <a:gd name="T45" fmla="*/ 179 h 238"/>
                    <a:gd name="T46" fmla="*/ 549 w 549"/>
                    <a:gd name="T47" fmla="*/ 167 h 238"/>
                    <a:gd name="T48" fmla="*/ 543 w 549"/>
                    <a:gd name="T49" fmla="*/ 153 h 238"/>
                    <a:gd name="T50" fmla="*/ 526 w 549"/>
                    <a:gd name="T51" fmla="*/ 149 h 238"/>
                    <a:gd name="T52" fmla="*/ 511 w 549"/>
                    <a:gd name="T53" fmla="*/ 155 h 238"/>
                    <a:gd name="T54" fmla="*/ 487 w 549"/>
                    <a:gd name="T55" fmla="*/ 159 h 238"/>
                    <a:gd name="T56" fmla="*/ 472 w 549"/>
                    <a:gd name="T57" fmla="*/ 164 h 238"/>
                    <a:gd name="T58" fmla="*/ 460 w 549"/>
                    <a:gd name="T59" fmla="*/ 159 h 238"/>
                    <a:gd name="T60" fmla="*/ 448 w 549"/>
                    <a:gd name="T61" fmla="*/ 144 h 238"/>
                    <a:gd name="T62" fmla="*/ 440 w 549"/>
                    <a:gd name="T63" fmla="*/ 125 h 238"/>
                    <a:gd name="T64" fmla="*/ 434 w 549"/>
                    <a:gd name="T65" fmla="*/ 120 h 238"/>
                    <a:gd name="T66" fmla="*/ 416 w 549"/>
                    <a:gd name="T67" fmla="*/ 126 h 238"/>
                    <a:gd name="T68" fmla="*/ 416 w 549"/>
                    <a:gd name="T69" fmla="*/ 137 h 238"/>
                    <a:gd name="T70" fmla="*/ 425 w 549"/>
                    <a:gd name="T71" fmla="*/ 149 h 238"/>
                    <a:gd name="T72" fmla="*/ 441 w 549"/>
                    <a:gd name="T73" fmla="*/ 167 h 238"/>
                    <a:gd name="T74" fmla="*/ 437 w 549"/>
                    <a:gd name="T75" fmla="*/ 178 h 238"/>
                    <a:gd name="T76" fmla="*/ 423 w 549"/>
                    <a:gd name="T77" fmla="*/ 185 h 238"/>
                    <a:gd name="T78" fmla="*/ 375 w 549"/>
                    <a:gd name="T79" fmla="*/ 200 h 238"/>
                    <a:gd name="T80" fmla="*/ 310 w 549"/>
                    <a:gd name="T81" fmla="*/ 204 h 238"/>
                    <a:gd name="T82" fmla="*/ 260 w 549"/>
                    <a:gd name="T83" fmla="*/ 196 h 238"/>
                    <a:gd name="T84" fmla="*/ 213 w 549"/>
                    <a:gd name="T85" fmla="*/ 178 h 238"/>
                    <a:gd name="T86" fmla="*/ 165 w 549"/>
                    <a:gd name="T87" fmla="*/ 132 h 238"/>
                    <a:gd name="T88" fmla="*/ 106 w 549"/>
                    <a:gd name="T89" fmla="*/ 73 h 238"/>
                    <a:gd name="T90" fmla="*/ 65 w 549"/>
                    <a:gd name="T91" fmla="*/ 27 h 2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9"/>
                    <a:gd name="T139" fmla="*/ 0 h 238"/>
                    <a:gd name="T140" fmla="*/ 549 w 549"/>
                    <a:gd name="T141" fmla="*/ 238 h 2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9" h="238">
                      <a:moveTo>
                        <a:pt x="65" y="27"/>
                      </a:moveTo>
                      <a:lnTo>
                        <a:pt x="39" y="0"/>
                      </a:lnTo>
                      <a:lnTo>
                        <a:pt x="3" y="5"/>
                      </a:lnTo>
                      <a:lnTo>
                        <a:pt x="0" y="52"/>
                      </a:lnTo>
                      <a:lnTo>
                        <a:pt x="57" y="120"/>
                      </a:lnTo>
                      <a:lnTo>
                        <a:pt x="130" y="178"/>
                      </a:lnTo>
                      <a:lnTo>
                        <a:pt x="187" y="212"/>
                      </a:lnTo>
                      <a:lnTo>
                        <a:pt x="251" y="237"/>
                      </a:lnTo>
                      <a:lnTo>
                        <a:pt x="322" y="238"/>
                      </a:lnTo>
                      <a:lnTo>
                        <a:pt x="390" y="224"/>
                      </a:lnTo>
                      <a:lnTo>
                        <a:pt x="440" y="206"/>
                      </a:lnTo>
                      <a:lnTo>
                        <a:pt x="460" y="206"/>
                      </a:lnTo>
                      <a:lnTo>
                        <a:pt x="487" y="226"/>
                      </a:lnTo>
                      <a:lnTo>
                        <a:pt x="513" y="234"/>
                      </a:lnTo>
                      <a:lnTo>
                        <a:pt x="531" y="231"/>
                      </a:lnTo>
                      <a:lnTo>
                        <a:pt x="543" y="218"/>
                      </a:lnTo>
                      <a:lnTo>
                        <a:pt x="535" y="206"/>
                      </a:lnTo>
                      <a:lnTo>
                        <a:pt x="520" y="206"/>
                      </a:lnTo>
                      <a:lnTo>
                        <a:pt x="502" y="206"/>
                      </a:lnTo>
                      <a:lnTo>
                        <a:pt x="478" y="194"/>
                      </a:lnTo>
                      <a:lnTo>
                        <a:pt x="482" y="182"/>
                      </a:lnTo>
                      <a:lnTo>
                        <a:pt x="511" y="182"/>
                      </a:lnTo>
                      <a:lnTo>
                        <a:pt x="537" y="179"/>
                      </a:lnTo>
                      <a:lnTo>
                        <a:pt x="549" y="167"/>
                      </a:lnTo>
                      <a:lnTo>
                        <a:pt x="543" y="153"/>
                      </a:lnTo>
                      <a:lnTo>
                        <a:pt x="526" y="149"/>
                      </a:lnTo>
                      <a:lnTo>
                        <a:pt x="511" y="155"/>
                      </a:lnTo>
                      <a:lnTo>
                        <a:pt x="487" y="159"/>
                      </a:lnTo>
                      <a:lnTo>
                        <a:pt x="472" y="164"/>
                      </a:lnTo>
                      <a:lnTo>
                        <a:pt x="460" y="159"/>
                      </a:lnTo>
                      <a:lnTo>
                        <a:pt x="448" y="144"/>
                      </a:lnTo>
                      <a:lnTo>
                        <a:pt x="440" y="125"/>
                      </a:lnTo>
                      <a:lnTo>
                        <a:pt x="434" y="120"/>
                      </a:lnTo>
                      <a:lnTo>
                        <a:pt x="416" y="126"/>
                      </a:lnTo>
                      <a:lnTo>
                        <a:pt x="416" y="137"/>
                      </a:lnTo>
                      <a:lnTo>
                        <a:pt x="425" y="149"/>
                      </a:lnTo>
                      <a:lnTo>
                        <a:pt x="441" y="167"/>
                      </a:lnTo>
                      <a:lnTo>
                        <a:pt x="437" y="178"/>
                      </a:lnTo>
                      <a:lnTo>
                        <a:pt x="423" y="185"/>
                      </a:lnTo>
                      <a:lnTo>
                        <a:pt x="375" y="200"/>
                      </a:lnTo>
                      <a:lnTo>
                        <a:pt x="310" y="204"/>
                      </a:lnTo>
                      <a:lnTo>
                        <a:pt x="260" y="196"/>
                      </a:lnTo>
                      <a:lnTo>
                        <a:pt x="213" y="178"/>
                      </a:lnTo>
                      <a:lnTo>
                        <a:pt x="165" y="132"/>
                      </a:lnTo>
                      <a:lnTo>
                        <a:pt x="106" y="73"/>
                      </a:lnTo>
                      <a:lnTo>
                        <a:pt x="65" y="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93" y="1341"/>
              <a:ext cx="46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Erik</a:t>
              </a:r>
              <a:endParaRPr lang="en-US" sz="1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6" y="1726"/>
              <a:ext cx="57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>
                  <a:latin typeface="+mn-lt"/>
                </a:rPr>
                <a:t>David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47" y="1873"/>
              <a:ext cx="53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Alice</a:t>
              </a:r>
              <a:endParaRPr lang="en-US" sz="1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33" y="1646"/>
              <a:ext cx="582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Betty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Termination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268" name="Rectangle 17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148638" cy="2743200"/>
              </a:xfrm>
            </p:spPr>
            <p:txBody>
              <a:bodyPr/>
              <a:lstStyle/>
              <a:p>
                <a:r>
                  <a:rPr lang="en-US" altLang="en-US" dirty="0" smtClean="0"/>
                  <a:t>Claim.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Algorithm terminates after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iterations of while loop.</a:t>
                </a:r>
              </a:p>
              <a:p>
                <a:r>
                  <a:rPr lang="en-US" altLang="en-US" dirty="0" smtClean="0"/>
                  <a:t>Pf.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man never proposes to the same woman again.  There are only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possible proposals.  </a:t>
                </a:r>
                <a:r>
                  <a:rPr lang="en-US" altLang="en-US" dirty="0" smtClean="0">
                    <a:solidFill>
                      <a:schemeClr val="tx1"/>
                    </a:solidFill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</p:txBody>
          </p:sp>
        </mc:Choice>
        <mc:Fallback>
          <p:sp>
            <p:nvSpPr>
              <p:cNvPr id="11268" name="Rectangle 17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48638" cy="2743200"/>
              </a:xfrm>
              <a:blipFill rotWithShape="0">
                <a:blip r:embed="rId3" cstate="print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D8F5271-27A9-4BF6-A87F-C1EF02D5B72C}" type="slidenum">
              <a:rPr lang="en-US" altLang="en-US" sz="8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Perfection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Observation 1.  </a:t>
            </a:r>
            <a:r>
              <a:rPr lang="en-US" altLang="en-US" dirty="0" smtClean="0">
                <a:solidFill>
                  <a:schemeClr val="tx1"/>
                </a:solidFill>
              </a:rPr>
              <a:t>Men propose to women in decreasing order of preference.</a:t>
            </a:r>
          </a:p>
          <a:p>
            <a:r>
              <a:rPr lang="en-US" altLang="en-US" dirty="0" smtClean="0"/>
              <a:t>Observation 2.  </a:t>
            </a:r>
            <a:r>
              <a:rPr lang="en-US" altLang="en-US" dirty="0" smtClean="0">
                <a:solidFill>
                  <a:schemeClr val="bg2"/>
                </a:solidFill>
              </a:rPr>
              <a:t>Once a woman is matched, she never becomes unmatched; she only “trades up”.</a:t>
            </a:r>
          </a:p>
          <a:p>
            <a:r>
              <a:rPr lang="en-US" altLang="en-US" dirty="0" smtClean="0"/>
              <a:t>Claim.  </a:t>
            </a:r>
            <a:r>
              <a:rPr lang="en-US" altLang="en-US" dirty="0" smtClean="0">
                <a:solidFill>
                  <a:schemeClr val="bg2"/>
                </a:solidFill>
              </a:rPr>
              <a:t>All men and women get matched.</a:t>
            </a:r>
          </a:p>
          <a:p>
            <a:r>
              <a:rPr lang="en-US" altLang="en-US" dirty="0" smtClean="0"/>
              <a:t>Pf.</a:t>
            </a: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chemeClr val="hlink"/>
                </a:solidFill>
              </a:rPr>
              <a:t>(by contradiction)</a:t>
            </a:r>
            <a:endParaRPr lang="en-US" altLang="en-US" dirty="0" smtClean="0">
              <a:solidFill>
                <a:schemeClr val="bg2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bg2"/>
                </a:solidFill>
              </a:rPr>
              <a:t>Suppose, for sake of contradiction, that Z is not matched upon termination of algorithm.</a:t>
            </a:r>
          </a:p>
          <a:p>
            <a:pPr lvl="1"/>
            <a:r>
              <a:rPr lang="en-US" altLang="en-US" dirty="0" smtClean="0"/>
              <a:t>Then some woman, say A, is not matched upon termination.</a:t>
            </a:r>
          </a:p>
          <a:p>
            <a:pPr lvl="1"/>
            <a:r>
              <a:rPr lang="en-US" altLang="en-US" dirty="0" smtClean="0"/>
              <a:t>By Observation 2, A was never proposed to.</a:t>
            </a:r>
          </a:p>
          <a:p>
            <a:pPr lvl="1"/>
            <a:r>
              <a:rPr lang="en-US" altLang="en-US" dirty="0" smtClean="0"/>
              <a:t>But, Z must have proposed to everyone, since he ends up single.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915817A-8711-46D4-A9F8-029E5771CB99}" type="slidenum">
              <a:rPr lang="en-US" altLang="en-US" sz="800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Stability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026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Claim.  </a:t>
            </a:r>
            <a:r>
              <a:rPr lang="en-US" altLang="en-US" dirty="0" smtClean="0">
                <a:solidFill>
                  <a:schemeClr val="bg2"/>
                </a:solidFill>
              </a:rPr>
              <a:t>No unstable pairs.</a:t>
            </a:r>
          </a:p>
          <a:p>
            <a:r>
              <a:rPr lang="en-US" altLang="en-US" dirty="0" smtClean="0"/>
              <a:t>Pf.</a:t>
            </a: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 altLang="en-US" dirty="0" smtClean="0"/>
              <a:t>Suppose A-Z is an unstable pair:  each prefers each other to partner in Gale-Shapley matching S*.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Case 1:  Z never proposed to A.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  </a:t>
            </a:r>
            <a:r>
              <a:rPr lang="en-US" altLang="en-US" dirty="0" smtClean="0"/>
              <a:t>Z prefers his GS partner to A. 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  A-Z</a:t>
            </a:r>
            <a:r>
              <a:rPr lang="en-US" altLang="en-US" dirty="0" smtClean="0"/>
              <a:t> is stable.</a:t>
            </a:r>
          </a:p>
          <a:p>
            <a:pPr lvl="1"/>
            <a:r>
              <a:rPr lang="en-US" altLang="en-US" dirty="0" smtClean="0"/>
              <a:t>Case 2:  Z proposed to A.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 rejected Z (right away or later)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 prefers her GS partner to Z.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A-Z is stable.</a:t>
            </a:r>
          </a:p>
          <a:p>
            <a:pPr lvl="1"/>
            <a:endParaRPr lang="en-US" altLang="en-US" dirty="0" smtClean="0">
              <a:solidFill>
                <a:srgbClr val="990033"/>
              </a:solidFill>
            </a:endParaRPr>
          </a:p>
          <a:p>
            <a:pPr lvl="1"/>
            <a:r>
              <a:rPr lang="en-US" altLang="en-US" dirty="0" smtClean="0"/>
              <a:t>In either case A-Z is stable, a contradiction.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81F3D82-D424-4667-B90F-E1E3A4F4B0DE}" type="slidenum">
              <a:rPr lang="en-US" altLang="en-US" sz="800"/>
              <a:pPr/>
              <a:t>15</a:t>
            </a:fld>
            <a:endParaRPr lang="en-US" altLang="en-US" sz="14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042150" y="3505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B-Z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7042150" y="3124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A-Y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7042150" y="2743835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S*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7042150" y="3886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. . .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923790" y="2369979"/>
            <a:ext cx="24990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men propose in decreasing</a:t>
            </a:r>
            <a:br>
              <a:rPr lang="en-US" altLang="en-US" dirty="0"/>
            </a:br>
            <a:r>
              <a:rPr lang="en-US" altLang="en-US" dirty="0"/>
              <a:t>order of preference</a:t>
            </a: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 flipH="1">
            <a:off x="4772978" y="2814637"/>
            <a:ext cx="150812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435600" y="4470400"/>
            <a:ext cx="1397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women only trade up</a:t>
            </a: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 flipV="1">
            <a:off x="5092700" y="4589463"/>
            <a:ext cx="250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5150" y="5872163"/>
            <a:ext cx="797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800" u="sng" dirty="0">
                <a:solidFill>
                  <a:schemeClr val="accent1"/>
                </a:solidFill>
              </a:rPr>
              <a:t>Algorithms must be proved to be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13317" grpId="0" uiExpand="1" animBg="1"/>
      <p:bldP spid="13318" grpId="0" uiExpand="1" animBg="1"/>
      <p:bldP spid="13319" grpId="0" uiExpand="1" animBg="1"/>
      <p:bldP spid="13320" grpId="0" uiExpand="1" animBg="1"/>
      <p:bldP spid="13321" grpId="0" uiExpand="1"/>
      <p:bldP spid="13322" grpId="0" uiExpand="1" animBg="1"/>
      <p:bldP spid="13323" grpId="0" uiExpand="1"/>
      <p:bldP spid="13324" grpId="0" uiExpand="1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Implementation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34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Efficient implementation.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 describe 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-time implementation.</a:t>
                </a:r>
              </a:p>
              <a:p>
                <a:r>
                  <a:rPr lang="en-US" altLang="en-US" dirty="0" smtClean="0"/>
                  <a:t>Representing men and women.</a:t>
                </a:r>
              </a:p>
              <a:p>
                <a:pPr lvl="1"/>
                <a:r>
                  <a:rPr lang="en-US" altLang="en-US" dirty="0" smtClean="0"/>
                  <a:t>Label men 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Label women 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Engagements.</a:t>
                </a:r>
              </a:p>
              <a:p>
                <a:pPr lvl="1"/>
                <a:r>
                  <a:rPr lang="en-US" altLang="en-US" dirty="0" smtClean="0"/>
                  <a:t>Maintain a list of free men, e.g., in a queue or stack.</a:t>
                </a:r>
              </a:p>
              <a:p>
                <a:pPr lvl="1"/>
                <a:r>
                  <a:rPr lang="en-US" altLang="en-US" dirty="0" smtClean="0"/>
                  <a:t>Maintain two arrays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𝑤𝑖𝑓𝑒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h𝑢𝑠𝑏𝑎𝑛𝑑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/>
                <a:r>
                  <a:rPr lang="en-US" altLang="en-US" dirty="0" smtClean="0"/>
                  <a:t>set entry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if unmatched</a:t>
                </a:r>
              </a:p>
              <a:p>
                <a:pPr lvl="2"/>
                <a:r>
                  <a:rPr lang="en-US" alt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matched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𝑤𝑖𝑓𝑒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h𝑢𝑠𝑏𝑎𝑛𝑑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Men proposing.</a:t>
                </a:r>
              </a:p>
              <a:p>
                <a:pPr lvl="1"/>
                <a:r>
                  <a:rPr lang="en-US" altLang="en-US" dirty="0" smtClean="0"/>
                  <a:t>For each man, maintain a list (linked list or array) of women, ordered by preference.</a:t>
                </a:r>
              </a:p>
            </p:txBody>
          </p:sp>
        </mc:Choice>
        <mc:Fallback>
          <p:sp>
            <p:nvSpPr>
              <p:cNvPr id="143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0314FE-B27B-47F6-9013-7EDE65AF8F42}" type="slidenum">
              <a:rPr lang="en-US" altLang="en-US" sz="800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Implementation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Women rejecting/accepting.</a:t>
                </a:r>
              </a:p>
              <a:p>
                <a:pPr lvl="1"/>
                <a:r>
                  <a:rPr lang="en-US" altLang="en-US" dirty="0" smtClean="0"/>
                  <a:t>Does woman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prefer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to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?</a:t>
                </a:r>
              </a:p>
              <a:p>
                <a:pPr lvl="1"/>
                <a:r>
                  <a:rPr lang="en-US" altLang="en-US" dirty="0" smtClean="0"/>
                  <a:t>Naïve implementation requires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 for this comparison.</a:t>
                </a:r>
              </a:p>
              <a:p>
                <a:pPr lvl="1"/>
                <a:r>
                  <a:rPr lang="en-US" altLang="en-US" dirty="0" smtClean="0"/>
                  <a:t>For each woman, create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inverse</a:t>
                </a:r>
                <a:r>
                  <a:rPr lang="en-US" altLang="en-US" dirty="0" smtClean="0"/>
                  <a:t> preference list of men.</a:t>
                </a:r>
              </a:p>
              <a:p>
                <a:pPr lvl="1"/>
                <a:r>
                  <a:rPr lang="en-US" altLang="en-US" dirty="0" smtClean="0"/>
                  <a:t>Constant time access for each query after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preprocessing.</a:t>
                </a:r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C8B0EC4-A2FD-44A3-830A-71DEF90A7D21}" type="slidenum">
              <a:rPr lang="en-US" altLang="en-US" sz="80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5" name="Text Box 103"/>
              <p:cNvSpPr txBox="1">
                <a:spLocks noChangeArrowheads="1"/>
              </p:cNvSpPr>
              <p:nvPr/>
            </p:nvSpPr>
            <p:spPr bwMode="auto">
              <a:xfrm>
                <a:off x="2293938" y="4845050"/>
                <a:ext cx="3290887" cy="6921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kumimoji="0" lang="en-US" altLang="en-US" b="1" dirty="0" smtClean="0"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𝑖𝑛𝑣𝑒𝑟𝑠𝑒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en-US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dirty="0" err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0"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5365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938" y="4845050"/>
                <a:ext cx="3290887" cy="69215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66" name="Group 109"/>
          <p:cNvGrpSpPr>
            <a:grpSpLocks/>
          </p:cNvGrpSpPr>
          <p:nvPr/>
        </p:nvGrpSpPr>
        <p:grpSpPr bwMode="auto">
          <a:xfrm>
            <a:off x="1128713" y="2727325"/>
            <a:ext cx="5238750" cy="1714500"/>
            <a:chOff x="599" y="1858"/>
            <a:chExt cx="3896" cy="1275"/>
          </a:xfrm>
        </p:grpSpPr>
        <p:sp>
          <p:nvSpPr>
            <p:cNvPr id="16395" name="Rectangle 41"/>
            <p:cNvSpPr>
              <a:spLocks noChangeArrowheads="1"/>
            </p:cNvSpPr>
            <p:nvPr/>
          </p:nvSpPr>
          <p:spPr bwMode="auto">
            <a:xfrm>
              <a:off x="605" y="2104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err="1">
                  <a:solidFill>
                    <a:schemeClr val="bg1"/>
                  </a:solidFill>
                </a:rPr>
                <a:t>Pref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396" name="Rectangle 42"/>
            <p:cNvSpPr>
              <a:spLocks noChangeArrowheads="1"/>
            </p:cNvSpPr>
            <p:nvPr/>
          </p:nvSpPr>
          <p:spPr bwMode="auto">
            <a:xfrm>
              <a:off x="1363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st</a:t>
              </a:r>
            </a:p>
          </p:txBody>
        </p:sp>
        <p:sp>
          <p:nvSpPr>
            <p:cNvPr id="16397" name="Rectangle 43"/>
            <p:cNvSpPr>
              <a:spLocks noChangeArrowheads="1"/>
            </p:cNvSpPr>
            <p:nvPr/>
          </p:nvSpPr>
          <p:spPr bwMode="auto">
            <a:xfrm>
              <a:off x="1363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1755" y="1859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nd</a:t>
              </a:r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145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sp>
          <p:nvSpPr>
            <p:cNvPr id="16400" name="Rectangle 48"/>
            <p:cNvSpPr>
              <a:spLocks noChangeArrowheads="1"/>
            </p:cNvSpPr>
            <p:nvPr/>
          </p:nvSpPr>
          <p:spPr bwMode="auto">
            <a:xfrm>
              <a:off x="2145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3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1755" y="2104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16402" name="Rectangle 63"/>
            <p:cNvSpPr>
              <a:spLocks noChangeArrowheads="1"/>
            </p:cNvSpPr>
            <p:nvPr/>
          </p:nvSpPr>
          <p:spPr bwMode="auto">
            <a:xfrm>
              <a:off x="2537" y="1859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4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03" name="Rectangle 64"/>
            <p:cNvSpPr>
              <a:spLocks noChangeArrowheads="1"/>
            </p:cNvSpPr>
            <p:nvPr/>
          </p:nvSpPr>
          <p:spPr bwMode="auto">
            <a:xfrm>
              <a:off x="2928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16404" name="Rectangle 66"/>
            <p:cNvSpPr>
              <a:spLocks noChangeArrowheads="1"/>
            </p:cNvSpPr>
            <p:nvPr/>
          </p:nvSpPr>
          <p:spPr bwMode="auto">
            <a:xfrm>
              <a:off x="2928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5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05" name="Rectangle 68"/>
            <p:cNvSpPr>
              <a:spLocks noChangeArrowheads="1"/>
            </p:cNvSpPr>
            <p:nvPr/>
          </p:nvSpPr>
          <p:spPr bwMode="auto">
            <a:xfrm>
              <a:off x="2537" y="2104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16406" name="Rectangle 76"/>
            <p:cNvSpPr>
              <a:spLocks noChangeArrowheads="1"/>
            </p:cNvSpPr>
            <p:nvPr/>
          </p:nvSpPr>
          <p:spPr bwMode="auto">
            <a:xfrm>
              <a:off x="3321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16407" name="Rectangle 77"/>
            <p:cNvSpPr>
              <a:spLocks noChangeArrowheads="1"/>
            </p:cNvSpPr>
            <p:nvPr/>
          </p:nvSpPr>
          <p:spPr bwMode="auto">
            <a:xfrm>
              <a:off x="4103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16408" name="Rectangle 78"/>
            <p:cNvSpPr>
              <a:spLocks noChangeArrowheads="1"/>
            </p:cNvSpPr>
            <p:nvPr/>
          </p:nvSpPr>
          <p:spPr bwMode="auto">
            <a:xfrm>
              <a:off x="3713" y="2103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16409" name="Rectangle 81"/>
            <p:cNvSpPr>
              <a:spLocks noChangeArrowheads="1"/>
            </p:cNvSpPr>
            <p:nvPr/>
          </p:nvSpPr>
          <p:spPr bwMode="auto">
            <a:xfrm>
              <a:off x="3320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6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0" name="Rectangle 82"/>
            <p:cNvSpPr>
              <a:spLocks noChangeArrowheads="1"/>
            </p:cNvSpPr>
            <p:nvPr/>
          </p:nvSpPr>
          <p:spPr bwMode="auto">
            <a:xfrm>
              <a:off x="3712" y="1858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7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1" name="Rectangle 83"/>
            <p:cNvSpPr>
              <a:spLocks noChangeArrowheads="1"/>
            </p:cNvSpPr>
            <p:nvPr/>
          </p:nvSpPr>
          <p:spPr bwMode="auto">
            <a:xfrm>
              <a:off x="4102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8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2" name="Rectangle 86"/>
            <p:cNvSpPr>
              <a:spLocks noChangeArrowheads="1"/>
            </p:cNvSpPr>
            <p:nvPr/>
          </p:nvSpPr>
          <p:spPr bwMode="auto">
            <a:xfrm>
              <a:off x="599" y="2889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Inverse</a:t>
              </a:r>
            </a:p>
          </p:txBody>
        </p:sp>
        <p:sp>
          <p:nvSpPr>
            <p:cNvPr id="16413" name="Rectangle 87"/>
            <p:cNvSpPr>
              <a:spLocks noChangeArrowheads="1"/>
            </p:cNvSpPr>
            <p:nvPr/>
          </p:nvSpPr>
          <p:spPr bwMode="auto">
            <a:xfrm>
              <a:off x="1357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  <a:r>
                <a:rPr lang="en-US" altLang="en-US" sz="1400" baseline="30000"/>
                <a:t>th</a:t>
              </a:r>
              <a:endParaRPr lang="en-US" altLang="en-US" sz="1400"/>
            </a:p>
          </p:txBody>
        </p:sp>
        <p:sp>
          <p:nvSpPr>
            <p:cNvPr id="16414" name="Rectangle 88"/>
            <p:cNvSpPr>
              <a:spLocks noChangeArrowheads="1"/>
            </p:cNvSpPr>
            <p:nvPr/>
          </p:nvSpPr>
          <p:spPr bwMode="auto">
            <a:xfrm>
              <a:off x="2139" y="2889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  <a:r>
                <a:rPr lang="en-US" altLang="en-US" sz="1400" baseline="30000"/>
                <a:t>nd</a:t>
              </a:r>
            </a:p>
          </p:txBody>
        </p:sp>
        <p:sp>
          <p:nvSpPr>
            <p:cNvPr id="16415" name="Rectangle 89"/>
            <p:cNvSpPr>
              <a:spLocks noChangeArrowheads="1"/>
            </p:cNvSpPr>
            <p:nvPr/>
          </p:nvSpPr>
          <p:spPr bwMode="auto">
            <a:xfrm>
              <a:off x="1749" y="2889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6" name="Rectangle 90"/>
            <p:cNvSpPr>
              <a:spLocks noChangeArrowheads="1"/>
            </p:cNvSpPr>
            <p:nvPr/>
          </p:nvSpPr>
          <p:spPr bwMode="auto">
            <a:xfrm>
              <a:off x="2922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7" name="Rectangle 91"/>
            <p:cNvSpPr>
              <a:spLocks noChangeArrowheads="1"/>
            </p:cNvSpPr>
            <p:nvPr/>
          </p:nvSpPr>
          <p:spPr bwMode="auto">
            <a:xfrm>
              <a:off x="2531" y="2889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8" name="Rectangle 92"/>
            <p:cNvSpPr>
              <a:spLocks noChangeArrowheads="1"/>
            </p:cNvSpPr>
            <p:nvPr/>
          </p:nvSpPr>
          <p:spPr bwMode="auto">
            <a:xfrm>
              <a:off x="3315" y="2888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9" name="Rectangle 93"/>
            <p:cNvSpPr>
              <a:spLocks noChangeArrowheads="1"/>
            </p:cNvSpPr>
            <p:nvPr/>
          </p:nvSpPr>
          <p:spPr bwMode="auto">
            <a:xfrm>
              <a:off x="4097" y="2888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  <a:r>
                <a:rPr lang="en-US" altLang="en-US" sz="1400" baseline="30000"/>
                <a:t>st</a:t>
              </a:r>
            </a:p>
          </p:txBody>
        </p:sp>
        <p:sp>
          <p:nvSpPr>
            <p:cNvPr id="16420" name="Rectangle 94"/>
            <p:cNvSpPr>
              <a:spLocks noChangeArrowheads="1"/>
            </p:cNvSpPr>
            <p:nvPr/>
          </p:nvSpPr>
          <p:spPr bwMode="auto">
            <a:xfrm>
              <a:off x="3707" y="2888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  <a:r>
                <a:rPr lang="en-US" altLang="en-US" sz="1400" baseline="30000"/>
                <a:t>rd</a:t>
              </a:r>
            </a:p>
          </p:txBody>
        </p:sp>
        <p:sp>
          <p:nvSpPr>
            <p:cNvPr id="16421" name="Rectangle 95"/>
            <p:cNvSpPr>
              <a:spLocks noChangeArrowheads="1"/>
            </p:cNvSpPr>
            <p:nvPr/>
          </p:nvSpPr>
          <p:spPr bwMode="auto">
            <a:xfrm>
              <a:off x="1358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2" name="Rectangle 96"/>
            <p:cNvSpPr>
              <a:spLocks noChangeArrowheads="1"/>
            </p:cNvSpPr>
            <p:nvPr/>
          </p:nvSpPr>
          <p:spPr bwMode="auto">
            <a:xfrm>
              <a:off x="1750" y="2644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3" name="Rectangle 97"/>
            <p:cNvSpPr>
              <a:spLocks noChangeArrowheads="1"/>
            </p:cNvSpPr>
            <p:nvPr/>
          </p:nvSpPr>
          <p:spPr bwMode="auto">
            <a:xfrm>
              <a:off x="2140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3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4" name="Rectangle 98"/>
            <p:cNvSpPr>
              <a:spLocks noChangeArrowheads="1"/>
            </p:cNvSpPr>
            <p:nvPr/>
          </p:nvSpPr>
          <p:spPr bwMode="auto">
            <a:xfrm>
              <a:off x="2532" y="2644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4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5" name="Rectangle 99"/>
            <p:cNvSpPr>
              <a:spLocks noChangeArrowheads="1"/>
            </p:cNvSpPr>
            <p:nvPr/>
          </p:nvSpPr>
          <p:spPr bwMode="auto">
            <a:xfrm>
              <a:off x="2923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5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6" name="Rectangle 100"/>
            <p:cNvSpPr>
              <a:spLocks noChangeArrowheads="1"/>
            </p:cNvSpPr>
            <p:nvPr/>
          </p:nvSpPr>
          <p:spPr bwMode="auto">
            <a:xfrm>
              <a:off x="3315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6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7" name="Rectangle 101"/>
            <p:cNvSpPr>
              <a:spLocks noChangeArrowheads="1"/>
            </p:cNvSpPr>
            <p:nvPr/>
          </p:nvSpPr>
          <p:spPr bwMode="auto">
            <a:xfrm>
              <a:off x="3707" y="2643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7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8" name="Rectangle 102"/>
            <p:cNvSpPr>
              <a:spLocks noChangeArrowheads="1"/>
            </p:cNvSpPr>
            <p:nvPr/>
          </p:nvSpPr>
          <p:spPr bwMode="auto">
            <a:xfrm>
              <a:off x="4097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8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9" name="Rectangle 104"/>
            <p:cNvSpPr>
              <a:spLocks noChangeArrowheads="1"/>
            </p:cNvSpPr>
            <p:nvPr/>
          </p:nvSpPr>
          <p:spPr bwMode="auto">
            <a:xfrm>
              <a:off x="604" y="1860"/>
              <a:ext cx="758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smtClean="0"/>
                <a:t>Woman 1</a:t>
              </a:r>
              <a:endParaRPr lang="en-US" altLang="en-US" sz="1400" dirty="0"/>
            </a:p>
          </p:txBody>
        </p:sp>
        <p:sp>
          <p:nvSpPr>
            <p:cNvPr id="16430" name="Rectangle 105"/>
            <p:cNvSpPr>
              <a:spLocks noChangeArrowheads="1"/>
            </p:cNvSpPr>
            <p:nvPr/>
          </p:nvSpPr>
          <p:spPr bwMode="auto">
            <a:xfrm>
              <a:off x="600" y="2647"/>
              <a:ext cx="75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smtClean="0"/>
                <a:t>Woman 1</a:t>
              </a:r>
              <a:endParaRPr lang="en-US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7" name="Rectangle 106"/>
              <p:cNvSpPr>
                <a:spLocks noChangeArrowheads="1"/>
              </p:cNvSpPr>
              <p:nvPr/>
            </p:nvSpPr>
            <p:spPr bwMode="auto">
              <a:xfrm>
                <a:off x="5745634" y="4501309"/>
                <a:ext cx="2997167" cy="58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/>
                  <a:t>Amy prefers man 3 to 6</a:t>
                </a:r>
                <a:br>
                  <a:rPr lang="en-US" altLang="en-US" dirty="0"/>
                </a:b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[3] &lt;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1536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5634" y="4501309"/>
                <a:ext cx="2997167" cy="585418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222" t="-2083" b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8" name="Rectangle 107"/>
          <p:cNvSpPr>
            <a:spLocks noChangeArrowheads="1"/>
          </p:cNvSpPr>
          <p:nvPr/>
        </p:nvSpPr>
        <p:spPr bwMode="auto">
          <a:xfrm>
            <a:off x="6697105" y="5087937"/>
            <a:ext cx="273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dirty="0"/>
              <a:t>2</a:t>
            </a:r>
          </a:p>
        </p:txBody>
      </p:sp>
      <p:sp>
        <p:nvSpPr>
          <p:cNvPr id="15369" name="Rectangle 108"/>
          <p:cNvSpPr>
            <a:spLocks noChangeArrowheads="1"/>
          </p:cNvSpPr>
          <p:nvPr/>
        </p:nvSpPr>
        <p:spPr bwMode="auto">
          <a:xfrm>
            <a:off x="7945910" y="5085934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dirty="0"/>
              <a:t>7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5150" y="5872163"/>
            <a:ext cx="797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800" u="sng">
                <a:solidFill>
                  <a:schemeClr val="accent1"/>
                </a:solidFill>
              </a:rPr>
              <a:t>Running time of algorithms depends on the underlying 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 animBg="1"/>
      <p:bldP spid="15367" grpId="0" animBg="1"/>
      <p:bldP spid="15368" grpId="0"/>
      <p:bldP spid="153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Solution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Q.  </a:t>
            </a:r>
            <a:r>
              <a:rPr lang="en-US" altLang="en-US" dirty="0" smtClean="0">
                <a:solidFill>
                  <a:schemeClr val="tx1"/>
                </a:solidFill>
              </a:rPr>
              <a:t>For a given problem instance, there may be several stable matchings. Do all executions of Gale-Shapley yield the same stable matching? If so, which one?</a:t>
            </a:r>
            <a:endParaRPr lang="en-US" altLang="en-US" dirty="0" smtClean="0"/>
          </a:p>
          <a:p>
            <a:r>
              <a:rPr lang="en-US" altLang="en-US" dirty="0" smtClean="0"/>
              <a:t>A. </a:t>
            </a:r>
            <a:r>
              <a:rPr lang="en-US" altLang="en-US" dirty="0" smtClean="0">
                <a:solidFill>
                  <a:schemeClr val="tx1"/>
                </a:solidFill>
              </a:rPr>
              <a:t>Yes, it returns the (unique) matching that is </a:t>
            </a:r>
            <a:r>
              <a:rPr lang="en-US" altLang="en-US" dirty="0" smtClean="0">
                <a:solidFill>
                  <a:srgbClr val="C00000"/>
                </a:solidFill>
              </a:rPr>
              <a:t>optimal </a:t>
            </a:r>
            <a:r>
              <a:rPr lang="en-US" altLang="en-US" dirty="0" smtClean="0">
                <a:solidFill>
                  <a:schemeClr val="tx1"/>
                </a:solidFill>
              </a:rPr>
              <a:t>for the men (proof omitted).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Optimal for the men: each man gets his best possible partner in any stable matching.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Lesson learned: </a:t>
            </a:r>
            <a:r>
              <a:rPr lang="en-US" altLang="en-US" dirty="0" smtClean="0">
                <a:solidFill>
                  <a:srgbClr val="C00000"/>
                </a:solidFill>
              </a:rPr>
              <a:t>Ladies, ask out the guys!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7FC10E1-069D-408D-997D-F694E4D9BE98}" type="slidenum">
              <a:rPr lang="en-US" altLang="en-US" sz="800"/>
              <a:pPr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JUPAS Admission Scheme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2C9BD9-4015-4D9C-B4FA-1F65E72FC04E}" type="slidenum">
              <a:rPr lang="en-US" altLang="en-US" sz="800"/>
              <a:pPr/>
              <a:t>19</a:t>
            </a:fld>
            <a:endParaRPr lang="en-US" altLang="en-US" sz="1400"/>
          </a:p>
        </p:txBody>
      </p:sp>
      <p:pic>
        <p:nvPicPr>
          <p:cNvPr id="18436" name="Picture 4" descr="Adobe Flash Play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593" y="643887"/>
            <a:ext cx="8394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so far?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739699" y="3223260"/>
            <a:ext cx="145536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COMP 3711: Algorithms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2300" y="4549140"/>
            <a:ext cx="20421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2011:</a:t>
            </a:r>
            <a:br>
              <a:rPr lang="en-US" sz="1800" dirty="0" smtClean="0"/>
            </a:br>
            <a:r>
              <a:rPr lang="en-US" sz="1800" dirty="0" smtClean="0"/>
              <a:t>C++ Programming</a:t>
            </a:r>
            <a:endParaRPr lang="en-US" sz="1800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 bwMode="auto">
          <a:xfrm flipV="1">
            <a:off x="4183380" y="3869591"/>
            <a:ext cx="1284000" cy="6795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821680" y="4549140"/>
            <a:ext cx="18592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2711:</a:t>
            </a:r>
            <a:br>
              <a:rPr lang="en-US" sz="1800" dirty="0" smtClean="0"/>
            </a:br>
            <a:r>
              <a:rPr lang="en-US" sz="1800" dirty="0" smtClean="0"/>
              <a:t>Discrete Math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 bwMode="auto">
          <a:xfrm flipH="1" flipV="1">
            <a:off x="5467380" y="3869591"/>
            <a:ext cx="1283940" cy="6795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040301" y="3223259"/>
            <a:ext cx="158681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2012:</a:t>
            </a:r>
            <a:br>
              <a:rPr lang="en-US" sz="1800" dirty="0" smtClean="0"/>
            </a:br>
            <a:r>
              <a:rPr lang="en-US" sz="1800" dirty="0" smtClean="0"/>
              <a:t>OOP</a:t>
            </a:r>
            <a:endParaRPr lang="en-US" sz="1800" dirty="0"/>
          </a:p>
        </p:txBody>
      </p:sp>
      <p:cxnSp>
        <p:nvCxnSpPr>
          <p:cNvPr id="20" name="Straight Arrow Connector 19"/>
          <p:cNvCxnSpPr>
            <a:stCxn id="7" idx="0"/>
            <a:endCxn id="19" idx="2"/>
          </p:cNvCxnSpPr>
          <p:nvPr/>
        </p:nvCxnSpPr>
        <p:spPr bwMode="auto">
          <a:xfrm flipH="1" flipV="1">
            <a:off x="2833711" y="3869590"/>
            <a:ext cx="1349669" cy="6795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36519" y="5667911"/>
            <a:ext cx="3093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1021/1022P/1022Q:</a:t>
            </a:r>
            <a:br>
              <a:rPr lang="en-US" sz="1800" dirty="0" smtClean="0"/>
            </a:br>
            <a:r>
              <a:rPr lang="en-US" sz="1800" dirty="0" smtClean="0"/>
              <a:t>Intro to Computing</a:t>
            </a:r>
            <a:endParaRPr lang="en-US" sz="1800" dirty="0"/>
          </a:p>
        </p:txBody>
      </p:sp>
      <p:cxnSp>
        <p:nvCxnSpPr>
          <p:cNvPr id="26" name="Straight Arrow Connector 25"/>
          <p:cNvCxnSpPr>
            <a:stCxn id="25" idx="0"/>
            <a:endCxn id="7" idx="2"/>
          </p:cNvCxnSpPr>
          <p:nvPr/>
        </p:nvCxnSpPr>
        <p:spPr bwMode="auto">
          <a:xfrm flipV="1">
            <a:off x="4183379" y="5195471"/>
            <a:ext cx="1" cy="4724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729661" y="770988"/>
            <a:ext cx="77132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Advanced Topics:</a:t>
            </a:r>
            <a:br>
              <a:rPr lang="en-US" sz="1800" dirty="0" smtClean="0"/>
            </a:br>
            <a:r>
              <a:rPr lang="en-US" sz="1800" dirty="0" smtClean="0"/>
              <a:t>Database, Networking, Graphics, AI, Data Mining, Machine Learning, … </a:t>
            </a:r>
          </a:p>
        </p:txBody>
      </p:sp>
      <p:cxnSp>
        <p:nvCxnSpPr>
          <p:cNvPr id="31" name="Straight Arrow Connector 30"/>
          <p:cNvCxnSpPr>
            <a:stCxn id="19" idx="0"/>
            <a:endCxn id="17" idx="2"/>
          </p:cNvCxnSpPr>
          <p:nvPr/>
        </p:nvCxnSpPr>
        <p:spPr bwMode="auto">
          <a:xfrm flipH="1" flipV="1">
            <a:off x="2833710" y="2660064"/>
            <a:ext cx="1" cy="5631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6" idx="0"/>
          </p:cNvCxnSpPr>
          <p:nvPr/>
        </p:nvCxnSpPr>
        <p:spPr bwMode="auto">
          <a:xfrm flipH="1" flipV="1">
            <a:off x="5467379" y="1417319"/>
            <a:ext cx="1" cy="180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435440" y="2013733"/>
            <a:ext cx="27965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3111:</a:t>
            </a:r>
            <a:br>
              <a:rPr lang="en-US" sz="1800" dirty="0" smtClean="0"/>
            </a:br>
            <a:r>
              <a:rPr lang="en-US" sz="1800" dirty="0" smtClean="0"/>
              <a:t>Software Engineering</a:t>
            </a:r>
            <a:endParaRPr lang="en-US" sz="1800" dirty="0"/>
          </a:p>
        </p:txBody>
      </p:sp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V="1">
            <a:off x="2833710" y="1456106"/>
            <a:ext cx="0" cy="55762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71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JUPAS Admission Scheme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The JUPAS computer system will match (the "iteration process") the order of preference you have assigned to your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</a:t>
            </a:r>
            <a:r>
              <a:rPr lang="en-US" altLang="en-US" dirty="0" smtClean="0">
                <a:solidFill>
                  <a:schemeClr val="tx1"/>
                </a:solidFill>
              </a:rPr>
              <a:t> choice list with the position you have been placed in each merit order list of these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programmes</a:t>
            </a:r>
            <a:r>
              <a:rPr lang="en-US" altLang="en-US" dirty="0" smtClean="0">
                <a:solidFill>
                  <a:schemeClr val="tx1"/>
                </a:solidFill>
              </a:rPr>
              <a:t>. You will then be made an offer of the highest priority on your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</a:t>
            </a:r>
            <a:r>
              <a:rPr lang="en-US" altLang="en-US" dirty="0" smtClean="0">
                <a:solidFill>
                  <a:schemeClr val="tx1"/>
                </a:solidFill>
              </a:rPr>
              <a:t> choice list for which you have the required rating.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http://www.jupas.edu.hk/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701F1F-614C-4EFE-8B4B-6B36AE3F8102}" type="slidenum">
              <a:rPr lang="en-US" altLang="en-US" sz="8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down algorithms in pseudocode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239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standard keywords </a:t>
                </a:r>
                <a:r>
                  <a:rPr lang="en-US" dirty="0"/>
                  <a:t>(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if/then/else, while, for, </a:t>
                </a: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repeat/until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dirty="0"/>
                  <a:t>) and </a:t>
                </a:r>
                <a:r>
                  <a:rPr lang="en-US" dirty="0" smtClean="0"/>
                  <a:t>notation: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value, </a:t>
                </a:r>
                <a:r>
                  <a:rPr lang="en-US" dirty="0"/>
                  <a:t>Array[index</a:t>
                </a:r>
                <a:r>
                  <a:rPr lang="en-US" dirty="0" smtClean="0"/>
                  <a:t>], function(arguments), etc.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Indent everything carefully and </a:t>
                </a:r>
                <a:r>
                  <a:rPr lang="en-US" dirty="0" smtClean="0"/>
                  <a:t>consistently; may also use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}</a:t>
                </a:r>
                <a:r>
                  <a:rPr lang="en-US" dirty="0" smtClean="0"/>
                  <a:t> for better clarity.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Use standard mathematical notation. For example,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multiplication;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remainder; </a:t>
                </a:r>
                <a:r>
                  <a:rPr lang="en-US" dirty="0" smtClean="0"/>
                  <a:t>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square roots;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exponentiation;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for equality test.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data structures as black boxes. If the data structure is new, define its functionality first; then describe how to implement each operation.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Use </a:t>
                </a:r>
                <a:r>
                  <a:rPr lang="en-US" dirty="0" smtClean="0"/>
                  <a:t>standard/learned </a:t>
                </a:r>
                <a:r>
                  <a:rPr lang="en-US" dirty="0"/>
                  <a:t>algorithms (e.g. sorting) as black </a:t>
                </a:r>
                <a:r>
                  <a:rPr lang="en-US" dirty="0" smtClean="0"/>
                  <a:t>boxes.</a:t>
                </a:r>
                <a:endParaRPr lang="en-US" dirty="0"/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Use functions to decompose complex algorithms.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language when it’s clearer or simpler (e.g.,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array, you may write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the maximum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3900"/>
                <a:ext cx="8458200" cy="5410200"/>
              </a:xfrm>
              <a:blipFill rotWithShape="0">
                <a:blip r:embed="rId2" cstate="print"/>
                <a:stretch>
                  <a:fillRect r="-1297" b="-9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152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a Broader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5782533"/>
              </p:ext>
            </p:extLst>
          </p:nvPr>
        </p:nvGraphicFramePr>
        <p:xfrm>
          <a:off x="673308" y="1011507"/>
          <a:ext cx="7866392" cy="53375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33196"/>
                <a:gridCol w="3933196"/>
              </a:tblGrid>
              <a:tr h="434662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studied in this course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in a</a:t>
                      </a:r>
                      <a:r>
                        <a:rPr lang="en-US" baseline="0" dirty="0" smtClean="0"/>
                        <a:t> broader scope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Sorting,</a:t>
                      </a:r>
                      <a:r>
                        <a:rPr lang="en-US" baseline="0" dirty="0" smtClean="0"/>
                        <a:t> searching, scheduling, sequence matching, shortest paths, network routing, …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 recognition,</a:t>
                      </a:r>
                      <a:r>
                        <a:rPr lang="en-US" baseline="0" dirty="0" smtClean="0"/>
                        <a:t> machine translation, sentiment analysis, similarity search, recommendation systems, stock prediction, …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have precise mathematical definitions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do not have precise definitions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prove correctness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prove “correctness”, rely</a:t>
                      </a:r>
                      <a:r>
                        <a:rPr lang="en-US" baseline="0" dirty="0" smtClean="0"/>
                        <a:t> on experiments</a:t>
                      </a:r>
                      <a:endParaRPr lang="en-US" b="0" dirty="0"/>
                    </a:p>
                  </a:txBody>
                  <a:tcPr/>
                </a:tc>
              </a:tr>
              <a:tr h="487359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and time analysis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and time analysis </a:t>
                      </a:r>
                      <a:r>
                        <a:rPr lang="en-US" smtClean="0"/>
                        <a:t>if</a:t>
                      </a:r>
                      <a:r>
                        <a:rPr lang="en-US" baseline="0" smtClean="0"/>
                        <a:t> possible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Computer science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Computer science and domain knowledge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Artificial intelligence (COMP 3211)</a:t>
                      </a:r>
                    </a:p>
                    <a:p>
                      <a:r>
                        <a:rPr lang="en-US" sz="1400" b="0" dirty="0" smtClean="0"/>
                        <a:t>Machine</a:t>
                      </a:r>
                      <a:r>
                        <a:rPr lang="en-US" sz="1400" b="0" baseline="0" dirty="0" smtClean="0"/>
                        <a:t> learning (COMP 4211)</a:t>
                      </a:r>
                    </a:p>
                    <a:p>
                      <a:r>
                        <a:rPr lang="en-US" sz="1400" b="0" baseline="0" dirty="0" smtClean="0"/>
                        <a:t>Data mining (COMP 4331)</a:t>
                      </a:r>
                    </a:p>
                    <a:p>
                      <a:r>
                        <a:rPr lang="en-US" sz="1400" b="0" dirty="0" smtClean="0"/>
                        <a:t>Natural language processing (COMP4221)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67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37220" cy="5410200"/>
          </a:xfrm>
        </p:spPr>
        <p:txBody>
          <a:bodyPr/>
          <a:lstStyle/>
          <a:p>
            <a:r>
              <a:rPr lang="en-US" dirty="0" smtClean="0"/>
              <a:t>Lectures: </a:t>
            </a:r>
            <a:r>
              <a:rPr lang="en-US" dirty="0" smtClean="0">
                <a:solidFill>
                  <a:schemeClr val="tx1"/>
                </a:solidFill>
              </a:rPr>
              <a:t>Tue </a:t>
            </a:r>
            <a:r>
              <a:rPr lang="en-US" dirty="0">
                <a:solidFill>
                  <a:schemeClr val="tx1"/>
                </a:solidFill>
              </a:rPr>
              <a:t>&amp; Thu 9:00-10:20am, Room </a:t>
            </a:r>
            <a:r>
              <a:rPr lang="en-US" dirty="0" smtClean="0">
                <a:solidFill>
                  <a:schemeClr val="tx1"/>
                </a:solidFill>
              </a:rPr>
              <a:t>3008.</a:t>
            </a:r>
          </a:p>
          <a:p>
            <a:pPr lvl="1"/>
            <a:r>
              <a:rPr lang="en-US" dirty="0" smtClean="0"/>
              <a:t>Lecture videos will be provided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Textbook: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(Required) </a:t>
            </a:r>
            <a:r>
              <a:rPr lang="en-US" dirty="0" smtClean="0"/>
              <a:t>T</a:t>
            </a:r>
            <a:r>
              <a:rPr lang="en-US" dirty="0"/>
              <a:t>. </a:t>
            </a:r>
            <a:r>
              <a:rPr lang="en-US" dirty="0" err="1"/>
              <a:t>Cormen</a:t>
            </a:r>
            <a:r>
              <a:rPr lang="en-US" dirty="0"/>
              <a:t>, C. </a:t>
            </a:r>
            <a:r>
              <a:rPr lang="en-US" dirty="0" err="1"/>
              <a:t>Leiserson</a:t>
            </a:r>
            <a:r>
              <a:rPr lang="en-US" dirty="0"/>
              <a:t>, R. </a:t>
            </a:r>
            <a:r>
              <a:rPr lang="en-US" dirty="0" err="1"/>
              <a:t>Rivest</a:t>
            </a:r>
            <a:r>
              <a:rPr lang="en-US" dirty="0"/>
              <a:t>, C. Stein. </a:t>
            </a:r>
            <a:r>
              <a:rPr lang="en-US" u="sng" dirty="0">
                <a:hlinkClick r:id="rId2"/>
              </a:rPr>
              <a:t>Introduction to Algorithms</a:t>
            </a:r>
            <a:r>
              <a:rPr lang="en-US" dirty="0"/>
              <a:t>, Third Edition, MIT 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Library has e-version</a:t>
            </a:r>
          </a:p>
          <a:p>
            <a:r>
              <a:rPr lang="en-US" dirty="0" smtClean="0"/>
              <a:t>Tutorials:</a:t>
            </a:r>
            <a:r>
              <a:rPr lang="en-US" dirty="0" smtClean="0">
                <a:solidFill>
                  <a:schemeClr val="tx1"/>
                </a:solidFill>
              </a:rPr>
              <a:t> (Starting from week 2)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T1: Tue 6-6:50pm 1033</a:t>
            </a:r>
            <a:r>
              <a:rPr lang="en-US" dirty="0">
                <a:solidFill>
                  <a:schemeClr val="tx1"/>
                </a:solidFill>
              </a:rPr>
              <a:t>, LSK </a:t>
            </a:r>
            <a:r>
              <a:rPr lang="en-US" dirty="0" err="1" smtClean="0">
                <a:solidFill>
                  <a:schemeClr val="tx1"/>
                </a:solidFill>
              </a:rPr>
              <a:t>Bldg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T2: Fri 11-11:50am 1033</a:t>
            </a:r>
            <a:r>
              <a:rPr lang="en-US" dirty="0">
                <a:solidFill>
                  <a:schemeClr val="tx1"/>
                </a:solidFill>
              </a:rPr>
              <a:t>, LSK </a:t>
            </a:r>
            <a:r>
              <a:rPr lang="en-US" dirty="0" err="1">
                <a:solidFill>
                  <a:schemeClr val="tx1"/>
                </a:solidFill>
              </a:rPr>
              <a:t>Bldg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/>
              <a:t>4 </a:t>
            </a:r>
            <a:r>
              <a:rPr lang="en-US" dirty="0" smtClean="0"/>
              <a:t>Written assignments: 5</a:t>
            </a:r>
            <a:r>
              <a:rPr lang="en-US" dirty="0"/>
              <a:t>% * 4 = 20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4 Programming assignments: optional, but may help for “boundary cases”</a:t>
            </a:r>
            <a:endParaRPr lang="en-US" dirty="0"/>
          </a:p>
          <a:p>
            <a:pPr lvl="1"/>
            <a:r>
              <a:rPr lang="en-US" dirty="0"/>
              <a:t>Midterm </a:t>
            </a:r>
            <a:r>
              <a:rPr lang="en-US" dirty="0" smtClean="0"/>
              <a:t>exam: 30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exam: 50%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143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14400"/>
            <a:ext cx="8097797" cy="5410200"/>
          </a:xfrm>
        </p:spPr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>
                <a:solidFill>
                  <a:schemeClr val="tx1"/>
                </a:solidFill>
              </a:rPr>
              <a:t> is an explicit, precise, unambiguous, </a:t>
            </a:r>
            <a:r>
              <a:rPr lang="en-US" dirty="0" smtClean="0">
                <a:solidFill>
                  <a:schemeClr val="tx1"/>
                </a:solidFill>
              </a:rPr>
              <a:t>mechanically-executable </a:t>
            </a:r>
            <a:r>
              <a:rPr lang="en-US" dirty="0">
                <a:solidFill>
                  <a:schemeClr val="tx1"/>
                </a:solidFill>
              </a:rPr>
              <a:t>sequence of </a:t>
            </a:r>
            <a:r>
              <a:rPr lang="en-US" dirty="0" smtClean="0">
                <a:solidFill>
                  <a:schemeClr val="tx1"/>
                </a:solidFill>
              </a:rPr>
              <a:t>elementary instructions.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ow to sing “5 little monkeys jumping on the bed”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329191" y="3545429"/>
                <a:ext cx="6485618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←5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downto </a:t>
                </a:r>
                <a:r>
                  <a:rPr lang="en-US" altLang="en-US" dirty="0" smtClean="0">
                    <a:latin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</a:rPr>
                  <a:t>    sing “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latin typeface="+mn-lt"/>
                  </a:rPr>
                  <a:t> little monkeys jumping on the bed.”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then sing “</a:t>
                </a:r>
                <a:r>
                  <a:rPr lang="en-US" altLang="en-US" dirty="0" smtClean="0"/>
                  <a:t>He fell off and bumped his head.”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           else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sing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“</a:t>
                </a:r>
                <a:r>
                  <a:rPr lang="en-US" altLang="en-US" dirty="0" smtClean="0"/>
                  <a:t>One </a:t>
                </a:r>
                <a:r>
                  <a:rPr lang="en-US" altLang="en-US" dirty="0"/>
                  <a:t>fell off and bumped his head.”</a:t>
                </a:r>
                <a:endParaRPr lang="en-US" altLang="en-US" dirty="0" smtClean="0"/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   sing “</a:t>
                </a:r>
                <a:r>
                  <a:rPr lang="en-US" dirty="0"/>
                  <a:t>Mama called the doctor and the doctor </a:t>
                </a:r>
                <a:r>
                  <a:rPr lang="en-US" dirty="0" smtClean="0"/>
                  <a:t>said,</a:t>
                </a:r>
                <a:r>
                  <a:rPr lang="en-US" altLang="en-US" dirty="0" smtClean="0"/>
                  <a:t>”</a:t>
                </a:r>
                <a:endParaRPr lang="en-US" altLang="en-US" dirty="0"/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sing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“</a:t>
                </a:r>
                <a:r>
                  <a:rPr lang="en-US" dirty="0"/>
                  <a:t>No more monkeys jumping on the </a:t>
                </a:r>
                <a:r>
                  <a:rPr lang="en-US" dirty="0" smtClean="0"/>
                  <a:t>bed!</a:t>
                </a:r>
                <a:r>
                  <a:rPr lang="en-US" altLang="en-US" dirty="0" smtClean="0"/>
                  <a:t>”</a:t>
                </a: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191" y="3545429"/>
                <a:ext cx="6485618" cy="195438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3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marialuisacoca.files.wordpress.com/2011/11/194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7118" y="1588336"/>
            <a:ext cx="1626078" cy="17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39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(potentially very long), each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digits: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uch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098072" y="2421329"/>
                <a:ext cx="4947851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else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 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2" y="2421329"/>
                <a:ext cx="4947851" cy="195438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21445" y="465230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529501233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+612345678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1241846911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721445" y="5232730"/>
            <a:ext cx="15899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4707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>
                <a:solidFill>
                  <a:schemeClr val="tx1"/>
                </a:solidFill>
              </a:rPr>
              <a:t>How to pass COMP 3711.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ambiguous instructions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Not (always) </a:t>
            </a:r>
            <a:r>
              <a:rPr lang="en-US" dirty="0" smtClean="0">
                <a:solidFill>
                  <a:schemeClr val="tx1"/>
                </a:solidFill>
              </a:rPr>
              <a:t>correct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71478" y="1547227"/>
            <a:ext cx="4001044" cy="2249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go to lectures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other students’ homework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best shot at the exam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score &gt; cutoff then</a:t>
            </a:r>
          </a:p>
          <a:p>
            <a:pPr>
              <a:lnSpc>
                <a:spcPts val="23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say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yippee!”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ts val="23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cry and beg the instructor</a:t>
            </a:r>
          </a:p>
        </p:txBody>
      </p:sp>
    </p:spTree>
    <p:extLst>
      <p:ext uri="{BB962C8B-B14F-4D97-AF65-F5344CB8AC3E}">
        <p14:creationId xmlns:p14="http://schemas.microsoft.com/office/powerpoint/2010/main" xmlns="" val="27800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Complete Example: The Stable Marriage Problem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2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2286000"/>
              </a:xfrm>
            </p:spPr>
            <p:txBody>
              <a:bodyPr/>
              <a:lstStyle/>
              <a:p>
                <a:r>
                  <a:rPr lang="en-US" altLang="en-US" dirty="0" smtClean="0"/>
                  <a:t>Goal.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men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women, find a “suitable” matching.</a:t>
                </a:r>
              </a:p>
              <a:p>
                <a:pPr lvl="1"/>
                <a:r>
                  <a:rPr lang="en-US" altLang="en-US" dirty="0" smtClean="0"/>
                  <a:t>Participants rate members of opposite sex.</a:t>
                </a:r>
              </a:p>
              <a:p>
                <a:pPr lvl="1"/>
                <a:r>
                  <a:rPr lang="en-US" altLang="en-US" dirty="0" smtClean="0"/>
                  <a:t>Each man lists women in order of preference from best to worst.</a:t>
                </a:r>
              </a:p>
              <a:p>
                <a:pPr lvl="1"/>
                <a:r>
                  <a:rPr lang="en-US" altLang="en-US" dirty="0" smtClean="0"/>
                  <a:t>Each woman lists men in order of preference from best to worst.</a:t>
                </a:r>
              </a:p>
              <a:p>
                <a:pPr lvl="1"/>
                <a:endParaRPr lang="en-US" altLang="en-US" dirty="0" smtClean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2286000"/>
              </a:xfrm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0098294-1D72-4585-BC46-07E89CFC50E3}" type="slidenum">
              <a:rPr lang="en-US" altLang="en-US" sz="800"/>
              <a:pPr/>
              <a:t>7</a:t>
            </a:fld>
            <a:endParaRPr lang="en-US" altLang="en-US" sz="1400"/>
          </a:p>
        </p:txBody>
      </p:sp>
      <p:sp>
        <p:nvSpPr>
          <p:cNvPr id="5125" name="Rectangle 16"/>
          <p:cNvSpPr>
            <a:spLocks noChangeAspect="1" noChangeArrowheads="1"/>
          </p:cNvSpPr>
          <p:nvPr/>
        </p:nvSpPr>
        <p:spPr bwMode="auto">
          <a:xfrm>
            <a:off x="319088" y="4305935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26" name="Rectangle 17"/>
          <p:cNvSpPr>
            <a:spLocks noChangeAspect="1" noChangeArrowheads="1"/>
          </p:cNvSpPr>
          <p:nvPr/>
        </p:nvSpPr>
        <p:spPr bwMode="auto">
          <a:xfrm>
            <a:off x="1311275" y="4305935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127" name="Rectangle 18"/>
          <p:cNvSpPr>
            <a:spLocks noChangeAspect="1" noChangeArrowheads="1"/>
          </p:cNvSpPr>
          <p:nvPr/>
        </p:nvSpPr>
        <p:spPr bwMode="auto">
          <a:xfrm>
            <a:off x="3295650" y="4305935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28" name="Rectangle 19"/>
          <p:cNvSpPr>
            <a:spLocks noChangeAspect="1" noChangeArrowheads="1"/>
          </p:cNvSpPr>
          <p:nvPr/>
        </p:nvSpPr>
        <p:spPr bwMode="auto">
          <a:xfrm>
            <a:off x="2303463" y="4305935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29" name="Rectangle 22"/>
          <p:cNvSpPr>
            <a:spLocks noChangeAspect="1" noChangeArrowheads="1"/>
          </p:cNvSpPr>
          <p:nvPr/>
        </p:nvSpPr>
        <p:spPr bwMode="auto">
          <a:xfrm>
            <a:off x="319088" y="3891598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30" name="Rectangle 23"/>
          <p:cNvSpPr>
            <a:spLocks noChangeAspect="1" noChangeArrowheads="1"/>
          </p:cNvSpPr>
          <p:nvPr/>
        </p:nvSpPr>
        <p:spPr bwMode="auto">
          <a:xfrm>
            <a:off x="1311275" y="3891598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31" name="Rectangle 24"/>
          <p:cNvSpPr>
            <a:spLocks noChangeAspect="1" noChangeArrowheads="1"/>
          </p:cNvSpPr>
          <p:nvPr/>
        </p:nvSpPr>
        <p:spPr bwMode="auto">
          <a:xfrm>
            <a:off x="3295650" y="3891598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32" name="Rectangle 25"/>
          <p:cNvSpPr>
            <a:spLocks noChangeAspect="1" noChangeArrowheads="1"/>
          </p:cNvSpPr>
          <p:nvPr/>
        </p:nvSpPr>
        <p:spPr bwMode="auto">
          <a:xfrm>
            <a:off x="2303463" y="3891598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133" name="Rectangle 28"/>
          <p:cNvSpPr>
            <a:spLocks noChangeAspect="1" noChangeArrowheads="1"/>
          </p:cNvSpPr>
          <p:nvPr/>
        </p:nvSpPr>
        <p:spPr bwMode="auto">
          <a:xfrm>
            <a:off x="319088" y="3477260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34" name="Rectangle 29"/>
          <p:cNvSpPr>
            <a:spLocks noChangeAspect="1" noChangeArrowheads="1"/>
          </p:cNvSpPr>
          <p:nvPr/>
        </p:nvSpPr>
        <p:spPr bwMode="auto">
          <a:xfrm>
            <a:off x="1311275" y="3477260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135" name="Rectangle 30"/>
          <p:cNvSpPr>
            <a:spLocks noChangeAspect="1" noChangeArrowheads="1"/>
          </p:cNvSpPr>
          <p:nvPr/>
        </p:nvSpPr>
        <p:spPr bwMode="auto">
          <a:xfrm>
            <a:off x="3295650" y="3477260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36" name="Rectangle 31"/>
          <p:cNvSpPr>
            <a:spLocks noChangeAspect="1" noChangeArrowheads="1"/>
          </p:cNvSpPr>
          <p:nvPr/>
        </p:nvSpPr>
        <p:spPr bwMode="auto">
          <a:xfrm>
            <a:off x="2303463" y="3477260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137" name="Rectangle 35"/>
          <p:cNvSpPr>
            <a:spLocks noChangeAspect="1" noChangeArrowheads="1"/>
          </p:cNvSpPr>
          <p:nvPr/>
        </p:nvSpPr>
        <p:spPr bwMode="auto">
          <a:xfrm>
            <a:off x="1311275" y="3066098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138" name="Rectangle 36"/>
          <p:cNvSpPr>
            <a:spLocks noChangeAspect="1" noChangeArrowheads="1"/>
          </p:cNvSpPr>
          <p:nvPr/>
        </p:nvSpPr>
        <p:spPr bwMode="auto">
          <a:xfrm>
            <a:off x="2303463" y="3066098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139" name="Rectangle 37"/>
          <p:cNvSpPr>
            <a:spLocks noChangeAspect="1" noChangeArrowheads="1"/>
          </p:cNvSpPr>
          <p:nvPr/>
        </p:nvSpPr>
        <p:spPr bwMode="auto">
          <a:xfrm>
            <a:off x="3295650" y="3066098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40" name="Rectangle 40"/>
          <p:cNvSpPr>
            <a:spLocks noChangeAspect="1" noChangeArrowheads="1"/>
          </p:cNvSpPr>
          <p:nvPr/>
        </p:nvSpPr>
        <p:spPr bwMode="auto">
          <a:xfrm>
            <a:off x="304800" y="470916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5141" name="Text Box 50"/>
          <p:cNvSpPr txBox="1">
            <a:spLocks noChangeArrowheads="1"/>
          </p:cNvSpPr>
          <p:nvPr/>
        </p:nvSpPr>
        <p:spPr bwMode="auto">
          <a:xfrm>
            <a:off x="1557338" y="257556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5142" name="Text Box 52"/>
          <p:cNvSpPr txBox="1">
            <a:spLocks noChangeArrowheads="1"/>
          </p:cNvSpPr>
          <p:nvPr/>
        </p:nvSpPr>
        <p:spPr bwMode="auto">
          <a:xfrm>
            <a:off x="3429000" y="257556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5143" name="Rectangle 54"/>
          <p:cNvSpPr>
            <a:spLocks noChangeAspect="1" noChangeArrowheads="1"/>
          </p:cNvSpPr>
          <p:nvPr/>
        </p:nvSpPr>
        <p:spPr bwMode="auto">
          <a:xfrm>
            <a:off x="4738688" y="4305935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44" name="Rectangle 55"/>
          <p:cNvSpPr>
            <a:spLocks noChangeAspect="1" noChangeArrowheads="1"/>
          </p:cNvSpPr>
          <p:nvPr/>
        </p:nvSpPr>
        <p:spPr bwMode="auto">
          <a:xfrm>
            <a:off x="5730875" y="4305935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45" name="Rectangle 56"/>
          <p:cNvSpPr>
            <a:spLocks noChangeAspect="1" noChangeArrowheads="1"/>
          </p:cNvSpPr>
          <p:nvPr/>
        </p:nvSpPr>
        <p:spPr bwMode="auto">
          <a:xfrm>
            <a:off x="7715250" y="4305935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46" name="Rectangle 57"/>
          <p:cNvSpPr>
            <a:spLocks noChangeAspect="1" noChangeArrowheads="1"/>
          </p:cNvSpPr>
          <p:nvPr/>
        </p:nvSpPr>
        <p:spPr bwMode="auto">
          <a:xfrm>
            <a:off x="6723063" y="4305935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47" name="Rectangle 58"/>
          <p:cNvSpPr>
            <a:spLocks noChangeAspect="1" noChangeArrowheads="1"/>
          </p:cNvSpPr>
          <p:nvPr/>
        </p:nvSpPr>
        <p:spPr bwMode="auto">
          <a:xfrm>
            <a:off x="4738688" y="3891598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48" name="Rectangle 59"/>
          <p:cNvSpPr>
            <a:spLocks noChangeAspect="1" noChangeArrowheads="1"/>
          </p:cNvSpPr>
          <p:nvPr/>
        </p:nvSpPr>
        <p:spPr bwMode="auto">
          <a:xfrm>
            <a:off x="5730875" y="3891598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49" name="Rectangle 60"/>
          <p:cNvSpPr>
            <a:spLocks noChangeAspect="1" noChangeArrowheads="1"/>
          </p:cNvSpPr>
          <p:nvPr/>
        </p:nvSpPr>
        <p:spPr bwMode="auto">
          <a:xfrm>
            <a:off x="7715250" y="3891598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50" name="Rectangle 61"/>
          <p:cNvSpPr>
            <a:spLocks noChangeAspect="1" noChangeArrowheads="1"/>
          </p:cNvSpPr>
          <p:nvPr/>
        </p:nvSpPr>
        <p:spPr bwMode="auto">
          <a:xfrm>
            <a:off x="6723063" y="3891598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51" name="Rectangle 62"/>
          <p:cNvSpPr>
            <a:spLocks noChangeAspect="1" noChangeArrowheads="1"/>
          </p:cNvSpPr>
          <p:nvPr/>
        </p:nvSpPr>
        <p:spPr bwMode="auto">
          <a:xfrm>
            <a:off x="4738688" y="3477260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52" name="Rectangle 63"/>
          <p:cNvSpPr>
            <a:spLocks noChangeAspect="1" noChangeArrowheads="1"/>
          </p:cNvSpPr>
          <p:nvPr/>
        </p:nvSpPr>
        <p:spPr bwMode="auto">
          <a:xfrm>
            <a:off x="5730875" y="3477260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53" name="Rectangle 64"/>
          <p:cNvSpPr>
            <a:spLocks noChangeAspect="1" noChangeArrowheads="1"/>
          </p:cNvSpPr>
          <p:nvPr/>
        </p:nvSpPr>
        <p:spPr bwMode="auto">
          <a:xfrm>
            <a:off x="7715250" y="3477260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54" name="Rectangle 65"/>
          <p:cNvSpPr>
            <a:spLocks noChangeAspect="1" noChangeArrowheads="1"/>
          </p:cNvSpPr>
          <p:nvPr/>
        </p:nvSpPr>
        <p:spPr bwMode="auto">
          <a:xfrm>
            <a:off x="6723063" y="3477260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55" name="Rectangle 66"/>
          <p:cNvSpPr>
            <a:spLocks noChangeAspect="1" noChangeArrowheads="1"/>
          </p:cNvSpPr>
          <p:nvPr/>
        </p:nvSpPr>
        <p:spPr bwMode="auto">
          <a:xfrm>
            <a:off x="5730875" y="3066098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156" name="Rectangle 67"/>
          <p:cNvSpPr>
            <a:spLocks noChangeAspect="1" noChangeArrowheads="1"/>
          </p:cNvSpPr>
          <p:nvPr/>
        </p:nvSpPr>
        <p:spPr bwMode="auto">
          <a:xfrm>
            <a:off x="6723063" y="3066098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157" name="Rectangle 68"/>
          <p:cNvSpPr>
            <a:spLocks noChangeAspect="1" noChangeArrowheads="1"/>
          </p:cNvSpPr>
          <p:nvPr/>
        </p:nvSpPr>
        <p:spPr bwMode="auto">
          <a:xfrm>
            <a:off x="7715250" y="3066098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58" name="Rectangle 69"/>
          <p:cNvSpPr>
            <a:spLocks noChangeAspect="1" noChangeArrowheads="1"/>
          </p:cNvSpPr>
          <p:nvPr/>
        </p:nvSpPr>
        <p:spPr bwMode="auto">
          <a:xfrm>
            <a:off x="4724400" y="470916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5976938" y="257556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5160" name="Text Box 72"/>
          <p:cNvSpPr txBox="1">
            <a:spLocks noChangeArrowheads="1"/>
          </p:cNvSpPr>
          <p:nvPr/>
        </p:nvSpPr>
        <p:spPr bwMode="auto">
          <a:xfrm>
            <a:off x="7848600" y="257556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5161" name="Line 106"/>
          <p:cNvSpPr>
            <a:spLocks noChangeShapeType="1"/>
          </p:cNvSpPr>
          <p:nvPr/>
        </p:nvSpPr>
        <p:spPr bwMode="auto">
          <a:xfrm>
            <a:off x="8153400" y="281527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2" name="Line 107"/>
          <p:cNvSpPr>
            <a:spLocks noChangeShapeType="1"/>
          </p:cNvSpPr>
          <p:nvPr/>
        </p:nvSpPr>
        <p:spPr bwMode="auto">
          <a:xfrm>
            <a:off x="62484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3" name="Line 108"/>
          <p:cNvSpPr>
            <a:spLocks noChangeShapeType="1"/>
          </p:cNvSpPr>
          <p:nvPr/>
        </p:nvSpPr>
        <p:spPr bwMode="auto">
          <a:xfrm>
            <a:off x="38862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4" name="Line 109"/>
          <p:cNvSpPr>
            <a:spLocks noChangeShapeType="1"/>
          </p:cNvSpPr>
          <p:nvPr/>
        </p:nvSpPr>
        <p:spPr bwMode="auto">
          <a:xfrm>
            <a:off x="18288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pic>
        <p:nvPicPr>
          <p:cNvPr id="45" name="Picture 44" descr="MCj040639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0435" y="4831715"/>
            <a:ext cx="1878330" cy="15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Stable Marriage Problem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77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49300"/>
                <a:ext cx="7848600" cy="5181600"/>
              </a:xfrm>
            </p:spPr>
            <p:txBody>
              <a:bodyPr/>
              <a:lstStyle/>
              <a:p>
                <a:r>
                  <a:rPr lang="en-US" altLang="en-US" dirty="0" smtClean="0"/>
                  <a:t>Perfect matching: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everyone is matched monogamously. </a:t>
                </a:r>
              </a:p>
              <a:p>
                <a:pPr lvl="1"/>
                <a:r>
                  <a:rPr lang="en-US" altLang="en-US" dirty="0" smtClean="0"/>
                  <a:t>Each man gets exactly one woman.</a:t>
                </a:r>
              </a:p>
              <a:p>
                <a:pPr lvl="1"/>
                <a:r>
                  <a:rPr lang="en-US" altLang="en-US" dirty="0" smtClean="0"/>
                  <a:t>Each woman gets exactly one man.</a:t>
                </a:r>
              </a:p>
              <a:p>
                <a:r>
                  <a:rPr lang="en-US" altLang="en-US" dirty="0" smtClean="0"/>
                  <a:t>Stability: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no incentive for any unmatched pair to undermine assignment by joint action.</a:t>
                </a:r>
              </a:p>
              <a:p>
                <a:pPr lvl="1"/>
                <a:r>
                  <a:rPr lang="en-US" altLang="en-US" dirty="0" smtClean="0"/>
                  <a:t>In matching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dirty="0" smtClean="0"/>
                  <a:t>, an unmatched pair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is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unstable</a:t>
                </a:r>
                <a:r>
                  <a:rPr lang="en-US" altLang="en-US" dirty="0" smtClean="0"/>
                  <a:t> if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and woman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prefer each other to current partners.</a:t>
                </a:r>
              </a:p>
              <a:p>
                <a:pPr lvl="1"/>
                <a:r>
                  <a:rPr lang="en-US" altLang="en-US" dirty="0" smtClean="0"/>
                  <a:t>Unstable pair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could each improve by eloping.</a:t>
                </a:r>
              </a:p>
              <a:p>
                <a:r>
                  <a:rPr lang="en-US" altLang="en-US" dirty="0" smtClean="0"/>
                  <a:t>Stable matching: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perfect matching with no unstable pairs.</a:t>
                </a:r>
              </a:p>
              <a:p>
                <a:r>
                  <a:rPr lang="en-US" altLang="en-US" dirty="0" smtClean="0"/>
                  <a:t>Stable marriage/matching problem.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the preference lists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men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women, find a stable matching (if one exists).</a:t>
                </a:r>
              </a:p>
              <a:p>
                <a:pPr algn="ctr"/>
                <a:endParaRPr lang="en-US" altLang="en-US" u="sng" dirty="0" smtClean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altLang="en-US" u="sng" dirty="0" smtClean="0">
                    <a:solidFill>
                      <a:schemeClr val="accent1"/>
                    </a:solidFill>
                  </a:rPr>
                  <a:t>Algorithmic problems have precise mathematical definitions.</a:t>
                </a:r>
              </a:p>
            </p:txBody>
          </p:sp>
        </mc:Choice>
        <mc:Fallback>
          <p:sp>
            <p:nvSpPr>
              <p:cNvPr id="587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49300"/>
                <a:ext cx="7848600" cy="5181600"/>
              </a:xfrm>
              <a:blipFill rotWithShape="0">
                <a:blip r:embed="rId3" cstate="print"/>
                <a:stretch>
                  <a:fillRect l="-621" r="-1165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B3784DC-26F4-4888-B9D7-77F88C9F4A16}" type="slidenum">
              <a:rPr lang="en-US" altLang="en-US" sz="8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2286000"/>
          </a:xfrm>
        </p:spPr>
        <p:txBody>
          <a:bodyPr/>
          <a:lstStyle/>
          <a:p>
            <a:r>
              <a:rPr lang="en-US" altLang="en-US" dirty="0" smtClean="0"/>
              <a:t>Q. </a:t>
            </a:r>
            <a:r>
              <a:rPr lang="en-US" altLang="en-US" dirty="0" smtClean="0">
                <a:solidFill>
                  <a:schemeClr val="tx1"/>
                </a:solidFill>
              </a:rPr>
              <a:t>Is assignment David-Carol, Erik-Betty, Frank-Alice stable?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0B57F4-9F6F-4219-B25A-FB1A39A8F15D}" type="slidenum">
              <a:rPr lang="en-US" altLang="en-US" sz="800"/>
              <a:pPr/>
              <a:t>9</a:t>
            </a:fld>
            <a:endParaRPr lang="en-US" altLang="en-US" sz="1400"/>
          </a:p>
        </p:txBody>
      </p:sp>
      <p:sp>
        <p:nvSpPr>
          <p:cNvPr id="7188" name="Rectangle 19"/>
          <p:cNvSpPr>
            <a:spLocks noChangeAspect="1" noChangeArrowheads="1"/>
          </p:cNvSpPr>
          <p:nvPr/>
        </p:nvSpPr>
        <p:spPr bwMode="auto">
          <a:xfrm>
            <a:off x="3048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7204" name="Rectangle 39"/>
          <p:cNvSpPr>
            <a:spLocks noChangeAspect="1" noChangeArrowheads="1"/>
          </p:cNvSpPr>
          <p:nvPr/>
        </p:nvSpPr>
        <p:spPr bwMode="auto">
          <a:xfrm>
            <a:off x="47244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7205" name="Text Box 44"/>
          <p:cNvSpPr txBox="1">
            <a:spLocks noChangeArrowheads="1"/>
          </p:cNvSpPr>
          <p:nvPr/>
        </p:nvSpPr>
        <p:spPr bwMode="auto">
          <a:xfrm>
            <a:off x="15573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7206" name="Text Box 45"/>
          <p:cNvSpPr txBox="1">
            <a:spLocks noChangeArrowheads="1"/>
          </p:cNvSpPr>
          <p:nvPr/>
        </p:nvSpPr>
        <p:spPr bwMode="auto">
          <a:xfrm>
            <a:off x="3373438" y="31242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7207" name="Text Box 46"/>
          <p:cNvSpPr txBox="1">
            <a:spLocks noChangeArrowheads="1"/>
          </p:cNvSpPr>
          <p:nvPr/>
        </p:nvSpPr>
        <p:spPr bwMode="auto">
          <a:xfrm>
            <a:off x="59769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7208" name="Line 49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09" name="Line 50"/>
          <p:cNvSpPr>
            <a:spLocks noChangeShapeType="1"/>
          </p:cNvSpPr>
          <p:nvPr/>
        </p:nvSpPr>
        <p:spPr bwMode="auto">
          <a:xfrm>
            <a:off x="3830638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10" name="Line 51"/>
          <p:cNvSpPr>
            <a:spLocks noChangeShapeType="1"/>
          </p:cNvSpPr>
          <p:nvPr/>
        </p:nvSpPr>
        <p:spPr bwMode="auto">
          <a:xfrm>
            <a:off x="18288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11" name="Text Box 52"/>
          <p:cNvSpPr txBox="1">
            <a:spLocks noChangeArrowheads="1"/>
          </p:cNvSpPr>
          <p:nvPr/>
        </p:nvSpPr>
        <p:spPr bwMode="auto">
          <a:xfrm>
            <a:off x="7751763" y="312102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7212" name="Line 53"/>
          <p:cNvSpPr>
            <a:spLocks noChangeShapeType="1"/>
          </p:cNvSpPr>
          <p:nvPr/>
        </p:nvSpPr>
        <p:spPr bwMode="auto">
          <a:xfrm>
            <a:off x="8208963" y="334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37673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37673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376737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37673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6125</TotalTime>
  <Words>1003</Words>
  <Application>Microsoft Office PowerPoint</Application>
  <PresentationFormat>全屏显示(4:3)</PresentationFormat>
  <Paragraphs>343</Paragraphs>
  <Slides>22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Theme1</vt:lpstr>
      <vt:lpstr>COMP 3711 Design and Analysis of Algorithms</vt:lpstr>
      <vt:lpstr>Where are we so far?</vt:lpstr>
      <vt:lpstr>Course Organization</vt:lpstr>
      <vt:lpstr>What is an Algorithm?</vt:lpstr>
      <vt:lpstr>Adding Two Numbers</vt:lpstr>
      <vt:lpstr>This is NOT an algorithm</vt:lpstr>
      <vt:lpstr>A Complete Example: The Stable Marriage Problem</vt:lpstr>
      <vt:lpstr>The Stable Marriage Problem</vt:lpstr>
      <vt:lpstr>Stable Matching Problem</vt:lpstr>
      <vt:lpstr>Stable Matching Problem</vt:lpstr>
      <vt:lpstr>Stable Matching Problem</vt:lpstr>
      <vt:lpstr>Propose-And-Reject Algorithm</vt:lpstr>
      <vt:lpstr>Proof of Correctness:  Termination</vt:lpstr>
      <vt:lpstr>Proof of Correctness:  Perfection</vt:lpstr>
      <vt:lpstr>Proof of Correctness:  Stability</vt:lpstr>
      <vt:lpstr>Efficient Implementation</vt:lpstr>
      <vt:lpstr>Efficient Implementation</vt:lpstr>
      <vt:lpstr>Understanding the Solution</vt:lpstr>
      <vt:lpstr>JUPAS Admission Scheme</vt:lpstr>
      <vt:lpstr>JUPAS Admission Scheme</vt:lpstr>
      <vt:lpstr>Writing down algorithms in pseudocode</vt:lpstr>
      <vt:lpstr>Algorithms in a Broader Scope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lenovo</cp:lastModifiedBy>
  <cp:revision>631</cp:revision>
  <cp:lastPrinted>2005-06-06T18:11:37Z</cp:lastPrinted>
  <dcterms:created xsi:type="dcterms:W3CDTF">1999-11-17T14:21:04Z</dcterms:created>
  <dcterms:modified xsi:type="dcterms:W3CDTF">2015-03-08T15:08:37Z</dcterms:modified>
</cp:coreProperties>
</file>