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501" r:id="rId2"/>
    <p:sldId id="514" r:id="rId3"/>
    <p:sldId id="513" r:id="rId4"/>
    <p:sldId id="515" r:id="rId5"/>
    <p:sldId id="516" r:id="rId6"/>
    <p:sldId id="520" r:id="rId7"/>
    <p:sldId id="521" r:id="rId8"/>
    <p:sldId id="522" r:id="rId9"/>
    <p:sldId id="523" r:id="rId10"/>
    <p:sldId id="524" r:id="rId11"/>
    <p:sldId id="525" r:id="rId12"/>
    <p:sldId id="526" r:id="rId1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87717" autoAdjust="0"/>
  </p:normalViewPr>
  <p:slideViewPr>
    <p:cSldViewPr snapToGrid="0">
      <p:cViewPr varScale="1">
        <p:scale>
          <a:sx n="63" d="100"/>
          <a:sy n="63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D823AD4-6140-4E75-BDAC-0B0808351E27}" type="datetime1">
              <a:rPr lang="en-US" altLang="en-US"/>
              <a:pPr/>
              <a:t>3/8/2015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FE25BE3-E8E9-48A5-8898-C98865AA0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451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1D57561-7BFC-4165-9824-AD80CF5E1FDF}" type="datetime1">
              <a:rPr lang="en-US" altLang="en-US"/>
              <a:pPr/>
              <a:t>3/8/2015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B68DA25-1E5E-4982-B64A-C9AD9C586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64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659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A4EA2-E3E8-44C2-BD77-A71F556CCD3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1483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5116C6-5295-42A7-A2F7-92AD1140A29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0791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070014-C03A-4F5C-B593-181E144B0C5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49321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C5F6D3-41A0-41B6-A520-49E5B06EACE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73805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DD053B-3650-4515-8343-9C9BC1ECDF6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484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345141-ED31-4E49-8126-5B0A4ACADE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0206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C80A5-BC08-42D5-96BC-E36374A46A7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13386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8A2BB9-AC94-41F1-926D-88BEA7A961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998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3B1BBC-4F16-4636-88B7-C1BBC3BDBC1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667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3B40B5-F807-4698-B21C-A677BE8CB99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5624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6CB85BE-C488-448D-80C8-2D759DF0D1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0350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smtClean="0"/>
              <a:t>Lecture 2: Analysis of Algorithms</a:t>
            </a:r>
            <a:endParaRPr lang="en-US" altLang="en-US" dirty="0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711325" y="3336925"/>
            <a:ext cx="6019800" cy="16106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/>
          <a:p>
            <a:pPr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en-US" dirty="0" smtClean="0"/>
              <a:t>“For </a:t>
            </a:r>
            <a:r>
              <a:rPr lang="en-US" altLang="en-US" dirty="0"/>
              <a:t>me, great algorithms are the poetry of computation. Just like verse, they can be terse, allusive, dense, and even mysterious. But once unlocked, they cast a brilliant new light on some aspect of computing</a:t>
            </a:r>
            <a:r>
              <a:rPr lang="en-US" altLang="en-US" dirty="0" smtClean="0"/>
              <a:t>.”  </a:t>
            </a:r>
            <a:r>
              <a:rPr lang="en-US" altLang="en-US" dirty="0"/>
              <a:t>-  </a:t>
            </a:r>
            <a:r>
              <a:rPr lang="en-US" altLang="en-US" i="1" dirty="0"/>
              <a:t>Francis Sullivan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</p:spPr>
            <p:txBody>
              <a:bodyPr/>
              <a:lstStyle/>
              <a:p>
                <a:r>
                  <a:rPr lang="en-US" dirty="0" smtClean="0"/>
                  <a:t>Average case: </a:t>
                </a:r>
                <a:r>
                  <a:rPr lang="en-US" dirty="0">
                    <a:solidFill>
                      <a:schemeClr val="tx1"/>
                    </a:solidFill>
                  </a:rPr>
                  <a:t>Running time averaged over all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instances for </a:t>
                </a:r>
                <a:r>
                  <a:rPr lang="en-US" dirty="0">
                    <a:solidFill>
                      <a:schemeClr val="tx1"/>
                    </a:solidFill>
                  </a:rPr>
                  <a:t>the given size, assuming some probability distribution 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instances.</a:t>
                </a:r>
              </a:p>
              <a:p>
                <a:r>
                  <a:rPr lang="en-US" dirty="0" smtClean="0"/>
                  <a:t>Example (insertion </a:t>
                </a:r>
                <a:r>
                  <a:rPr lang="en-US" dirty="0"/>
                  <a:t>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dirty="0">
                    <a:solidFill>
                      <a:schemeClr val="tx1"/>
                    </a:solidFill>
                  </a:rPr>
                  <a:t>that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permutations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numbers </a:t>
                </a:r>
                <a:r>
                  <a:rPr lang="en-US" dirty="0">
                    <a:solidFill>
                      <a:schemeClr val="tx1"/>
                    </a:solidFill>
                  </a:rPr>
                  <a:t>is equally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likely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Rigorous analysis is complicated, but intuitive, “key” is compared to half of the elements before it on average, so 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  <a:blipFill rotWithShape="0">
                <a:blip r:embed="rId2" cstate="print"/>
                <a:stretch>
                  <a:fillRect l="-624" r="-1560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sp>
        <p:nvSpPr>
          <p:cNvPr id="6" name="Rectangle 5"/>
          <p:cNvSpPr/>
          <p:nvPr/>
        </p:nvSpPr>
        <p:spPr bwMode="auto">
          <a:xfrm>
            <a:off x="705172" y="2935608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2935608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2935608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xmlns="" val="19415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</a:t>
            </a:r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35269"/>
            <a:ext cx="7848600" cy="5410200"/>
          </a:xfrm>
        </p:spPr>
        <p:txBody>
          <a:bodyPr/>
          <a:lstStyle/>
          <a:p>
            <a:r>
              <a:rPr lang="en-US" dirty="0"/>
              <a:t>Best case: </a:t>
            </a:r>
            <a:r>
              <a:rPr lang="en-US" dirty="0">
                <a:solidFill>
                  <a:schemeClr val="tx1"/>
                </a:solidFill>
              </a:rPr>
              <a:t>Clearly </a:t>
            </a:r>
            <a:r>
              <a:rPr lang="en-US" dirty="0" smtClean="0">
                <a:solidFill>
                  <a:schemeClr val="tx1"/>
                </a:solidFill>
              </a:rPr>
              <a:t>useless</a:t>
            </a:r>
          </a:p>
          <a:p>
            <a:r>
              <a:rPr lang="en-US" dirty="0" smtClean="0"/>
              <a:t>Worst </a:t>
            </a:r>
            <a:r>
              <a:rPr lang="en-US" dirty="0"/>
              <a:t>case: </a:t>
            </a:r>
            <a:r>
              <a:rPr lang="en-US" dirty="0">
                <a:solidFill>
                  <a:schemeClr val="tx1"/>
                </a:solidFill>
              </a:rPr>
              <a:t>Commonly used, will also be used in this </a:t>
            </a:r>
            <a:r>
              <a:rPr lang="en-US" dirty="0" smtClean="0">
                <a:solidFill>
                  <a:schemeClr val="tx1"/>
                </a:solidFill>
              </a:rPr>
              <a:t>course</a:t>
            </a:r>
          </a:p>
          <a:p>
            <a:pPr marL="631825" lvl="1" indent="-285750"/>
            <a:r>
              <a:rPr lang="en-US" dirty="0" smtClean="0"/>
              <a:t>Gives </a:t>
            </a:r>
            <a:r>
              <a:rPr lang="en-US" dirty="0"/>
              <a:t>a running time guarantee no matter what the input </a:t>
            </a:r>
            <a:r>
              <a:rPr lang="en-US" dirty="0" smtClean="0"/>
              <a:t>is</a:t>
            </a:r>
          </a:p>
          <a:p>
            <a:pPr marL="631825" lvl="1" indent="-285750"/>
            <a:r>
              <a:rPr lang="en-US" dirty="0" smtClean="0"/>
              <a:t>Fair </a:t>
            </a:r>
            <a:r>
              <a:rPr lang="en-US" dirty="0"/>
              <a:t>comparison among different </a:t>
            </a:r>
            <a:r>
              <a:rPr lang="en-US" dirty="0" smtClean="0"/>
              <a:t>algorithms</a:t>
            </a:r>
          </a:p>
          <a:p>
            <a:pPr marL="631825" lvl="1" indent="-285750"/>
            <a:r>
              <a:rPr lang="en-US" dirty="0" smtClean="0"/>
              <a:t>Not perfect: For some problems, the worst-case input never occurs in real life; some algorithms with bad worst-case running time actually work very well in practice (e.g. the simplex algorithm for linear programming)</a:t>
            </a:r>
          </a:p>
          <a:p>
            <a:pPr marL="631825" lvl="1" indent="-285750"/>
            <a:r>
              <a:rPr lang="en-US" dirty="0" smtClean="0"/>
              <a:t>Worst-case analysis will be the default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case:</a:t>
            </a:r>
            <a:r>
              <a:rPr lang="en-US" dirty="0">
                <a:solidFill>
                  <a:schemeClr val="tx1"/>
                </a:solidFill>
              </a:rPr>
              <a:t> Used </a:t>
            </a:r>
            <a:r>
              <a:rPr lang="en-US" dirty="0" smtClean="0">
                <a:solidFill>
                  <a:schemeClr val="tx1"/>
                </a:solidFill>
              </a:rPr>
              <a:t>sometimes</a:t>
            </a:r>
          </a:p>
          <a:p>
            <a:pPr marL="631825" lvl="1" indent="-285750"/>
            <a:r>
              <a:rPr lang="en-US" dirty="0" smtClean="0"/>
              <a:t>Need </a:t>
            </a:r>
            <a:r>
              <a:rPr lang="en-US" dirty="0"/>
              <a:t>to assume some distribution: real-world inputs </a:t>
            </a:r>
            <a:r>
              <a:rPr lang="en-US" dirty="0" smtClean="0"/>
              <a:t>are seldom </a:t>
            </a:r>
            <a:r>
              <a:rPr lang="en-US" dirty="0"/>
              <a:t>uniformly </a:t>
            </a:r>
            <a:r>
              <a:rPr lang="en-US" dirty="0" smtClean="0"/>
              <a:t>random!</a:t>
            </a:r>
          </a:p>
          <a:p>
            <a:pPr marL="631825" lvl="1" indent="-285750"/>
            <a:r>
              <a:rPr lang="en-US" dirty="0" smtClean="0"/>
              <a:t>Analysis </a:t>
            </a:r>
            <a:r>
              <a:rPr lang="en-US" dirty="0"/>
              <a:t>is </a:t>
            </a:r>
            <a:r>
              <a:rPr lang="en-US" dirty="0" smtClean="0"/>
              <a:t>complicated</a:t>
            </a:r>
          </a:p>
          <a:p>
            <a:pPr marL="631825" lvl="1" indent="-285750"/>
            <a:r>
              <a:rPr lang="en-US" dirty="0" smtClean="0"/>
              <a:t>Will see one </a:t>
            </a:r>
            <a:r>
              <a:rPr lang="en-US" smtClean="0"/>
              <a:t>example later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5126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Worst-Case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20969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What does each of these statements mean?</a:t>
                </a:r>
              </a:p>
              <a:p>
                <a:r>
                  <a:rPr lang="en-US" dirty="0" smtClean="0"/>
                  <a:t>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On any input, 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Further expanded: There exist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 smtClean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dirty="0" smtClean="0"/>
                  <a:t>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Implication 1: No need to really find the worst input.</a:t>
                </a:r>
              </a:p>
              <a:p>
                <a:pPr marL="631825" lvl="1" indent="-285750"/>
                <a:r>
                  <a:rPr lang="en-US" dirty="0"/>
                  <a:t>Implication </a:t>
                </a:r>
                <a:r>
                  <a:rPr lang="en-US" dirty="0" smtClean="0"/>
                  <a:t>2: </a:t>
                </a:r>
                <a:r>
                  <a:rPr lang="en-US" dirty="0"/>
                  <a:t>No need to </a:t>
                </a:r>
                <a:r>
                  <a:rPr lang="en-US" dirty="0" smtClean="0"/>
                  <a:t>consider input of size smaller than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algorithm’s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There exist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there exists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some</a:t>
                </a:r>
                <a:r>
                  <a:rPr lang="en-US" dirty="0" smtClean="0"/>
                  <a:t> input </a:t>
                </a:r>
                <a:r>
                  <a:rPr lang="en-US" dirty="0"/>
                  <a:t>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on which </a:t>
                </a:r>
                <a:r>
                  <a:rPr lang="en-US" dirty="0"/>
                  <a:t>the algorithm’s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Mainly used to show that the big-Oh analysis is tight (i.e., the best possible upper bound); often not required.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20969"/>
                <a:ext cx="7848600" cy="5410200"/>
              </a:xfrm>
              <a:blipFill rotWithShape="0">
                <a:blip r:embed="rId2" cstate="print"/>
                <a:stretch>
                  <a:fillRect l="-621" r="-1165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860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running example: Insertion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elements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elements in sorted order (ascending)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1975885"/>
                <a:ext cx="4947851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Insertion-Sort(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1975885"/>
                <a:ext cx="4947851" cy="254428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05172" y="4650404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4650404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4650404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987" y="5381408"/>
            <a:ext cx="752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Each iteration of the outer loop finds the right position to put “key”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778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an algorithm (compare two algorithms)?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to measure?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Memory (space complexity)</a:t>
                </a:r>
              </a:p>
              <a:p>
                <a:pPr marL="912813" lvl="2" indent="-285750"/>
                <a:r>
                  <a:rPr lang="en-US" dirty="0" smtClean="0"/>
                  <a:t>total space</a:t>
                </a:r>
              </a:p>
              <a:p>
                <a:pPr marL="912813" lvl="2" indent="-285750"/>
                <a:r>
                  <a:rPr lang="en-US" dirty="0" smtClean="0"/>
                  <a:t>working space (excluding the space for holding inputs)</a:t>
                </a:r>
              </a:p>
              <a:p>
                <a:pPr marL="631825" lvl="1" indent="-285750"/>
                <a:r>
                  <a:rPr lang="en-US" dirty="0"/>
                  <a:t>Running time (time complexity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912813" lvl="2" indent="-285750"/>
                <a:r>
                  <a:rPr lang="en-US" dirty="0"/>
                  <a:t>depends on the speed of the computer</a:t>
                </a:r>
              </a:p>
              <a:p>
                <a:pPr marL="912813" lvl="2" indent="-285750"/>
                <a:r>
                  <a:rPr lang="en-US" dirty="0"/>
                  <a:t>depends on the </a:t>
                </a:r>
                <a:r>
                  <a:rPr lang="en-US" dirty="0" smtClean="0"/>
                  <a:t>implementation/programmer</a:t>
                </a:r>
                <a:endParaRPr lang="en-US" dirty="0"/>
              </a:p>
              <a:p>
                <a:pPr marL="912813" lvl="2" indent="-285750"/>
                <a:r>
                  <a:rPr lang="en-US" dirty="0"/>
                  <a:t>depends on the input, especially on the </a:t>
                </a:r>
                <a:r>
                  <a:rPr lang="en-US" dirty="0" smtClean="0"/>
                  <a:t>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How to measure?</a:t>
                </a:r>
              </a:p>
              <a:p>
                <a:pPr marL="631825" lvl="1" indent="-285750"/>
                <a:r>
                  <a:rPr lang="en-US" dirty="0" smtClean="0"/>
                  <a:t>Empirical</a:t>
                </a:r>
              </a:p>
              <a:p>
                <a:pPr marL="631825" lvl="1" indent="-285750"/>
                <a:r>
                  <a:rPr lang="en-US" dirty="0" smtClean="0"/>
                  <a:t>Analytical – focus of this course</a:t>
                </a:r>
              </a:p>
              <a:p>
                <a:pPr marL="912813" lvl="2" indent="-285750"/>
                <a:r>
                  <a:rPr lang="en-US" dirty="0" smtClean="0"/>
                  <a:t>Should only depend on the algorithm</a:t>
                </a:r>
              </a:p>
              <a:p>
                <a:pPr marL="912813" lvl="2" indent="-285750"/>
                <a:r>
                  <a:rPr lang="en-US" dirty="0"/>
                  <a:t>Should </a:t>
                </a:r>
                <a:r>
                  <a:rPr lang="en-US" dirty="0" smtClean="0"/>
                  <a:t>be mathematically </a:t>
                </a:r>
                <a:r>
                  <a:rPr lang="en-US" dirty="0"/>
                  <a:t>elegant</a:t>
                </a:r>
                <a:endParaRPr lang="en-US" dirty="0" smtClean="0"/>
              </a:p>
              <a:p>
                <a:pPr marL="912813" lvl="2" indent="-285750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9650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90414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We will</a:t>
                </a:r>
              </a:p>
              <a:p>
                <a:pPr marL="631825" lvl="1" indent="-285750"/>
                <a:r>
                  <a:rPr lang="en-US" dirty="0" smtClean="0"/>
                  <a:t>measure running time as the number of machine instructions</a:t>
                </a:r>
              </a:p>
              <a:p>
                <a:pPr marL="631825" lvl="1" indent="-285750"/>
                <a:r>
                  <a:rPr lang="en-US" dirty="0" smtClean="0"/>
                  <a:t>measure running time as a function of input 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use asymptotic notation</a:t>
                </a:r>
              </a:p>
              <a:p>
                <a:pPr marL="631825" lvl="1" indent="-285750"/>
                <a:r>
                  <a:rPr lang="en-US" dirty="0" smtClean="0"/>
                  <a:t>use worst-case analysis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algorithm is </a:t>
                </a:r>
                <a:r>
                  <a:rPr lang="en-US" dirty="0" smtClean="0"/>
                  <a:t>better for </a:t>
                </a:r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631825" lvl="1" indent="-285750"/>
                <a:r>
                  <a:rPr lang="en-US" dirty="0" smtClean="0"/>
                  <a:t>For Algorithm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+17=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 smtClean="0"/>
                  <a:t>For </a:t>
                </a:r>
                <a:r>
                  <a:rPr lang="en-US" dirty="0"/>
                  <a:t>Algorithm </a:t>
                </a:r>
                <a:r>
                  <a:rPr lang="en-US" dirty="0" smtClean="0"/>
                  <a:t>2,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Clearly, Algorithm 2 is </a:t>
                </a:r>
                <a:r>
                  <a:rPr lang="en-US" dirty="0" smtClean="0"/>
                  <a:t>better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90414"/>
                <a:ext cx="7848600" cy="5410200"/>
              </a:xfrm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0780" y="1961155"/>
            <a:ext cx="4245188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</a:t>
            </a:r>
            <a:r>
              <a:rPr lang="en-US" altLang="en-US" dirty="0" smtClean="0"/>
              <a:t>Notation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34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7700" y="826477"/>
                <a:ext cx="7848600" cy="541020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en-US" dirty="0" smtClean="0"/>
                  <a:t>Upper 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there exist constants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Equivalent definition: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&lt;∞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Lower </a:t>
                </a:r>
                <a:r>
                  <a:rPr lang="en-US" altLang="en-US" dirty="0"/>
                  <a:t>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there exist constants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Equivalent definition: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&gt;0</m:t>
                        </m:r>
                      </m:e>
                    </m:func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Tight </a:t>
                </a:r>
                <a:r>
                  <a:rPr lang="en-US" altLang="en-US" dirty="0"/>
                  <a:t>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i="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Note: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Here “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” means “is”, not equal. The more mathematically correct way should be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+17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is not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 i="0" dirty="0" smtClean="0">
                    <a:latin typeface="+mj-lt"/>
                  </a:rPr>
                  <a:t>or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>
          <p:sp>
            <p:nvSpPr>
              <p:cNvPr id="573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826477"/>
                <a:ext cx="7848600" cy="5410200"/>
              </a:xfrm>
              <a:blipFill rotWithShape="0">
                <a:blip r:embed="rId2" cstate="print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36-8B65-4706-849B-92B7E06F4BFD}" type="slidenum">
              <a:rPr lang="en-US" altLang="en-US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1753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notation: More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9999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:r>
                  <a:rPr lang="en-US" b="0" dirty="0" smtClean="0"/>
                  <a:t>the number of 1’s in 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		(geometric series)</a:t>
                </a:r>
                <a:br>
                  <a:rPr lang="en-US" dirty="0" smtClean="0"/>
                </a:br>
                <a:endParaRPr lang="en-US" dirty="0" smtClean="0"/>
              </a:p>
              <a:p>
                <a:pPr marL="511175" lvl="1" indent="-165100" defTabSz="484188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  <a:blipFill rotWithShape="0">
                <a:blip r:embed="rId2" cstate="print"/>
                <a:stretch>
                  <a:fillRect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7083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notation: More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(harmonic series, derivation on </a:t>
                </a:r>
                <a:r>
                  <a:rPr lang="en-US" dirty="0"/>
                  <a:t>board</a:t>
                </a:r>
                <a:r>
                  <a:rPr lang="en-US" dirty="0" smtClean="0"/>
                  <a:t>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631825" lvl="1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8458200" cy="5410200"/>
              </a:xfr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6" name="右箭头 5"/>
          <p:cNvSpPr/>
          <p:nvPr/>
        </p:nvSpPr>
        <p:spPr bwMode="auto">
          <a:xfrm>
            <a:off x="-304800" y="1097280"/>
            <a:ext cx="640080" cy="1828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-320040" y="1508760"/>
            <a:ext cx="640080" cy="1828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6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</a:t>
                </a:r>
                <a:r>
                  <a:rPr lang="en-US" dirty="0" smtClean="0"/>
                  <a:t>case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An instance for a given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results in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fastest possible </a:t>
                </a:r>
                <a:r>
                  <a:rPr lang="en-US" dirty="0">
                    <a:solidFill>
                      <a:schemeClr val="tx1"/>
                    </a:solidFill>
                  </a:rPr>
                  <a:t>running 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Example (insertion 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Input already sorted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2295389"/>
                <a:ext cx="4947851" cy="2236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2295389"/>
                <a:ext cx="4947851" cy="223631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609600" y="4836507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28814" y="4836507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86753" y="4836507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74316" y="5583091"/>
                <a:ext cx="7655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“key</a:t>
                </a:r>
                <a:r>
                  <a:rPr lang="en-US" sz="1800" dirty="0"/>
                  <a:t>”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compared to only the element right before </a:t>
                </a:r>
                <a:r>
                  <a:rPr lang="en-US" sz="1800" dirty="0" smtClean="0"/>
                  <a:t>it, 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6" y="5583091"/>
                <a:ext cx="7655686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7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98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</p:spPr>
            <p:txBody>
              <a:bodyPr/>
              <a:lstStyle/>
              <a:p>
                <a:r>
                  <a:rPr lang="en-US" dirty="0" smtClean="0"/>
                  <a:t>Worst case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An instance for a given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that results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slowest </a:t>
                </a:r>
                <a:r>
                  <a:rPr lang="en-US" dirty="0">
                    <a:solidFill>
                      <a:schemeClr val="tx1"/>
                    </a:solidFill>
                  </a:rPr>
                  <a:t>possible running time.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Example (insertion sort):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Input inversely sorted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15974" cy="5410200"/>
              </a:xfrm>
              <a:blipFill rotWithShape="0">
                <a:blip r:embed="rId2" cstate="print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98074" y="2338184"/>
                <a:ext cx="4947851" cy="2236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← 2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4" y="2338184"/>
                <a:ext cx="4947851" cy="223631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05172" y="4879302"/>
            <a:ext cx="261921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sorted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4386" y="4879302"/>
            <a:ext cx="557939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2325" y="4879302"/>
            <a:ext cx="4355024" cy="4262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unsorted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527205" y="5610306"/>
                <a:ext cx="8089587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“key</a:t>
                </a:r>
                <a:r>
                  <a:rPr lang="en-US" sz="1800" dirty="0"/>
                  <a:t>”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compared to </a:t>
                </a:r>
                <a:r>
                  <a:rPr lang="en-US" sz="1800" dirty="0" smtClean="0"/>
                  <a:t>every element before it, 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5" y="5610306"/>
                <a:ext cx="8089587" cy="37587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602"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53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10452</TotalTime>
  <Words>242</Words>
  <Application>Microsoft Office PowerPoint</Application>
  <PresentationFormat>全屏显示(4:3)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Theme1</vt:lpstr>
      <vt:lpstr>Lecture 2: Analysis of Algorithms</vt:lpstr>
      <vt:lpstr>A running example: Insertion sort</vt:lpstr>
      <vt:lpstr>How to evaluate an algorithm (compare two algorithms)?</vt:lpstr>
      <vt:lpstr>Measuring Running Time</vt:lpstr>
      <vt:lpstr>Asymptotic Notation</vt:lpstr>
      <vt:lpstr>Asymptotic notation: More examples</vt:lpstr>
      <vt:lpstr>Asymptotic notation: More examples</vt:lpstr>
      <vt:lpstr>Best-Case Analysis</vt:lpstr>
      <vt:lpstr>Worst-Case Analysis</vt:lpstr>
      <vt:lpstr>Average-Case Analysis</vt:lpstr>
      <vt:lpstr>Three Kinds of Analyses</vt:lpstr>
      <vt:lpstr>More on Worst-Case Analysis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lenovo</cp:lastModifiedBy>
  <cp:revision>997</cp:revision>
  <cp:lastPrinted>2005-06-13T16:00:38Z</cp:lastPrinted>
  <dcterms:created xsi:type="dcterms:W3CDTF">1999-12-31T01:41:01Z</dcterms:created>
  <dcterms:modified xsi:type="dcterms:W3CDTF">2015-03-08T15:40:18Z</dcterms:modified>
</cp:coreProperties>
</file>