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5"/>
  </p:notesMasterIdLst>
  <p:handoutMasterIdLst>
    <p:handoutMasterId r:id="rId26"/>
  </p:handoutMasterIdLst>
  <p:sldIdLst>
    <p:sldId id="490" r:id="rId2"/>
    <p:sldId id="503" r:id="rId3"/>
    <p:sldId id="504" r:id="rId4"/>
    <p:sldId id="505" r:id="rId5"/>
    <p:sldId id="399" r:id="rId6"/>
    <p:sldId id="483" r:id="rId7"/>
    <p:sldId id="498" r:id="rId8"/>
    <p:sldId id="391" r:id="rId9"/>
    <p:sldId id="463" r:id="rId10"/>
    <p:sldId id="516" r:id="rId11"/>
    <p:sldId id="521" r:id="rId12"/>
    <p:sldId id="522" r:id="rId13"/>
    <p:sldId id="523" r:id="rId14"/>
    <p:sldId id="524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</p:sldIdLst>
  <p:sldSz cx="9144000" cy="6858000" type="screen4x3"/>
  <p:notesSz cx="9269413" cy="7019925"/>
  <p:custShowLst>
    <p:custShow name="handout" id="0">
      <p:sldLst>
        <p:sld r:id="rId6"/>
        <p:sld r:id="rId2"/>
        <p:sld r:id="rId7"/>
        <p:sld r:id="rId8"/>
        <p:sld r:id="rId9"/>
        <p:sld r:id="rId1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1" d="100"/>
          <a:sy n="61" d="100"/>
        </p:scale>
        <p:origin x="-16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3/9/2015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3/9/2015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289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802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81313" y="527050"/>
            <a:ext cx="3509962" cy="2632075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35338"/>
            <a:ext cx="6796088" cy="3155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9726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5439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9875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3915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3875"/>
            <a:ext cx="3511550" cy="2633663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</p:spPr>
        <p:txBody>
          <a:bodyPr lIns="95061" tIns="47531" rIns="95061" bIns="47531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672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7994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1420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3663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3: Divide and Conquer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0F092-76FC-4E67-96AD-8BF447884DE8}" type="slidenum">
              <a:rPr lang="en-US" altLang="en-US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56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Music site tries to match your song preferences with others.</a:t>
                </a:r>
              </a:p>
              <a:p>
                <a:pPr lvl="1"/>
                <a:r>
                  <a:rPr lang="en-US" altLang="en-US" dirty="0"/>
                  <a:t>You rank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songs.</a:t>
                </a:r>
              </a:p>
              <a:p>
                <a:pPr lvl="1"/>
                <a:r>
                  <a:rPr lang="en-US" altLang="en-US" dirty="0"/>
                  <a:t>Music site consults database to find people with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similar</a:t>
                </a:r>
                <a:r>
                  <a:rPr lang="en-US" altLang="en-US" dirty="0"/>
                  <a:t> tastes.</a:t>
                </a:r>
              </a:p>
              <a:p>
                <a:r>
                  <a:rPr lang="en-US" altLang="en-US" dirty="0" smtClean="0"/>
                  <a:t>Similarity </a:t>
                </a:r>
                <a:r>
                  <a:rPr lang="en-US" altLang="en-US" dirty="0"/>
                  <a:t>metric: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number of inversions between two rankings.</a:t>
                </a:r>
              </a:p>
              <a:p>
                <a:pPr lvl="1"/>
                <a:r>
                  <a:rPr lang="en-US" altLang="en-US" dirty="0"/>
                  <a:t>My rank: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Your rank: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Songs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inverted</a:t>
                </a:r>
                <a:r>
                  <a:rPr lang="en-US" alt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Brute </a:t>
                </a:r>
                <a:r>
                  <a:rPr lang="en-US" altLang="en-US" dirty="0"/>
                  <a:t>force: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check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pairs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Problem: Counting </a:t>
            </a:r>
            <a:r>
              <a:rPr lang="en-US" altLang="en-US" dirty="0"/>
              <a:t>Inversions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3429000"/>
            <a:ext cx="5407504" cy="1441450"/>
            <a:chOff x="2286000" y="3581400"/>
            <a:chExt cx="5407504" cy="1441450"/>
          </a:xfrm>
        </p:grpSpPr>
        <p:cxnSp>
          <p:nvCxnSpPr>
            <p:cNvPr id="325682" name="AutoShape 50"/>
            <p:cNvCxnSpPr>
              <a:cxnSpLocks noChangeShapeType="1"/>
              <a:stCxn id="325688" idx="4"/>
              <a:endCxn id="325685" idx="4"/>
            </p:cNvCxnSpPr>
            <p:nvPr/>
          </p:nvCxnSpPr>
          <p:spPr bwMode="auto">
            <a:xfrm rot="16200000" flipH="1">
              <a:off x="4649788" y="4332288"/>
              <a:ext cx="1587" cy="1379537"/>
            </a:xfrm>
            <a:prstGeom prst="bentConnector3">
              <a:avLst>
                <a:gd name="adj1" fmla="val 2259999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5684" name="Oval 52"/>
            <p:cNvSpPr>
              <a:spLocks noChangeArrowheads="1"/>
            </p:cNvSpPr>
            <p:nvPr/>
          </p:nvSpPr>
          <p:spPr bwMode="auto">
            <a:xfrm>
              <a:off x="4572000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5" name="Oval 53"/>
            <p:cNvSpPr>
              <a:spLocks noChangeArrowheads="1"/>
            </p:cNvSpPr>
            <p:nvPr/>
          </p:nvSpPr>
          <p:spPr bwMode="auto">
            <a:xfrm>
              <a:off x="5302250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6" name="Oval 54"/>
            <p:cNvSpPr>
              <a:spLocks noChangeArrowheads="1"/>
            </p:cNvSpPr>
            <p:nvPr/>
          </p:nvSpPr>
          <p:spPr bwMode="auto">
            <a:xfrm>
              <a:off x="5113338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8" name="Oval 56"/>
            <p:cNvSpPr>
              <a:spLocks noChangeArrowheads="1"/>
            </p:cNvSpPr>
            <p:nvPr/>
          </p:nvSpPr>
          <p:spPr bwMode="auto">
            <a:xfrm>
              <a:off x="3922713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25689" name="AutoShape 57"/>
            <p:cNvCxnSpPr>
              <a:cxnSpLocks noChangeShapeType="1"/>
              <a:stCxn id="325684" idx="4"/>
              <a:endCxn id="325686" idx="4"/>
            </p:cNvCxnSpPr>
            <p:nvPr/>
          </p:nvCxnSpPr>
          <p:spPr bwMode="auto">
            <a:xfrm rot="16200000" flipH="1">
              <a:off x="4879975" y="4751388"/>
              <a:ext cx="1587" cy="541338"/>
            </a:xfrm>
            <a:prstGeom prst="bentConnector3">
              <a:avLst>
                <a:gd name="adj1" fmla="val 1289999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5655" name="Rectangle 23"/>
            <p:cNvSpPr>
              <a:spLocks noChangeAspect="1" noChangeArrowheads="1"/>
            </p:cNvSpPr>
            <p:nvPr/>
          </p:nvSpPr>
          <p:spPr bwMode="auto">
            <a:xfrm>
              <a:off x="2286000" y="4660900"/>
              <a:ext cx="747713" cy="360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You</a:t>
              </a:r>
            </a:p>
          </p:txBody>
        </p:sp>
        <p:sp>
          <p:nvSpPr>
            <p:cNvPr id="325661" name="Rectangle 29"/>
            <p:cNvSpPr>
              <a:spLocks noChangeAspect="1" noChangeArrowheads="1"/>
            </p:cNvSpPr>
            <p:nvPr/>
          </p:nvSpPr>
          <p:spPr bwMode="auto">
            <a:xfrm>
              <a:off x="2286000" y="4300538"/>
              <a:ext cx="747713" cy="3603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Me</a:t>
              </a:r>
            </a:p>
          </p:txBody>
        </p:sp>
        <p:sp>
          <p:nvSpPr>
            <p:cNvPr id="325656" name="Rectangle 24"/>
            <p:cNvSpPr>
              <a:spLocks noChangeAspect="1" noChangeArrowheads="1"/>
            </p:cNvSpPr>
            <p:nvPr/>
          </p:nvSpPr>
          <p:spPr bwMode="auto">
            <a:xfrm>
              <a:off x="3033713" y="4660900"/>
              <a:ext cx="628650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1</a:t>
              </a:r>
            </a:p>
          </p:txBody>
        </p:sp>
        <p:sp>
          <p:nvSpPr>
            <p:cNvPr id="325657" name="Rectangle 25"/>
            <p:cNvSpPr>
              <a:spLocks noChangeAspect="1" noChangeArrowheads="1"/>
            </p:cNvSpPr>
            <p:nvPr/>
          </p:nvSpPr>
          <p:spPr bwMode="auto">
            <a:xfrm>
              <a:off x="4289425" y="4660900"/>
              <a:ext cx="627063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4</a:t>
              </a:r>
            </a:p>
          </p:txBody>
        </p:sp>
        <p:sp>
          <p:nvSpPr>
            <p:cNvPr id="325658" name="Rectangle 26"/>
            <p:cNvSpPr>
              <a:spLocks noChangeAspect="1" noChangeArrowheads="1"/>
            </p:cNvSpPr>
            <p:nvPr/>
          </p:nvSpPr>
          <p:spPr bwMode="auto">
            <a:xfrm>
              <a:off x="3662363" y="4660900"/>
              <a:ext cx="627062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3</a:t>
              </a:r>
            </a:p>
          </p:txBody>
        </p:sp>
        <p:sp>
          <p:nvSpPr>
            <p:cNvPr id="325659" name="Rectangle 27"/>
            <p:cNvSpPr>
              <a:spLocks noChangeAspect="1" noChangeArrowheads="1"/>
            </p:cNvSpPr>
            <p:nvPr/>
          </p:nvSpPr>
          <p:spPr bwMode="auto">
            <a:xfrm>
              <a:off x="4916488" y="4660900"/>
              <a:ext cx="627062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2</a:t>
              </a:r>
            </a:p>
          </p:txBody>
        </p:sp>
        <p:sp>
          <p:nvSpPr>
            <p:cNvPr id="325660" name="Rectangle 28"/>
            <p:cNvSpPr>
              <a:spLocks noChangeAspect="1" noChangeArrowheads="1"/>
            </p:cNvSpPr>
            <p:nvPr/>
          </p:nvSpPr>
          <p:spPr bwMode="auto">
            <a:xfrm>
              <a:off x="5543550" y="4660900"/>
              <a:ext cx="628650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5</a:t>
              </a:r>
            </a:p>
          </p:txBody>
        </p:sp>
        <p:sp>
          <p:nvSpPr>
            <p:cNvPr id="325662" name="Rectangle 30"/>
            <p:cNvSpPr>
              <a:spLocks noChangeAspect="1" noChangeArrowheads="1"/>
            </p:cNvSpPr>
            <p:nvPr/>
          </p:nvSpPr>
          <p:spPr bwMode="auto">
            <a:xfrm>
              <a:off x="3033713" y="4300538"/>
              <a:ext cx="628650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1</a:t>
              </a:r>
            </a:p>
          </p:txBody>
        </p:sp>
        <p:sp>
          <p:nvSpPr>
            <p:cNvPr id="325663" name="Rectangle 31"/>
            <p:cNvSpPr>
              <a:spLocks noChangeAspect="1" noChangeArrowheads="1"/>
            </p:cNvSpPr>
            <p:nvPr/>
          </p:nvSpPr>
          <p:spPr bwMode="auto">
            <a:xfrm>
              <a:off x="4289425" y="4300538"/>
              <a:ext cx="627063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3</a:t>
              </a:r>
            </a:p>
          </p:txBody>
        </p:sp>
        <p:sp>
          <p:nvSpPr>
            <p:cNvPr id="325664" name="Rectangle 32"/>
            <p:cNvSpPr>
              <a:spLocks noChangeAspect="1" noChangeArrowheads="1"/>
            </p:cNvSpPr>
            <p:nvPr/>
          </p:nvSpPr>
          <p:spPr bwMode="auto">
            <a:xfrm>
              <a:off x="3662363" y="4300538"/>
              <a:ext cx="627062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2</a:t>
              </a:r>
            </a:p>
          </p:txBody>
        </p:sp>
        <p:sp>
          <p:nvSpPr>
            <p:cNvPr id="325665" name="Rectangle 33"/>
            <p:cNvSpPr>
              <a:spLocks noChangeAspect="1" noChangeArrowheads="1"/>
            </p:cNvSpPr>
            <p:nvPr/>
          </p:nvSpPr>
          <p:spPr bwMode="auto">
            <a:xfrm>
              <a:off x="4916488" y="4300538"/>
              <a:ext cx="627062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4</a:t>
              </a:r>
            </a:p>
          </p:txBody>
        </p:sp>
        <p:sp>
          <p:nvSpPr>
            <p:cNvPr id="325666" name="Rectangle 34"/>
            <p:cNvSpPr>
              <a:spLocks noChangeAspect="1" noChangeArrowheads="1"/>
            </p:cNvSpPr>
            <p:nvPr/>
          </p:nvSpPr>
          <p:spPr bwMode="auto">
            <a:xfrm>
              <a:off x="5543550" y="4300538"/>
              <a:ext cx="628650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5</a:t>
              </a:r>
            </a:p>
          </p:txBody>
        </p:sp>
        <p:sp>
          <p:nvSpPr>
            <p:cNvPr id="325668" name="Rectangle 36"/>
            <p:cNvSpPr>
              <a:spLocks noChangeAspect="1" noChangeArrowheads="1"/>
            </p:cNvSpPr>
            <p:nvPr/>
          </p:nvSpPr>
          <p:spPr bwMode="auto">
            <a:xfrm>
              <a:off x="3033713" y="3941763"/>
              <a:ext cx="628650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25669" name="Rectangle 37"/>
            <p:cNvSpPr>
              <a:spLocks noChangeAspect="1" noChangeArrowheads="1"/>
            </p:cNvSpPr>
            <p:nvPr/>
          </p:nvSpPr>
          <p:spPr bwMode="auto">
            <a:xfrm>
              <a:off x="3662363" y="3941763"/>
              <a:ext cx="627062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5670" name="Rectangle 38"/>
            <p:cNvSpPr>
              <a:spLocks noChangeAspect="1" noChangeArrowheads="1"/>
            </p:cNvSpPr>
            <p:nvPr/>
          </p:nvSpPr>
          <p:spPr bwMode="auto">
            <a:xfrm>
              <a:off x="4289425" y="3941763"/>
              <a:ext cx="627063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5671" name="Rectangle 39"/>
            <p:cNvSpPr>
              <a:spLocks noChangeAspect="1" noChangeArrowheads="1"/>
            </p:cNvSpPr>
            <p:nvPr/>
          </p:nvSpPr>
          <p:spPr bwMode="auto">
            <a:xfrm>
              <a:off x="4916488" y="3941763"/>
              <a:ext cx="627062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5672" name="Rectangle 40"/>
            <p:cNvSpPr>
              <a:spLocks noChangeAspect="1" noChangeArrowheads="1"/>
            </p:cNvSpPr>
            <p:nvPr/>
          </p:nvSpPr>
          <p:spPr bwMode="auto">
            <a:xfrm>
              <a:off x="5543550" y="3941763"/>
              <a:ext cx="628650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25673" name="Rectangle 41"/>
            <p:cNvSpPr>
              <a:spLocks noChangeAspect="1" noChangeArrowheads="1"/>
            </p:cNvSpPr>
            <p:nvPr/>
          </p:nvSpPr>
          <p:spPr bwMode="auto">
            <a:xfrm>
              <a:off x="3033713" y="3581400"/>
              <a:ext cx="3138487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66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i="1"/>
                <a:t>Songs</a:t>
              </a:r>
              <a:endParaRPr kumimoji="0" lang="en-US" alt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325679" name="Text Box 47"/>
            <p:cNvSpPr txBox="1">
              <a:spLocks noChangeArrowheads="1"/>
            </p:cNvSpPr>
            <p:nvPr/>
          </p:nvSpPr>
          <p:spPr bwMode="auto">
            <a:xfrm>
              <a:off x="6515579" y="4121150"/>
              <a:ext cx="1177925" cy="684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u="sng" dirty="0"/>
                <a:t>Inversions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dirty="0"/>
                <a:t>3-2, 4-2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423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Divide-and-Conquer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1611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Divide-and-conquer.</a:t>
                </a:r>
              </a:p>
              <a:p>
                <a:pPr lvl="1"/>
                <a:r>
                  <a:rPr lang="en-US" altLang="en-US" dirty="0"/>
                  <a:t>Divide: </a:t>
                </a:r>
                <a:r>
                  <a:rPr lang="en-US" altLang="en-US" dirty="0" smtClean="0"/>
                  <a:t>divide array into two halves.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Conquer: recursively count inversions in each half.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Combine</a:t>
                </a:r>
                <a:r>
                  <a:rPr lang="en-US" altLang="en-US" dirty="0"/>
                  <a:t>: count inversions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are in different halves, and return sum of three quantities.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451611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1685925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2111375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2538413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2963863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833438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1258888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4243388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4670425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5095875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5522913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3390900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3817938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3563937"/>
            <a:ext cx="5257800" cy="385763"/>
            <a:chOff x="762000" y="3563937"/>
            <a:chExt cx="5257800" cy="385763"/>
          </a:xfrm>
        </p:grpSpPr>
        <p:sp>
          <p:nvSpPr>
            <p:cNvPr id="451637" name="Rectangle 53"/>
            <p:cNvSpPr>
              <a:spLocks noChangeAspect="1" noChangeArrowheads="1"/>
            </p:cNvSpPr>
            <p:nvPr/>
          </p:nvSpPr>
          <p:spPr bwMode="auto">
            <a:xfrm>
              <a:off x="1614488" y="3563937"/>
              <a:ext cx="427037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51638" name="Rectangle 54"/>
            <p:cNvSpPr>
              <a:spLocks noChangeAspect="1" noChangeArrowheads="1"/>
            </p:cNvSpPr>
            <p:nvPr/>
          </p:nvSpPr>
          <p:spPr bwMode="auto">
            <a:xfrm>
              <a:off x="2041525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51639" name="Rectangle 55"/>
            <p:cNvSpPr>
              <a:spLocks noChangeAspect="1" noChangeArrowheads="1"/>
            </p:cNvSpPr>
            <p:nvPr/>
          </p:nvSpPr>
          <p:spPr bwMode="auto">
            <a:xfrm>
              <a:off x="2466975" y="3563937"/>
              <a:ext cx="427038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1640" name="Rectangle 56"/>
            <p:cNvSpPr>
              <a:spLocks noChangeAspect="1" noChangeArrowheads="1"/>
            </p:cNvSpPr>
            <p:nvPr/>
          </p:nvSpPr>
          <p:spPr bwMode="auto">
            <a:xfrm>
              <a:off x="2894013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1641" name="Rectangle 57"/>
            <p:cNvSpPr>
              <a:spLocks noChangeAspect="1" noChangeArrowheads="1"/>
            </p:cNvSpPr>
            <p:nvPr/>
          </p:nvSpPr>
          <p:spPr bwMode="auto">
            <a:xfrm>
              <a:off x="762000" y="3563937"/>
              <a:ext cx="427038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1642" name="Rectangle 58"/>
            <p:cNvSpPr>
              <a:spLocks noChangeAspect="1" noChangeArrowheads="1"/>
            </p:cNvSpPr>
            <p:nvPr/>
          </p:nvSpPr>
          <p:spPr bwMode="auto">
            <a:xfrm>
              <a:off x="1189038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51643" name="Rectangle 59"/>
            <p:cNvSpPr>
              <a:spLocks noChangeAspect="1" noChangeArrowheads="1"/>
            </p:cNvSpPr>
            <p:nvPr/>
          </p:nvSpPr>
          <p:spPr bwMode="auto">
            <a:xfrm>
              <a:off x="4314825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451644" name="Rectangle 60"/>
            <p:cNvSpPr>
              <a:spLocks noChangeAspect="1" noChangeArrowheads="1"/>
            </p:cNvSpPr>
            <p:nvPr/>
          </p:nvSpPr>
          <p:spPr bwMode="auto">
            <a:xfrm>
              <a:off x="4740275" y="3563937"/>
              <a:ext cx="427038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451645" name="Rectangle 61"/>
            <p:cNvSpPr>
              <a:spLocks noChangeAspect="1" noChangeArrowheads="1"/>
            </p:cNvSpPr>
            <p:nvPr/>
          </p:nvSpPr>
          <p:spPr bwMode="auto">
            <a:xfrm>
              <a:off x="5167313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1646" name="Rectangle 62"/>
            <p:cNvSpPr>
              <a:spLocks noChangeAspect="1" noChangeArrowheads="1"/>
            </p:cNvSpPr>
            <p:nvPr/>
          </p:nvSpPr>
          <p:spPr bwMode="auto">
            <a:xfrm>
              <a:off x="5592763" y="3563937"/>
              <a:ext cx="427037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51647" name="Rectangle 63"/>
            <p:cNvSpPr>
              <a:spLocks noChangeAspect="1" noChangeArrowheads="1"/>
            </p:cNvSpPr>
            <p:nvPr/>
          </p:nvSpPr>
          <p:spPr bwMode="auto">
            <a:xfrm>
              <a:off x="3462338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51648" name="Rectangle 64"/>
            <p:cNvSpPr>
              <a:spLocks noChangeAspect="1" noChangeArrowheads="1"/>
            </p:cNvSpPr>
            <p:nvPr/>
          </p:nvSpPr>
          <p:spPr bwMode="auto">
            <a:xfrm>
              <a:off x="3887788" y="3563937"/>
              <a:ext cx="427037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451650" name="Text Box 66"/>
          <p:cNvSpPr txBox="1">
            <a:spLocks noChangeArrowheads="1"/>
          </p:cNvSpPr>
          <p:nvPr/>
        </p:nvSpPr>
        <p:spPr bwMode="auto">
          <a:xfrm>
            <a:off x="770914" y="3962664"/>
            <a:ext cx="226023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 blue-blue inversions</a:t>
            </a:r>
          </a:p>
        </p:txBody>
      </p:sp>
      <p:sp>
        <p:nvSpPr>
          <p:cNvPr id="451651" name="Text Box 67"/>
          <p:cNvSpPr txBox="1">
            <a:spLocks noChangeArrowheads="1"/>
          </p:cNvSpPr>
          <p:nvPr/>
        </p:nvSpPr>
        <p:spPr bwMode="auto">
          <a:xfrm>
            <a:off x="3523847" y="3962664"/>
            <a:ext cx="254556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8 green-green inversions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1653" name="Text Box 69"/>
              <p:cNvSpPr txBox="1">
                <a:spLocks noChangeArrowheads="1"/>
              </p:cNvSpPr>
              <p:nvPr/>
            </p:nvSpPr>
            <p:spPr bwMode="auto">
              <a:xfrm>
                <a:off x="6553200" y="2804276"/>
                <a:ext cx="16002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Divide: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1800" dirty="0"/>
                  <a:t>.</a:t>
                </a:r>
              </a:p>
            </p:txBody>
          </p:sp>
        </mc:Choice>
        <mc:Fallback>
          <p:sp>
            <p:nvSpPr>
              <p:cNvPr id="451653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804276"/>
                <a:ext cx="1600200" cy="36997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042" t="-6557" r="-2281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1654" name="Text Box 70"/>
              <p:cNvSpPr txBox="1">
                <a:spLocks noChangeArrowheads="1"/>
              </p:cNvSpPr>
              <p:nvPr/>
            </p:nvSpPr>
            <p:spPr bwMode="auto">
              <a:xfrm>
                <a:off x="6553200" y="3582151"/>
                <a:ext cx="22098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Conquer: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en-US" sz="1800" dirty="0"/>
              </a:p>
            </p:txBody>
          </p:sp>
        </mc:Choice>
        <mc:Fallback>
          <p:sp>
            <p:nvSpPr>
              <p:cNvPr id="45165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82151"/>
                <a:ext cx="2209800" cy="36997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204" t="-8333" b="-2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56" name="Text Box 72"/>
          <p:cNvSpPr txBox="1">
            <a:spLocks noChangeArrowheads="1"/>
          </p:cNvSpPr>
          <p:nvPr/>
        </p:nvSpPr>
        <p:spPr bwMode="auto">
          <a:xfrm>
            <a:off x="6553200" y="4542588"/>
            <a:ext cx="1676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1"/>
                </a:solidFill>
              </a:rPr>
              <a:t>Combine:  ???</a:t>
            </a:r>
          </a:p>
        </p:txBody>
      </p:sp>
      <p:sp>
        <p:nvSpPr>
          <p:cNvPr id="451657" name="Text Box 73"/>
          <p:cNvSpPr txBox="1">
            <a:spLocks noChangeArrowheads="1"/>
          </p:cNvSpPr>
          <p:nvPr/>
        </p:nvSpPr>
        <p:spPr bwMode="auto">
          <a:xfrm>
            <a:off x="904875" y="44196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9 blue-green inversions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5-3, 4-3, 8-6, 8-3, 8-7, 10-6, 10-9, 10-3, 10-7</a:t>
            </a:r>
          </a:p>
        </p:txBody>
      </p:sp>
      <p:sp>
        <p:nvSpPr>
          <p:cNvPr id="451658" name="Text Box 74"/>
          <p:cNvSpPr txBox="1">
            <a:spLocks noChangeArrowheads="1"/>
          </p:cNvSpPr>
          <p:nvPr/>
        </p:nvSpPr>
        <p:spPr bwMode="auto">
          <a:xfrm>
            <a:off x="1524000" y="5334000"/>
            <a:ext cx="2590800" cy="4308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91440" rIns="92075" bIns="9144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Total = 5 + 8 + 9 = 22.</a:t>
            </a:r>
          </a:p>
        </p:txBody>
      </p:sp>
    </p:spTree>
    <p:extLst>
      <p:ext uri="{BB962C8B-B14F-4D97-AF65-F5344CB8AC3E}">
        <p14:creationId xmlns="" xmlns:p14="http://schemas.microsoft.com/office/powerpoint/2010/main" val="15189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1" grpId="0" uiExpand="1" build="p"/>
      <p:bldP spid="451650" grpId="0"/>
      <p:bldP spid="451651" grpId="0"/>
      <p:bldP spid="451653" grpId="0" animBg="1"/>
      <p:bldP spid="451654" grpId="0" animBg="1"/>
      <p:bldP spid="451656" grpId="0"/>
      <p:bldP spid="451657" grpId="0"/>
      <p:bldP spid="4516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C0A6-C414-45D5-A817-7A9DE7A23C0B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838200" y="3530865"/>
            <a:ext cx="56388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13 blue-green inversions:  </a:t>
            </a:r>
            <a:r>
              <a:rPr kumimoji="0" lang="en-US" altLang="en-US"/>
              <a:t>6 + 3 + 2 + 2 + 0 + 0 </a:t>
            </a:r>
            <a:endParaRPr lang="en-US" altLang="en-US"/>
          </a:p>
        </p:txBody>
      </p:sp>
      <p:sp>
        <p:nvSpPr>
          <p:cNvPr id="45468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Combine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4686" name="Rectangle 3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3886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/>
                  <a:t>Combine: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count blue-green inversions</a:t>
                </a:r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Assume each half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sorted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Count inversions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are in different halves. 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Merge</a:t>
                </a:r>
                <a:r>
                  <a:rPr lang="en-US" altLang="en-US" dirty="0"/>
                  <a:t> two sorted halves into sorted </a:t>
                </a:r>
                <a:r>
                  <a:rPr lang="en-US" altLang="en-US" dirty="0" smtClean="0"/>
                  <a:t>whole to maintain the </a:t>
                </a:r>
                <a:r>
                  <a:rPr lang="en-US" altLang="en-US" dirty="0" err="1" smtClean="0"/>
                  <a:t>sortedness</a:t>
                </a:r>
                <a:r>
                  <a:rPr lang="en-US" altLang="en-US" dirty="0" smtClean="0"/>
                  <a:t> invariant.</a:t>
                </a:r>
                <a:endParaRPr lang="en-US" altLang="en-US" dirty="0"/>
              </a:p>
            </p:txBody>
          </p:sp>
        </mc:Choice>
        <mc:Fallback>
          <p:sp>
            <p:nvSpPr>
              <p:cNvPr id="454686" name="Rectang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3886200"/>
              </a:xfrm>
              <a:blipFill rotWithShape="0">
                <a:blip r:embed="rId3" cstate="print"/>
                <a:stretch>
                  <a:fillRect l="-621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6781800" y="3482180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Count:  O(n)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6781800" y="4256880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Merge</a:t>
            </a:r>
            <a:r>
              <a:rPr lang="en-US" altLang="en-US" sz="1800" dirty="0" smtClean="0"/>
              <a:t>: </a:t>
            </a:r>
            <a:r>
              <a:rPr lang="en-US" altLang="en-US" sz="1800" dirty="0"/>
              <a:t>O(n)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2755900"/>
            <a:ext cx="5943600" cy="414338"/>
            <a:chOff x="685800" y="2755900"/>
            <a:chExt cx="5943600" cy="414338"/>
          </a:xfrm>
        </p:grpSpPr>
        <p:sp>
          <p:nvSpPr>
            <p:cNvPr id="454692" name="Rectangle 36"/>
            <p:cNvSpPr>
              <a:spLocks noChangeAspect="1" noChangeArrowheads="1"/>
            </p:cNvSpPr>
            <p:nvPr/>
          </p:nvSpPr>
          <p:spPr bwMode="auto">
            <a:xfrm>
              <a:off x="16002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4693" name="Rectangle 37"/>
            <p:cNvSpPr>
              <a:spLocks noChangeAspect="1" noChangeArrowheads="1"/>
            </p:cNvSpPr>
            <p:nvPr/>
          </p:nvSpPr>
          <p:spPr bwMode="auto">
            <a:xfrm>
              <a:off x="20574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54694" name="Rectangle 38"/>
            <p:cNvSpPr>
              <a:spLocks noChangeAspect="1" noChangeArrowheads="1"/>
            </p:cNvSpPr>
            <p:nvPr/>
          </p:nvSpPr>
          <p:spPr bwMode="auto">
            <a:xfrm>
              <a:off x="25146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454695" name="Rectangle 39"/>
            <p:cNvSpPr>
              <a:spLocks noChangeAspect="1" noChangeArrowheads="1"/>
            </p:cNvSpPr>
            <p:nvPr/>
          </p:nvSpPr>
          <p:spPr bwMode="auto">
            <a:xfrm>
              <a:off x="29718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454696" name="Rectangle 40"/>
            <p:cNvSpPr>
              <a:spLocks noChangeAspect="1" noChangeArrowheads="1"/>
            </p:cNvSpPr>
            <p:nvPr/>
          </p:nvSpPr>
          <p:spPr bwMode="auto">
            <a:xfrm>
              <a:off x="6858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4697" name="Rectangle 41"/>
            <p:cNvSpPr>
              <a:spLocks noChangeAspect="1" noChangeArrowheads="1"/>
            </p:cNvSpPr>
            <p:nvPr/>
          </p:nvSpPr>
          <p:spPr bwMode="auto">
            <a:xfrm>
              <a:off x="11430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54698" name="Rectangle 42"/>
            <p:cNvSpPr>
              <a:spLocks noChangeAspect="1" noChangeArrowheads="1"/>
            </p:cNvSpPr>
            <p:nvPr/>
          </p:nvSpPr>
          <p:spPr bwMode="auto">
            <a:xfrm>
              <a:off x="48006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454699" name="Rectangle 43"/>
            <p:cNvSpPr>
              <a:spLocks noChangeAspect="1" noChangeArrowheads="1"/>
            </p:cNvSpPr>
            <p:nvPr/>
          </p:nvSpPr>
          <p:spPr bwMode="auto">
            <a:xfrm>
              <a:off x="52578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454700" name="Rectangle 44"/>
            <p:cNvSpPr>
              <a:spLocks noChangeAspect="1" noChangeArrowheads="1"/>
            </p:cNvSpPr>
            <p:nvPr/>
          </p:nvSpPr>
          <p:spPr bwMode="auto">
            <a:xfrm>
              <a:off x="57150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454701" name="Rectangle 45"/>
            <p:cNvSpPr>
              <a:spLocks noChangeAspect="1" noChangeArrowheads="1"/>
            </p:cNvSpPr>
            <p:nvPr/>
          </p:nvSpPr>
          <p:spPr bwMode="auto">
            <a:xfrm>
              <a:off x="61722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454702" name="Rectangle 46"/>
            <p:cNvSpPr>
              <a:spLocks noChangeAspect="1" noChangeArrowheads="1"/>
            </p:cNvSpPr>
            <p:nvPr/>
          </p:nvSpPr>
          <p:spPr bwMode="auto">
            <a:xfrm>
              <a:off x="38862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4703" name="Rectangle 47"/>
            <p:cNvSpPr>
              <a:spLocks noChangeAspect="1" noChangeArrowheads="1"/>
            </p:cNvSpPr>
            <p:nvPr/>
          </p:nvSpPr>
          <p:spPr bwMode="auto">
            <a:xfrm>
              <a:off x="43434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454704" name="Rectangle 48"/>
          <p:cNvSpPr>
            <a:spLocks noChangeAspect="1" noChangeArrowheads="1"/>
          </p:cNvSpPr>
          <p:nvPr/>
        </p:nvSpPr>
        <p:spPr bwMode="auto">
          <a:xfrm>
            <a:off x="17526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7</a:t>
            </a:r>
          </a:p>
        </p:txBody>
      </p:sp>
      <p:sp>
        <p:nvSpPr>
          <p:cNvPr id="454705" name="Rectangle 49"/>
          <p:cNvSpPr>
            <a:spLocks noChangeAspect="1" noChangeArrowheads="1"/>
          </p:cNvSpPr>
          <p:nvPr/>
        </p:nvSpPr>
        <p:spPr bwMode="auto">
          <a:xfrm>
            <a:off x="22098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4706" name="Rectangle 50"/>
          <p:cNvSpPr>
            <a:spLocks noChangeAspect="1" noChangeArrowheads="1"/>
          </p:cNvSpPr>
          <p:nvPr/>
        </p:nvSpPr>
        <p:spPr bwMode="auto">
          <a:xfrm>
            <a:off x="26670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4707" name="Rectangle 51"/>
          <p:cNvSpPr>
            <a:spLocks noChangeAspect="1" noChangeArrowheads="1"/>
          </p:cNvSpPr>
          <p:nvPr/>
        </p:nvSpPr>
        <p:spPr bwMode="auto">
          <a:xfrm>
            <a:off x="3124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14</a:t>
            </a:r>
          </a:p>
        </p:txBody>
      </p:sp>
      <p:sp>
        <p:nvSpPr>
          <p:cNvPr id="454708" name="Rectangle 52"/>
          <p:cNvSpPr>
            <a:spLocks noChangeAspect="1" noChangeArrowheads="1"/>
          </p:cNvSpPr>
          <p:nvPr/>
        </p:nvSpPr>
        <p:spPr bwMode="auto">
          <a:xfrm>
            <a:off x="838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4709" name="Rectangle 53"/>
          <p:cNvSpPr>
            <a:spLocks noChangeAspect="1" noChangeArrowheads="1"/>
          </p:cNvSpPr>
          <p:nvPr/>
        </p:nvSpPr>
        <p:spPr bwMode="auto">
          <a:xfrm>
            <a:off x="1295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4710" name="Rectangle 54"/>
          <p:cNvSpPr>
            <a:spLocks noChangeAspect="1" noChangeArrowheads="1"/>
          </p:cNvSpPr>
          <p:nvPr/>
        </p:nvSpPr>
        <p:spPr bwMode="auto">
          <a:xfrm>
            <a:off x="44958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18</a:t>
            </a:r>
          </a:p>
        </p:txBody>
      </p:sp>
      <p:sp>
        <p:nvSpPr>
          <p:cNvPr id="454711" name="Rectangle 55"/>
          <p:cNvSpPr>
            <a:spLocks noChangeAspect="1" noChangeArrowheads="1"/>
          </p:cNvSpPr>
          <p:nvPr/>
        </p:nvSpPr>
        <p:spPr bwMode="auto">
          <a:xfrm>
            <a:off x="49530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19</a:t>
            </a:r>
          </a:p>
        </p:txBody>
      </p:sp>
      <p:sp>
        <p:nvSpPr>
          <p:cNvPr id="454712" name="Rectangle 56"/>
          <p:cNvSpPr>
            <a:spLocks noChangeAspect="1" noChangeArrowheads="1"/>
          </p:cNvSpPr>
          <p:nvPr/>
        </p:nvSpPr>
        <p:spPr bwMode="auto">
          <a:xfrm>
            <a:off x="5410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23</a:t>
            </a:r>
          </a:p>
        </p:txBody>
      </p:sp>
      <p:sp>
        <p:nvSpPr>
          <p:cNvPr id="454713" name="Rectangle 57"/>
          <p:cNvSpPr>
            <a:spLocks noChangeAspect="1" noChangeArrowheads="1"/>
          </p:cNvSpPr>
          <p:nvPr/>
        </p:nvSpPr>
        <p:spPr bwMode="auto">
          <a:xfrm>
            <a:off x="5867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25</a:t>
            </a:r>
          </a:p>
        </p:txBody>
      </p:sp>
      <p:sp>
        <p:nvSpPr>
          <p:cNvPr id="454714" name="Rectangle 58"/>
          <p:cNvSpPr>
            <a:spLocks noChangeAspect="1" noChangeArrowheads="1"/>
          </p:cNvSpPr>
          <p:nvPr/>
        </p:nvSpPr>
        <p:spPr bwMode="auto">
          <a:xfrm>
            <a:off x="3581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16</a:t>
            </a:r>
          </a:p>
        </p:txBody>
      </p:sp>
      <p:sp>
        <p:nvSpPr>
          <p:cNvPr id="454715" name="Rectangle 59"/>
          <p:cNvSpPr>
            <a:spLocks noChangeAspect="1" noChangeArrowheads="1"/>
          </p:cNvSpPr>
          <p:nvPr/>
        </p:nvSpPr>
        <p:spPr bwMode="auto">
          <a:xfrm>
            <a:off x="40386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17</a:t>
            </a:r>
          </a:p>
        </p:txBody>
      </p:sp>
      <p:sp>
        <p:nvSpPr>
          <p:cNvPr id="454719" name="Text Box 63"/>
          <p:cNvSpPr txBox="1">
            <a:spLocks noChangeArrowheads="1"/>
          </p:cNvSpPr>
          <p:nvPr/>
        </p:nvSpPr>
        <p:spPr bwMode="auto">
          <a:xfrm>
            <a:off x="3990975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6</a:t>
            </a:r>
          </a:p>
        </p:txBody>
      </p:sp>
      <p:sp>
        <p:nvSpPr>
          <p:cNvPr id="454720" name="Text Box 64"/>
          <p:cNvSpPr txBox="1">
            <a:spLocks noChangeArrowheads="1"/>
          </p:cNvSpPr>
          <p:nvPr/>
        </p:nvSpPr>
        <p:spPr bwMode="auto">
          <a:xfrm>
            <a:off x="4438650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3</a:t>
            </a:r>
          </a:p>
        </p:txBody>
      </p:sp>
      <p:sp>
        <p:nvSpPr>
          <p:cNvPr id="454721" name="Text Box 65"/>
          <p:cNvSpPr txBox="1">
            <a:spLocks noChangeArrowheads="1"/>
          </p:cNvSpPr>
          <p:nvPr/>
        </p:nvSpPr>
        <p:spPr bwMode="auto">
          <a:xfrm>
            <a:off x="4895850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2</a:t>
            </a:r>
          </a:p>
        </p:txBody>
      </p:sp>
      <p:sp>
        <p:nvSpPr>
          <p:cNvPr id="454722" name="Text Box 66"/>
          <p:cNvSpPr txBox="1">
            <a:spLocks noChangeArrowheads="1"/>
          </p:cNvSpPr>
          <p:nvPr/>
        </p:nvSpPr>
        <p:spPr bwMode="auto">
          <a:xfrm>
            <a:off x="5381625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2</a:t>
            </a:r>
          </a:p>
        </p:txBody>
      </p:sp>
      <p:sp>
        <p:nvSpPr>
          <p:cNvPr id="454723" name="Text Box 67"/>
          <p:cNvSpPr txBox="1">
            <a:spLocks noChangeArrowheads="1"/>
          </p:cNvSpPr>
          <p:nvPr/>
        </p:nvSpPr>
        <p:spPr bwMode="auto">
          <a:xfrm>
            <a:off x="5811838" y="3133725"/>
            <a:ext cx="271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0</a:t>
            </a:r>
          </a:p>
        </p:txBody>
      </p:sp>
      <p:sp>
        <p:nvSpPr>
          <p:cNvPr id="454724" name="Text Box 68"/>
          <p:cNvSpPr txBox="1">
            <a:spLocks noChangeArrowheads="1"/>
          </p:cNvSpPr>
          <p:nvPr/>
        </p:nvSpPr>
        <p:spPr bwMode="auto">
          <a:xfrm>
            <a:off x="6257925" y="3135313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0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47900" y="4890951"/>
                <a:ext cx="5600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1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114300" lvl="1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/>
                </a:r>
                <a:br>
                  <a:rPr lang="en-US" sz="1800" i="1" dirty="0">
                    <a:latin typeface="Cambria Math" panose="02040503050406030204" pitchFamily="18" charset="0"/>
                  </a:rPr>
                </a:br>
                <a:r>
                  <a:rPr lang="en-US" sz="1800" dirty="0" smtClean="0"/>
                  <a:t>(The base case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 smtClean="0"/>
                  <a:t> can often be omitted.)</a:t>
                </a:r>
                <a:endParaRPr lang="en-US" sz="1800" dirty="0"/>
              </a:p>
              <a:p>
                <a:pPr marL="114300" lvl="1" indent="0">
                  <a:buNone/>
                </a:pPr>
                <a:endParaRPr lang="en-US" sz="1800" dirty="0"/>
              </a:p>
              <a:p>
                <a:pPr marL="114300" lvl="1" indent="0">
                  <a:buNone/>
                </a:pPr>
                <a:r>
                  <a:rPr lang="en-US" sz="1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890951"/>
                <a:ext cx="5600700" cy="147732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929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84" grpId="0"/>
      <p:bldP spid="454686" grpId="0" uiExpand="1" build="p"/>
      <p:bldP spid="454687" grpId="0"/>
      <p:bldP spid="454688" grpId="0"/>
      <p:bldP spid="454704" grpId="0" animBg="1"/>
      <p:bldP spid="454705" grpId="0" animBg="1"/>
      <p:bldP spid="454706" grpId="0" animBg="1"/>
      <p:bldP spid="454707" grpId="0" animBg="1"/>
      <p:bldP spid="454708" grpId="0" animBg="1"/>
      <p:bldP spid="454709" grpId="0" animBg="1"/>
      <p:bldP spid="454710" grpId="0" animBg="1"/>
      <p:bldP spid="454711" grpId="0" animBg="1"/>
      <p:bldP spid="454712" grpId="0" animBg="1"/>
      <p:bldP spid="454713" grpId="0" animBg="1"/>
      <p:bldP spid="454714" grpId="0" animBg="1"/>
      <p:bldP spid="454715" grpId="0" animBg="1"/>
      <p:bldP spid="454719" grpId="0"/>
      <p:bldP spid="454720" grpId="0"/>
      <p:bldP spid="454721" grpId="0"/>
      <p:bldP spid="454722" grpId="0"/>
      <p:bldP spid="454723" grpId="0"/>
      <p:bldP spid="454724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E1858-843B-48A1-87B4-652B0E9440FC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Implementation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888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Pre-condition. 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en-US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sorted.</a:t>
                </a:r>
              </a:p>
              <a:p>
                <a:r>
                  <a:rPr lang="en-US" altLang="en-US" dirty="0"/>
                  <a:t>Post-condition. 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en-US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</a:t>
                </a:r>
                <a:r>
                  <a:rPr lang="en-US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sorted.</a:t>
                </a:r>
              </a:p>
            </p:txBody>
          </p:sp>
        </mc:Choice>
        <mc:Fallback>
          <p:sp>
            <p:nvSpPr>
              <p:cNvPr id="588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21511" y="1981200"/>
                <a:ext cx="4267200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511" y="1981200"/>
                <a:ext cx="4267200" cy="283923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4605670" y="1981200"/>
                <a:ext cx="4267200" cy="4314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two new arrays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append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←1,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5670" y="1981200"/>
                <a:ext cx="4267200" cy="431400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03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about number of inversions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105400"/>
          </a:xfrm>
        </p:spPr>
        <p:txBody>
          <a:bodyPr/>
          <a:lstStyle/>
          <a:p>
            <a:r>
              <a:rPr lang="en-US" dirty="0" smtClean="0"/>
              <a:t>Fact: </a:t>
            </a:r>
            <a:r>
              <a:rPr lang="en-US" dirty="0" smtClean="0">
                <a:solidFill>
                  <a:schemeClr val="bg2"/>
                </a:solidFill>
              </a:rPr>
              <a:t>The number of inversions in an array is equal to the minimum number of adjacent swaps needed to sort the array.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Proof left as a head-banging exercise.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{4, 2, 5, 3, 1}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3, 1: {4, 2, 5, 1,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5, 1: {4, 2, 1,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4, 2: {2, 4, 1,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4, 1: {2, 1, 4,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2, 1: {1, 2, 4,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5, 3: {1, 2, 4, 3, 5}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3, 4: {1, 2, 3, 4, 5}</a:t>
            </a:r>
          </a:p>
          <a:p>
            <a:r>
              <a:rPr lang="en-US" dirty="0"/>
              <a:t>Fact: </a:t>
            </a:r>
            <a:r>
              <a:rPr lang="en-US" dirty="0" smtClean="0">
                <a:solidFill>
                  <a:schemeClr val="bg2"/>
                </a:solidFill>
              </a:rPr>
              <a:t>Bubble sort uses the minimum number of swaps.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6963" y="2819400"/>
            <a:ext cx="4048743" cy="2267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Subarray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497275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Input: </a:t>
            </a:r>
            <a:r>
              <a:rPr lang="en-US" sz="1800" kern="0" dirty="0" smtClean="0">
                <a:solidFill>
                  <a:schemeClr val="tx1"/>
                </a:solidFill>
              </a:rPr>
              <a:t>Profit history of a company of the years.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Problem</a:t>
                </a:r>
                <a:r>
                  <a:rPr lang="en-US" sz="1800" kern="0" dirty="0"/>
                  <a:t>: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Find the span of years in which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company earned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the most</a:t>
                </a:r>
              </a:p>
              <a:p>
                <a:r>
                  <a:rPr lang="en-US" sz="1800" kern="0" dirty="0"/>
                  <a:t>Answer: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Year 5-8 , 9 M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$</a:t>
                </a:r>
              </a:p>
              <a:p>
                <a:endParaRPr lang="en-US" sz="1800" kern="0" dirty="0" smtClean="0"/>
              </a:p>
              <a:p>
                <a:r>
                  <a:rPr lang="en-US" sz="1800" kern="0" dirty="0" smtClean="0"/>
                  <a:t>Formal definition:</a:t>
                </a:r>
              </a:p>
              <a:p>
                <a:r>
                  <a:rPr lang="en-US" sz="1800" dirty="0"/>
                  <a:t>Input: </a:t>
                </a:r>
                <a:r>
                  <a:rPr lang="en-US" sz="1800" dirty="0">
                    <a:solidFill>
                      <a:schemeClr val="tx1"/>
                    </a:solidFill>
                  </a:rPr>
                  <a:t>An array of numbers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both positive and negative</a:t>
                </a:r>
              </a:p>
              <a:p>
                <a:r>
                  <a:rPr lang="en-US" sz="1800" dirty="0"/>
                  <a:t>Output:</a:t>
                </a:r>
                <a:r>
                  <a:rPr lang="en-US" sz="1800" dirty="0">
                    <a:solidFill>
                      <a:schemeClr val="tx1"/>
                    </a:solidFill>
                  </a:rPr>
                  <a:t> Find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the maximum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kern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14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brute-force algorithm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Calculate </a:t>
                </a:r>
                <a:r>
                  <a:rPr lang="en-US" dirty="0">
                    <a:solidFill>
                      <a:schemeClr val="tx1"/>
                    </a:solidFill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return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maximum value.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943100" y="1905000"/>
                <a:ext cx="5181600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//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1905000"/>
                <a:ext cx="5181600" cy="283923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81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data-reuse algorithm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Don’t </a:t>
                </a:r>
                <a:r>
                  <a:rPr lang="en-US" dirty="0">
                    <a:solidFill>
                      <a:schemeClr val="tx1"/>
                    </a:solidFill>
                  </a:rPr>
                  <a:t>need to calculate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scratch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Exploit </a:t>
                </a:r>
                <a:r>
                  <a:rPr lang="en-US" dirty="0"/>
                  <a:t>the 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981200" y="2218142"/>
                <a:ext cx="51816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//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218142"/>
                <a:ext cx="5181600" cy="254428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886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divide-and-conquer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Idea: 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Cut the array into two halves</a:t>
                </a:r>
              </a:p>
              <a:p>
                <a:pPr marL="631825" lvl="1" indent="-285750"/>
                <a:r>
                  <a:rPr lang="en-US" sz="1800" kern="0" dirty="0" smtClean="0"/>
                  <a:t>All subarrays can be classified into three cases: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Case 1: entirely in the first half</a:t>
                </a:r>
              </a:p>
              <a:p>
                <a:pPr marL="912813" lvl="2" indent="-285750"/>
                <a:r>
                  <a:rPr lang="en-US" sz="1800" kern="0" dirty="0" smtClean="0"/>
                  <a:t>Case 2: entirely in the second half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Case 3: cross the cut</a:t>
                </a:r>
              </a:p>
              <a:p>
                <a:pPr marL="631825" lvl="1" indent="-285750"/>
                <a:r>
                  <a:rPr lang="en-US" sz="1800" kern="0" dirty="0" smtClean="0"/>
                  <a:t>The optimal solution for case 1 and 2 can be found recursively.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Only need to consider case 3.</a:t>
                </a:r>
                <a:endParaRPr lang="en-US" sz="1800" kern="0" dirty="0" smtClean="0"/>
              </a:p>
              <a:p>
                <a:pPr marL="285750" indent="-285750"/>
                <a:r>
                  <a:rPr lang="en-US" sz="1800" kern="0" dirty="0" smtClean="0"/>
                  <a:t>Compare with merge sort: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If we can solve case 3 in linear time, the whole algorithm will run in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time.</a:t>
                </a:r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09" r="-12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8560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Idea: 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sz="1800" kern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Any case 3 subarray must have startin</a:t>
                </a:r>
                <a:r>
                  <a:rPr lang="en-US" sz="1800" kern="0" dirty="0" smtClean="0"/>
                  <a:t>g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kern="0" dirty="0" smtClean="0"/>
                  <a:t>, and ending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kern="0" dirty="0" smtClean="0"/>
              </a:p>
              <a:p>
                <a:pPr marL="631825" lvl="1" indent="-285750"/>
                <a:r>
                  <a:rPr lang="en-US" sz="1800" kern="0" dirty="0" smtClean="0"/>
                  <a:t>Such a subarray can be divided into two parts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kern="0" dirty="0" smtClean="0"/>
                  <a:t> and</a:t>
                </a:r>
                <a:br>
                  <a:rPr lang="en-US" sz="1800" b="0" kern="0" dirty="0" smtClean="0"/>
                </a:br>
                <a:r>
                  <a:rPr lang="en-US" sz="18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kern="0" dirty="0" smtClean="0"/>
                  <a:t>, for some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b="0" kern="0" dirty="0" smtClean="0"/>
              </a:p>
              <a:p>
                <a:pPr marL="631825" lvl="1" indent="-285750"/>
                <a:r>
                  <a:rPr lang="en-US" sz="1800" kern="0" dirty="0" smtClean="0"/>
                  <a:t>Just need to maximize each of them separately</a:t>
                </a:r>
                <a:endParaRPr lang="en-US" sz="1800" b="0" kern="0" dirty="0" smtClean="0"/>
              </a:p>
              <a:p>
                <a:pPr marL="285750" indent="-285750"/>
                <a:r>
                  <a:rPr lang="en-US" sz="1800" kern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8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kern="0" dirty="0" smtClean="0"/>
                  <a:t>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data-reuse idea again!</a:t>
                </a:r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962400" y="1905000"/>
            <a:ext cx="2819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99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5629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recursion </a:t>
            </a:r>
            <a:r>
              <a:rPr lang="en-US" smtClean="0"/>
              <a:t>and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example: Tower of Hanoi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Keys things to remember:</a:t>
            </a:r>
          </a:p>
          <a:p>
            <a:pPr marL="631825" lvl="1" indent="-285750"/>
            <a:r>
              <a:rPr lang="en-US" dirty="0" smtClean="0"/>
              <a:t>Reduce a problem to the same problem, but with a smaller size</a:t>
            </a:r>
          </a:p>
          <a:p>
            <a:pPr marL="631825" lvl="1" indent="-285750"/>
            <a:r>
              <a:rPr lang="en-US" dirty="0" smtClean="0"/>
              <a:t>The base case</a:t>
            </a:r>
          </a:p>
          <a:p>
            <a:pPr marL="631825" lvl="1" indent="-2857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17201"/>
            <a:ext cx="2971800" cy="3078599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1" y="1676400"/>
                <a:ext cx="51816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peg1, peg2, peg3):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 the top disc from peg1 to peg3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peg1, peg3, peg2)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move the top disc from peg1 to peg3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peg2, peg1, peg3)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1676400"/>
                <a:ext cx="5181600" cy="254428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201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divide-and-conquer algorithm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marL="631825" lvl="1" indent="-285750"/>
                <a:r>
                  <a:rPr lang="en-US" dirty="0" smtClean="0"/>
                  <a:t>Recurrence: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  <a:blipFill rotWithShape="0">
                <a:blip r:embed="rId2" cstate="print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lang="en-US" altLang="en-US" b="0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max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801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algorithm?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33400"/>
              </a:xfrm>
            </p:spPr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View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problem as a graph…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Define: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33400"/>
              </a:xfrm>
              <a:blipFill rotWithShape="0">
                <a:blip r:embed="rId2" cstate="print"/>
                <a:stretch>
                  <a:fillRect l="-621" b="-8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604299" y="350520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 bwMode="auto">
          <a:xfrm>
            <a:off x="2614863" y="1295400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29200" y="1295400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105400" y="3188368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609600" y="4355432"/>
                <a:ext cx="7848600" cy="1511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Observations:</a:t>
                </a:r>
                <a:endParaRPr lang="en-US" sz="1800" kern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sz="1800" kern="0" dirty="0"/>
                  <a:t>If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/>
                  <a:t> is the maximum, then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kern="0" dirty="0" smtClean="0"/>
                  <a:t> must be the lowest point before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/>
                  <a:t>(including</a:t>
                </a:r>
                <a:r>
                  <a:rPr lang="en-US" sz="1800" kern="0" dirty="0" smtClean="0"/>
                  <a:t>).</a:t>
                </a:r>
              </a:p>
              <a:p>
                <a:pPr marL="631825" lvl="1" indent="-285750"/>
                <a:r>
                  <a:rPr lang="en-US" sz="1800" kern="0" dirty="0" smtClean="0"/>
                  <a:t>The maximum subarray cannot contain such an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.</a:t>
                </a:r>
              </a:p>
              <a:p>
                <a:pPr marL="631825" lvl="1" indent="-285750"/>
                <a:r>
                  <a:rPr lang="en-US" sz="1800" kern="0" dirty="0" smtClean="0"/>
                  <a:t>Thus, when we see such an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, we can just “restart”.</a:t>
                </a:r>
                <a:endParaRPr lang="en-US" sz="1800" kern="0" dirty="0"/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355432"/>
                <a:ext cx="7848600" cy="151196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21" b="-200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863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linear-time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←−∞,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=∞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←−∞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9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0600" y="106680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99"/>
                </a:solidFill>
              </a:rPr>
              <a:t>Even simpler:</a:t>
            </a:r>
            <a:endParaRPr lang="en-US" sz="18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</p:spPr>
            <p:txBody>
              <a:bodyPr/>
              <a:lstStyle/>
              <a:p>
                <a:r>
                  <a:rPr lang="en-US" dirty="0" smtClean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 need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  <a:blipFill rotWithShape="0">
                <a:blip r:embed="rId4" cstate="print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404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divide-and-conquer algorithm: Binary search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23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139462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631831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12420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361657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108939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4601308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093677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558604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607841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570785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655528" y="2438400"/>
                <a:ext cx="5832944" cy="2532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528" y="2438400"/>
                <a:ext cx="5832944" cy="253210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4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438150" y="5105400"/>
                <a:ext cx="8191500" cy="99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!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1800" dirty="0" smtClean="0"/>
                  <a:t>Recurrence: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which solves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5105400"/>
                <a:ext cx="8191500" cy="99060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67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231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 recursive algorithm with recurrence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620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many steps are needed to move a tower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discs?</a:t>
                </a: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number of steps needed.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From the recursive algorithm,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Solving the recurrence by the expansion method: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600" b="0" dirty="0" smtClean="0">
                    <a:solidFill>
                      <a:schemeClr val="tx1"/>
                    </a:solidFill>
                  </a:rPr>
                </a:b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62000"/>
                <a:ext cx="7848600" cy="5410200"/>
              </a:xfrm>
              <a:blipFill rotWithShape="0">
                <a:blip r:embed="rId2" cstate="print"/>
                <a:stretch>
                  <a:fillRect l="-621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="" xmlns:p14="http://schemas.microsoft.com/office/powerpoint/2010/main" val="4420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recurrences with the recursion tree method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762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762000"/>
              </a:xfr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54125" y="1830553"/>
                <a:ext cx="662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25" y="1830553"/>
                <a:ext cx="662746" cy="33855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98981" y="182193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981" y="1821939"/>
                <a:ext cx="359393" cy="3385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 bwMode="auto">
          <a:xfrm>
            <a:off x="3054125" y="1999830"/>
            <a:ext cx="6627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37794" y="2525006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94" y="2525006"/>
                <a:ext cx="1021626" cy="3385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94732" y="2525006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32" y="2525006"/>
                <a:ext cx="359393" cy="338554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 bwMode="auto">
          <a:xfrm>
            <a:off x="1737794" y="2694283"/>
            <a:ext cx="10216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12388" y="2533620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88" y="2533620"/>
                <a:ext cx="1021626" cy="33855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36664" y="253362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64" y="2533620"/>
                <a:ext cx="359393" cy="338554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2" idx="1"/>
            <a:endCxn id="12" idx="3"/>
          </p:cNvCxnSpPr>
          <p:nvPr/>
        </p:nvCxnSpPr>
        <p:spPr bwMode="auto">
          <a:xfrm>
            <a:off x="4012388" y="2702897"/>
            <a:ext cx="10216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5" idx="2"/>
            <a:endCxn id="9" idx="0"/>
          </p:cNvCxnSpPr>
          <p:nvPr/>
        </p:nvCxnSpPr>
        <p:spPr bwMode="auto">
          <a:xfrm flipH="1">
            <a:off x="2248607" y="2169107"/>
            <a:ext cx="1136891" cy="355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endCxn id="12" idx="0"/>
          </p:cNvCxnSpPr>
          <p:nvPr/>
        </p:nvCxnSpPr>
        <p:spPr bwMode="auto">
          <a:xfrm>
            <a:off x="3385498" y="2169107"/>
            <a:ext cx="1137703" cy="364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282534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34" y="3242845"/>
                <a:ext cx="1021626" cy="338554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287619" y="3242846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19" y="3242846"/>
                <a:ext cx="1021626" cy="338554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9" idx="2"/>
            <a:endCxn id="22" idx="0"/>
          </p:cNvCxnSpPr>
          <p:nvPr/>
        </p:nvCxnSpPr>
        <p:spPr bwMode="auto">
          <a:xfrm flipH="1">
            <a:off x="1793347" y="2863560"/>
            <a:ext cx="455260" cy="379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 bwMode="auto">
          <a:xfrm>
            <a:off x="2248607" y="2863560"/>
            <a:ext cx="549825" cy="379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592898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98" y="3242845"/>
                <a:ext cx="1021626" cy="338554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617174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74" y="3242845"/>
                <a:ext cx="1021626" cy="338554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12" idx="2"/>
            <a:endCxn id="33" idx="0"/>
          </p:cNvCxnSpPr>
          <p:nvPr/>
        </p:nvCxnSpPr>
        <p:spPr bwMode="auto">
          <a:xfrm flipH="1">
            <a:off x="4103711" y="2872174"/>
            <a:ext cx="419490" cy="370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12" idx="2"/>
            <a:endCxn id="36" idx="0"/>
          </p:cNvCxnSpPr>
          <p:nvPr/>
        </p:nvCxnSpPr>
        <p:spPr bwMode="auto">
          <a:xfrm>
            <a:off x="4523201" y="2872174"/>
            <a:ext cx="604786" cy="370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172200" y="1821939"/>
                <a:ext cx="1550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node</a:t>
                </a:r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1939"/>
                <a:ext cx="1550937" cy="338554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l="-2362" t="-3636" r="-78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172199" y="2533620"/>
                <a:ext cx="1650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2533620"/>
                <a:ext cx="1650324" cy="338554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l="-1845" t="-3636" r="-73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172199" y="3242845"/>
                <a:ext cx="17454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3242845"/>
                <a:ext cx="1745414" cy="338554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1742" t="-3636" r="-34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172199" y="3888343"/>
                <a:ext cx="1675330" cy="346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3888343"/>
                <a:ext cx="1675330" cy="346570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l="-1818" t="-1754" r="-727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207241" y="4861924"/>
                <a:ext cx="23203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41" y="4861924"/>
                <a:ext cx="2320379" cy="338554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l="-1312" t="-3636" r="-26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52497" y="4864354"/>
                <a:ext cx="50660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total number of nodes: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97" y="4864354"/>
                <a:ext cx="5066002" cy="338554"/>
              </a:xfrm>
              <a:prstGeom prst="rect">
                <a:avLst/>
              </a:prstGeom>
              <a:blipFill rotWithShape="0">
                <a:blip r:embed="rId18" cstate="print"/>
                <a:stretch>
                  <a:fillRect l="-722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83943" y="5458157"/>
            <a:ext cx="782665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dirty="0" smtClean="0">
                <a:solidFill>
                  <a:srgbClr val="003399"/>
                </a:solidFill>
              </a:rPr>
              <a:t>Note:</a:t>
            </a:r>
            <a:r>
              <a:rPr lang="en-US" sz="1800" dirty="0" smtClean="0"/>
              <a:t> This is actually equivalent to the expansion method, but clearer.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616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22" grpId="0" animBg="1"/>
      <p:bldP spid="25" grpId="0" animBg="1"/>
      <p:bldP spid="33" grpId="0" animBg="1"/>
      <p:bldP spid="3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Divide-and-Conquer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594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Divide-and-conquer.</a:t>
                </a:r>
              </a:p>
              <a:p>
                <a:pPr lvl="1"/>
                <a:r>
                  <a:rPr lang="en-US" altLang="en-US" dirty="0"/>
                  <a:t>Break up problem into several parts.</a:t>
                </a:r>
              </a:p>
              <a:p>
                <a:pPr lvl="1"/>
                <a:r>
                  <a:rPr lang="en-US" altLang="en-US" dirty="0"/>
                  <a:t>Solve each part recursively.</a:t>
                </a:r>
              </a:p>
              <a:p>
                <a:pPr lvl="1"/>
                <a:r>
                  <a:rPr lang="en-US" altLang="en-US" dirty="0"/>
                  <a:t>Combine solutions to sub-problems into overall solution.</a:t>
                </a:r>
              </a:p>
              <a:p>
                <a:r>
                  <a:rPr lang="en-US" altLang="en-US" dirty="0" smtClean="0"/>
                  <a:t>Most </a:t>
                </a:r>
                <a:r>
                  <a:rPr lang="en-US" altLang="en-US" dirty="0"/>
                  <a:t>common </a:t>
                </a:r>
                <a:r>
                  <a:rPr lang="en-US" altLang="en-US" dirty="0" smtClean="0"/>
                  <a:t>pattern.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Break up problem of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into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two</a:t>
                </a:r>
                <a:r>
                  <a:rPr lang="en-US" altLang="en-US" dirty="0"/>
                  <a:t> equal parts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Solve two parts recursively.</a:t>
                </a:r>
              </a:p>
              <a:p>
                <a:pPr lvl="1"/>
                <a:r>
                  <a:rPr lang="en-US" altLang="en-US" dirty="0"/>
                  <a:t>Combine two solutions into overall </a:t>
                </a:r>
                <a:r>
                  <a:rPr lang="en-US" altLang="en-US" dirty="0" smtClean="0"/>
                  <a:t>solution.</a:t>
                </a:r>
                <a:endParaRPr lang="en-US" altLang="en-US" dirty="0"/>
              </a:p>
              <a:p>
                <a:r>
                  <a:rPr lang="en-US" altLang="en-US" dirty="0" smtClean="0"/>
                  <a:t>Techniques needed.</a:t>
                </a:r>
              </a:p>
              <a:p>
                <a:pPr lvl="1"/>
                <a:r>
                  <a:rPr lang="en-US" altLang="en-US" dirty="0" smtClean="0"/>
                  <a:t>Algorithm uses recursion.</a:t>
                </a:r>
              </a:p>
              <a:p>
                <a:pPr lvl="1"/>
                <a:r>
                  <a:rPr lang="en-US" altLang="en-US" dirty="0" smtClean="0"/>
                  <a:t>Analysis uses recurrences.</a:t>
                </a:r>
                <a:endParaRPr lang="en-US" altLang="en-US" dirty="0"/>
              </a:p>
            </p:txBody>
          </p:sp>
        </mc:Choice>
        <mc:Fallback>
          <p:sp>
            <p:nvSpPr>
              <p:cNvPr id="359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F72E-4902-4FE4-B682-4D880D6A0AE4}" type="slidenum">
              <a:rPr lang="en-US" altLang="en-US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sort</a:t>
            </a:r>
            <a:endParaRPr lang="en-US" alt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3644168" cy="5410200"/>
          </a:xfrm>
        </p:spPr>
        <p:txBody>
          <a:bodyPr/>
          <a:lstStyle/>
          <a:p>
            <a:r>
              <a:rPr lang="en-US" altLang="en-US" dirty="0" smtClean="0"/>
              <a:t>Merge sort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Divide array into two halves.</a:t>
            </a:r>
          </a:p>
          <a:p>
            <a:pPr lvl="1"/>
            <a:r>
              <a:rPr lang="en-US" altLang="en-US" dirty="0"/>
              <a:t>Recursively sort each half.</a:t>
            </a:r>
          </a:p>
          <a:p>
            <a:pPr lvl="1"/>
            <a:r>
              <a:rPr lang="en-US" altLang="en-US" dirty="0"/>
              <a:t>Merge two halves to make sorted whole.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6EBE-D1E6-4985-8330-11FCDFCB1D79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904038" y="56356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merge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904038" y="4992687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sort</a:t>
            </a: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6904038" y="4370387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divide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73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278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79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280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282" name="Rectangle 18"/>
          <p:cNvSpPr>
            <a:spLocks noChangeArrowheads="1"/>
          </p:cNvSpPr>
          <p:nvPr/>
        </p:nvSpPr>
        <p:spPr bwMode="auto">
          <a:xfrm>
            <a:off x="1189038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83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84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87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88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289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90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291" name="Rectangle 27"/>
          <p:cNvSpPr>
            <a:spLocks noChangeArrowheads="1"/>
          </p:cNvSpPr>
          <p:nvPr/>
        </p:nvSpPr>
        <p:spPr bwMode="auto">
          <a:xfrm>
            <a:off x="6183069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292" name="Rectangle 28"/>
          <p:cNvSpPr>
            <a:spLocks noChangeArrowheads="1"/>
          </p:cNvSpPr>
          <p:nvPr/>
        </p:nvSpPr>
        <p:spPr bwMode="auto">
          <a:xfrm>
            <a:off x="1189038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93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94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95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96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97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98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99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300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301" name="Rectangle 37"/>
          <p:cNvSpPr>
            <a:spLocks noChangeArrowheads="1"/>
          </p:cNvSpPr>
          <p:nvPr/>
        </p:nvSpPr>
        <p:spPr bwMode="auto">
          <a:xfrm>
            <a:off x="6183069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302" name="Rectangle 38"/>
          <p:cNvSpPr>
            <a:spLocks noChangeArrowheads="1"/>
          </p:cNvSpPr>
          <p:nvPr/>
        </p:nvSpPr>
        <p:spPr bwMode="auto">
          <a:xfrm>
            <a:off x="1470392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303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305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306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307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308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309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310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311" name="Rectangle 47"/>
          <p:cNvSpPr>
            <a:spLocks noChangeArrowheads="1"/>
          </p:cNvSpPr>
          <p:nvPr/>
        </p:nvSpPr>
        <p:spPr bwMode="auto">
          <a:xfrm>
            <a:off x="5901715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3315" name="Text Box 51"/>
              <p:cNvSpPr txBox="1">
                <a:spLocks noChangeArrowheads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523315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3316" name="Text Box 52"/>
              <p:cNvSpPr txBox="1">
                <a:spLocks noChangeArrowheads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523316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3317" name="Text Box 53"/>
              <p:cNvSpPr txBox="1">
                <a:spLocks noChangeArrowheads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523317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4450984" y="945282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5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0984" y="945282"/>
                <a:ext cx="3886200" cy="254428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24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35195"/>
            <a:ext cx="7848600" cy="441323"/>
          </a:xfrm>
        </p:spPr>
        <p:txBody>
          <a:bodyPr/>
          <a:lstStyle/>
          <a:p>
            <a:r>
              <a:rPr lang="en-US" altLang="en-US" dirty="0" smtClean="0"/>
              <a:t>Merge.  </a:t>
            </a:r>
            <a:r>
              <a:rPr lang="en-US" altLang="en-US" dirty="0">
                <a:solidFill>
                  <a:schemeClr val="tx1"/>
                </a:solidFill>
              </a:rPr>
              <a:t>Combine two </a:t>
            </a:r>
            <a:r>
              <a:rPr lang="en-US" altLang="en-US" dirty="0" smtClean="0">
                <a:solidFill>
                  <a:schemeClr val="tx1"/>
                </a:solidFill>
              </a:rPr>
              <a:t>sorted </a:t>
            </a:r>
            <a:r>
              <a:rPr lang="en-US" altLang="en-US" dirty="0">
                <a:solidFill>
                  <a:schemeClr val="tx1"/>
                </a:solidFill>
              </a:rPr>
              <a:t>lists into a sorted whole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4B0F-CBEA-4630-9CB7-024053E3E7F9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589853" name="Rectangle 29" descr="Outlined diamond"/>
          <p:cNvSpPr>
            <a:spLocks noChangeArrowheads="1"/>
          </p:cNvSpPr>
          <p:nvPr/>
        </p:nvSpPr>
        <p:spPr bwMode="auto">
          <a:xfrm>
            <a:off x="692150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9854" name="Rectangle 30" descr="Outlined diamond"/>
          <p:cNvSpPr>
            <a:spLocks noChangeArrowheads="1"/>
          </p:cNvSpPr>
          <p:nvPr/>
        </p:nvSpPr>
        <p:spPr bwMode="auto">
          <a:xfrm>
            <a:off x="1184275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89855" name="Rectangle 31" descr="Outlined diamond"/>
          <p:cNvSpPr>
            <a:spLocks noChangeArrowheads="1"/>
          </p:cNvSpPr>
          <p:nvPr/>
        </p:nvSpPr>
        <p:spPr bwMode="auto">
          <a:xfrm>
            <a:off x="1676400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89856" name="Rectangle 32"/>
          <p:cNvSpPr>
            <a:spLocks noChangeArrowheads="1"/>
          </p:cNvSpPr>
          <p:nvPr/>
        </p:nvSpPr>
        <p:spPr bwMode="auto">
          <a:xfrm>
            <a:off x="2168525" y="1274945"/>
            <a:ext cx="493712" cy="3667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89857" name="Rectangle 33"/>
          <p:cNvSpPr>
            <a:spLocks noChangeArrowheads="1"/>
          </p:cNvSpPr>
          <p:nvPr/>
        </p:nvSpPr>
        <p:spPr bwMode="auto">
          <a:xfrm>
            <a:off x="2662237" y="1274945"/>
            <a:ext cx="492125" cy="366714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89858" name="Rectangle 34" descr="Outlined diamond"/>
          <p:cNvSpPr>
            <a:spLocks noChangeArrowheads="1"/>
          </p:cNvSpPr>
          <p:nvPr/>
        </p:nvSpPr>
        <p:spPr bwMode="auto">
          <a:xfrm>
            <a:off x="3287712" y="1290821"/>
            <a:ext cx="492125" cy="350042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89859" name="Rectangle 35" descr="Outlined diamond"/>
          <p:cNvSpPr>
            <a:spLocks noChangeArrowheads="1"/>
          </p:cNvSpPr>
          <p:nvPr/>
        </p:nvSpPr>
        <p:spPr bwMode="auto">
          <a:xfrm>
            <a:off x="3779837" y="1290821"/>
            <a:ext cx="493713" cy="350042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89860" name="Rectangle 36"/>
          <p:cNvSpPr>
            <a:spLocks noChangeArrowheads="1"/>
          </p:cNvSpPr>
          <p:nvPr/>
        </p:nvSpPr>
        <p:spPr bwMode="auto">
          <a:xfrm>
            <a:off x="4273550" y="1290821"/>
            <a:ext cx="492125" cy="3500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89861" name="Rectangle 37"/>
          <p:cNvSpPr>
            <a:spLocks noChangeArrowheads="1"/>
          </p:cNvSpPr>
          <p:nvPr/>
        </p:nvSpPr>
        <p:spPr bwMode="auto">
          <a:xfrm>
            <a:off x="4765675" y="1290821"/>
            <a:ext cx="492125" cy="35004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89862" name="Rectangle 38"/>
          <p:cNvSpPr>
            <a:spLocks noChangeArrowheads="1"/>
          </p:cNvSpPr>
          <p:nvPr/>
        </p:nvSpPr>
        <p:spPr bwMode="auto">
          <a:xfrm>
            <a:off x="5257800" y="1290821"/>
            <a:ext cx="492125" cy="35004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89863" name="Rectangle 39"/>
          <p:cNvSpPr>
            <a:spLocks noChangeArrowheads="1"/>
          </p:cNvSpPr>
          <p:nvPr/>
        </p:nvSpPr>
        <p:spPr bwMode="auto">
          <a:xfrm>
            <a:off x="692150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9864" name="Rectangle 40"/>
          <p:cNvSpPr>
            <a:spLocks noChangeArrowheads="1"/>
          </p:cNvSpPr>
          <p:nvPr/>
        </p:nvSpPr>
        <p:spPr bwMode="auto">
          <a:xfrm>
            <a:off x="1184275" y="1906769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89865" name="Rectangle 41"/>
          <p:cNvSpPr>
            <a:spLocks noChangeArrowheads="1"/>
          </p:cNvSpPr>
          <p:nvPr/>
        </p:nvSpPr>
        <p:spPr bwMode="auto">
          <a:xfrm>
            <a:off x="1677988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89866" name="Rectangle 42"/>
          <p:cNvSpPr>
            <a:spLocks noChangeArrowheads="1"/>
          </p:cNvSpPr>
          <p:nvPr/>
        </p:nvSpPr>
        <p:spPr bwMode="auto">
          <a:xfrm>
            <a:off x="217011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89867" name="Rectangle 43"/>
          <p:cNvSpPr>
            <a:spLocks noChangeArrowheads="1"/>
          </p:cNvSpPr>
          <p:nvPr/>
        </p:nvSpPr>
        <p:spPr bwMode="auto">
          <a:xfrm>
            <a:off x="2662238" y="1906769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68" name="Rectangle 44"/>
          <p:cNvSpPr>
            <a:spLocks noChangeArrowheads="1"/>
          </p:cNvSpPr>
          <p:nvPr/>
        </p:nvSpPr>
        <p:spPr bwMode="auto">
          <a:xfrm>
            <a:off x="315436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69" name="Rectangle 45"/>
          <p:cNvSpPr>
            <a:spLocks noChangeArrowheads="1"/>
          </p:cNvSpPr>
          <p:nvPr/>
        </p:nvSpPr>
        <p:spPr bwMode="auto">
          <a:xfrm>
            <a:off x="3646488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0" name="Rectangle 46"/>
          <p:cNvSpPr>
            <a:spLocks noChangeArrowheads="1"/>
          </p:cNvSpPr>
          <p:nvPr/>
        </p:nvSpPr>
        <p:spPr bwMode="auto">
          <a:xfrm>
            <a:off x="413861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1" name="Rectangle 47"/>
          <p:cNvSpPr>
            <a:spLocks noChangeArrowheads="1"/>
          </p:cNvSpPr>
          <p:nvPr/>
        </p:nvSpPr>
        <p:spPr bwMode="auto">
          <a:xfrm>
            <a:off x="4630738" y="1906769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2" name="Rectangle 48"/>
          <p:cNvSpPr>
            <a:spLocks noChangeArrowheads="1"/>
          </p:cNvSpPr>
          <p:nvPr/>
        </p:nvSpPr>
        <p:spPr bwMode="auto">
          <a:xfrm>
            <a:off x="5124450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2535237" y="2524304"/>
                <a:ext cx="4627563" cy="372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two new arrays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append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←1,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𝑗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37" y="2524304"/>
                <a:ext cx="4627563" cy="372409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Analyzing merge sort</a:t>
            </a:r>
            <a:endParaRPr lang="en-US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15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9248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be the running time of the algorithm on an array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Merge sort </a:t>
                </a:r>
                <a:r>
                  <a:rPr lang="en-US" altLang="en-US" dirty="0"/>
                  <a:t>recurrence.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altLang="en-US" dirty="0" smtClean="0"/>
                  <a:t>A few simplifications</a:t>
                </a:r>
              </a:p>
              <a:p>
                <a:pPr lvl="1"/>
                <a:r>
                  <a:rPr lang="en-US" alt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lvl="2"/>
                <a:r>
                  <a:rPr lang="en-US" altLang="en-US" dirty="0" smtClean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/>
                  <a:t>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, so that we can ignore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 be the smallest power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as long as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a polynomial function.</a:t>
                </a:r>
                <a:endParaRPr lang="en-US" altLang="en-US" dirty="0"/>
              </a:p>
              <a:p>
                <a:pPr lvl="2"/>
                <a:endParaRPr lang="en-US" altLang="en-US" dirty="0"/>
              </a:p>
            </p:txBody>
          </p:sp>
        </mc:Choice>
        <mc:Fallback>
          <p:sp>
            <p:nvSpPr>
              <p:cNvPr id="321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924800" cy="5410200"/>
              </a:xfrm>
              <a:blipFill rotWithShape="0">
                <a:blip r:embed="rId3" cstate="print"/>
                <a:stretch>
                  <a:fillRect l="-615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3C7BD-F76B-4EE8-864E-307BA693301A}" type="slidenum">
              <a:rPr lang="en-US" altLang="en-US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Solve the recurrence</a:t>
            </a:r>
            <a:endParaRPr lang="en-US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Simplified merge </a:t>
                </a:r>
                <a:r>
                  <a:rPr lang="en-US" altLang="en-US" dirty="0"/>
                  <a:t>sort recurrence.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Theorem: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 running time of merge 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  <a:blipFill rotWithShape="0">
                <a:blip r:embed="rId3" cstate="print"/>
                <a:stretch>
                  <a:fillRect l="-621" b="-46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4572-3A99-4062-BC0E-4C4604FB37D2}" type="slidenum">
              <a:rPr lang="en-US" altLang="en-US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79" name="Text Box 3"/>
              <p:cNvSpPr txBox="1">
                <a:spLocks noChangeArrowheads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80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672940"/>
                <a:ext cx="9144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8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72940"/>
                <a:ext cx="914400" cy="3391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81" name="Text Box 5"/>
              <p:cNvSpPr txBox="1">
                <a:spLocks noChangeArrowheads="1"/>
              </p:cNvSpPr>
              <p:nvPr/>
            </p:nvSpPr>
            <p:spPr bwMode="auto">
              <a:xfrm>
                <a:off x="1843088" y="2685640"/>
                <a:ext cx="900112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8" y="2685640"/>
                <a:ext cx="900112" cy="33919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2" name="AutoShape 6"/>
          <p:cNvCxnSpPr>
            <a:cxnSpLocks noChangeShapeType="1"/>
            <a:stCxn id="485379" idx="2"/>
            <a:endCxn id="485381" idx="0"/>
          </p:cNvCxnSpPr>
          <p:nvPr/>
        </p:nvCxnSpPr>
        <p:spPr bwMode="auto">
          <a:xfrm flipH="1">
            <a:off x="2293144" y="2208861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5383" name="AutoShape 7"/>
          <p:cNvCxnSpPr>
            <a:cxnSpLocks noChangeShapeType="1"/>
            <a:stCxn id="485379" idx="2"/>
            <a:endCxn id="485380" idx="0"/>
          </p:cNvCxnSpPr>
          <p:nvPr/>
        </p:nvCxnSpPr>
        <p:spPr bwMode="auto">
          <a:xfrm>
            <a:off x="3611563" y="2208861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84" name="Text Box 8"/>
              <p:cNvSpPr txBox="1">
                <a:spLocks noChangeArrowheads="1"/>
              </p:cNvSpPr>
              <p:nvPr/>
            </p:nvSpPr>
            <p:spPr bwMode="auto">
              <a:xfrm>
                <a:off x="5108575" y="3434940"/>
                <a:ext cx="9112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8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8575" y="3434940"/>
                <a:ext cx="911225" cy="339196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85" name="Text Box 9"/>
              <p:cNvSpPr txBox="1">
                <a:spLocks noChangeArrowheads="1"/>
              </p:cNvSpPr>
              <p:nvPr/>
            </p:nvSpPr>
            <p:spPr bwMode="auto">
              <a:xfrm>
                <a:off x="3810000" y="3447640"/>
                <a:ext cx="8905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447640"/>
                <a:ext cx="890588" cy="339196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6" name="AutoShape 10"/>
          <p:cNvCxnSpPr>
            <a:cxnSpLocks noChangeShapeType="1"/>
            <a:stCxn id="485380" idx="2"/>
            <a:endCxn id="485385" idx="0"/>
          </p:cNvCxnSpPr>
          <p:nvPr/>
        </p:nvCxnSpPr>
        <p:spPr bwMode="auto">
          <a:xfrm flipH="1">
            <a:off x="4255294" y="3012136"/>
            <a:ext cx="697706" cy="43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5387" name="AutoShape 11"/>
          <p:cNvCxnSpPr>
            <a:cxnSpLocks noChangeShapeType="1"/>
            <a:stCxn id="485380" idx="2"/>
            <a:endCxn id="485384" idx="0"/>
          </p:cNvCxnSpPr>
          <p:nvPr/>
        </p:nvCxnSpPr>
        <p:spPr bwMode="auto">
          <a:xfrm>
            <a:off x="4953000" y="3012136"/>
            <a:ext cx="611188" cy="422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88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434940"/>
                <a:ext cx="9286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8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434940"/>
                <a:ext cx="928688" cy="339196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9" name="AutoShape 13"/>
          <p:cNvCxnSpPr>
            <a:cxnSpLocks noChangeShapeType="1"/>
            <a:stCxn id="485381" idx="2"/>
            <a:endCxn id="485388" idx="0"/>
          </p:cNvCxnSpPr>
          <p:nvPr/>
        </p:nvCxnSpPr>
        <p:spPr bwMode="auto">
          <a:xfrm flipH="1">
            <a:off x="1378744" y="3024836"/>
            <a:ext cx="914400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90" name="Text Box 14"/>
              <p:cNvSpPr txBox="1">
                <a:spLocks noChangeArrowheads="1"/>
              </p:cNvSpPr>
              <p:nvPr/>
            </p:nvSpPr>
            <p:spPr bwMode="auto">
              <a:xfrm>
                <a:off x="2454275" y="3434940"/>
                <a:ext cx="8985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9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5" y="3434940"/>
                <a:ext cx="898525" cy="339196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1" name="AutoShape 15"/>
          <p:cNvCxnSpPr>
            <a:cxnSpLocks noChangeShapeType="1"/>
            <a:stCxn id="485381" idx="2"/>
            <a:endCxn id="485390" idx="0"/>
          </p:cNvCxnSpPr>
          <p:nvPr/>
        </p:nvCxnSpPr>
        <p:spPr bwMode="auto">
          <a:xfrm>
            <a:off x="2293144" y="3024836"/>
            <a:ext cx="610394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92" name="Text Box 16"/>
              <p:cNvSpPr txBox="1">
                <a:spLocks noChangeArrowheads="1"/>
              </p:cNvSpPr>
              <p:nvPr/>
            </p:nvSpPr>
            <p:spPr bwMode="auto">
              <a:xfrm>
                <a:off x="609600" y="5190715"/>
                <a:ext cx="62071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9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190715"/>
                <a:ext cx="620713" cy="339196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3" name="AutoShape 17"/>
          <p:cNvCxnSpPr>
            <a:cxnSpLocks noChangeShapeType="1"/>
            <a:stCxn id="485388" idx="2"/>
            <a:endCxn id="485392" idx="0"/>
          </p:cNvCxnSpPr>
          <p:nvPr/>
        </p:nvCxnSpPr>
        <p:spPr bwMode="auto">
          <a:xfrm flipH="1">
            <a:off x="919957" y="3774136"/>
            <a:ext cx="4587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94" name="Text Box 18"/>
              <p:cNvSpPr txBox="1">
                <a:spLocks noChangeArrowheads="1"/>
              </p:cNvSpPr>
              <p:nvPr/>
            </p:nvSpPr>
            <p:spPr bwMode="auto">
              <a:xfrm>
                <a:off x="1295400" y="5190715"/>
                <a:ext cx="6238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190715"/>
                <a:ext cx="623888" cy="339196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5" name="AutoShape 19"/>
          <p:cNvCxnSpPr>
            <a:cxnSpLocks noChangeShapeType="1"/>
            <a:stCxn id="485388" idx="2"/>
            <a:endCxn id="485394" idx="0"/>
          </p:cNvCxnSpPr>
          <p:nvPr/>
        </p:nvCxnSpPr>
        <p:spPr bwMode="auto">
          <a:xfrm>
            <a:off x="1378744" y="3774136"/>
            <a:ext cx="228600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96" name="Text Box 20"/>
              <p:cNvSpPr txBox="1">
                <a:spLocks noChangeArrowheads="1"/>
              </p:cNvSpPr>
              <p:nvPr/>
            </p:nvSpPr>
            <p:spPr bwMode="auto">
              <a:xfrm>
                <a:off x="2133600" y="5203415"/>
                <a:ext cx="6445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0"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en-US" i="1" dirty="0" smtClean="0">
                        <a:latin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kumimoji="0" lang="en-US" altLang="en-US" dirty="0"/>
                  <a:t>)</a:t>
                </a:r>
              </a:p>
            </p:txBody>
          </p:sp>
        </mc:Choice>
        <mc:Fallback>
          <p:sp>
            <p:nvSpPr>
              <p:cNvPr id="48539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5203415"/>
                <a:ext cx="644525" cy="339196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t="-3636" b="-2545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7" name="AutoShape 21"/>
          <p:cNvCxnSpPr>
            <a:cxnSpLocks noChangeShapeType="1"/>
            <a:stCxn id="485390" idx="2"/>
            <a:endCxn id="485396" idx="0"/>
          </p:cNvCxnSpPr>
          <p:nvPr/>
        </p:nvCxnSpPr>
        <p:spPr bwMode="auto">
          <a:xfrm flipH="1">
            <a:off x="2455863" y="3774136"/>
            <a:ext cx="44767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398" name="Text Box 22"/>
              <p:cNvSpPr txBox="1">
                <a:spLocks noChangeArrowheads="1"/>
              </p:cNvSpPr>
              <p:nvPr/>
            </p:nvSpPr>
            <p:spPr bwMode="auto">
              <a:xfrm>
                <a:off x="2854325" y="5203415"/>
                <a:ext cx="6508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39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4325" y="5203415"/>
                <a:ext cx="650875" cy="339196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9" name="AutoShape 23"/>
          <p:cNvCxnSpPr>
            <a:cxnSpLocks noChangeShapeType="1"/>
            <a:stCxn id="485390" idx="2"/>
            <a:endCxn id="485398" idx="0"/>
          </p:cNvCxnSpPr>
          <p:nvPr/>
        </p:nvCxnSpPr>
        <p:spPr bwMode="auto">
          <a:xfrm>
            <a:off x="2903538" y="3774136"/>
            <a:ext cx="276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0" name="Text Box 24"/>
              <p:cNvSpPr txBox="1">
                <a:spLocks noChangeArrowheads="1"/>
              </p:cNvSpPr>
              <p:nvPr/>
            </p:nvSpPr>
            <p:spPr bwMode="auto">
              <a:xfrm>
                <a:off x="3581400" y="5203415"/>
                <a:ext cx="63341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40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203415"/>
                <a:ext cx="633413" cy="339196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1" name="AutoShape 25"/>
          <p:cNvCxnSpPr>
            <a:cxnSpLocks noChangeShapeType="1"/>
            <a:stCxn id="485385" idx="2"/>
            <a:endCxn id="485400" idx="0"/>
          </p:cNvCxnSpPr>
          <p:nvPr/>
        </p:nvCxnSpPr>
        <p:spPr bwMode="auto">
          <a:xfrm flipH="1">
            <a:off x="3898107" y="3786836"/>
            <a:ext cx="3571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2" name="Text Box 26"/>
              <p:cNvSpPr txBox="1">
                <a:spLocks noChangeArrowheads="1"/>
              </p:cNvSpPr>
              <p:nvPr/>
            </p:nvSpPr>
            <p:spPr bwMode="auto">
              <a:xfrm>
                <a:off x="4267200" y="5203415"/>
                <a:ext cx="60166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40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203415"/>
                <a:ext cx="601663" cy="339196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3" name="AutoShape 27"/>
          <p:cNvCxnSpPr>
            <a:cxnSpLocks noChangeShapeType="1"/>
            <a:stCxn id="485385" idx="2"/>
            <a:endCxn id="485402" idx="0"/>
          </p:cNvCxnSpPr>
          <p:nvPr/>
        </p:nvCxnSpPr>
        <p:spPr bwMode="auto">
          <a:xfrm>
            <a:off x="4255294" y="3786836"/>
            <a:ext cx="312738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4" name="Text Box 28"/>
              <p:cNvSpPr txBox="1">
                <a:spLocks noChangeArrowheads="1"/>
              </p:cNvSpPr>
              <p:nvPr/>
            </p:nvSpPr>
            <p:spPr bwMode="auto">
              <a:xfrm>
                <a:off x="5083175" y="5203415"/>
                <a:ext cx="6318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4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3175" y="5203415"/>
                <a:ext cx="631825" cy="339196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5" name="AutoShape 29"/>
          <p:cNvCxnSpPr>
            <a:cxnSpLocks noChangeShapeType="1"/>
            <a:stCxn id="485384" idx="2"/>
            <a:endCxn id="485404" idx="0"/>
          </p:cNvCxnSpPr>
          <p:nvPr/>
        </p:nvCxnSpPr>
        <p:spPr bwMode="auto">
          <a:xfrm flipH="1">
            <a:off x="5399088" y="3774136"/>
            <a:ext cx="165100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6" name="Text Box 30"/>
              <p:cNvSpPr txBox="1">
                <a:spLocks noChangeArrowheads="1"/>
              </p:cNvSpPr>
              <p:nvPr/>
            </p:nvSpPr>
            <p:spPr bwMode="auto">
              <a:xfrm>
                <a:off x="5788025" y="5203415"/>
                <a:ext cx="6127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>
          <p:sp>
            <p:nvSpPr>
              <p:cNvPr id="48540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025" y="5203415"/>
                <a:ext cx="612775" cy="339196"/>
              </a:xfrm>
              <a:prstGeom prst="rect">
                <a:avLst/>
              </a:prstGeom>
              <a:blipFill rotWithShape="0">
                <a:blip r:embed="rId18" cstate="print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7" name="AutoShape 31"/>
          <p:cNvCxnSpPr>
            <a:cxnSpLocks noChangeShapeType="1"/>
            <a:stCxn id="485384" idx="2"/>
            <a:endCxn id="485406" idx="0"/>
          </p:cNvCxnSpPr>
          <p:nvPr/>
        </p:nvCxnSpPr>
        <p:spPr bwMode="auto">
          <a:xfrm>
            <a:off x="5564188" y="3774136"/>
            <a:ext cx="530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8" name="Text Box 32"/>
              <p:cNvSpPr txBox="1">
                <a:spLocks noChangeArrowheads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blipFill rotWithShape="0">
                <a:blip r:embed="rId19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09" name="Rectangle 33"/>
              <p:cNvSpPr>
                <a:spLocks noChangeArrowheads="1"/>
              </p:cNvSpPr>
              <p:nvPr/>
            </p:nvSpPr>
            <p:spPr bwMode="auto">
              <a:xfrm>
                <a:off x="754063" y="4306478"/>
                <a:ext cx="5510212" cy="271462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5409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3" y="4306478"/>
                <a:ext cx="5510212" cy="271462"/>
              </a:xfrm>
              <a:prstGeom prst="rect">
                <a:avLst/>
              </a:prstGeom>
              <a:blipFill rotWithShape="0">
                <a:blip r:embed="rId20" cstate="print"/>
                <a:stretch>
                  <a:fillRect b="-234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0" name="Text Box 34"/>
              <p:cNvSpPr txBox="1">
                <a:spLocks noChangeArrowheads="1"/>
              </p:cNvSpPr>
              <p:nvPr/>
            </p:nvSpPr>
            <p:spPr bwMode="auto">
              <a:xfrm>
                <a:off x="6955432" y="267294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5432" y="2672940"/>
                <a:ext cx="1157287" cy="339196"/>
              </a:xfrm>
              <a:prstGeom prst="rect">
                <a:avLst/>
              </a:prstGeom>
              <a:blipFill rotWithShape="0">
                <a:blip r:embed="rId21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1" name="Text Box 35"/>
              <p:cNvSpPr txBox="1">
                <a:spLocks noChangeArrowheads="1"/>
              </p:cNvSpPr>
              <p:nvPr/>
            </p:nvSpPr>
            <p:spPr bwMode="auto">
              <a:xfrm>
                <a:off x="6950869" y="342898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869" y="3428980"/>
                <a:ext cx="1157287" cy="339196"/>
              </a:xfrm>
              <a:prstGeom prst="rect">
                <a:avLst/>
              </a:prstGeom>
              <a:blipFill rotWithShape="0">
                <a:blip r:embed="rId22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2" name="Text Box 36"/>
              <p:cNvSpPr txBox="1">
                <a:spLocks noChangeArrowheads="1"/>
              </p:cNvSpPr>
              <p:nvPr/>
            </p:nvSpPr>
            <p:spPr bwMode="auto">
              <a:xfrm>
                <a:off x="6818505" y="4263879"/>
                <a:ext cx="16144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1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8505" y="4263879"/>
                <a:ext cx="1614487" cy="339196"/>
              </a:xfrm>
              <a:prstGeom prst="rect">
                <a:avLst/>
              </a:prstGeom>
              <a:blipFill rotWithShape="0">
                <a:blip r:embed="rId23" cstate="print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3" name="Text Box 37"/>
              <p:cNvSpPr txBox="1">
                <a:spLocks noChangeArrowheads="1"/>
              </p:cNvSpPr>
              <p:nvPr/>
            </p:nvSpPr>
            <p:spPr bwMode="auto">
              <a:xfrm>
                <a:off x="7025869" y="5213350"/>
                <a:ext cx="12239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1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869" y="5213350"/>
                <a:ext cx="1223962" cy="339196"/>
              </a:xfrm>
              <a:prstGeom prst="rect">
                <a:avLst/>
              </a:prstGeom>
              <a:blipFill rotWithShape="0">
                <a:blip r:embed="rId24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414" name="Text Box 38"/>
          <p:cNvSpPr txBox="1">
            <a:spLocks noChangeArrowheads="1"/>
          </p:cNvSpPr>
          <p:nvPr/>
        </p:nvSpPr>
        <p:spPr bwMode="auto">
          <a:xfrm>
            <a:off x="7148513" y="4727165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485415" name="Text Box 39"/>
          <p:cNvSpPr txBox="1">
            <a:spLocks noChangeArrowheads="1"/>
          </p:cNvSpPr>
          <p:nvPr/>
        </p:nvSpPr>
        <p:spPr bwMode="auto">
          <a:xfrm>
            <a:off x="7148513" y="3909603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485416" name="Line 40"/>
          <p:cNvSpPr>
            <a:spLocks noChangeShapeType="1"/>
          </p:cNvSpPr>
          <p:nvPr/>
        </p:nvSpPr>
        <p:spPr bwMode="auto">
          <a:xfrm>
            <a:off x="6740525" y="2006190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7" name="Text Box 41"/>
              <p:cNvSpPr txBox="1">
                <a:spLocks noChangeArrowheads="1"/>
              </p:cNvSpPr>
              <p:nvPr/>
            </p:nvSpPr>
            <p:spPr bwMode="auto">
              <a:xfrm>
                <a:off x="6400800" y="3650840"/>
                <a:ext cx="747713" cy="339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48541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3650840"/>
                <a:ext cx="747713" cy="339196"/>
              </a:xfrm>
              <a:prstGeom prst="rect">
                <a:avLst/>
              </a:prstGeom>
              <a:blipFill rotWithShape="0">
                <a:blip r:embed="rId25" cstate="print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418" name="Line 42"/>
          <p:cNvSpPr>
            <a:spLocks noChangeShapeType="1"/>
          </p:cNvSpPr>
          <p:nvPr/>
        </p:nvSpPr>
        <p:spPr bwMode="auto">
          <a:xfrm flipH="1">
            <a:off x="7081838" y="567966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5419" name="Text Box 43"/>
              <p:cNvSpPr txBox="1">
                <a:spLocks noChangeArrowheads="1"/>
              </p:cNvSpPr>
              <p:nvPr/>
            </p:nvSpPr>
            <p:spPr bwMode="auto">
              <a:xfrm>
                <a:off x="7062727" y="5756804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485419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2727" y="5756804"/>
                <a:ext cx="1157287" cy="339196"/>
              </a:xfrm>
              <a:prstGeom prst="rect">
                <a:avLst/>
              </a:prstGeom>
              <a:blipFill rotWithShape="0">
                <a:blip r:embed="rId26" cstate="print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07344" y="5808173"/>
                <a:ext cx="4250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So, merge sort runs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time.</a:t>
                </a:r>
                <a:endParaRPr lang="en-US" sz="1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44" y="5808173"/>
                <a:ext cx="4250651" cy="369332"/>
              </a:xfrm>
              <a:prstGeom prst="rect">
                <a:avLst/>
              </a:prstGeom>
              <a:blipFill rotWithShape="0">
                <a:blip r:embed="rId27" cstate="print"/>
                <a:stretch>
                  <a:fillRect l="-1291" t="-8333" r="-57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animBg="1"/>
      <p:bldP spid="485380" grpId="0" animBg="1"/>
      <p:bldP spid="485381" grpId="0" animBg="1"/>
      <p:bldP spid="485384" grpId="0" animBg="1"/>
      <p:bldP spid="485385" grpId="0" animBg="1"/>
      <p:bldP spid="485388" grpId="0" animBg="1"/>
      <p:bldP spid="485390" grpId="0" animBg="1"/>
      <p:bldP spid="485392" grpId="0" animBg="1"/>
      <p:bldP spid="485394" grpId="0" animBg="1"/>
      <p:bldP spid="485396" grpId="0" animBg="1"/>
      <p:bldP spid="485398" grpId="0" animBg="1"/>
      <p:bldP spid="485400" grpId="0" animBg="1"/>
      <p:bldP spid="485402" grpId="0" animBg="1"/>
      <p:bldP spid="485404" grpId="0" animBg="1"/>
      <p:bldP spid="485406" grpId="0" animBg="1"/>
      <p:bldP spid="485408" grpId="0" animBg="1"/>
      <p:bldP spid="485409" grpId="0" animBg="1"/>
      <p:bldP spid="485410" grpId="0" animBg="1"/>
      <p:bldP spid="485411" grpId="0" animBg="1"/>
      <p:bldP spid="485412" grpId="0" animBg="1"/>
      <p:bldP spid="485413" grpId="0" animBg="1"/>
      <p:bldP spid="485414" grpId="0"/>
      <p:bldP spid="485415" grpId="0"/>
      <p:bldP spid="485416" grpId="0" animBg="1"/>
      <p:bldP spid="485417" grpId="0" animBg="1"/>
      <p:bldP spid="485418" grpId="0" animBg="1"/>
      <p:bldP spid="485419" grpId="0" animBg="1"/>
      <p:bldP spid="3" grpId="0" animBg="1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12291</TotalTime>
  <Words>688</Words>
  <Application>Microsoft Office PowerPoint</Application>
  <PresentationFormat>全屏显示(4:3)</PresentationFormat>
  <Paragraphs>385</Paragraphs>
  <Slides>23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Theme1</vt:lpstr>
      <vt:lpstr>Lecture 3: Divide and Conquer</vt:lpstr>
      <vt:lpstr>A quick review of recursion and recurrences</vt:lpstr>
      <vt:lpstr>Analyzing a recursive algorithm with recurrence</vt:lpstr>
      <vt:lpstr>Solving recurrences with the recursion tree method</vt:lpstr>
      <vt:lpstr>Divide-and-Conquer</vt:lpstr>
      <vt:lpstr>Merge sort</vt:lpstr>
      <vt:lpstr>Merge</vt:lpstr>
      <vt:lpstr>Analyzing merge sort</vt:lpstr>
      <vt:lpstr>Solve the recurrence</vt:lpstr>
      <vt:lpstr>Problem: Counting Inversions</vt:lpstr>
      <vt:lpstr>Counting Inversions:  Divide-and-Conquer</vt:lpstr>
      <vt:lpstr>Counting Inversions:  Combine</vt:lpstr>
      <vt:lpstr>Counting Inversions:  Implementation</vt:lpstr>
      <vt:lpstr>Interesting facts about number of inversions</vt:lpstr>
      <vt:lpstr>The Maximum Subarray Problem</vt:lpstr>
      <vt:lpstr>A brute-force algorithm</vt:lpstr>
      <vt:lpstr>A data-reuse algorithm</vt:lpstr>
      <vt:lpstr>A divide-and-conquer algorithm</vt:lpstr>
      <vt:lpstr>Solving case 3</vt:lpstr>
      <vt:lpstr>The complete divide-and-conquer algorithm</vt:lpstr>
      <vt:lpstr>A linear-time algorithm?</vt:lpstr>
      <vt:lpstr>The linear-time algorithm</vt:lpstr>
      <vt:lpstr>Another simple divide-and-conquer algorithm: Binary search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lenovo</cp:lastModifiedBy>
  <cp:revision>1021</cp:revision>
  <cp:lastPrinted>2005-06-06T17:49:42Z</cp:lastPrinted>
  <dcterms:created xsi:type="dcterms:W3CDTF">1999-12-31T01:41:01Z</dcterms:created>
  <dcterms:modified xsi:type="dcterms:W3CDTF">2015-03-09T17:18:53Z</dcterms:modified>
  <cp:category/>
</cp:coreProperties>
</file>