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19"/>
  </p:notesMasterIdLst>
  <p:handoutMasterIdLst>
    <p:handoutMasterId r:id="rId20"/>
  </p:handoutMasterIdLst>
  <p:sldIdLst>
    <p:sldId id="490" r:id="rId2"/>
    <p:sldId id="491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</p:sldIdLst>
  <p:sldSz cx="9144000" cy="6858000" type="screen4x3"/>
  <p:notesSz cx="9269413" cy="7019925"/>
  <p:custShowLst>
    <p:custShow name="handout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 autoAdjust="0"/>
    <p:restoredTop sz="85741" autoAdjust="0"/>
  </p:normalViewPr>
  <p:slideViewPr>
    <p:cSldViewPr>
      <p:cViewPr varScale="1">
        <p:scale>
          <a:sx n="65" d="100"/>
          <a:sy n="65" d="100"/>
        </p:scale>
        <p:origin x="15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DBEAF58-4143-447C-A37C-6FCC3ED3C111}" type="datetime1">
              <a:rPr lang="en-US" altLang="en-US"/>
              <a:pPr/>
              <a:t>5/21/2015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DDE171-BD90-40CE-A80F-3F571CF88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A73110B-55C5-4C6B-8043-722EB9987963}" type="datetime1">
              <a:rPr lang="en-US" altLang="en-US"/>
              <a:pPr/>
              <a:t>5/21/2015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AB9A8D4-1A30-47CD-8979-992FBF3DA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89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73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E4FB1-77A1-4E4C-96CF-E15B3EAA1B6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221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73354-FFC1-4911-9CB3-0BB1937E395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46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3D95E9-3209-4078-99B3-F522B96C347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898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F51DE-802B-4F38-9D03-5C104D21296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2415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4470D-3FA5-4CAB-B853-833DEC7C923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35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914AA-CF24-4E7E-A850-8C5CC57B7B7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659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4BC72-1065-4605-B277-A438C99E97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403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172A01-E83F-45B1-9551-BB0FF317587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7038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4F22E-EDFC-4B46-BE74-62744BC38CF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075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CC079-0E1B-44F1-A9FB-B808067B295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497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384538-8301-4092-9796-FBBAAF6BC5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421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Lecture 8: Sorting in Linear Time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1295400" y="4343400"/>
                <a:ext cx="6553200" cy="10695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Radix-Sort(</a:t>
                </a:r>
                <a14:m>
                  <m:oMath xmlns:m="http://schemas.openxmlformats.org/officeDocument/2006/math">
                    <m:r>
                      <a:rPr lang="en-US" altLang="en-US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</m:oMath>
                </a14:m>
                <a:endParaRPr lang="en-US" alt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use counting sort to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array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𝑨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on digit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en-US" altLang="en-US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4343400"/>
                <a:ext cx="6553200" cy="1069524"/>
              </a:xfrm>
              <a:prstGeom prst="rect">
                <a:avLst/>
              </a:prstGeom>
              <a:blipFill rotWithShape="0">
                <a:blip r:embed="rId2"/>
                <a:stretch>
                  <a:fillRect b="-171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7" y="1203255"/>
            <a:ext cx="8096666" cy="26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1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sort: Correctness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81200"/>
            <a:ext cx="2995206" cy="2819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609600" y="914400"/>
                <a:ext cx="7848600" cy="5410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/>
                  <a:t>Pf: </a:t>
                </a:r>
                <a:r>
                  <a:rPr lang="en-US" sz="1800" kern="0" dirty="0" smtClean="0">
                    <a:solidFill>
                      <a:schemeClr val="bg2"/>
                    </a:solidFill>
                  </a:rPr>
                  <a:t>(induction on digit position)</a:t>
                </a:r>
              </a:p>
              <a:p>
                <a:pPr marL="631825" lvl="1" indent="-285750"/>
                <a:r>
                  <a:rPr lang="en-US" sz="1800" kern="0" dirty="0">
                    <a:solidFill>
                      <a:schemeClr val="bg2"/>
                    </a:solidFill>
                  </a:rPr>
                  <a:t>Assume that the numbers </a:t>
                </a:r>
                <a:r>
                  <a:rPr lang="en-US" sz="1800" kern="0" dirty="0" smtClean="0">
                    <a:solidFill>
                      <a:schemeClr val="bg2"/>
                    </a:solidFill>
                  </a:rPr>
                  <a:t>are sorted </a:t>
                </a:r>
                <a:r>
                  <a:rPr lang="en-US" sz="1800" kern="0" dirty="0">
                    <a:solidFill>
                      <a:schemeClr val="bg2"/>
                    </a:solidFill>
                  </a:rPr>
                  <a:t>by their low-order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kern="0" dirty="0" smtClean="0">
                  <a:solidFill>
                    <a:schemeClr val="bg2"/>
                  </a:solidFill>
                </a:endParaRPr>
              </a:p>
              <a:p>
                <a:pPr lvl="1" indent="0">
                  <a:buNone/>
                </a:pPr>
                <a:r>
                  <a:rPr lang="en-US" sz="1800" kern="0" dirty="0" smtClean="0">
                    <a:solidFill>
                      <a:schemeClr val="bg2"/>
                    </a:solidFill>
                  </a:rPr>
                  <a:t>digits</a:t>
                </a:r>
              </a:p>
              <a:p>
                <a:pPr marL="631825" lvl="1" indent="-285750"/>
                <a:r>
                  <a:rPr lang="en-US" sz="1800" kern="0" dirty="0" smtClean="0">
                    <a:solidFill>
                      <a:schemeClr val="bg2"/>
                    </a:solidFill>
                  </a:rPr>
                  <a:t>Sort </a:t>
                </a:r>
                <a:r>
                  <a:rPr lang="en-US" sz="1800" kern="0" dirty="0">
                    <a:solidFill>
                      <a:schemeClr val="bg2"/>
                    </a:solidFill>
                  </a:rPr>
                  <a:t>on digit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800" kern="0" dirty="0">
                  <a:solidFill>
                    <a:schemeClr val="bg2"/>
                  </a:solidFill>
                </a:endParaRPr>
              </a:p>
              <a:p>
                <a:pPr marL="912813" lvl="2" indent="-285750"/>
                <a:r>
                  <a:rPr lang="en-US" sz="1800" kern="0" dirty="0">
                    <a:solidFill>
                      <a:schemeClr val="bg2"/>
                    </a:solidFill>
                  </a:rPr>
                  <a:t>Two numbers that differ </a:t>
                </a:r>
                <a:r>
                  <a:rPr lang="en-US" sz="1800" kern="0" dirty="0" smtClean="0">
                    <a:solidFill>
                      <a:schemeClr val="bg2"/>
                    </a:solidFill>
                  </a:rPr>
                  <a:t>on digit </a:t>
                </a:r>
                <a14:m>
                  <m:oMath xmlns:m="http://schemas.openxmlformats.org/officeDocument/2006/math">
                    <m:r>
                      <a:rPr lang="en-US" sz="1800" b="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kern="0" dirty="0" smtClean="0">
                    <a:solidFill>
                      <a:schemeClr val="bg2"/>
                    </a:solidFill>
                  </a:rPr>
                  <a:t/>
                </a:r>
                <a:br>
                  <a:rPr lang="en-US" sz="1800" kern="0" dirty="0" smtClean="0">
                    <a:solidFill>
                      <a:schemeClr val="bg2"/>
                    </a:solidFill>
                  </a:rPr>
                </a:br>
                <a:r>
                  <a:rPr lang="en-US" sz="1800" kern="0" dirty="0" smtClean="0">
                    <a:solidFill>
                      <a:schemeClr val="bg2"/>
                    </a:solidFill>
                  </a:rPr>
                  <a:t>are </a:t>
                </a:r>
                <a:r>
                  <a:rPr lang="en-US" sz="1800" kern="0" dirty="0">
                    <a:solidFill>
                      <a:schemeClr val="bg2"/>
                    </a:solidFill>
                  </a:rPr>
                  <a:t>correctly sorted </a:t>
                </a:r>
                <a:r>
                  <a:rPr lang="en-US" sz="1800" kern="0" dirty="0" smtClean="0">
                    <a:solidFill>
                      <a:schemeClr val="bg2"/>
                    </a:solidFill>
                  </a:rPr>
                  <a:t>by their</a:t>
                </a:r>
                <a:br>
                  <a:rPr lang="en-US" sz="1800" kern="0" dirty="0" smtClean="0">
                    <a:solidFill>
                      <a:schemeClr val="bg2"/>
                    </a:solidFill>
                  </a:rPr>
                </a:br>
                <a:r>
                  <a:rPr lang="en-US" sz="1800" kern="0" dirty="0" smtClean="0">
                    <a:solidFill>
                      <a:schemeClr val="bg2"/>
                    </a:solidFill>
                  </a:rPr>
                  <a:t>low-order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kern="0" dirty="0">
                    <a:solidFill>
                      <a:schemeClr val="bg2"/>
                    </a:solidFill>
                  </a:rPr>
                  <a:t> </a:t>
                </a:r>
                <a:r>
                  <a:rPr lang="en-US" sz="1800" kern="0" dirty="0" smtClean="0">
                    <a:solidFill>
                      <a:schemeClr val="bg2"/>
                    </a:solidFill>
                  </a:rPr>
                  <a:t>digits</a:t>
                </a:r>
              </a:p>
              <a:p>
                <a:pPr marL="912813" lvl="2" indent="-285750"/>
                <a:r>
                  <a:rPr lang="en-US" sz="1800" kern="0" dirty="0" smtClean="0">
                    <a:solidFill>
                      <a:schemeClr val="bg2"/>
                    </a:solidFill>
                  </a:rPr>
                  <a:t>Two </a:t>
                </a:r>
                <a:r>
                  <a:rPr lang="en-US" sz="1800" kern="0" dirty="0">
                    <a:solidFill>
                      <a:schemeClr val="bg2"/>
                    </a:solidFill>
                  </a:rPr>
                  <a:t>numbers equal on digit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kern="0" dirty="0" smtClean="0">
                    <a:solidFill>
                      <a:schemeClr val="bg2"/>
                    </a:solidFill>
                  </a:rPr>
                  <a:t> </a:t>
                </a:r>
                <a:r>
                  <a:rPr lang="en-US" sz="1800" kern="0" dirty="0">
                    <a:solidFill>
                      <a:schemeClr val="bg2"/>
                    </a:solidFill>
                  </a:rPr>
                  <a:t>are </a:t>
                </a:r>
                <a:r>
                  <a:rPr lang="en-US" sz="1800" kern="0" dirty="0" smtClean="0">
                    <a:solidFill>
                      <a:schemeClr val="bg2"/>
                    </a:solidFill>
                  </a:rPr>
                  <a:t>put</a:t>
                </a:r>
                <a:br>
                  <a:rPr lang="en-US" sz="1800" kern="0" dirty="0" smtClean="0">
                    <a:solidFill>
                      <a:schemeClr val="bg2"/>
                    </a:solidFill>
                  </a:rPr>
                </a:br>
                <a:r>
                  <a:rPr lang="en-US" sz="1800" kern="0" dirty="0" smtClean="0">
                    <a:solidFill>
                      <a:schemeClr val="bg2"/>
                    </a:solidFill>
                  </a:rPr>
                  <a:t>in </a:t>
                </a:r>
                <a:r>
                  <a:rPr lang="en-US" sz="1800" kern="0" dirty="0">
                    <a:solidFill>
                      <a:schemeClr val="bg2"/>
                    </a:solidFill>
                  </a:rPr>
                  <a:t>the same order </a:t>
                </a:r>
                <a:r>
                  <a:rPr lang="en-US" sz="1800" kern="0" dirty="0" smtClean="0">
                    <a:solidFill>
                      <a:schemeClr val="bg2"/>
                    </a:solidFill>
                  </a:rPr>
                  <a:t>as the </a:t>
                </a:r>
                <a:r>
                  <a:rPr lang="en-US" sz="1800" kern="0" dirty="0">
                    <a:solidFill>
                      <a:schemeClr val="bg2"/>
                    </a:solidFill>
                  </a:rPr>
                  <a:t>input ⇒ </a:t>
                </a:r>
                <a:r>
                  <a:rPr lang="en-US" sz="1800" kern="0" dirty="0" smtClean="0">
                    <a:solidFill>
                      <a:schemeClr val="bg2"/>
                    </a:solidFill>
                  </a:rPr>
                  <a:t/>
                </a:r>
                <a:br>
                  <a:rPr lang="en-US" sz="1800" kern="0" dirty="0" smtClean="0">
                    <a:solidFill>
                      <a:schemeClr val="bg2"/>
                    </a:solidFill>
                  </a:rPr>
                </a:br>
                <a:r>
                  <a:rPr lang="en-US" sz="1800" kern="0" dirty="0" smtClean="0">
                    <a:solidFill>
                      <a:schemeClr val="bg2"/>
                    </a:solidFill>
                  </a:rPr>
                  <a:t>correctly sorted by </a:t>
                </a:r>
                <a:r>
                  <a:rPr lang="en-US" sz="1800" kern="0" dirty="0">
                    <a:solidFill>
                      <a:schemeClr val="bg2"/>
                    </a:solidFill>
                  </a:rPr>
                  <a:t>their low-order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kern="0" dirty="0">
                    <a:solidFill>
                      <a:schemeClr val="bg2"/>
                    </a:solidFill>
                  </a:rPr>
                  <a:t> </a:t>
                </a:r>
                <a:r>
                  <a:rPr lang="en-US" sz="1800" kern="0" dirty="0" smtClean="0">
                    <a:solidFill>
                      <a:schemeClr val="bg2"/>
                    </a:solidFill>
                  </a:rPr>
                  <a:t/>
                </a:r>
                <a:br>
                  <a:rPr lang="en-US" sz="1800" kern="0" dirty="0" smtClean="0">
                    <a:solidFill>
                      <a:schemeClr val="bg2"/>
                    </a:solidFill>
                  </a:rPr>
                </a:br>
                <a:r>
                  <a:rPr lang="en-US" sz="1800" kern="0" dirty="0" smtClean="0">
                    <a:solidFill>
                      <a:schemeClr val="bg2"/>
                    </a:solidFill>
                  </a:rPr>
                  <a:t>digits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14400"/>
                <a:ext cx="7848600" cy="5410200"/>
              </a:xfrm>
              <a:prstGeom prst="rect">
                <a:avLst/>
              </a:prstGeom>
              <a:blipFill rotWithShape="0">
                <a:blip r:embed="rId3"/>
                <a:stretch>
                  <a:fillRect l="-6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7023"/>
            <a:ext cx="685800" cy="2326590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819400"/>
            <a:ext cx="666784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3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sort: Running time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How large should the “digits” be?</a:t>
                </a:r>
              </a:p>
              <a:p>
                <a:r>
                  <a:rPr lang="en-US" dirty="0" smtClean="0"/>
                  <a:t>Analysis: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 each “digit” take values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Counting sort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time.</a:t>
                </a:r>
              </a:p>
              <a:p>
                <a:pPr marL="631825" lvl="1" indent="-285750"/>
                <a:r>
                  <a:rPr lang="en-US" dirty="0" smtClean="0"/>
                  <a:t>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has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such “digits”.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/>
                  <a:t>So the running time of radix sort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/>
                  <a:t>This is minimized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 smtClean="0"/>
                  <a:t>The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/>
                <a:r>
                  <a:rPr lang="en-US" dirty="0" smtClean="0"/>
                  <a:t>Q: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When is this faster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marL="285750" indent="-285750"/>
                <a:r>
                  <a:rPr lang="en-US" dirty="0" smtClean="0"/>
                  <a:t>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When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⇔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/>
                <a:r>
                  <a:rPr lang="en-US" dirty="0" smtClean="0"/>
                  <a:t>Implementation:</a:t>
                </a:r>
              </a:p>
              <a:p>
                <a:pPr marL="631825" lvl="1" indent="-285750"/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is a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631825" lvl="1" indent="-285750"/>
                <a:r>
                  <a:rPr lang="en-US" dirty="0" smtClean="0"/>
                  <a:t>Use bit-wise operation for more efficient implementation.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749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420395"/>
                  </p:ext>
                </p:extLst>
              </p:nvPr>
            </p:nvGraphicFramePr>
            <p:xfrm>
              <a:off x="228599" y="1143000"/>
              <a:ext cx="8686801" cy="40436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75441"/>
                    <a:gridCol w="1402272"/>
                    <a:gridCol w="1402272"/>
                    <a:gridCol w="1402272"/>
                    <a:gridCol w="1402272"/>
                    <a:gridCol w="140227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Insertion 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Merge sort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Quicksort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</a:rPr>
                            <a:t>Heapsort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Radix 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Running time </a:t>
                          </a:r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Working</a:t>
                          </a:r>
                          <a:r>
                            <a:rPr lang="en-US" b="0" baseline="0" dirty="0" smtClean="0"/>
                            <a:t> </a:t>
                          </a:r>
                          <a:r>
                            <a:rPr lang="en-US" b="0" dirty="0" smtClean="0"/>
                            <a:t>space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Randomized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u="sng" dirty="0" smtClean="0">
                              <a:solidFill>
                                <a:srgbClr val="FF0000"/>
                              </a:solidFill>
                            </a:rPr>
                            <a:t>Yes</a:t>
                          </a:r>
                          <a:endParaRPr lang="en-US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Cache performance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Bad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Bad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Parallelization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Excellent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Stable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Comparison-based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u="sng" dirty="0" smtClean="0">
                              <a:solidFill>
                                <a:srgbClr val="FF0000"/>
                              </a:solidFill>
                            </a:rPr>
                            <a:t>No</a:t>
                          </a:r>
                          <a:endParaRPr lang="en-US" b="0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420395"/>
                  </p:ext>
                </p:extLst>
              </p:nvPr>
            </p:nvGraphicFramePr>
            <p:xfrm>
              <a:off x="228599" y="1143000"/>
              <a:ext cx="8686801" cy="40436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75441"/>
                    <a:gridCol w="1402272"/>
                    <a:gridCol w="1402272"/>
                    <a:gridCol w="1402272"/>
                    <a:gridCol w="1402272"/>
                    <a:gridCol w="140227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Insertion 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Merge sort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Quicksort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</a:rPr>
                            <a:t>Heapsort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Radix 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Running time </a:t>
                          </a:r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20000" t="-178689" r="-401304" b="-8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20000" t="-178689" r="-301304" b="-8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18615" t="-178689" r="-200000" b="-8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420435" t="-178689" r="-100870" b="-8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0435" t="-178689" r="-870" b="-84426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Working</a:t>
                          </a:r>
                          <a:r>
                            <a:rPr lang="en-US" b="0" baseline="0" dirty="0" smtClean="0"/>
                            <a:t> </a:t>
                          </a:r>
                          <a:r>
                            <a:rPr lang="en-US" b="0" dirty="0" smtClean="0"/>
                            <a:t>space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0000" t="-161905" r="-401304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20000" t="-161905" r="-301304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615" t="-161905" r="-200000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20435" t="-161905" r="-100870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20435" t="-161905" r="-870" b="-390476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Randomized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u="sng" dirty="0" smtClean="0">
                              <a:solidFill>
                                <a:srgbClr val="FF0000"/>
                              </a:solidFill>
                            </a:rPr>
                            <a:t>Yes</a:t>
                          </a:r>
                          <a:endParaRPr lang="en-US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Cache performance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Bad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Bad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Parallelization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Excellent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Stable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Comparison-based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u="sng" dirty="0" smtClean="0">
                              <a:solidFill>
                                <a:srgbClr val="FF0000"/>
                              </a:solidFill>
                            </a:rPr>
                            <a:t>No</a:t>
                          </a:r>
                          <a:endParaRPr lang="en-US" b="0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804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Assumptions on the input</a:t>
                </a:r>
              </a:p>
              <a:p>
                <a:pPr marL="631825" lvl="1" indent="-285750"/>
                <a:r>
                  <a:rPr lang="en-US" dirty="0" smtClean="0"/>
                  <a:t>Counting sort and radix sort assume the input is integers (with a not-too-large range).</a:t>
                </a:r>
              </a:p>
              <a:p>
                <a:pPr marL="631825" lvl="1" indent="-285750"/>
                <a:r>
                  <a:rPr lang="en-US" dirty="0" smtClean="0"/>
                  <a:t>Bucket sort </a:t>
                </a:r>
                <a:r>
                  <a:rPr lang="en-US" u="sng" dirty="0" smtClean="0">
                    <a:solidFill>
                      <a:srgbClr val="FF0000"/>
                    </a:solidFill>
                  </a:rPr>
                  <a:t>assumes that the elements (can be integers or real numbers) are drawn uniformly and independently</a:t>
                </a:r>
                <a:r>
                  <a:rPr lang="en-US" dirty="0" smtClean="0"/>
                  <a:t> from a range. </a:t>
                </a:r>
              </a:p>
              <a:p>
                <a:pPr marL="912813" lvl="2" indent="-285750"/>
                <a:r>
                  <a:rPr lang="en-US" dirty="0" smtClean="0"/>
                  <a:t>We can assume the range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dirty="0" smtClean="0"/>
                  <a:t> without loss of generality.</a:t>
                </a:r>
              </a:p>
              <a:p>
                <a:pPr marL="285750" indent="-285750"/>
                <a:r>
                  <a:rPr lang="en-US" dirty="0" smtClean="0"/>
                  <a:t>Average-case analysis</a:t>
                </a:r>
              </a:p>
              <a:p>
                <a:pPr marL="631825" lvl="1" indent="-285750"/>
                <a:r>
                  <a:rPr lang="en-US" dirty="0" smtClean="0">
                    <a:solidFill>
                      <a:srgbClr val="FF0000"/>
                    </a:solidFill>
                  </a:rPr>
                  <a:t>Bucket sort is the only algorithm for which we do an </a:t>
                </a:r>
                <a:r>
                  <a:rPr lang="en-US" u="sng" dirty="0" smtClean="0">
                    <a:solidFill>
                      <a:srgbClr val="FF0000"/>
                    </a:solidFill>
                  </a:rPr>
                  <a:t>average-case analysis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 this course.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5866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4800"/>
            <a:ext cx="5001317" cy="41059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3733800" y="3429000"/>
                <a:ext cx="5029200" cy="31220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Bucket-Sort(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[0..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− 1]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be a new array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make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 empty list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insert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into list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[⌊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]⌋]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list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with insertion sort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concatenate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lists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[0],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[1], …,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together in order</a:t>
                </a:r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3429000"/>
                <a:ext cx="5029200" cy="3122009"/>
              </a:xfrm>
              <a:prstGeom prst="rect">
                <a:avLst/>
              </a:prstGeom>
              <a:blipFill rotWithShape="0">
                <a:blip r:embed="rId3"/>
                <a:stretch>
                  <a:fillRect b="-19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57800" y="2963556"/>
                <a:ext cx="2175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Worst-case: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963556"/>
                <a:ext cx="217553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528" t="-6557" r="-168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03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Average-case analysis of bucket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43000"/>
                <a:ext cx="7848600" cy="51816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Claim: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Pf: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falls into bucket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43000"/>
                <a:ext cx="7848600" cy="5181600"/>
              </a:xfrm>
              <a:blipFill rotWithShape="0">
                <a:blip r:embed="rId2"/>
                <a:stretch>
                  <a:fillRect l="-621" t="-2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16</a:t>
            </a:fld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552825"/>
            <a:ext cx="4381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Average-case analysis of bucket sort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069185"/>
            <a:ext cx="3886200" cy="13438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17</a:t>
            </a:fld>
            <a:endParaRPr lang="en-US" altLang="en-US" sz="1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80325" cy="17803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2720196"/>
            <a:ext cx="4453124" cy="32996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936963" y="4076131"/>
                <a:ext cx="3772562" cy="1426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sz="1800" dirty="0" smtClean="0">
                    <a:solidFill>
                      <a:srgbClr val="003399"/>
                    </a:solidFill>
                  </a:rPr>
                  <a:t>Theorem: </a:t>
                </a:r>
                <a:r>
                  <a:rPr lang="en-US" sz="1800" dirty="0" smtClean="0"/>
                  <a:t>When the inputs are drawn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from a range </a:t>
                </a:r>
                <a:r>
                  <a:rPr lang="en-US" sz="1800" dirty="0" smtClean="0"/>
                  <a:t>uniformly and independently, bucket sort runs in expected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 time.</a:t>
                </a:r>
                <a:endParaRPr lang="en-US" sz="1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963" y="4076131"/>
                <a:ext cx="3772562" cy="1426031"/>
              </a:xfrm>
              <a:prstGeom prst="rect">
                <a:avLst/>
              </a:prstGeom>
              <a:blipFill rotWithShape="0">
                <a:blip r:embed="rId5"/>
                <a:stretch>
                  <a:fillRect l="-1454" b="-4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87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of sorting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001000" cy="5410200"/>
              </a:xfrm>
            </p:spPr>
            <p:txBody>
              <a:bodyPr/>
              <a:lstStyle/>
              <a:p>
                <a:r>
                  <a:rPr lang="en-US" dirty="0" smtClean="0"/>
                  <a:t>Do you still remember what these statements mean?</a:t>
                </a:r>
              </a:p>
              <a:p>
                <a:pPr marL="631825" lvl="1" indent="-285750"/>
                <a:r>
                  <a:rPr lang="en-US" dirty="0" smtClean="0"/>
                  <a:t>Sorting algorithm </a:t>
                </a:r>
                <a:r>
                  <a:rPr lang="en-US" b="1" dirty="0" smtClean="0">
                    <a:latin typeface="Lucida Calligraphy" panose="03010101010101010101" pitchFamily="66" charset="0"/>
                  </a:rPr>
                  <a:t>A</a:t>
                </a:r>
                <a:r>
                  <a:rPr lang="en-US" dirty="0" smtClean="0"/>
                  <a:t>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time.</a:t>
                </a:r>
              </a:p>
              <a:p>
                <a:pPr marL="631825" lvl="1" indent="-285750"/>
                <a:r>
                  <a:rPr lang="en-US" dirty="0"/>
                  <a:t>Sorting algorithm </a:t>
                </a:r>
                <a:r>
                  <a:rPr lang="en-US" b="1" dirty="0">
                    <a:latin typeface="Lucida Calligraphy" panose="03010101010101010101" pitchFamily="66" charset="0"/>
                  </a:rPr>
                  <a:t>A</a:t>
                </a:r>
                <a:r>
                  <a:rPr lang="en-US" dirty="0"/>
                  <a:t>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time.</a:t>
                </a:r>
              </a:p>
              <a:p>
                <a:r>
                  <a:rPr lang="en-US" dirty="0" smtClean="0"/>
                  <a:t>So far, we have only shown upper bounds for sorting algorithms</a:t>
                </a:r>
              </a:p>
              <a:p>
                <a:pPr marL="631825" lvl="1" indent="-285750"/>
                <a:r>
                  <a:rPr lang="en-US" dirty="0" smtClean="0"/>
                  <a:t>For merge sort, it’s also easy to show it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time, so we can say that merge sort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time.</a:t>
                </a:r>
              </a:p>
              <a:p>
                <a:pPr marL="631825" lvl="1" indent="-285750"/>
                <a:r>
                  <a:rPr lang="en-US" dirty="0" smtClean="0"/>
                  <a:t>For heap sort, it’s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not</a:t>
                </a:r>
                <a:r>
                  <a:rPr lang="en-US" dirty="0" smtClean="0"/>
                  <a:t> so easy to show that it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time, </a:t>
                </a:r>
                <a:r>
                  <a:rPr lang="en-US" dirty="0" smtClean="0"/>
                  <a:t>but it actually does.</a:t>
                </a:r>
              </a:p>
              <a:p>
                <a:pPr marL="285750" indent="-285750"/>
                <a:r>
                  <a:rPr lang="en-US" dirty="0" smtClean="0"/>
                  <a:t>Q: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it possible to design an algorithm that runs faster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marL="285750" indent="-285750"/>
                <a:r>
                  <a:rPr lang="en-US" dirty="0" smtClean="0"/>
                  <a:t>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No, if the algorithm is comparison-based.</a:t>
                </a:r>
              </a:p>
              <a:p>
                <a:pPr marL="285750" indent="-285750"/>
                <a:r>
                  <a:rPr lang="en-US" dirty="0" smtClean="0"/>
                  <a:t>Remark: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 comparison-based sorting algorithm is more general, e.g., the sorting algorithm implemented in C++ STL.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001000" cy="5410200"/>
              </a:xfrm>
              <a:blipFill rotWithShape="0">
                <a:blip r:embed="rId2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2836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bounds for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does each of the following statements mean?</a:t>
                </a:r>
              </a:p>
              <a:p>
                <a:pPr marL="631825" lvl="1" indent="-285750"/>
                <a:r>
                  <a:rPr lang="en-US" dirty="0" smtClean="0"/>
                  <a:t>Sorting can be done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time.</a:t>
                </a:r>
              </a:p>
              <a:p>
                <a:pPr marL="912813" lvl="2" indent="-285750"/>
                <a:r>
                  <a:rPr lang="en-US" dirty="0" smtClean="0"/>
                  <a:t>There is a sorting algorithm that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time.</a:t>
                </a:r>
              </a:p>
              <a:p>
                <a:pPr marL="631825" lvl="1" indent="-285750"/>
                <a:r>
                  <a:rPr lang="en-US" dirty="0" smtClean="0"/>
                  <a:t>Sorting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time.</a:t>
                </a:r>
              </a:p>
              <a:p>
                <a:pPr marL="912813" lvl="2" indent="-285750"/>
                <a:r>
                  <a:rPr lang="en-US" dirty="0" smtClean="0"/>
                  <a:t>Any sorting algorithm must run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time.</a:t>
                </a:r>
              </a:p>
              <a:p>
                <a:pPr marL="285750" indent="-285750"/>
                <a:r>
                  <a:rPr lang="en-US" dirty="0" smtClean="0"/>
                  <a:t>This is a very strong statement, which we unfortunately cannot prove.</a:t>
                </a:r>
              </a:p>
              <a:p>
                <a:pPr marL="631825" lvl="1" indent="-285750"/>
                <a:r>
                  <a:rPr lang="en-US" dirty="0" smtClean="0"/>
                  <a:t>In fact, we have no lower bound higher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sorting.</a:t>
                </a:r>
              </a:p>
              <a:p>
                <a:pPr marL="285750" indent="-285750"/>
                <a:r>
                  <a:rPr lang="en-US" dirty="0" smtClean="0"/>
                  <a:t>But we can show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lower bound for comparison-based sorting algorithms</a:t>
                </a:r>
              </a:p>
              <a:p>
                <a:pPr marL="631825" lvl="1" indent="-285750"/>
                <a:r>
                  <a:rPr lang="en-US" dirty="0" smtClean="0"/>
                  <a:t>More generally, in the decision-tree model of computation.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9620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decision-tree model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84" y="914400"/>
            <a:ext cx="6134632" cy="31320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4114800"/>
            <a:ext cx="7848600" cy="220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An algorithm in the decision-tree model</a:t>
            </a:r>
          </a:p>
          <a:p>
            <a:pPr marL="631825" lvl="1" indent="-285750"/>
            <a:r>
              <a:rPr lang="en-US" sz="1800" kern="0" dirty="0" smtClean="0"/>
              <a:t>Solves the problem by asking questions with binary answers</a:t>
            </a:r>
          </a:p>
          <a:p>
            <a:pPr marL="631825" lvl="1" indent="-285750"/>
            <a:r>
              <a:rPr lang="en-US" sz="1800" kern="0" dirty="0" smtClean="0"/>
              <a:t>Cannot ask questions like “how many legs does it have?”</a:t>
            </a:r>
          </a:p>
          <a:p>
            <a:pPr marL="631825" lvl="1" indent="-285750"/>
            <a:r>
              <a:rPr lang="en-US" sz="1800" kern="0" dirty="0" smtClean="0"/>
              <a:t>The worst-case running time is the height of the decision tree.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26094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decision-tree for binary search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762000"/>
            <a:ext cx="2972058" cy="4801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172166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609600" y="4114800"/>
                <a:ext cx="7848600" cy="22097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/>
                  <a:t>Theorem: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Any algorithm for finding a given element in a sorted array of size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kern="0" dirty="0" smtClean="0">
                    <a:solidFill>
                      <a:schemeClr val="tx1"/>
                    </a:solidFill>
                  </a:rPr>
                  <a:t> must have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kern="0" dirty="0" smtClean="0">
                    <a:solidFill>
                      <a:schemeClr val="tx1"/>
                    </a:solidFill>
                  </a:rPr>
                  <a:t> in the decision-tree model.</a:t>
                </a:r>
              </a:p>
              <a:p>
                <a:r>
                  <a:rPr lang="en-US" sz="1800" kern="0" dirty="0" smtClean="0"/>
                  <a:t>Pf:</a:t>
                </a:r>
              </a:p>
              <a:p>
                <a:pPr marL="631825" lvl="1" indent="-285750"/>
                <a:r>
                  <a:rPr lang="en-US" sz="1800" kern="0" dirty="0" smtClean="0"/>
                  <a:t>The algorithm must have at least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kern="0" dirty="0" smtClean="0"/>
                  <a:t> different outputs.</a:t>
                </a:r>
              </a:p>
              <a:p>
                <a:pPr marL="631825" lvl="1" indent="-285750"/>
                <a:r>
                  <a:rPr lang="en-US" sz="1800" kern="0" dirty="0" smtClean="0"/>
                  <a:t>The decision-tree has at least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kern="0" dirty="0" smtClean="0"/>
                  <a:t> leaves.</a:t>
                </a:r>
              </a:p>
              <a:p>
                <a:pPr marL="631825" lvl="1" indent="-285750"/>
                <a:r>
                  <a:rPr lang="en-US" sz="1800" kern="0" dirty="0" smtClean="0"/>
                  <a:t>Any binary tree with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kern="0" dirty="0" smtClean="0"/>
                  <a:t> leaves must have height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kern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kern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0" dirty="0" smtClean="0"/>
                  <a:t>.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114800"/>
                <a:ext cx="7848600" cy="2209799"/>
              </a:xfrm>
              <a:prstGeom prst="rect">
                <a:avLst/>
              </a:prstGeom>
              <a:blipFill rotWithShape="0">
                <a:blip r:embed="rId4"/>
                <a:stretch>
                  <a:fillRect l="-621" r="-1320" b="-41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16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decision-tree for sorting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810452"/>
            <a:ext cx="7848600" cy="28852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609600" y="3744152"/>
                <a:ext cx="8305800" cy="2580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/>
                  <a:t>Theorem: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Any algorithm for sorting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kern="0" dirty="0" smtClean="0">
                    <a:solidFill>
                      <a:schemeClr val="tx1"/>
                    </a:solidFill>
                  </a:rPr>
                  <a:t> elements must have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kern="0" dirty="0" smtClean="0">
                    <a:solidFill>
                      <a:schemeClr val="tx1"/>
                    </a:solidFill>
                  </a:rPr>
                  <a:t> in the decision-tree model.</a:t>
                </a:r>
              </a:p>
              <a:p>
                <a:r>
                  <a:rPr lang="en-US" sz="1800" kern="0" dirty="0" smtClean="0"/>
                  <a:t>Pf:</a:t>
                </a:r>
              </a:p>
              <a:p>
                <a:pPr marL="631825" lvl="1" indent="-285750"/>
                <a:r>
                  <a:rPr lang="en-US" sz="1800" kern="0" dirty="0" smtClean="0"/>
                  <a:t>The algorithm must have at least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1800" kern="0" dirty="0" smtClean="0"/>
                  <a:t> different outputs (there are so many different permutations).</a:t>
                </a:r>
              </a:p>
              <a:p>
                <a:pPr marL="631825" lvl="1" indent="-285750"/>
                <a:r>
                  <a:rPr lang="en-US" sz="1800" kern="0" dirty="0" smtClean="0"/>
                  <a:t>The decision-tree has at least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1800" kern="0" dirty="0" smtClean="0"/>
                  <a:t> leaves.</a:t>
                </a:r>
              </a:p>
              <a:p>
                <a:pPr marL="631825" lvl="1" indent="-285750"/>
                <a:r>
                  <a:rPr lang="en-US" sz="1800" kern="0" dirty="0" smtClean="0"/>
                  <a:t>Any binary tree with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kern="0" dirty="0" smtClean="0"/>
                  <a:t> leaves must have height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kern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kern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0" kern="0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1800" b="0" i="0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kern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kern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0" dirty="0" smtClean="0"/>
                  <a:t>.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744152"/>
                <a:ext cx="8305800" cy="2580447"/>
              </a:xfrm>
              <a:prstGeom prst="rect">
                <a:avLst/>
              </a:prstGeom>
              <a:blipFill rotWithShape="0">
                <a:blip r:embed="rId3"/>
                <a:stretch>
                  <a:fillRect l="-587" r="-220" b="-21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36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Implication of the lower bound</a:t>
                </a:r>
              </a:p>
              <a:p>
                <a:pPr marL="631825" lvl="1" indent="-285750"/>
                <a:r>
                  <a:rPr lang="en-US" dirty="0" smtClean="0"/>
                  <a:t>Have to use non-comparison based algorithms.</a:t>
                </a:r>
              </a:p>
              <a:p>
                <a:pPr marL="631825" lvl="1" indent="-285750"/>
                <a:r>
                  <a:rPr lang="en-US" dirty="0" smtClean="0"/>
                  <a:t>Have to assume the elements are integers.</a:t>
                </a:r>
              </a:p>
              <a:p>
                <a:pPr marL="285750" indent="-285750"/>
                <a:r>
                  <a:rPr lang="en-US" dirty="0" smtClean="0"/>
                  <a:t>Integer sorting</a:t>
                </a:r>
              </a:p>
              <a:p>
                <a:pPr marL="631825" lvl="1" indent="-285750"/>
                <a:r>
                  <a:rPr lang="en-US" dirty="0" smtClean="0"/>
                  <a:t>We will assume that the elements are integers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631825" lvl="1" indent="-285750"/>
                <a:r>
                  <a:rPr lang="en-US" dirty="0" smtClean="0"/>
                  <a:t>We will use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to express the running time.</a:t>
                </a:r>
              </a:p>
              <a:p>
                <a:pPr marL="631825" lvl="1" indent="-285750"/>
                <a:r>
                  <a:rPr lang="en-US" dirty="0" smtClean="0"/>
                  <a:t>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possible.</a:t>
                </a:r>
                <a:endParaRPr lang="en-US" dirty="0"/>
              </a:p>
              <a:p>
                <a:r>
                  <a:rPr lang="en-US" dirty="0" smtClean="0"/>
                  <a:t>Exercise.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Compare the following functions asymptotically: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+1000,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7590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9" y="1066800"/>
            <a:ext cx="8776731" cy="36114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38400" y="4724401"/>
                <a:ext cx="4267200" cy="19049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: input array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: output array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counting array, then position array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8400" y="4724401"/>
                <a:ext cx="4267200" cy="1904999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962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1295400" y="762000"/>
                <a:ext cx="6553200" cy="4006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Counting-Sort(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1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 ..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be a new array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err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]]+1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//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now contains the number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’s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err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]+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− 1]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//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now contains the number of elements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downto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𝐶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]] − 1</m:t>
                    </m:r>
                  </m:oMath>
                </a14:m>
                <a:endParaRPr lang="en-US" altLang="en-US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762000"/>
                <a:ext cx="6553200" cy="40068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09850" y="4876800"/>
                <a:ext cx="3924300" cy="934102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b="0" i="0" dirty="0" smtClean="0">
                    <a:solidFill>
                      <a:schemeClr val="tx1"/>
                    </a:solidFill>
                    <a:latin typeface="+mj-lt"/>
                  </a:rPr>
                  <a:t>Working space: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It is a stable sorting algorithm.</a:t>
                </a:r>
              </a:p>
            </p:txBody>
          </p:sp>
        </mc:Choice>
        <mc:Fallback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9850" y="4876800"/>
                <a:ext cx="3924300" cy="934102"/>
              </a:xfrm>
              <a:blipFill rotWithShape="0">
                <a:blip r:embed="rId3"/>
                <a:stretch>
                  <a:fillRect l="-1242" b="-40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14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11001</TotalTime>
  <Words>679</Words>
  <Application>Microsoft Office PowerPoint</Application>
  <PresentationFormat>全屏显示(4:3)</PresentationFormat>
  <Paragraphs>181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  <vt:variant>
        <vt:lpstr>自定义放映</vt:lpstr>
      </vt:variant>
      <vt:variant>
        <vt:i4>1</vt:i4>
      </vt:variant>
    </vt:vector>
  </HeadingPairs>
  <TitlesOfParts>
    <vt:vector size="25" baseType="lpstr">
      <vt:lpstr>Monotype Sorts</vt:lpstr>
      <vt:lpstr>Cambria Math</vt:lpstr>
      <vt:lpstr>Comic Sans MS</vt:lpstr>
      <vt:lpstr>Courier New</vt:lpstr>
      <vt:lpstr>Lucida Calligraphy</vt:lpstr>
      <vt:lpstr>Wingdings</vt:lpstr>
      <vt:lpstr>Theme1</vt:lpstr>
      <vt:lpstr>Lecture 8: Sorting in Linear Time</vt:lpstr>
      <vt:lpstr>Running time of sorting algorithms</vt:lpstr>
      <vt:lpstr>Lower bounds for problems</vt:lpstr>
      <vt:lpstr>The decision-tree model</vt:lpstr>
      <vt:lpstr>The decision-tree for binary search</vt:lpstr>
      <vt:lpstr>The decision-tree for sorting</vt:lpstr>
      <vt:lpstr>Can we do better?</vt:lpstr>
      <vt:lpstr>Counting sort</vt:lpstr>
      <vt:lpstr>Counting sort</vt:lpstr>
      <vt:lpstr>Radix sort</vt:lpstr>
      <vt:lpstr>Radix sort: Correctness</vt:lpstr>
      <vt:lpstr>Radix sort: Running time analysis</vt:lpstr>
      <vt:lpstr>Summary of sorting algorithms</vt:lpstr>
      <vt:lpstr>Bucket sort</vt:lpstr>
      <vt:lpstr>Bucket sort</vt:lpstr>
      <vt:lpstr>Average-case analysis of bucket sort</vt:lpstr>
      <vt:lpstr>Average-case analysis of bucket sort</vt:lpstr>
      <vt:lpstr>handout</vt:lpstr>
    </vt:vector>
  </TitlesOfParts>
  <Manager/>
  <Company>Dell Computer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subject/>
  <dc:creator>Kevin Wayne</dc:creator>
  <cp:keywords/>
  <dc:description/>
  <cp:lastModifiedBy>lenovo</cp:lastModifiedBy>
  <cp:revision>1045</cp:revision>
  <cp:lastPrinted>2005-06-06T17:49:42Z</cp:lastPrinted>
  <dcterms:created xsi:type="dcterms:W3CDTF">1999-12-31T01:41:01Z</dcterms:created>
  <dcterms:modified xsi:type="dcterms:W3CDTF">2015-05-21T12:38:34Z</dcterms:modified>
  <cp:category/>
</cp:coreProperties>
</file>