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23"/>
  </p:notesMasterIdLst>
  <p:handoutMasterIdLst>
    <p:handoutMasterId r:id="rId24"/>
  </p:handoutMasterIdLst>
  <p:sldIdLst>
    <p:sldId id="463" r:id="rId2"/>
    <p:sldId id="468" r:id="rId3"/>
    <p:sldId id="480" r:id="rId4"/>
    <p:sldId id="518" r:id="rId5"/>
    <p:sldId id="519" r:id="rId6"/>
    <p:sldId id="481" r:id="rId7"/>
    <p:sldId id="512" r:id="rId8"/>
    <p:sldId id="520" r:id="rId9"/>
    <p:sldId id="483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17" r:id="rId22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481" autoAdjust="0"/>
  </p:normalViewPr>
  <p:slideViewPr>
    <p:cSldViewPr snapToGrid="0">
      <p:cViewPr varScale="1">
        <p:scale>
          <a:sx n="71" d="100"/>
          <a:sy n="71" d="100"/>
        </p:scale>
        <p:origin x="1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FB297DA-FEB7-4F08-988D-771A50B3405C}" type="datetime1">
              <a:rPr lang="en-US" altLang="en-US"/>
              <a:pPr/>
              <a:t>5/12/2015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E044AAA-277B-41DA-B414-4B4594241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21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175ACD2-F391-44F8-AD95-D0F63DEF48CF}" type="datetime1">
              <a:rPr lang="en-US" altLang="en-US"/>
              <a:pPr/>
              <a:t>5/12/2015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D97D502-3F5F-4A33-9788-5074E4D091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56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3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68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2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3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24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8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48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9DA772-1A49-4127-99C5-5E8CE295BCE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640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B7F84A-26A8-452D-9075-C13782C8FA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744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8F39E2-121E-41BE-AB00-DE1007D32AB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11839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55523-4A78-48AB-ABC0-D7226394FE13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493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DBC63B-6AD3-4D93-82B8-0329D37BFAE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001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D1379-5750-4618-BEE5-0F8A80E70F27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417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53482-C3FF-496B-A2A2-A7B29AF587D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5690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D2824-A42F-4094-B5F1-F1B58B7DF92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202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5B968A-0FC4-4A8F-A0FB-6FD24C0D2FF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04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B0E3BE-71C6-4FD0-BAED-3081FA362FC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428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39AB6A3-6375-4D9E-B2EC-2674D34C85A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945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Lecture 18: </a:t>
            </a:r>
            <a:r>
              <a:rPr lang="en-US" altLang="en-US" dirty="0"/>
              <a:t>Minimum </a:t>
            </a:r>
            <a:r>
              <a:rPr lang="en-US" altLang="en-US" dirty="0" smtClean="0"/>
              <a:t>Spanning Trees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0159"/>
          <a:stretch/>
        </p:blipFill>
        <p:spPr>
          <a:xfrm>
            <a:off x="137053" y="1066802"/>
            <a:ext cx="8861260" cy="37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Algorithm: 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860" b="-248"/>
          <a:stretch/>
        </p:blipFill>
        <p:spPr>
          <a:xfrm>
            <a:off x="141370" y="956733"/>
            <a:ext cx="8861260" cy="36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Algorithm: 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8" y="762000"/>
            <a:ext cx="8923084" cy="56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Kruskal's</a:t>
            </a:r>
            <a:r>
              <a:rPr lang="en-US" altLang="en-US" dirty="0" smtClean="0"/>
              <a:t> </a:t>
            </a:r>
            <a:r>
              <a:rPr lang="en-US" altLang="en-US" dirty="0"/>
              <a:t>Algorithm: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8267" name="Rectangle 11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Key question: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How to check whether adding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will create a cycle?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576263" lvl="1"/>
                <a:r>
                  <a:rPr lang="en-US" altLang="en-US" dirty="0" smtClean="0"/>
                  <a:t>Use DFS?</a:t>
                </a:r>
              </a:p>
              <a:p>
                <a:pPr marL="914400" lvl="2" indent="-231775"/>
                <a:r>
                  <a:rPr lang="en-US" altLang="en-US" dirty="0" smtClean="0"/>
                  <a:t>Would result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en-US" dirty="0" smtClean="0"/>
                  <a:t> total time.</a:t>
                </a:r>
              </a:p>
              <a:p>
                <a:pPr marL="576263" lvl="1"/>
                <a:r>
                  <a:rPr lang="en-US" altLang="en-US" dirty="0" smtClean="0"/>
                  <a:t>Can we do the checking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 smtClean="0"/>
                  <a:t> time?</a:t>
                </a:r>
              </a:p>
              <a:p>
                <a:r>
                  <a:rPr lang="en-US" altLang="en-US" dirty="0" smtClean="0"/>
                  <a:t>Observations:</a:t>
                </a:r>
              </a:p>
              <a:p>
                <a:pPr marL="631825" lvl="1" indent="-285750"/>
                <a:r>
                  <a:rPr lang="en-US" altLang="en-US" dirty="0" smtClean="0"/>
                  <a:t>The actual structure of each component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 smtClean="0"/>
                  <a:t> does not matter.</a:t>
                </a:r>
              </a:p>
              <a:p>
                <a:pPr marL="912813" lvl="2" indent="-285750"/>
                <a:r>
                  <a:rPr lang="en-US" altLang="en-US" dirty="0" smtClean="0"/>
                  <a:t>Each component can be considered as a set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of nodes.</a:t>
                </a:r>
              </a:p>
              <a:p>
                <a:pPr marL="631825" lvl="1" indent="-285750"/>
                <a:r>
                  <a:rPr lang="en-US" altLang="en-US" dirty="0" smtClean="0"/>
                  <a:t>After an edge is added, two sets “union” together.</a:t>
                </a:r>
              </a:p>
              <a:p>
                <a:pPr marL="285750" indent="-285750"/>
                <a:r>
                  <a:rPr lang="en-US" altLang="en-US" dirty="0" smtClean="0"/>
                  <a:t>Need such a “union-find” data structure:</a:t>
                </a:r>
              </a:p>
              <a:p>
                <a:pPr marL="631825" lvl="1" indent="-285750"/>
                <a:r>
                  <a:rPr lang="en-US" altLang="en-US" dirty="0" smtClean="0"/>
                  <a:t>Maintain a collection of sets to support the following two operations:</a:t>
                </a:r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631825" lvl="1" indent="-285750"/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altLang="en-US" dirty="0" smtClean="0"/>
                  <a:t>: For a given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, find which set this node belongs to.</a:t>
                </a:r>
              </a:p>
              <a:p>
                <a:pPr marL="631825" lvl="1" indent="-285750"/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</a:t>
                </a:r>
                <a:r>
                  <a:rPr lang="en-US" altLang="en-US" dirty="0" smtClean="0">
                    <a:cs typeface="Courier New" panose="02070309020205020404" pitchFamily="49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ym typeface="Wingdings" panose="05000000000000000000" pitchFamily="2" charset="2"/>
                  </a:rPr>
                  <a:t>):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For </a:t>
                </a:r>
                <a:r>
                  <a:rPr lang="en-US" altLang="en-US" dirty="0" smtClean="0"/>
                  <a:t>two given nodes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, merge the two sets containing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together.</a:t>
                </a:r>
                <a:endParaRPr lang="en-US" altLang="en-US" dirty="0"/>
              </a:p>
              <a:p>
                <a:pPr marL="631825" lvl="1" indent="-285750"/>
                <a:endParaRPr lang="en-US" altLang="en-US" dirty="0" smtClean="0"/>
              </a:p>
            </p:txBody>
          </p:sp>
        </mc:Choice>
        <mc:Fallback xmlns="">
          <p:sp>
            <p:nvSpPr>
              <p:cNvPr id="608267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4A870-D8C6-49A6-8B57-F11CE6E1A54E}" type="slidenum">
              <a:rPr lang="en-US" altLang="en-US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739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10" y="762000"/>
            <a:ext cx="5082980" cy="3193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union-find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96733"/>
            <a:ext cx="7848600" cy="2819399"/>
          </a:xfrm>
        </p:spPr>
        <p:txBody>
          <a:bodyPr/>
          <a:lstStyle/>
          <a:p>
            <a:r>
              <a:rPr lang="en-US" dirty="0" smtClean="0"/>
              <a:t>Representing each set as a tree:</a:t>
            </a:r>
          </a:p>
          <a:p>
            <a:pPr lvl="1"/>
            <a:r>
              <a:rPr lang="en-US" dirty="0" smtClean="0"/>
              <a:t>The tree in the union-find data structure may not be the same as that in the partial MST!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root of the tree is the representative </a:t>
            </a:r>
            <a:r>
              <a:rPr lang="en-US" dirty="0" smtClean="0"/>
              <a:t>node of </a:t>
            </a:r>
            <a:r>
              <a:rPr lang="en-US" dirty="0"/>
              <a:t>all </a:t>
            </a:r>
            <a:r>
              <a:rPr lang="en-US" dirty="0" smtClean="0"/>
              <a:t>nodes in that tree </a:t>
            </a:r>
            <a:r>
              <a:rPr lang="en-US" dirty="0"/>
              <a:t>(i.e., use the root’s ID as the unique ID of the </a:t>
            </a:r>
            <a:r>
              <a:rPr lang="en-US" dirty="0" smtClean="0"/>
              <a:t>set).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node (except the root</a:t>
            </a:r>
            <a:r>
              <a:rPr lang="en-US" dirty="0" smtClean="0"/>
              <a:t>), has </a:t>
            </a:r>
            <a:r>
              <a:rPr lang="en-US" dirty="0"/>
              <a:t>a pointer pointing to its parent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root has a parent pointer to itself. </a:t>
            </a:r>
          </a:p>
          <a:p>
            <a:pPr lvl="2"/>
            <a:r>
              <a:rPr lang="en-US" dirty="0" smtClean="0"/>
              <a:t>No child pointers (unlike BST), so a node can have many children.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49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Make-Set(x</a:t>
            </a:r>
            <a:r>
              <a:rPr lang="en-US" dirty="0"/>
              <a:t>) and Find-Set(x)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Create-Set(x):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Find-Set(x):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Running time proportional to the height of the tree.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2620434" y="914400"/>
                <a:ext cx="1913466" cy="9971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</a:rPr>
                  <a:t>Make-Set(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latin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434" y="914400"/>
                <a:ext cx="1913466" cy="9971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2620433" y="2476059"/>
                <a:ext cx="2849033" cy="12618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!=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</m:oMath>
                </a14:m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433" y="2476059"/>
                <a:ext cx="2849033" cy="1261884"/>
              </a:xfrm>
              <a:prstGeom prst="rect">
                <a:avLst/>
              </a:prstGeom>
              <a:blipFill rotWithShape="0">
                <a:blip r:embed="rId3"/>
                <a:stretch>
                  <a:fillRect b="-241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2224043"/>
            <a:ext cx="8230313" cy="3459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Assumption: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are the roots of the their trees.</a:t>
                </a:r>
              </a:p>
              <a:p>
                <a:pPr lvl="1"/>
                <a:r>
                  <a:rPr lang="en-US" dirty="0" smtClean="0"/>
                  <a:t>If not, do Find-Set first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Idea</a:t>
                </a:r>
                <a:r>
                  <a:rPr lang="en-US" dirty="0"/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02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4" y="762000"/>
            <a:ext cx="7064352" cy="2827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96732"/>
            <a:ext cx="4588933" cy="2506135"/>
          </a:xfrm>
        </p:spPr>
        <p:txBody>
          <a:bodyPr/>
          <a:lstStyle/>
          <a:p>
            <a:r>
              <a:rPr lang="en-US" dirty="0" smtClean="0"/>
              <a:t>Solution (union </a:t>
            </a:r>
            <a:r>
              <a:rPr lang="en-US" dirty="0"/>
              <a:t>by height):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union two trees together, we always make the root </a:t>
            </a:r>
            <a:r>
              <a:rPr lang="en-US" dirty="0" smtClean="0"/>
              <a:t>of the </a:t>
            </a:r>
            <a:r>
              <a:rPr lang="en-US" dirty="0"/>
              <a:t>taller tree the parent of shorter 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 to maintain the height of each 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5096934" y="3589265"/>
                <a:ext cx="3640666" cy="26222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𝑝𝑎𝑟𝑒𝑛𝑡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6934" y="3589265"/>
                <a:ext cx="3640666" cy="2622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1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union-find data structure: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running time of Find-Set and Union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will show (by induction) that for any tree with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its size is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/>
                  <a:t>At beginning,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/>
                  <a:t>.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Suppose the assumption is true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before Union(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). Let </a:t>
                </a:r>
                <a:r>
                  <a:rPr lang="en-US" dirty="0"/>
                  <a:t>the size and height of the resulting tree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have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have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Case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similar to case 1.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89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57" y="474132"/>
            <a:ext cx="6523285" cy="2583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929467"/>
                <a:ext cx="8102600" cy="3522133"/>
              </a:xfrm>
            </p:spPr>
            <p:txBody>
              <a:bodyPr/>
              <a:lstStyle/>
              <a:p>
                <a:r>
                  <a:rPr lang="en-US" dirty="0" smtClean="0"/>
                  <a:t>Idea:</a:t>
                </a:r>
              </a:p>
              <a:p>
                <a:pPr lvl="1"/>
                <a:r>
                  <a:rPr lang="en-US" dirty="0" smtClean="0"/>
                  <a:t>We have visited a number of nodes after Find-Set(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), and have reached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We already know that these nodes belong to the set represented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Why not just set the parent pointers of these nodes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directly?</a:t>
                </a:r>
              </a:p>
              <a:p>
                <a:pPr lvl="2"/>
                <a:r>
                  <a:rPr lang="en-US" dirty="0" smtClean="0"/>
                  <a:t>Future operations will be faster!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This results in a running time that is practically a constant (but theoretically not).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See textbook for details (not required).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929467"/>
                <a:ext cx="8102600" cy="3522133"/>
              </a:xfrm>
              <a:blipFill rotWithShape="0">
                <a:blip r:embed="rId3"/>
                <a:stretch>
                  <a:fillRect l="-602" r="-226" b="-2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97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16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ln/>
              <a:extLst>
                <a:ext uri="{91240B29-F687-4F45-9708-019B960494DF}">
                  <a14:hiddenLine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dirty="0" smtClean="0"/>
                  <a:t>Minimum spanning tree.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a connected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undirected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with real-valued edge weights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an MST is a subset of the edges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tree that connects all nodes whose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sum of edge weights is minimized.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0" lvl="2" indent="0"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/>
                </a:r>
                <a:br>
                  <a:rPr lang="en-US" altLang="en-US" dirty="0" smtClean="0">
                    <a:solidFill>
                      <a:srgbClr val="003399"/>
                    </a:solidFill>
                  </a:rPr>
                </a:br>
                <a:r>
                  <a:rPr lang="en-US" altLang="en-US" dirty="0" smtClean="0">
                    <a:solidFill>
                      <a:srgbClr val="003399"/>
                    </a:solidFill>
                  </a:rPr>
                  <a:t>Applications:</a:t>
                </a:r>
                <a:r>
                  <a:rPr lang="en-US" altLang="en-US" dirty="0" smtClean="0"/>
                  <a:t> telephone, </a:t>
                </a:r>
                <a:r>
                  <a:rPr lang="en-US" altLang="en-US" dirty="0"/>
                  <a:t>electrical, hydraulic, TV cable, computer, </a:t>
                </a:r>
                <a:r>
                  <a:rPr lang="en-US" altLang="en-US" dirty="0" smtClean="0"/>
                  <a:t>road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81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155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384A-BD1C-4EC6-A358-FB2026A4646C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581636" name="Oval 4"/>
          <p:cNvSpPr>
            <a:spLocks noChangeAspect="1" noChangeArrowheads="1"/>
          </p:cNvSpPr>
          <p:nvPr/>
        </p:nvSpPr>
        <p:spPr bwMode="auto">
          <a:xfrm>
            <a:off x="609600" y="2789238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37" name="Oval 5"/>
          <p:cNvSpPr>
            <a:spLocks noChangeAspect="1" noChangeArrowheads="1"/>
          </p:cNvSpPr>
          <p:nvPr/>
        </p:nvSpPr>
        <p:spPr bwMode="auto">
          <a:xfrm>
            <a:off x="4211638" y="25447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38" name="Oval 6"/>
          <p:cNvSpPr>
            <a:spLocks noChangeAspect="1" noChangeArrowheads="1"/>
          </p:cNvSpPr>
          <p:nvPr/>
        </p:nvSpPr>
        <p:spPr bwMode="auto">
          <a:xfrm>
            <a:off x="3956050" y="418147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39" name="Oval 7"/>
          <p:cNvSpPr>
            <a:spLocks noChangeAspect="1" noChangeArrowheads="1"/>
          </p:cNvSpPr>
          <p:nvPr/>
        </p:nvSpPr>
        <p:spPr bwMode="auto">
          <a:xfrm>
            <a:off x="1403350" y="2544763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0" name="Oval 8"/>
          <p:cNvSpPr>
            <a:spLocks noChangeAspect="1" noChangeArrowheads="1"/>
          </p:cNvSpPr>
          <p:nvPr/>
        </p:nvSpPr>
        <p:spPr bwMode="auto">
          <a:xfrm>
            <a:off x="1509713" y="324485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1" name="Oval 9"/>
          <p:cNvSpPr>
            <a:spLocks noChangeAspect="1" noChangeArrowheads="1"/>
          </p:cNvSpPr>
          <p:nvPr/>
        </p:nvSpPr>
        <p:spPr bwMode="auto">
          <a:xfrm>
            <a:off x="1293813" y="41576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2" name="Oval 10"/>
          <p:cNvSpPr>
            <a:spLocks noChangeAspect="1" noChangeArrowheads="1"/>
          </p:cNvSpPr>
          <p:nvPr/>
        </p:nvSpPr>
        <p:spPr bwMode="auto">
          <a:xfrm>
            <a:off x="3587750" y="3419475"/>
            <a:ext cx="182563" cy="1841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1643" name="Oval 11"/>
          <p:cNvSpPr>
            <a:spLocks noChangeAspect="1" noChangeArrowheads="1"/>
          </p:cNvSpPr>
          <p:nvPr/>
        </p:nvSpPr>
        <p:spPr bwMode="auto">
          <a:xfrm>
            <a:off x="2357438" y="362585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81644" name="AutoShape 12"/>
          <p:cNvCxnSpPr>
            <a:cxnSpLocks noChangeShapeType="1"/>
            <a:stCxn id="581636" idx="7"/>
            <a:endCxn id="581639" idx="2"/>
          </p:cNvCxnSpPr>
          <p:nvPr/>
        </p:nvCxnSpPr>
        <p:spPr bwMode="auto">
          <a:xfrm flipV="1">
            <a:off x="765175" y="2636838"/>
            <a:ext cx="638175" cy="1793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5" name="AutoShape 13"/>
          <p:cNvCxnSpPr>
            <a:cxnSpLocks noChangeShapeType="1"/>
            <a:stCxn id="581636" idx="5"/>
            <a:endCxn id="581640" idx="2"/>
          </p:cNvCxnSpPr>
          <p:nvPr/>
        </p:nvCxnSpPr>
        <p:spPr bwMode="auto">
          <a:xfrm>
            <a:off x="765175" y="2944813"/>
            <a:ext cx="744538" cy="3921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6" name="AutoShape 14"/>
          <p:cNvCxnSpPr>
            <a:cxnSpLocks noChangeShapeType="1"/>
            <a:stCxn id="581636" idx="4"/>
            <a:endCxn id="581641" idx="0"/>
          </p:cNvCxnSpPr>
          <p:nvPr/>
        </p:nvCxnSpPr>
        <p:spPr bwMode="auto">
          <a:xfrm>
            <a:off x="701675" y="2971800"/>
            <a:ext cx="684213" cy="118586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7" name="AutoShape 15"/>
          <p:cNvCxnSpPr>
            <a:cxnSpLocks noChangeShapeType="1"/>
            <a:stCxn id="581640" idx="6"/>
            <a:endCxn id="581637" idx="2"/>
          </p:cNvCxnSpPr>
          <p:nvPr/>
        </p:nvCxnSpPr>
        <p:spPr bwMode="auto">
          <a:xfrm flipV="1">
            <a:off x="1692275" y="2636838"/>
            <a:ext cx="2519363" cy="7000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8" name="AutoShape 16"/>
          <p:cNvCxnSpPr>
            <a:cxnSpLocks noChangeShapeType="1"/>
            <a:stCxn id="581642" idx="7"/>
            <a:endCxn id="581637" idx="4"/>
          </p:cNvCxnSpPr>
          <p:nvPr/>
        </p:nvCxnSpPr>
        <p:spPr bwMode="auto">
          <a:xfrm flipV="1">
            <a:off x="3743325" y="2727325"/>
            <a:ext cx="560388" cy="7191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9" name="AutoShape 17"/>
          <p:cNvCxnSpPr>
            <a:cxnSpLocks noChangeShapeType="1"/>
            <a:stCxn id="581640" idx="5"/>
            <a:endCxn id="581643" idx="1"/>
          </p:cNvCxnSpPr>
          <p:nvPr/>
        </p:nvCxnSpPr>
        <p:spPr bwMode="auto">
          <a:xfrm>
            <a:off x="1665288" y="3400425"/>
            <a:ext cx="719137" cy="2524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0" name="AutoShape 18"/>
          <p:cNvCxnSpPr>
            <a:cxnSpLocks noChangeShapeType="1"/>
            <a:stCxn id="581643" idx="5"/>
            <a:endCxn id="581638" idx="2"/>
          </p:cNvCxnSpPr>
          <p:nvPr/>
        </p:nvCxnSpPr>
        <p:spPr bwMode="auto">
          <a:xfrm>
            <a:off x="2513013" y="3781425"/>
            <a:ext cx="1443037" cy="4921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1" name="AutoShape 19"/>
          <p:cNvCxnSpPr>
            <a:cxnSpLocks noChangeShapeType="1"/>
            <a:stCxn id="581643" idx="6"/>
            <a:endCxn id="581642" idx="2"/>
          </p:cNvCxnSpPr>
          <p:nvPr/>
        </p:nvCxnSpPr>
        <p:spPr bwMode="auto">
          <a:xfrm flipV="1">
            <a:off x="2540000" y="3511550"/>
            <a:ext cx="1047750" cy="2063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2" name="AutoShape 20"/>
          <p:cNvCxnSpPr>
            <a:cxnSpLocks noChangeShapeType="1"/>
            <a:stCxn id="581642" idx="5"/>
            <a:endCxn id="581638" idx="0"/>
          </p:cNvCxnSpPr>
          <p:nvPr/>
        </p:nvCxnSpPr>
        <p:spPr bwMode="auto">
          <a:xfrm>
            <a:off x="3743325" y="3576638"/>
            <a:ext cx="304800" cy="6048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3" name="AutoShape 21"/>
          <p:cNvCxnSpPr>
            <a:cxnSpLocks noChangeShapeType="1"/>
            <a:stCxn id="581637" idx="3"/>
            <a:endCxn id="581643" idx="7"/>
          </p:cNvCxnSpPr>
          <p:nvPr/>
        </p:nvCxnSpPr>
        <p:spPr bwMode="auto">
          <a:xfrm flipH="1">
            <a:off x="2513013" y="2700338"/>
            <a:ext cx="1725612" cy="9525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4" name="AutoShape 22"/>
          <p:cNvCxnSpPr>
            <a:cxnSpLocks noChangeShapeType="1"/>
            <a:stCxn id="581640" idx="4"/>
            <a:endCxn id="581641" idx="7"/>
          </p:cNvCxnSpPr>
          <p:nvPr/>
        </p:nvCxnSpPr>
        <p:spPr bwMode="auto">
          <a:xfrm flipH="1">
            <a:off x="1449388" y="3427413"/>
            <a:ext cx="152400" cy="757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5" name="AutoShape 23"/>
          <p:cNvCxnSpPr>
            <a:cxnSpLocks noChangeShapeType="1"/>
            <a:stCxn id="581641" idx="6"/>
            <a:endCxn id="581643" idx="3"/>
          </p:cNvCxnSpPr>
          <p:nvPr/>
        </p:nvCxnSpPr>
        <p:spPr bwMode="auto">
          <a:xfrm flipV="1">
            <a:off x="1476375" y="3781425"/>
            <a:ext cx="908050" cy="4683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6" name="AutoShape 24"/>
          <p:cNvCxnSpPr>
            <a:cxnSpLocks noChangeShapeType="1"/>
            <a:stCxn id="581639" idx="6"/>
            <a:endCxn id="581637" idx="1"/>
          </p:cNvCxnSpPr>
          <p:nvPr/>
        </p:nvCxnSpPr>
        <p:spPr bwMode="auto">
          <a:xfrm flipV="1">
            <a:off x="1585913" y="2571750"/>
            <a:ext cx="2652712" cy="650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7" name="AutoShape 25"/>
          <p:cNvCxnSpPr>
            <a:cxnSpLocks noChangeShapeType="1"/>
            <a:stCxn id="581641" idx="6"/>
            <a:endCxn id="581638" idx="3"/>
          </p:cNvCxnSpPr>
          <p:nvPr/>
        </p:nvCxnSpPr>
        <p:spPr bwMode="auto">
          <a:xfrm>
            <a:off x="1476375" y="4249738"/>
            <a:ext cx="2506663" cy="873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1914525" y="3440113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5</a:t>
            </a:r>
          </a:p>
        </p:txBody>
      </p: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2416175" y="2978150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23</a:t>
            </a:r>
          </a:p>
        </p:txBody>
      </p:sp>
      <p:sp>
        <p:nvSpPr>
          <p:cNvPr id="581660" name="Text Box 28"/>
          <p:cNvSpPr txBox="1">
            <a:spLocks noChangeArrowheads="1"/>
          </p:cNvSpPr>
          <p:nvPr/>
        </p:nvSpPr>
        <p:spPr bwMode="auto">
          <a:xfrm>
            <a:off x="1828800" y="3952422"/>
            <a:ext cx="2540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10 </a:t>
            </a:r>
          </a:p>
        </p:txBody>
      </p:sp>
      <p:sp>
        <p:nvSpPr>
          <p:cNvPr id="581661" name="Text Box 29"/>
          <p:cNvSpPr txBox="1">
            <a:spLocks noChangeArrowheads="1"/>
          </p:cNvSpPr>
          <p:nvPr/>
        </p:nvSpPr>
        <p:spPr bwMode="auto">
          <a:xfrm>
            <a:off x="2417763" y="4211411"/>
            <a:ext cx="2667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21</a:t>
            </a:r>
          </a:p>
        </p:txBody>
      </p:sp>
      <p:sp>
        <p:nvSpPr>
          <p:cNvPr id="581662" name="Text Box 30"/>
          <p:cNvSpPr txBox="1">
            <a:spLocks noChangeArrowheads="1"/>
          </p:cNvSpPr>
          <p:nvPr/>
        </p:nvSpPr>
        <p:spPr bwMode="auto">
          <a:xfrm>
            <a:off x="2994818" y="3896525"/>
            <a:ext cx="289719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14</a:t>
            </a:r>
          </a:p>
        </p:txBody>
      </p:sp>
      <p:sp>
        <p:nvSpPr>
          <p:cNvPr id="581663" name="Text Box 31"/>
          <p:cNvSpPr txBox="1">
            <a:spLocks noChangeArrowheads="1"/>
          </p:cNvSpPr>
          <p:nvPr/>
        </p:nvSpPr>
        <p:spPr bwMode="auto">
          <a:xfrm>
            <a:off x="2506663" y="2536372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24</a:t>
            </a:r>
          </a:p>
        </p:txBody>
      </p:sp>
      <p:sp>
        <p:nvSpPr>
          <p:cNvPr id="581664" name="Text Box 32"/>
          <p:cNvSpPr txBox="1">
            <a:spLocks noChangeArrowheads="1"/>
          </p:cNvSpPr>
          <p:nvPr/>
        </p:nvSpPr>
        <p:spPr bwMode="auto">
          <a:xfrm>
            <a:off x="966107" y="3581400"/>
            <a:ext cx="246063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16</a:t>
            </a:r>
          </a:p>
        </p:txBody>
      </p:sp>
      <p:sp>
        <p:nvSpPr>
          <p:cNvPr id="581665" name="Text Box 33"/>
          <p:cNvSpPr txBox="1">
            <a:spLocks noChangeArrowheads="1"/>
          </p:cNvSpPr>
          <p:nvPr/>
        </p:nvSpPr>
        <p:spPr bwMode="auto">
          <a:xfrm>
            <a:off x="1117600" y="309517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 6</a:t>
            </a:r>
          </a:p>
        </p:txBody>
      </p:sp>
      <p:sp>
        <p:nvSpPr>
          <p:cNvPr id="581666" name="Text Box 34"/>
          <p:cNvSpPr txBox="1">
            <a:spLocks noChangeArrowheads="1"/>
          </p:cNvSpPr>
          <p:nvPr/>
        </p:nvSpPr>
        <p:spPr bwMode="auto">
          <a:xfrm>
            <a:off x="981075" y="262572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4</a:t>
            </a:r>
          </a:p>
        </p:txBody>
      </p:sp>
      <p:sp>
        <p:nvSpPr>
          <p:cNvPr id="581667" name="Text Box 35"/>
          <p:cNvSpPr txBox="1">
            <a:spLocks noChangeArrowheads="1"/>
          </p:cNvSpPr>
          <p:nvPr/>
        </p:nvSpPr>
        <p:spPr bwMode="auto">
          <a:xfrm>
            <a:off x="3095625" y="3177722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18</a:t>
            </a:r>
          </a:p>
        </p:txBody>
      </p:sp>
      <p:sp>
        <p:nvSpPr>
          <p:cNvPr id="581668" name="Text Box 36"/>
          <p:cNvSpPr txBox="1">
            <a:spLocks noChangeArrowheads="1"/>
          </p:cNvSpPr>
          <p:nvPr/>
        </p:nvSpPr>
        <p:spPr bwMode="auto">
          <a:xfrm>
            <a:off x="3861708" y="3054350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/>
              <a:t>9</a:t>
            </a:r>
          </a:p>
        </p:txBody>
      </p:sp>
      <p:sp>
        <p:nvSpPr>
          <p:cNvPr id="581669" name="Text Box 37"/>
          <p:cNvSpPr txBox="1">
            <a:spLocks noChangeArrowheads="1"/>
          </p:cNvSpPr>
          <p:nvPr/>
        </p:nvSpPr>
        <p:spPr bwMode="auto">
          <a:xfrm>
            <a:off x="3827463" y="3825875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581670" name="Text Box 38"/>
          <p:cNvSpPr txBox="1">
            <a:spLocks noChangeArrowheads="1"/>
          </p:cNvSpPr>
          <p:nvPr/>
        </p:nvSpPr>
        <p:spPr bwMode="auto">
          <a:xfrm>
            <a:off x="3049588" y="3521075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581671" name="Text Box 39"/>
          <p:cNvSpPr txBox="1">
            <a:spLocks noChangeArrowheads="1"/>
          </p:cNvSpPr>
          <p:nvPr/>
        </p:nvSpPr>
        <p:spPr bwMode="auto">
          <a:xfrm>
            <a:off x="1411288" y="371316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 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49800" y="2473325"/>
            <a:ext cx="3784600" cy="1895475"/>
            <a:chOff x="4749800" y="2473325"/>
            <a:chExt cx="3784600" cy="1895475"/>
          </a:xfrm>
        </p:grpSpPr>
        <p:sp>
          <p:nvSpPr>
            <p:cNvPr id="581672" name="Oval 40"/>
            <p:cNvSpPr>
              <a:spLocks noChangeAspect="1" noChangeArrowheads="1"/>
            </p:cNvSpPr>
            <p:nvPr/>
          </p:nvSpPr>
          <p:spPr bwMode="auto">
            <a:xfrm>
              <a:off x="4749800" y="2794000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3" name="Oval 41"/>
            <p:cNvSpPr>
              <a:spLocks noChangeAspect="1" noChangeArrowheads="1"/>
            </p:cNvSpPr>
            <p:nvPr/>
          </p:nvSpPr>
          <p:spPr bwMode="auto">
            <a:xfrm>
              <a:off x="8351838" y="24733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4" name="Oval 42"/>
            <p:cNvSpPr>
              <a:spLocks noChangeAspect="1" noChangeArrowheads="1"/>
            </p:cNvSpPr>
            <p:nvPr/>
          </p:nvSpPr>
          <p:spPr bwMode="auto">
            <a:xfrm>
              <a:off x="8096250" y="4186238"/>
              <a:ext cx="182563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5" name="Oval 43"/>
            <p:cNvSpPr>
              <a:spLocks noChangeAspect="1" noChangeArrowheads="1"/>
            </p:cNvSpPr>
            <p:nvPr/>
          </p:nvSpPr>
          <p:spPr bwMode="auto">
            <a:xfrm>
              <a:off x="5543550" y="2549525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6" name="Oval 44"/>
            <p:cNvSpPr>
              <a:spLocks noChangeAspect="1" noChangeArrowheads="1"/>
            </p:cNvSpPr>
            <p:nvPr/>
          </p:nvSpPr>
          <p:spPr bwMode="auto">
            <a:xfrm>
              <a:off x="5649913" y="3249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7" name="Oval 45"/>
            <p:cNvSpPr>
              <a:spLocks noChangeAspect="1" noChangeArrowheads="1"/>
            </p:cNvSpPr>
            <p:nvPr/>
          </p:nvSpPr>
          <p:spPr bwMode="auto">
            <a:xfrm>
              <a:off x="5434013" y="41624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8" name="Oval 46"/>
            <p:cNvSpPr>
              <a:spLocks noChangeAspect="1" noChangeArrowheads="1"/>
            </p:cNvSpPr>
            <p:nvPr/>
          </p:nvSpPr>
          <p:spPr bwMode="auto">
            <a:xfrm>
              <a:off x="7727950" y="3424238"/>
              <a:ext cx="182563" cy="1841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581679" name="Oval 47"/>
            <p:cNvSpPr>
              <a:spLocks noChangeAspect="1" noChangeArrowheads="1"/>
            </p:cNvSpPr>
            <p:nvPr/>
          </p:nvSpPr>
          <p:spPr bwMode="auto">
            <a:xfrm>
              <a:off x="6497638" y="3630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cxnSp>
          <p:nvCxnSpPr>
            <p:cNvPr id="581680" name="AutoShape 48"/>
            <p:cNvCxnSpPr>
              <a:cxnSpLocks noChangeShapeType="1"/>
              <a:stCxn id="581672" idx="7"/>
              <a:endCxn id="581675" idx="2"/>
            </p:cNvCxnSpPr>
            <p:nvPr/>
          </p:nvCxnSpPr>
          <p:spPr bwMode="auto">
            <a:xfrm flipV="1">
              <a:off x="4905375" y="2641600"/>
              <a:ext cx="638175" cy="17938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1" name="AutoShape 49"/>
            <p:cNvCxnSpPr>
              <a:cxnSpLocks noChangeShapeType="1"/>
              <a:stCxn id="581672" idx="5"/>
              <a:endCxn id="581676" idx="2"/>
            </p:cNvCxnSpPr>
            <p:nvPr/>
          </p:nvCxnSpPr>
          <p:spPr bwMode="auto">
            <a:xfrm>
              <a:off x="4905375" y="2949575"/>
              <a:ext cx="744538" cy="392113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2" name="AutoShape 50"/>
            <p:cNvCxnSpPr>
              <a:cxnSpLocks noChangeShapeType="1"/>
              <a:stCxn id="581672" idx="4"/>
              <a:endCxn id="581677" idx="0"/>
            </p:cNvCxnSpPr>
            <p:nvPr/>
          </p:nvCxnSpPr>
          <p:spPr bwMode="auto">
            <a:xfrm>
              <a:off x="4841875" y="2976563"/>
              <a:ext cx="684213" cy="118586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3" name="AutoShape 51"/>
            <p:cNvCxnSpPr>
              <a:cxnSpLocks noChangeShapeType="1"/>
              <a:stCxn id="581676" idx="6"/>
              <a:endCxn id="581673" idx="2"/>
            </p:cNvCxnSpPr>
            <p:nvPr/>
          </p:nvCxnSpPr>
          <p:spPr bwMode="auto">
            <a:xfrm flipV="1">
              <a:off x="5832475" y="2565400"/>
              <a:ext cx="2519363" cy="776288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4" name="AutoShape 52"/>
            <p:cNvCxnSpPr>
              <a:cxnSpLocks noChangeShapeType="1"/>
              <a:stCxn id="581678" idx="7"/>
              <a:endCxn id="581673" idx="4"/>
            </p:cNvCxnSpPr>
            <p:nvPr/>
          </p:nvCxnSpPr>
          <p:spPr bwMode="auto">
            <a:xfrm flipV="1">
              <a:off x="7883525" y="2655888"/>
              <a:ext cx="560388" cy="795337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5" name="AutoShape 53"/>
            <p:cNvCxnSpPr>
              <a:cxnSpLocks noChangeShapeType="1"/>
              <a:stCxn id="581676" idx="5"/>
              <a:endCxn id="581679" idx="1"/>
            </p:cNvCxnSpPr>
            <p:nvPr/>
          </p:nvCxnSpPr>
          <p:spPr bwMode="auto">
            <a:xfrm>
              <a:off x="5805488" y="3405188"/>
              <a:ext cx="719137" cy="252412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6" name="AutoShape 54"/>
            <p:cNvCxnSpPr>
              <a:cxnSpLocks noChangeShapeType="1"/>
              <a:stCxn id="581679" idx="5"/>
              <a:endCxn id="581674" idx="2"/>
            </p:cNvCxnSpPr>
            <p:nvPr/>
          </p:nvCxnSpPr>
          <p:spPr bwMode="auto">
            <a:xfrm>
              <a:off x="6653213" y="3786188"/>
              <a:ext cx="1443037" cy="492125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7" name="AutoShape 55"/>
            <p:cNvCxnSpPr>
              <a:cxnSpLocks noChangeShapeType="1"/>
              <a:stCxn id="581679" idx="6"/>
              <a:endCxn id="581678" idx="2"/>
            </p:cNvCxnSpPr>
            <p:nvPr/>
          </p:nvCxnSpPr>
          <p:spPr bwMode="auto">
            <a:xfrm flipV="1">
              <a:off x="6680200" y="3516313"/>
              <a:ext cx="1047750" cy="206375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8" name="AutoShape 56"/>
            <p:cNvCxnSpPr>
              <a:cxnSpLocks noChangeShapeType="1"/>
              <a:stCxn id="581678" idx="5"/>
              <a:endCxn id="581674" idx="0"/>
            </p:cNvCxnSpPr>
            <p:nvPr/>
          </p:nvCxnSpPr>
          <p:spPr bwMode="auto">
            <a:xfrm>
              <a:off x="7883525" y="3581400"/>
              <a:ext cx="304800" cy="6048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89" name="AutoShape 57"/>
            <p:cNvCxnSpPr>
              <a:cxnSpLocks noChangeShapeType="1"/>
              <a:stCxn id="581673" idx="3"/>
              <a:endCxn id="581679" idx="7"/>
            </p:cNvCxnSpPr>
            <p:nvPr/>
          </p:nvCxnSpPr>
          <p:spPr bwMode="auto">
            <a:xfrm flipH="1">
              <a:off x="6653213" y="2628900"/>
              <a:ext cx="1725612" cy="102870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0" name="AutoShape 58"/>
            <p:cNvCxnSpPr>
              <a:cxnSpLocks noChangeShapeType="1"/>
              <a:stCxn id="581676" idx="4"/>
              <a:endCxn id="581677" idx="7"/>
            </p:cNvCxnSpPr>
            <p:nvPr/>
          </p:nvCxnSpPr>
          <p:spPr bwMode="auto">
            <a:xfrm flipH="1">
              <a:off x="5589588" y="3432175"/>
              <a:ext cx="152400" cy="7572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1" name="AutoShape 59"/>
            <p:cNvCxnSpPr>
              <a:cxnSpLocks noChangeShapeType="1"/>
              <a:stCxn id="581677" idx="6"/>
              <a:endCxn id="581679" idx="3"/>
            </p:cNvCxnSpPr>
            <p:nvPr/>
          </p:nvCxnSpPr>
          <p:spPr bwMode="auto">
            <a:xfrm flipV="1">
              <a:off x="5616575" y="3786188"/>
              <a:ext cx="908050" cy="46831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2" name="AutoShape 60"/>
            <p:cNvCxnSpPr>
              <a:cxnSpLocks noChangeShapeType="1"/>
              <a:stCxn id="581675" idx="6"/>
              <a:endCxn id="581673" idx="1"/>
            </p:cNvCxnSpPr>
            <p:nvPr/>
          </p:nvCxnSpPr>
          <p:spPr bwMode="auto">
            <a:xfrm flipV="1">
              <a:off x="5726113" y="2500313"/>
              <a:ext cx="2652712" cy="141287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1693" name="AutoShape 61"/>
            <p:cNvCxnSpPr>
              <a:cxnSpLocks noChangeShapeType="1"/>
              <a:stCxn id="581677" idx="6"/>
              <a:endCxn id="581674" idx="3"/>
            </p:cNvCxnSpPr>
            <p:nvPr/>
          </p:nvCxnSpPr>
          <p:spPr bwMode="auto">
            <a:xfrm>
              <a:off x="5616575" y="4254500"/>
              <a:ext cx="2506663" cy="87313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81694" name="Text Box 62"/>
            <p:cNvSpPr txBox="1">
              <a:spLocks noChangeArrowheads="1"/>
            </p:cNvSpPr>
            <p:nvPr/>
          </p:nvSpPr>
          <p:spPr bwMode="auto">
            <a:xfrm>
              <a:off x="6054725" y="344487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5</a:t>
              </a:r>
            </a:p>
          </p:txBody>
        </p:sp>
        <p:sp>
          <p:nvSpPr>
            <p:cNvPr id="581695" name="Text Box 63"/>
            <p:cNvSpPr txBox="1">
              <a:spLocks noChangeArrowheads="1"/>
            </p:cNvSpPr>
            <p:nvPr/>
          </p:nvSpPr>
          <p:spPr bwMode="auto">
            <a:xfrm>
              <a:off x="5257800" y="3116263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6</a:t>
              </a:r>
            </a:p>
          </p:txBody>
        </p:sp>
        <p:sp>
          <p:nvSpPr>
            <p:cNvPr id="581696" name="Text Box 64"/>
            <p:cNvSpPr txBox="1">
              <a:spLocks noChangeArrowheads="1"/>
            </p:cNvSpPr>
            <p:nvPr/>
          </p:nvSpPr>
          <p:spPr bwMode="auto">
            <a:xfrm>
              <a:off x="5121275" y="2630488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4</a:t>
              </a:r>
            </a:p>
          </p:txBody>
        </p:sp>
        <p:sp>
          <p:nvSpPr>
            <p:cNvPr id="581697" name="Text Box 65"/>
            <p:cNvSpPr txBox="1">
              <a:spLocks noChangeArrowheads="1"/>
            </p:cNvSpPr>
            <p:nvPr/>
          </p:nvSpPr>
          <p:spPr bwMode="auto">
            <a:xfrm>
              <a:off x="8026400" y="3059113"/>
              <a:ext cx="277813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9</a:t>
              </a:r>
            </a:p>
          </p:txBody>
        </p:sp>
        <p:sp>
          <p:nvSpPr>
            <p:cNvPr id="581698" name="Text Box 66"/>
            <p:cNvSpPr txBox="1">
              <a:spLocks noChangeArrowheads="1"/>
            </p:cNvSpPr>
            <p:nvPr/>
          </p:nvSpPr>
          <p:spPr bwMode="auto">
            <a:xfrm>
              <a:off x="7967663" y="38306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581699" name="Text Box 67"/>
            <p:cNvSpPr txBox="1">
              <a:spLocks noChangeArrowheads="1"/>
            </p:cNvSpPr>
            <p:nvPr/>
          </p:nvSpPr>
          <p:spPr bwMode="auto">
            <a:xfrm>
              <a:off x="7189788" y="35258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11</a:t>
              </a:r>
            </a:p>
          </p:txBody>
        </p:sp>
        <p:sp>
          <p:nvSpPr>
            <p:cNvPr id="581700" name="Text Box 68"/>
            <p:cNvSpPr txBox="1">
              <a:spLocks noChangeArrowheads="1"/>
            </p:cNvSpPr>
            <p:nvPr/>
          </p:nvSpPr>
          <p:spPr bwMode="auto">
            <a:xfrm>
              <a:off x="5549900" y="371792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003399"/>
                  </a:solidFill>
                </a:rPr>
                <a:t>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1701" name="Text Box 69"/>
              <p:cNvSpPr txBox="1">
                <a:spLocks noChangeArrowheads="1"/>
              </p:cNvSpPr>
              <p:nvPr/>
            </p:nvSpPr>
            <p:spPr bwMode="auto">
              <a:xfrm>
                <a:off x="1905000" y="4551363"/>
                <a:ext cx="1295400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581701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4551363"/>
                <a:ext cx="1295400" cy="369974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702" name="Text Box 70"/>
              <p:cNvSpPr txBox="1">
                <a:spLocks noChangeArrowheads="1"/>
              </p:cNvSpPr>
              <p:nvPr/>
            </p:nvSpPr>
            <p:spPr bwMode="auto">
              <a:xfrm>
                <a:off x="5767388" y="4551363"/>
                <a:ext cx="2143125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</m:t>
                      </m:r>
                      <m:r>
                        <a:rPr lang="en-US" altLang="en-US" sz="18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𝑒</m:t>
                      </m:r>
                      <m:r>
                        <a:rPr lang="en-US" altLang="en-US" sz="18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en-US" sz="18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)=50</m:t>
                      </m:r>
                    </m:oMath>
                  </m:oMathPara>
                </a14:m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1702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7388" y="4551363"/>
                <a:ext cx="2143125" cy="369974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505199"/>
                <a:ext cx="7848600" cy="2819399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edges are already sorted and we use path compression, then the running time is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505199"/>
                <a:ext cx="7848600" cy="28193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"/>
              <p:cNvSpPr txBox="1">
                <a:spLocks noChangeArrowheads="1"/>
              </p:cNvSpPr>
              <p:nvPr/>
            </p:nvSpPr>
            <p:spPr bwMode="auto">
              <a:xfrm>
                <a:off x="1265766" y="960971"/>
                <a:ext cx="6612467" cy="2345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MST-</a:t>
                </a:r>
                <a:r>
                  <a:rPr lang="en-US" altLang="en-US" b="1" u="sng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Kruskal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Make-Set(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𝒗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edges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into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increasing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 by weight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edge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𝐸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taken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 the above order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b="1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Find-Set(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output 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Union(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766" y="960971"/>
                <a:ext cx="6612467" cy="2345257"/>
              </a:xfrm>
              <a:prstGeom prst="rect">
                <a:avLst/>
              </a:prstGeom>
              <a:blipFill rotWithShape="0">
                <a:blip r:embed="rId3"/>
                <a:stretch>
                  <a:fillRect r="-1107" b="-7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2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Removing the distinct weight assumption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750852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Idea: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Use a tie-breaker to make equal weights look different</a:t>
                </a:r>
                <a:endParaRPr lang="en-US" altLang="en-US" dirty="0"/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Why does this work?</a:t>
                </a:r>
              </a:p>
              <a:p>
                <a:pPr lvl="1"/>
                <a:r>
                  <a:rPr lang="en-US" altLang="en-US" dirty="0" smtClean="0"/>
                  <a:t>Imagine that the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 smtClean="0"/>
                  <a:t> is a sufficiently small number</a:t>
                </a:r>
              </a:p>
              <a:p>
                <a:pPr lvl="1"/>
                <a:r>
                  <a:rPr lang="en-US" altLang="en-US" dirty="0" smtClean="0"/>
                  <a:t>Running the algorithm with the above tie-breaker is the same as running the original algorithm on the modified weights</a:t>
                </a:r>
              </a:p>
              <a:p>
                <a:pPr lvl="1"/>
                <a:r>
                  <a:rPr lang="en-US" altLang="en-US" dirty="0" smtClean="0"/>
                  <a:t>The MST on the modified weights must also be an MST on the original weights,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dirty="0" smtClean="0"/>
                  <a:t> small enough</a:t>
                </a:r>
              </a:p>
              <a:p>
                <a:r>
                  <a:rPr lang="en-US" altLang="en-US" dirty="0" smtClean="0"/>
                  <a:t>Note: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In fact, even if we don’t use a tie breaker, both Prim’s and </a:t>
                </a:r>
                <a:r>
                  <a:rPr lang="en-US" altLang="en-US" dirty="0" err="1" smtClean="0">
                    <a:solidFill>
                      <a:schemeClr val="tx1"/>
                    </a:solidFill>
                  </a:rPr>
                  <a:t>Kruskal’s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 algorithm are still correct. But the proof of correctness is more complicated (see textbook for details).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50852"/>
                <a:ext cx="7848600" cy="5410200"/>
              </a:xfrm>
              <a:blipFill rotWithShape="0">
                <a:blip r:embed="rId2"/>
                <a:stretch>
                  <a:fillRect l="-621" b="-2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6DAF-AD32-4F95-AD6B-79D11E23FF27}" type="slidenum">
              <a:rPr lang="en-US" altLang="en-US"/>
              <a:pPr/>
              <a:t>21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24" name="Text Box 4"/>
              <p:cNvSpPr txBox="1">
                <a:spLocks noChangeArrowheads="1"/>
              </p:cNvSpPr>
              <p:nvPr/>
            </p:nvSpPr>
            <p:spPr bwMode="auto">
              <a:xfrm>
                <a:off x="1849146" y="1328169"/>
                <a:ext cx="6040438" cy="1169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lIns="182880" tIns="91440" rIns="137160" bIns="91440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boolean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less(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then return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true</a:t>
                </a:r>
              </a:p>
              <a:p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then return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false</a:t>
                </a:r>
              </a:p>
              <a:p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then </a:t>
                </a:r>
                <a:r>
                  <a:rPr lang="en-US" altLang="en-US" b="1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return </a:t>
                </a: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true</a:t>
                </a:r>
                <a:endParaRPr lang="en-US" altLang="en-US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9632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146" y="1328169"/>
                <a:ext cx="6040438" cy="1169551"/>
              </a:xfrm>
              <a:prstGeom prst="rect">
                <a:avLst/>
              </a:prstGeom>
              <a:blipFill rotWithShape="0">
                <a:blip r:embed="rId3"/>
                <a:stretch>
                  <a:fillRect b="-208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uiExpand="1" build="p"/>
      <p:bldP spid="6963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Prim's </a:t>
            </a:r>
            <a:r>
              <a:rPr lang="en-US" altLang="en-US" dirty="0" smtClean="0"/>
              <a:t>Algorithm: Idea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621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Prim's algorithm</a:t>
                </a:r>
                <a:endParaRPr lang="en-US" altLang="en-US" dirty="0" smtClean="0">
                  <a:solidFill>
                    <a:schemeClr val="hlink"/>
                  </a:solidFill>
                </a:endParaRPr>
              </a:p>
              <a:p>
                <a:pPr lvl="1"/>
                <a:r>
                  <a:rPr lang="en-US" alt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 = {any one node}.</a:t>
                </a:r>
              </a:p>
              <a:p>
                <a:pPr lvl="1"/>
                <a:r>
                  <a:rPr lang="en-US" altLang="en-US" dirty="0" smtClean="0"/>
                  <a:t>Add </a:t>
                </a:r>
                <a:r>
                  <a:rPr lang="en-US" altLang="en-US" dirty="0"/>
                  <a:t>min cost </a:t>
                </a:r>
                <a:r>
                  <a:rPr lang="en-US" altLang="en-US" dirty="0" smtClean="0"/>
                  <a:t>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b="0" dirty="0" smtClean="0"/>
              </a:p>
              <a:p>
                <a:pPr lvl="1"/>
                <a:r>
                  <a:rPr lang="en-US" alt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Repeat until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60621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6F2A-BFF6-4786-9BAC-9A684F2D923C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606237" name="Freeform 29"/>
          <p:cNvSpPr>
            <a:spLocks/>
          </p:cNvSpPr>
          <p:nvPr/>
        </p:nvSpPr>
        <p:spPr bwMode="auto">
          <a:xfrm>
            <a:off x="3175531" y="2475968"/>
            <a:ext cx="4037012" cy="2963862"/>
          </a:xfrm>
          <a:custGeom>
            <a:avLst/>
            <a:gdLst>
              <a:gd name="T0" fmla="*/ 138 w 2543"/>
              <a:gd name="T1" fmla="*/ 151 h 1867"/>
              <a:gd name="T2" fmla="*/ 332 w 2543"/>
              <a:gd name="T3" fmla="*/ 120 h 1867"/>
              <a:gd name="T4" fmla="*/ 658 w 2543"/>
              <a:gd name="T5" fmla="*/ 114 h 1867"/>
              <a:gd name="T6" fmla="*/ 1165 w 2543"/>
              <a:gd name="T7" fmla="*/ 189 h 1867"/>
              <a:gd name="T8" fmla="*/ 1203 w 2543"/>
              <a:gd name="T9" fmla="*/ 339 h 1867"/>
              <a:gd name="T10" fmla="*/ 1278 w 2543"/>
              <a:gd name="T11" fmla="*/ 445 h 1867"/>
              <a:gd name="T12" fmla="*/ 1347 w 2543"/>
              <a:gd name="T13" fmla="*/ 552 h 1867"/>
              <a:gd name="T14" fmla="*/ 1403 w 2543"/>
              <a:gd name="T15" fmla="*/ 608 h 1867"/>
              <a:gd name="T16" fmla="*/ 1434 w 2543"/>
              <a:gd name="T17" fmla="*/ 671 h 1867"/>
              <a:gd name="T18" fmla="*/ 1584 w 2543"/>
              <a:gd name="T19" fmla="*/ 777 h 1867"/>
              <a:gd name="T20" fmla="*/ 2198 w 2543"/>
              <a:gd name="T21" fmla="*/ 802 h 1867"/>
              <a:gd name="T22" fmla="*/ 2311 w 2543"/>
              <a:gd name="T23" fmla="*/ 821 h 1867"/>
              <a:gd name="T24" fmla="*/ 2511 w 2543"/>
              <a:gd name="T25" fmla="*/ 871 h 1867"/>
              <a:gd name="T26" fmla="*/ 2542 w 2543"/>
              <a:gd name="T27" fmla="*/ 946 h 1867"/>
              <a:gd name="T28" fmla="*/ 2536 w 2543"/>
              <a:gd name="T29" fmla="*/ 1122 h 1867"/>
              <a:gd name="T30" fmla="*/ 2511 w 2543"/>
              <a:gd name="T31" fmla="*/ 1184 h 1867"/>
              <a:gd name="T32" fmla="*/ 2442 w 2543"/>
              <a:gd name="T33" fmla="*/ 1378 h 1867"/>
              <a:gd name="T34" fmla="*/ 2386 w 2543"/>
              <a:gd name="T35" fmla="*/ 1491 h 1867"/>
              <a:gd name="T36" fmla="*/ 2179 w 2543"/>
              <a:gd name="T37" fmla="*/ 1704 h 1867"/>
              <a:gd name="T38" fmla="*/ 2123 w 2543"/>
              <a:gd name="T39" fmla="*/ 1741 h 1867"/>
              <a:gd name="T40" fmla="*/ 1754 w 2543"/>
              <a:gd name="T41" fmla="*/ 1867 h 1867"/>
              <a:gd name="T42" fmla="*/ 1428 w 2543"/>
              <a:gd name="T43" fmla="*/ 1842 h 1867"/>
              <a:gd name="T44" fmla="*/ 1347 w 2543"/>
              <a:gd name="T45" fmla="*/ 1823 h 1867"/>
              <a:gd name="T46" fmla="*/ 1278 w 2543"/>
              <a:gd name="T47" fmla="*/ 1798 h 1867"/>
              <a:gd name="T48" fmla="*/ 1178 w 2543"/>
              <a:gd name="T49" fmla="*/ 1754 h 1867"/>
              <a:gd name="T50" fmla="*/ 1115 w 2543"/>
              <a:gd name="T51" fmla="*/ 1723 h 1867"/>
              <a:gd name="T52" fmla="*/ 1096 w 2543"/>
              <a:gd name="T53" fmla="*/ 1710 h 1867"/>
              <a:gd name="T54" fmla="*/ 1071 w 2543"/>
              <a:gd name="T55" fmla="*/ 1704 h 1867"/>
              <a:gd name="T56" fmla="*/ 1052 w 2543"/>
              <a:gd name="T57" fmla="*/ 1685 h 1867"/>
              <a:gd name="T58" fmla="*/ 940 w 2543"/>
              <a:gd name="T59" fmla="*/ 1635 h 1867"/>
              <a:gd name="T60" fmla="*/ 858 w 2543"/>
              <a:gd name="T61" fmla="*/ 1579 h 1867"/>
              <a:gd name="T62" fmla="*/ 771 w 2543"/>
              <a:gd name="T63" fmla="*/ 1522 h 1867"/>
              <a:gd name="T64" fmla="*/ 683 w 2543"/>
              <a:gd name="T65" fmla="*/ 1460 h 1867"/>
              <a:gd name="T66" fmla="*/ 539 w 2543"/>
              <a:gd name="T67" fmla="*/ 1366 h 1867"/>
              <a:gd name="T68" fmla="*/ 501 w 2543"/>
              <a:gd name="T69" fmla="*/ 1341 h 1867"/>
              <a:gd name="T70" fmla="*/ 420 w 2543"/>
              <a:gd name="T71" fmla="*/ 1284 h 1867"/>
              <a:gd name="T72" fmla="*/ 263 w 2543"/>
              <a:gd name="T73" fmla="*/ 1134 h 1867"/>
              <a:gd name="T74" fmla="*/ 213 w 2543"/>
              <a:gd name="T75" fmla="*/ 1053 h 1867"/>
              <a:gd name="T76" fmla="*/ 188 w 2543"/>
              <a:gd name="T77" fmla="*/ 1015 h 1867"/>
              <a:gd name="T78" fmla="*/ 119 w 2543"/>
              <a:gd name="T79" fmla="*/ 865 h 1867"/>
              <a:gd name="T80" fmla="*/ 94 w 2543"/>
              <a:gd name="T81" fmla="*/ 821 h 1867"/>
              <a:gd name="T82" fmla="*/ 38 w 2543"/>
              <a:gd name="T83" fmla="*/ 614 h 1867"/>
              <a:gd name="T84" fmla="*/ 19 w 2543"/>
              <a:gd name="T85" fmla="*/ 533 h 1867"/>
              <a:gd name="T86" fmla="*/ 7 w 2543"/>
              <a:gd name="T87" fmla="*/ 470 h 1867"/>
              <a:gd name="T88" fmla="*/ 0 w 2543"/>
              <a:gd name="T89" fmla="*/ 308 h 1867"/>
              <a:gd name="T90" fmla="*/ 138 w 2543"/>
              <a:gd name="T91" fmla="*/ 151 h 1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43" h="1867">
                <a:moveTo>
                  <a:pt x="138" y="151"/>
                </a:moveTo>
                <a:cubicBezTo>
                  <a:pt x="200" y="140"/>
                  <a:pt x="270" y="122"/>
                  <a:pt x="332" y="120"/>
                </a:cubicBezTo>
                <a:cubicBezTo>
                  <a:pt x="441" y="116"/>
                  <a:pt x="549" y="116"/>
                  <a:pt x="658" y="114"/>
                </a:cubicBezTo>
                <a:cubicBezTo>
                  <a:pt x="1020" y="119"/>
                  <a:pt x="1067" y="0"/>
                  <a:pt x="1165" y="189"/>
                </a:cubicBezTo>
                <a:cubicBezTo>
                  <a:pt x="1176" y="236"/>
                  <a:pt x="1182" y="296"/>
                  <a:pt x="1203" y="339"/>
                </a:cubicBezTo>
                <a:cubicBezTo>
                  <a:pt x="1222" y="377"/>
                  <a:pt x="1260" y="407"/>
                  <a:pt x="1278" y="445"/>
                </a:cubicBezTo>
                <a:cubicBezTo>
                  <a:pt x="1297" y="484"/>
                  <a:pt x="1321" y="518"/>
                  <a:pt x="1347" y="552"/>
                </a:cubicBezTo>
                <a:cubicBezTo>
                  <a:pt x="1357" y="565"/>
                  <a:pt x="1400" y="603"/>
                  <a:pt x="1403" y="608"/>
                </a:cubicBezTo>
                <a:cubicBezTo>
                  <a:pt x="1415" y="627"/>
                  <a:pt x="1420" y="654"/>
                  <a:pt x="1434" y="671"/>
                </a:cubicBezTo>
                <a:cubicBezTo>
                  <a:pt x="1470" y="715"/>
                  <a:pt x="1527" y="762"/>
                  <a:pt x="1584" y="777"/>
                </a:cubicBezTo>
                <a:cubicBezTo>
                  <a:pt x="1770" y="827"/>
                  <a:pt x="2070" y="800"/>
                  <a:pt x="2198" y="802"/>
                </a:cubicBezTo>
                <a:cubicBezTo>
                  <a:pt x="2236" y="807"/>
                  <a:pt x="2273" y="816"/>
                  <a:pt x="2311" y="821"/>
                </a:cubicBezTo>
                <a:cubicBezTo>
                  <a:pt x="2380" y="830"/>
                  <a:pt x="2451" y="833"/>
                  <a:pt x="2511" y="871"/>
                </a:cubicBezTo>
                <a:cubicBezTo>
                  <a:pt x="2543" y="919"/>
                  <a:pt x="2534" y="894"/>
                  <a:pt x="2542" y="946"/>
                </a:cubicBezTo>
                <a:cubicBezTo>
                  <a:pt x="2540" y="1005"/>
                  <a:pt x="2540" y="1063"/>
                  <a:pt x="2536" y="1122"/>
                </a:cubicBezTo>
                <a:cubicBezTo>
                  <a:pt x="2535" y="1144"/>
                  <a:pt x="2516" y="1162"/>
                  <a:pt x="2511" y="1184"/>
                </a:cubicBezTo>
                <a:cubicBezTo>
                  <a:pt x="2496" y="1253"/>
                  <a:pt x="2484" y="1320"/>
                  <a:pt x="2442" y="1378"/>
                </a:cubicBezTo>
                <a:cubicBezTo>
                  <a:pt x="2428" y="1422"/>
                  <a:pt x="2420" y="1457"/>
                  <a:pt x="2386" y="1491"/>
                </a:cubicBezTo>
                <a:cubicBezTo>
                  <a:pt x="2364" y="1583"/>
                  <a:pt x="2251" y="1651"/>
                  <a:pt x="2179" y="1704"/>
                </a:cubicBezTo>
                <a:cubicBezTo>
                  <a:pt x="2157" y="1720"/>
                  <a:pt x="2150" y="1733"/>
                  <a:pt x="2123" y="1741"/>
                </a:cubicBezTo>
                <a:cubicBezTo>
                  <a:pt x="2032" y="1832"/>
                  <a:pt x="1872" y="1834"/>
                  <a:pt x="1754" y="1867"/>
                </a:cubicBezTo>
                <a:cubicBezTo>
                  <a:pt x="1644" y="1862"/>
                  <a:pt x="1537" y="1857"/>
                  <a:pt x="1428" y="1842"/>
                </a:cubicBezTo>
                <a:cubicBezTo>
                  <a:pt x="1401" y="1834"/>
                  <a:pt x="1374" y="1830"/>
                  <a:pt x="1347" y="1823"/>
                </a:cubicBezTo>
                <a:cubicBezTo>
                  <a:pt x="1323" y="1816"/>
                  <a:pt x="1303" y="1804"/>
                  <a:pt x="1278" y="1798"/>
                </a:cubicBezTo>
                <a:cubicBezTo>
                  <a:pt x="1249" y="1778"/>
                  <a:pt x="1211" y="1765"/>
                  <a:pt x="1178" y="1754"/>
                </a:cubicBezTo>
                <a:cubicBezTo>
                  <a:pt x="1155" y="1746"/>
                  <a:pt x="1138" y="1730"/>
                  <a:pt x="1115" y="1723"/>
                </a:cubicBezTo>
                <a:cubicBezTo>
                  <a:pt x="1109" y="1719"/>
                  <a:pt x="1103" y="1713"/>
                  <a:pt x="1096" y="1710"/>
                </a:cubicBezTo>
                <a:cubicBezTo>
                  <a:pt x="1088" y="1707"/>
                  <a:pt x="1078" y="1708"/>
                  <a:pt x="1071" y="1704"/>
                </a:cubicBezTo>
                <a:cubicBezTo>
                  <a:pt x="1063" y="1700"/>
                  <a:pt x="1059" y="1690"/>
                  <a:pt x="1052" y="1685"/>
                </a:cubicBezTo>
                <a:cubicBezTo>
                  <a:pt x="1029" y="1669"/>
                  <a:pt x="968" y="1647"/>
                  <a:pt x="940" y="1635"/>
                </a:cubicBezTo>
                <a:cubicBezTo>
                  <a:pt x="915" y="1610"/>
                  <a:pt x="887" y="1597"/>
                  <a:pt x="858" y="1579"/>
                </a:cubicBezTo>
                <a:cubicBezTo>
                  <a:pt x="827" y="1559"/>
                  <a:pt x="803" y="1539"/>
                  <a:pt x="771" y="1522"/>
                </a:cubicBezTo>
                <a:cubicBezTo>
                  <a:pt x="750" y="1493"/>
                  <a:pt x="711" y="1483"/>
                  <a:pt x="683" y="1460"/>
                </a:cubicBezTo>
                <a:cubicBezTo>
                  <a:pt x="639" y="1424"/>
                  <a:pt x="591" y="1391"/>
                  <a:pt x="539" y="1366"/>
                </a:cubicBezTo>
                <a:cubicBezTo>
                  <a:pt x="474" y="1301"/>
                  <a:pt x="559" y="1380"/>
                  <a:pt x="501" y="1341"/>
                </a:cubicBezTo>
                <a:cubicBezTo>
                  <a:pt x="474" y="1322"/>
                  <a:pt x="452" y="1296"/>
                  <a:pt x="420" y="1284"/>
                </a:cubicBezTo>
                <a:cubicBezTo>
                  <a:pt x="377" y="1225"/>
                  <a:pt x="305" y="1194"/>
                  <a:pt x="263" y="1134"/>
                </a:cubicBezTo>
                <a:cubicBezTo>
                  <a:pt x="245" y="1108"/>
                  <a:pt x="230" y="1079"/>
                  <a:pt x="213" y="1053"/>
                </a:cubicBezTo>
                <a:cubicBezTo>
                  <a:pt x="205" y="1040"/>
                  <a:pt x="188" y="1015"/>
                  <a:pt x="188" y="1015"/>
                </a:cubicBezTo>
                <a:cubicBezTo>
                  <a:pt x="172" y="964"/>
                  <a:pt x="149" y="909"/>
                  <a:pt x="119" y="865"/>
                </a:cubicBezTo>
                <a:cubicBezTo>
                  <a:pt x="103" y="797"/>
                  <a:pt x="128" y="882"/>
                  <a:pt x="94" y="821"/>
                </a:cubicBezTo>
                <a:cubicBezTo>
                  <a:pt x="61" y="762"/>
                  <a:pt x="53" y="678"/>
                  <a:pt x="38" y="614"/>
                </a:cubicBezTo>
                <a:cubicBezTo>
                  <a:pt x="32" y="587"/>
                  <a:pt x="24" y="560"/>
                  <a:pt x="19" y="533"/>
                </a:cubicBezTo>
                <a:cubicBezTo>
                  <a:pt x="15" y="512"/>
                  <a:pt x="7" y="470"/>
                  <a:pt x="7" y="470"/>
                </a:cubicBezTo>
                <a:cubicBezTo>
                  <a:pt x="5" y="416"/>
                  <a:pt x="4" y="362"/>
                  <a:pt x="0" y="308"/>
                </a:cubicBezTo>
                <a:cubicBezTo>
                  <a:pt x="22" y="255"/>
                  <a:pt x="83" y="182"/>
                  <a:pt x="138" y="1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3435881" y="3126843"/>
            <a:ext cx="201612" cy="201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7476068" y="2722030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7325256" y="5449355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4294718" y="2772830"/>
            <a:ext cx="203200" cy="201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3991506" y="3934880"/>
            <a:ext cx="203200" cy="201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3183468" y="5803368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6771218" y="4087280"/>
            <a:ext cx="200025" cy="200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5202768" y="4944530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cxnSp>
        <p:nvCxnSpPr>
          <p:cNvPr id="606221" name="AutoShape 13"/>
          <p:cNvCxnSpPr>
            <a:cxnSpLocks noChangeShapeType="1"/>
            <a:stCxn id="606213" idx="6"/>
            <a:endCxn id="606216" idx="3"/>
          </p:cNvCxnSpPr>
          <p:nvPr/>
        </p:nvCxnSpPr>
        <p:spPr bwMode="auto">
          <a:xfrm flipV="1">
            <a:off x="3637493" y="2945868"/>
            <a:ext cx="687388" cy="282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2" name="AutoShape 14"/>
          <p:cNvCxnSpPr>
            <a:cxnSpLocks noChangeShapeType="1"/>
            <a:stCxn id="606213" idx="5"/>
            <a:endCxn id="606217" idx="0"/>
          </p:cNvCxnSpPr>
          <p:nvPr/>
        </p:nvCxnSpPr>
        <p:spPr bwMode="auto">
          <a:xfrm>
            <a:off x="3608918" y="3299880"/>
            <a:ext cx="484188" cy="6350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3" name="AutoShape 15"/>
          <p:cNvCxnSpPr>
            <a:cxnSpLocks noChangeShapeType="1"/>
            <a:stCxn id="606213" idx="4"/>
            <a:endCxn id="606218" idx="0"/>
          </p:cNvCxnSpPr>
          <p:nvPr/>
        </p:nvCxnSpPr>
        <p:spPr bwMode="auto">
          <a:xfrm flipH="1">
            <a:off x="3285068" y="3328455"/>
            <a:ext cx="252413" cy="24749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4" name="AutoShape 16"/>
          <p:cNvCxnSpPr>
            <a:cxnSpLocks noChangeShapeType="1"/>
            <a:stCxn id="606217" idx="7"/>
            <a:endCxn id="606214" idx="2"/>
          </p:cNvCxnSpPr>
          <p:nvPr/>
        </p:nvCxnSpPr>
        <p:spPr bwMode="auto">
          <a:xfrm flipV="1">
            <a:off x="4164543" y="2823630"/>
            <a:ext cx="3311525" cy="1139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5" name="AutoShape 17"/>
          <p:cNvCxnSpPr>
            <a:cxnSpLocks noChangeShapeType="1"/>
            <a:stCxn id="606219" idx="0"/>
            <a:endCxn id="606214" idx="4"/>
          </p:cNvCxnSpPr>
          <p:nvPr/>
        </p:nvCxnSpPr>
        <p:spPr bwMode="auto">
          <a:xfrm flipV="1">
            <a:off x="6871231" y="2925230"/>
            <a:ext cx="708025" cy="11620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6" name="AutoShape 18"/>
          <p:cNvCxnSpPr>
            <a:cxnSpLocks noChangeShapeType="1"/>
            <a:stCxn id="606217" idx="5"/>
            <a:endCxn id="606220" idx="1"/>
          </p:cNvCxnSpPr>
          <p:nvPr/>
        </p:nvCxnSpPr>
        <p:spPr bwMode="auto">
          <a:xfrm>
            <a:off x="4164543" y="4107918"/>
            <a:ext cx="1068388" cy="8667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7" name="AutoShape 19"/>
          <p:cNvCxnSpPr>
            <a:cxnSpLocks noChangeShapeType="1"/>
            <a:stCxn id="606220" idx="5"/>
            <a:endCxn id="606215" idx="2"/>
          </p:cNvCxnSpPr>
          <p:nvPr/>
        </p:nvCxnSpPr>
        <p:spPr bwMode="auto">
          <a:xfrm>
            <a:off x="5377393" y="5119155"/>
            <a:ext cx="1947863" cy="4333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8" name="AutoShape 20"/>
          <p:cNvCxnSpPr>
            <a:cxnSpLocks noChangeShapeType="1"/>
            <a:stCxn id="606220" idx="7"/>
            <a:endCxn id="606219" idx="3"/>
          </p:cNvCxnSpPr>
          <p:nvPr/>
        </p:nvCxnSpPr>
        <p:spPr bwMode="auto">
          <a:xfrm flipV="1">
            <a:off x="5377393" y="4258730"/>
            <a:ext cx="1422400" cy="71596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9" name="AutoShape 21"/>
          <p:cNvCxnSpPr>
            <a:cxnSpLocks noChangeShapeType="1"/>
            <a:stCxn id="606219" idx="4"/>
            <a:endCxn id="606215" idx="0"/>
          </p:cNvCxnSpPr>
          <p:nvPr/>
        </p:nvCxnSpPr>
        <p:spPr bwMode="auto">
          <a:xfrm>
            <a:off x="6871231" y="4287305"/>
            <a:ext cx="555625" cy="11620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0" name="AutoShape 22"/>
          <p:cNvCxnSpPr>
            <a:cxnSpLocks noChangeShapeType="1"/>
            <a:stCxn id="606214" idx="3"/>
            <a:endCxn id="606220" idx="0"/>
          </p:cNvCxnSpPr>
          <p:nvPr/>
        </p:nvCxnSpPr>
        <p:spPr bwMode="auto">
          <a:xfrm flipH="1">
            <a:off x="5305956" y="2895068"/>
            <a:ext cx="2200275" cy="20494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1" name="AutoShape 23"/>
          <p:cNvCxnSpPr>
            <a:cxnSpLocks noChangeShapeType="1"/>
            <a:stCxn id="606217" idx="4"/>
            <a:endCxn id="606218" idx="7"/>
          </p:cNvCxnSpPr>
          <p:nvPr/>
        </p:nvCxnSpPr>
        <p:spPr bwMode="auto">
          <a:xfrm flipH="1">
            <a:off x="3356506" y="4136493"/>
            <a:ext cx="736600" cy="16970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2" name="AutoShape 24"/>
          <p:cNvCxnSpPr>
            <a:cxnSpLocks noChangeShapeType="1"/>
            <a:stCxn id="606218" idx="6"/>
            <a:endCxn id="606220" idx="2"/>
          </p:cNvCxnSpPr>
          <p:nvPr/>
        </p:nvCxnSpPr>
        <p:spPr bwMode="auto">
          <a:xfrm flipV="1">
            <a:off x="3386668" y="5047718"/>
            <a:ext cx="1816100" cy="8588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3" name="AutoShape 25"/>
          <p:cNvCxnSpPr>
            <a:cxnSpLocks noChangeShapeType="1"/>
            <a:stCxn id="606216" idx="6"/>
            <a:endCxn id="606214" idx="1"/>
          </p:cNvCxnSpPr>
          <p:nvPr/>
        </p:nvCxnSpPr>
        <p:spPr bwMode="auto">
          <a:xfrm flipV="1">
            <a:off x="4497918" y="2750605"/>
            <a:ext cx="3008313" cy="123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4" name="AutoShape 26"/>
          <p:cNvCxnSpPr>
            <a:cxnSpLocks noChangeShapeType="1"/>
            <a:stCxn id="606218" idx="5"/>
            <a:endCxn id="606215" idx="3"/>
          </p:cNvCxnSpPr>
          <p:nvPr/>
        </p:nvCxnSpPr>
        <p:spPr bwMode="auto">
          <a:xfrm flipV="1">
            <a:off x="3356506" y="5623980"/>
            <a:ext cx="3998912" cy="3540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6235" name="AutoShape 27"/>
          <p:cNvSpPr>
            <a:spLocks noChangeArrowheads="1"/>
          </p:cNvSpPr>
          <p:nvPr/>
        </p:nvSpPr>
        <p:spPr bwMode="auto">
          <a:xfrm rot="16200000">
            <a:off x="7410981" y="3393543"/>
            <a:ext cx="201612" cy="334962"/>
          </a:xfrm>
          <a:prstGeom prst="upArrow">
            <a:avLst>
              <a:gd name="adj1" fmla="val 50000"/>
              <a:gd name="adj2" fmla="val 41535"/>
            </a:avLst>
          </a:prstGeom>
          <a:solidFill>
            <a:srgbClr val="0033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6238" name="Text Box 30"/>
              <p:cNvSpPr txBox="1">
                <a:spLocks noChangeArrowheads="1"/>
              </p:cNvSpPr>
              <p:nvPr/>
            </p:nvSpPr>
            <p:spPr bwMode="auto">
              <a:xfrm>
                <a:off x="4326468" y="3268130"/>
                <a:ext cx="381195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sz="18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0623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6468" y="3268130"/>
                <a:ext cx="381195" cy="369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1028"/>
          <a:stretch/>
        </p:blipFill>
        <p:spPr>
          <a:xfrm>
            <a:off x="106349" y="1245484"/>
            <a:ext cx="9037651" cy="3758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622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Algorithm: </a:t>
            </a:r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975" b="-3872"/>
          <a:stretch/>
        </p:blipFill>
        <p:spPr>
          <a:xfrm>
            <a:off x="-67733" y="792480"/>
            <a:ext cx="9037651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Prim's Algorithm: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8267" name="Rectangle 11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Implementation</a:t>
                </a:r>
                <a:r>
                  <a:rPr lang="en-US" altLang="en-US" dirty="0" smtClean="0"/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Maintain set of explored nodes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For each unexplored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/>
                  <a:t>, maintain </a:t>
                </a:r>
                <a:r>
                  <a:rPr lang="en-US" altLang="en-US" dirty="0" smtClean="0"/>
                  <a:t>the cheapest </a:t>
                </a:r>
                <a:r>
                  <a:rPr lang="en-US" altLang="en-US" dirty="0"/>
                  <a:t>edge </a:t>
                </a:r>
                <a:r>
                  <a:rPr lang="en-US" alt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to a node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Maintain all nodes in a priority queue with this cheapest edge as key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608267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4A870-D8C6-49A6-8B57-F11CE6E1A54E}" type="slidenum">
              <a:rPr lang="en-US" altLang="en-US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8266" name="Text Box 10"/>
              <p:cNvSpPr txBox="1">
                <a:spLocks noChangeArrowheads="1"/>
              </p:cNvSpPr>
              <p:nvPr/>
            </p:nvSpPr>
            <p:spPr bwMode="auto">
              <a:xfrm>
                <a:off x="297372" y="2695046"/>
                <a:ext cx="5782733" cy="37056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b="1" u="sng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Prim(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US" alt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US" altLang="en-US" b="1" u="sng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):</a:t>
                </a:r>
                <a:endParaRPr lang="en-US" alt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</a:t>
                </a:r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←∞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𝑛𝑖𝑙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endParaRPr lang="en-US" altLang="en-US" dirty="0" smtClean="0">
                  <a:solidFill>
                    <a:schemeClr val="tx1"/>
                  </a:solidFill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←0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create a min priority queue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on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≠∅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𝑏𝑙𝑎𝑐𝑘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sym typeface="Symbol" panose="05050102010706020507" pitchFamily="18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𝐴𝑑𝑗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do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𝑐𝑜𝑙𝑜𝑟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𝑤h𝑖𝑡𝑒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then </a:t>
                </a:r>
                <a:endParaRPr lang="en-US" altLang="en-US" b="1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𝑘𝑒𝑦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endParaRPr lang="en-US" altLang="en-US" dirty="0" smtClean="0">
                  <a:latin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sym typeface="Symbol" panose="05050102010706020507" pitchFamily="18" charset="2"/>
                  </a:rPr>
                  <a:t>            Decrease-Key(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b="1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0826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72" y="2695046"/>
                <a:ext cx="5782733" cy="3705630"/>
              </a:xfrm>
              <a:prstGeom prst="rect">
                <a:avLst/>
              </a:prstGeom>
              <a:blipFill rotWithShape="0">
                <a:blip r:embed="rId4"/>
                <a:stretch>
                  <a:fillRect r="-147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1"/>
              <p:cNvSpPr txBox="1">
                <a:spLocks noChangeArrowheads="1"/>
              </p:cNvSpPr>
              <p:nvPr/>
            </p:nvSpPr>
            <p:spPr bwMode="auto">
              <a:xfrm>
                <a:off x="6417733" y="2849305"/>
                <a:ext cx="2572623" cy="3475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sz="1800" kern="0" dirty="0" smtClean="0"/>
                  <a:t>Note: 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In the end, the parent pointers form the MST.</a:t>
                </a:r>
              </a:p>
              <a:p>
                <a:r>
                  <a:rPr lang="en-US" altLang="en-US" sz="1800" kern="0" dirty="0" smtClean="0"/>
                  <a:t>Running time: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sz="1800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sz="1800" kern="0" dirty="0" smtClean="0"/>
                  <a:t>Q:</a:t>
                </a:r>
                <a:r>
                  <a:rPr lang="en-US" altLang="en-US" sz="1800" kern="0" dirty="0" smtClean="0">
                    <a:solidFill>
                      <a:schemeClr val="tx1"/>
                    </a:solidFill>
                  </a:rPr>
                  <a:t> Decrease-key needs the location of the key in the heap. How to get that?</a:t>
                </a:r>
                <a:endParaRPr lang="en-US" alt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7733" y="2849305"/>
                <a:ext cx="2572623" cy="3475295"/>
              </a:xfrm>
              <a:prstGeom prst="rect">
                <a:avLst/>
              </a:prstGeom>
              <a:blipFill rotWithShape="0">
                <a:blip r:embed="rId5"/>
                <a:stretch>
                  <a:fillRect l="-2133" r="-9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Cut Lemma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698810"/>
                <a:ext cx="7848600" cy="5625790"/>
              </a:xfrm>
            </p:spPr>
            <p:txBody>
              <a:bodyPr/>
              <a:lstStyle/>
              <a:p>
                <a:r>
                  <a:rPr lang="en-US" altLang="en-US" dirty="0" smtClean="0"/>
                  <a:t>Simplifying assumption.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All edge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weights are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distinct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Cut </a:t>
                </a:r>
                <a:r>
                  <a:rPr lang="en-US" altLang="en-US" dirty="0"/>
                  <a:t>l</a:t>
                </a:r>
                <a:r>
                  <a:rPr lang="en-US" altLang="en-US" dirty="0" smtClean="0"/>
                  <a:t>emma.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any subset of nodes, and 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be the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min cost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edge with exactly one endpoint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hen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any MST must contains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Correctness of Prim’s Algorithm: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Apply the lemma between the black and white vertices.</a:t>
                </a:r>
              </a:p>
              <a:p>
                <a:r>
                  <a:rPr lang="en-US" altLang="en-US" dirty="0" smtClean="0">
                    <a:sym typeface="Symbol" panose="05050102010706020507" pitchFamily="18" charset="2"/>
                  </a:rPr>
                  <a:t>Pf</a:t>
                </a:r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  <a:r>
                  <a:rPr lang="en-US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r>
                  <a:rPr lang="en-US" altLang="en-US" dirty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(exchange argument)</a:t>
                </a:r>
              </a:p>
              <a:p>
                <a:pPr lvl="1"/>
                <a:r>
                  <a:rPr lang="en-US" altLang="en-US" dirty="0" smtClean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be any MST.</a:t>
                </a:r>
              </a:p>
              <a:p>
                <a:pPr lvl="1"/>
                <a:r>
                  <a:rPr lang="en-US" altLang="en-US" dirty="0" smtClean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and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does</a:t>
                </a:r>
                <a:br>
                  <a:rPr lang="en-US" altLang="en-US" dirty="0" smtClean="0"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sym typeface="Symbol" panose="05050102010706020507" pitchFamily="18" charset="2"/>
                  </a:rPr>
                  <a:t>not </a:t>
                </a:r>
                <a:r>
                  <a:rPr lang="en-US" altLang="en-US" dirty="0">
                    <a:sym typeface="Symbol" panose="05050102010706020507" pitchFamily="18" charset="2"/>
                  </a:rPr>
                  <a:t>belong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altLang="en-US" dirty="0" smtClean="0">
                    <a:sym typeface="Symbol" panose="05050102010706020507" pitchFamily="18" charset="2"/>
                  </a:rPr>
                  <a:t>There is a path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that goes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</a:t>
                </a:r>
                <a:br>
                  <a:rPr lang="en-US" altLang="en-US" dirty="0" smtClean="0"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sym typeface="Symbol" panose="05050102010706020507" pitchFamily="18" charset="2"/>
                  </a:rPr>
                  <a:t>which must cross the cut using some other</a:t>
                </a:r>
                <a:br>
                  <a:rPr lang="en-US" altLang="en-US" dirty="0" smtClean="0">
                    <a:sym typeface="Symbol" panose="05050102010706020507" pitchFamily="18" charset="2"/>
                  </a:rPr>
                </a:br>
                <a:r>
                  <a:rPr lang="en-US" altLang="en-US" dirty="0" smtClean="0">
                    <a:sym typeface="Symbol" panose="05050102010706020507" pitchFamily="18" charset="2"/>
                  </a:rPr>
                  <a:t>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 smtClean="0"/>
                  <a:t>If we 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is still a spanning tree, but the total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cost will be lower, which contradicts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with the fact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/>
                  <a:t> is an MST.</a:t>
                </a:r>
              </a:p>
            </p:txBody>
          </p:sp>
        </mc:Choice>
        <mc:Fallback xmlns="">
          <p:sp>
            <p:nvSpPr>
              <p:cNvPr id="68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98810"/>
                <a:ext cx="7848600" cy="5625790"/>
              </a:xfrm>
              <a:blipFill rotWithShape="0">
                <a:blip r:embed="rId3"/>
                <a:stretch>
                  <a:fillRect l="-621" b="-4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F488D-B72A-413A-9A58-C058183EDB7B}" type="slidenum">
              <a:rPr lang="en-US" altLang="en-US"/>
              <a:pPr/>
              <a:t>7</a:t>
            </a:fld>
            <a:endParaRPr lang="en-US" altLang="en-US" sz="1400"/>
          </a:p>
        </p:txBody>
      </p:sp>
      <p:grpSp>
        <p:nvGrpSpPr>
          <p:cNvPr id="4" name="Group 3"/>
          <p:cNvGrpSpPr/>
          <p:nvPr/>
        </p:nvGrpSpPr>
        <p:grpSpPr>
          <a:xfrm>
            <a:off x="4992461" y="2607105"/>
            <a:ext cx="3343275" cy="1906059"/>
            <a:chOff x="4829175" y="2371272"/>
            <a:chExt cx="3343275" cy="1906059"/>
          </a:xfrm>
        </p:grpSpPr>
        <p:sp>
          <p:nvSpPr>
            <p:cNvPr id="683035" name="Freeform 27"/>
            <p:cNvSpPr>
              <a:spLocks/>
            </p:cNvSpPr>
            <p:nvPr/>
          </p:nvSpPr>
          <p:spPr bwMode="auto">
            <a:xfrm>
              <a:off x="4829175" y="2371272"/>
              <a:ext cx="1387475" cy="1487488"/>
            </a:xfrm>
            <a:custGeom>
              <a:avLst/>
              <a:gdLst>
                <a:gd name="T0" fmla="*/ 122 w 874"/>
                <a:gd name="T1" fmla="*/ 141 h 937"/>
                <a:gd name="T2" fmla="*/ 236 w 874"/>
                <a:gd name="T3" fmla="*/ 111 h 937"/>
                <a:gd name="T4" fmla="*/ 349 w 874"/>
                <a:gd name="T5" fmla="*/ 48 h 937"/>
                <a:gd name="T6" fmla="*/ 518 w 874"/>
                <a:gd name="T7" fmla="*/ 10 h 937"/>
                <a:gd name="T8" fmla="*/ 793 w 874"/>
                <a:gd name="T9" fmla="*/ 29 h 937"/>
                <a:gd name="T10" fmla="*/ 825 w 874"/>
                <a:gd name="T11" fmla="*/ 111 h 937"/>
                <a:gd name="T12" fmla="*/ 850 w 874"/>
                <a:gd name="T13" fmla="*/ 186 h 937"/>
                <a:gd name="T14" fmla="*/ 837 w 874"/>
                <a:gd name="T15" fmla="*/ 555 h 937"/>
                <a:gd name="T16" fmla="*/ 843 w 874"/>
                <a:gd name="T17" fmla="*/ 611 h 937"/>
                <a:gd name="T18" fmla="*/ 743 w 874"/>
                <a:gd name="T19" fmla="*/ 843 h 937"/>
                <a:gd name="T20" fmla="*/ 662 w 874"/>
                <a:gd name="T21" fmla="*/ 937 h 937"/>
                <a:gd name="T22" fmla="*/ 518 w 874"/>
                <a:gd name="T23" fmla="*/ 912 h 937"/>
                <a:gd name="T24" fmla="*/ 480 w 874"/>
                <a:gd name="T25" fmla="*/ 887 h 937"/>
                <a:gd name="T26" fmla="*/ 468 w 874"/>
                <a:gd name="T27" fmla="*/ 868 h 937"/>
                <a:gd name="T28" fmla="*/ 449 w 874"/>
                <a:gd name="T29" fmla="*/ 856 h 937"/>
                <a:gd name="T30" fmla="*/ 386 w 874"/>
                <a:gd name="T31" fmla="*/ 793 h 937"/>
                <a:gd name="T32" fmla="*/ 374 w 874"/>
                <a:gd name="T33" fmla="*/ 774 h 937"/>
                <a:gd name="T34" fmla="*/ 355 w 874"/>
                <a:gd name="T35" fmla="*/ 762 h 937"/>
                <a:gd name="T36" fmla="*/ 330 w 874"/>
                <a:gd name="T37" fmla="*/ 724 h 937"/>
                <a:gd name="T38" fmla="*/ 311 w 874"/>
                <a:gd name="T39" fmla="*/ 705 h 937"/>
                <a:gd name="T40" fmla="*/ 248 w 874"/>
                <a:gd name="T41" fmla="*/ 665 h 937"/>
                <a:gd name="T42" fmla="*/ 204 w 874"/>
                <a:gd name="T43" fmla="*/ 602 h 937"/>
                <a:gd name="T44" fmla="*/ 151 w 874"/>
                <a:gd name="T45" fmla="*/ 573 h 937"/>
                <a:gd name="T46" fmla="*/ 132 w 874"/>
                <a:gd name="T47" fmla="*/ 539 h 937"/>
                <a:gd name="T48" fmla="*/ 69 w 874"/>
                <a:gd name="T49" fmla="*/ 480 h 937"/>
                <a:gd name="T50" fmla="*/ 6 w 874"/>
                <a:gd name="T51" fmla="*/ 335 h 937"/>
                <a:gd name="T52" fmla="*/ 30 w 874"/>
                <a:gd name="T53" fmla="*/ 219 h 937"/>
                <a:gd name="T54" fmla="*/ 122 w 874"/>
                <a:gd name="T55" fmla="*/ 141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4" h="937">
                  <a:moveTo>
                    <a:pt x="122" y="141"/>
                  </a:moveTo>
                  <a:cubicBezTo>
                    <a:pt x="146" y="129"/>
                    <a:pt x="210" y="117"/>
                    <a:pt x="236" y="111"/>
                  </a:cubicBezTo>
                  <a:cubicBezTo>
                    <a:pt x="270" y="87"/>
                    <a:pt x="311" y="66"/>
                    <a:pt x="349" y="48"/>
                  </a:cubicBezTo>
                  <a:cubicBezTo>
                    <a:pt x="398" y="25"/>
                    <a:pt x="465" y="22"/>
                    <a:pt x="518" y="10"/>
                  </a:cubicBezTo>
                  <a:cubicBezTo>
                    <a:pt x="603" y="13"/>
                    <a:pt x="706" y="0"/>
                    <a:pt x="793" y="29"/>
                  </a:cubicBezTo>
                  <a:cubicBezTo>
                    <a:pt x="804" y="58"/>
                    <a:pt x="807" y="85"/>
                    <a:pt x="825" y="111"/>
                  </a:cubicBezTo>
                  <a:cubicBezTo>
                    <a:pt x="833" y="136"/>
                    <a:pt x="841" y="161"/>
                    <a:pt x="850" y="186"/>
                  </a:cubicBezTo>
                  <a:cubicBezTo>
                    <a:pt x="863" y="308"/>
                    <a:pt x="874" y="437"/>
                    <a:pt x="837" y="555"/>
                  </a:cubicBezTo>
                  <a:cubicBezTo>
                    <a:pt x="839" y="574"/>
                    <a:pt x="843" y="592"/>
                    <a:pt x="843" y="611"/>
                  </a:cubicBezTo>
                  <a:cubicBezTo>
                    <a:pt x="843" y="715"/>
                    <a:pt x="797" y="764"/>
                    <a:pt x="743" y="843"/>
                  </a:cubicBezTo>
                  <a:cubicBezTo>
                    <a:pt x="729" y="886"/>
                    <a:pt x="708" y="922"/>
                    <a:pt x="662" y="937"/>
                  </a:cubicBezTo>
                  <a:cubicBezTo>
                    <a:pt x="610" y="933"/>
                    <a:pt x="567" y="927"/>
                    <a:pt x="518" y="912"/>
                  </a:cubicBezTo>
                  <a:cubicBezTo>
                    <a:pt x="505" y="904"/>
                    <a:pt x="493" y="895"/>
                    <a:pt x="480" y="887"/>
                  </a:cubicBezTo>
                  <a:cubicBezTo>
                    <a:pt x="474" y="883"/>
                    <a:pt x="473" y="873"/>
                    <a:pt x="468" y="868"/>
                  </a:cubicBezTo>
                  <a:cubicBezTo>
                    <a:pt x="463" y="863"/>
                    <a:pt x="455" y="860"/>
                    <a:pt x="449" y="856"/>
                  </a:cubicBezTo>
                  <a:cubicBezTo>
                    <a:pt x="433" y="832"/>
                    <a:pt x="410" y="808"/>
                    <a:pt x="386" y="793"/>
                  </a:cubicBezTo>
                  <a:cubicBezTo>
                    <a:pt x="382" y="787"/>
                    <a:pt x="379" y="779"/>
                    <a:pt x="374" y="774"/>
                  </a:cubicBezTo>
                  <a:cubicBezTo>
                    <a:pt x="369" y="769"/>
                    <a:pt x="360" y="768"/>
                    <a:pt x="355" y="762"/>
                  </a:cubicBezTo>
                  <a:cubicBezTo>
                    <a:pt x="345" y="751"/>
                    <a:pt x="341" y="735"/>
                    <a:pt x="330" y="724"/>
                  </a:cubicBezTo>
                  <a:cubicBezTo>
                    <a:pt x="324" y="718"/>
                    <a:pt x="317" y="711"/>
                    <a:pt x="311" y="705"/>
                  </a:cubicBezTo>
                  <a:cubicBezTo>
                    <a:pt x="294" y="654"/>
                    <a:pt x="280" y="714"/>
                    <a:pt x="248" y="665"/>
                  </a:cubicBezTo>
                  <a:cubicBezTo>
                    <a:pt x="229" y="637"/>
                    <a:pt x="224" y="631"/>
                    <a:pt x="204" y="602"/>
                  </a:cubicBezTo>
                  <a:cubicBezTo>
                    <a:pt x="198" y="583"/>
                    <a:pt x="160" y="590"/>
                    <a:pt x="151" y="573"/>
                  </a:cubicBezTo>
                  <a:cubicBezTo>
                    <a:pt x="142" y="563"/>
                    <a:pt x="146" y="555"/>
                    <a:pt x="132" y="539"/>
                  </a:cubicBezTo>
                  <a:cubicBezTo>
                    <a:pt x="118" y="523"/>
                    <a:pt x="90" y="514"/>
                    <a:pt x="69" y="480"/>
                  </a:cubicBezTo>
                  <a:cubicBezTo>
                    <a:pt x="64" y="446"/>
                    <a:pt x="5" y="372"/>
                    <a:pt x="6" y="335"/>
                  </a:cubicBezTo>
                  <a:cubicBezTo>
                    <a:pt x="0" y="292"/>
                    <a:pt x="11" y="251"/>
                    <a:pt x="30" y="219"/>
                  </a:cubicBezTo>
                  <a:cubicBezTo>
                    <a:pt x="39" y="172"/>
                    <a:pt x="132" y="184"/>
                    <a:pt x="122" y="1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/>
            <a:lstStyle/>
            <a:p>
              <a:endParaRPr lang="en-US"/>
            </a:p>
          </p:txBody>
        </p:sp>
        <p:sp>
          <p:nvSpPr>
            <p:cNvPr id="683036" name="Oval 28"/>
            <p:cNvSpPr>
              <a:spLocks noChangeAspect="1" noChangeArrowheads="1"/>
            </p:cNvSpPr>
            <p:nvPr/>
          </p:nvSpPr>
          <p:spPr bwMode="auto">
            <a:xfrm>
              <a:off x="5227638" y="2687185"/>
              <a:ext cx="179387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37" name="Oval 29"/>
            <p:cNvSpPr>
              <a:spLocks noChangeAspect="1" noChangeArrowheads="1"/>
            </p:cNvSpPr>
            <p:nvPr/>
          </p:nvSpPr>
          <p:spPr bwMode="auto">
            <a:xfrm>
              <a:off x="7991475" y="2518910"/>
              <a:ext cx="180975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38" name="Oval 30"/>
            <p:cNvSpPr>
              <a:spLocks noChangeAspect="1" noChangeArrowheads="1"/>
            </p:cNvSpPr>
            <p:nvPr/>
          </p:nvSpPr>
          <p:spPr bwMode="auto">
            <a:xfrm>
              <a:off x="7805738" y="3563485"/>
              <a:ext cx="179387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39" name="Oval 31"/>
            <p:cNvSpPr>
              <a:spLocks noChangeAspect="1" noChangeArrowheads="1"/>
            </p:cNvSpPr>
            <p:nvPr/>
          </p:nvSpPr>
          <p:spPr bwMode="auto">
            <a:xfrm>
              <a:off x="5807075" y="2518910"/>
              <a:ext cx="179388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0" name="Oval 32"/>
            <p:cNvSpPr>
              <a:spLocks noChangeAspect="1" noChangeArrowheads="1"/>
            </p:cNvSpPr>
            <p:nvPr/>
          </p:nvSpPr>
          <p:spPr bwMode="auto">
            <a:xfrm>
              <a:off x="5883275" y="2930072"/>
              <a:ext cx="179388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1" name="Oval 33"/>
            <p:cNvSpPr>
              <a:spLocks noChangeAspect="1" noChangeArrowheads="1"/>
            </p:cNvSpPr>
            <p:nvPr/>
          </p:nvSpPr>
          <p:spPr bwMode="auto">
            <a:xfrm>
              <a:off x="5726113" y="3563485"/>
              <a:ext cx="179387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2" name="Oval 34"/>
            <p:cNvSpPr>
              <a:spLocks noChangeAspect="1" noChangeArrowheads="1"/>
            </p:cNvSpPr>
            <p:nvPr/>
          </p:nvSpPr>
          <p:spPr bwMode="auto">
            <a:xfrm>
              <a:off x="7537450" y="3050722"/>
              <a:ext cx="179388" cy="1714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83043" name="Oval 35"/>
            <p:cNvSpPr>
              <a:spLocks noChangeAspect="1" noChangeArrowheads="1"/>
            </p:cNvSpPr>
            <p:nvPr/>
          </p:nvSpPr>
          <p:spPr bwMode="auto">
            <a:xfrm>
              <a:off x="6878638" y="3168197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cxnSp>
          <p:nvCxnSpPr>
            <p:cNvPr id="683050" name="AutoShape 42"/>
            <p:cNvCxnSpPr>
              <a:cxnSpLocks noChangeShapeType="1"/>
              <a:stCxn id="683038" idx="2"/>
              <a:endCxn id="683041" idx="6"/>
            </p:cNvCxnSpPr>
            <p:nvPr/>
          </p:nvCxnSpPr>
          <p:spPr bwMode="auto">
            <a:xfrm flipH="1">
              <a:off x="5905500" y="3649210"/>
              <a:ext cx="1900238" cy="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51" name="AutoShape 43"/>
            <p:cNvCxnSpPr>
              <a:cxnSpLocks noChangeShapeType="1"/>
              <a:stCxn id="683039" idx="6"/>
              <a:endCxn id="683037" idx="1"/>
            </p:cNvCxnSpPr>
            <p:nvPr/>
          </p:nvCxnSpPr>
          <p:spPr bwMode="auto">
            <a:xfrm flipV="1">
              <a:off x="5986463" y="2544310"/>
              <a:ext cx="2032000" cy="58737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30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937125" y="2750685"/>
                  <a:ext cx="328616" cy="3391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83055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7125" y="2750685"/>
                  <a:ext cx="328616" cy="3391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056" name="AutoShape 48"/>
            <p:cNvCxnSpPr>
              <a:cxnSpLocks noChangeShapeType="1"/>
              <a:stCxn id="683040" idx="6"/>
              <a:endCxn id="683043" idx="2"/>
            </p:cNvCxnSpPr>
            <p:nvPr/>
          </p:nvCxnSpPr>
          <p:spPr bwMode="auto">
            <a:xfrm>
              <a:off x="6062663" y="3015797"/>
              <a:ext cx="815975" cy="238125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3057" name="Rectangle 49"/>
            <p:cNvSpPr>
              <a:spLocks noChangeArrowheads="1"/>
            </p:cNvSpPr>
            <p:nvPr/>
          </p:nvSpPr>
          <p:spPr bwMode="auto">
            <a:xfrm>
              <a:off x="5905500" y="3938135"/>
              <a:ext cx="1654299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altLang="en-US" dirty="0"/>
                <a:t>e is in the MST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30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353315" y="2974522"/>
                  <a:ext cx="176754" cy="2476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83054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53315" y="2974522"/>
                  <a:ext cx="176754" cy="2476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138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3059" name="AutoShape 51"/>
            <p:cNvCxnSpPr>
              <a:cxnSpLocks noChangeShapeType="1"/>
              <a:stCxn id="683036" idx="6"/>
              <a:endCxn id="683040" idx="1"/>
            </p:cNvCxnSpPr>
            <p:nvPr/>
          </p:nvCxnSpPr>
          <p:spPr bwMode="auto">
            <a:xfrm>
              <a:off x="5407025" y="2771322"/>
              <a:ext cx="503238" cy="18415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0" name="AutoShape 52"/>
            <p:cNvCxnSpPr>
              <a:cxnSpLocks noChangeShapeType="1"/>
              <a:stCxn id="683036" idx="5"/>
              <a:endCxn id="683041" idx="1"/>
            </p:cNvCxnSpPr>
            <p:nvPr/>
          </p:nvCxnSpPr>
          <p:spPr bwMode="auto">
            <a:xfrm>
              <a:off x="5380038" y="2830060"/>
              <a:ext cx="373062" cy="758825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1" name="AutoShape 53"/>
            <p:cNvCxnSpPr>
              <a:cxnSpLocks noChangeShapeType="1"/>
              <a:stCxn id="683039" idx="4"/>
              <a:endCxn id="683040" idx="0"/>
            </p:cNvCxnSpPr>
            <p:nvPr/>
          </p:nvCxnSpPr>
          <p:spPr bwMode="auto">
            <a:xfrm>
              <a:off x="5897563" y="2687185"/>
              <a:ext cx="76200" cy="242887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2" name="AutoShape 54"/>
            <p:cNvCxnSpPr>
              <a:cxnSpLocks noChangeShapeType="1"/>
              <a:stCxn id="683040" idx="4"/>
              <a:endCxn id="683041" idx="0"/>
            </p:cNvCxnSpPr>
            <p:nvPr/>
          </p:nvCxnSpPr>
          <p:spPr bwMode="auto">
            <a:xfrm flipH="1">
              <a:off x="5816600" y="3099935"/>
              <a:ext cx="157163" cy="46355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3" name="AutoShape 55"/>
            <p:cNvCxnSpPr>
              <a:cxnSpLocks noChangeShapeType="1"/>
              <a:stCxn id="683037" idx="4"/>
              <a:endCxn id="683038" idx="0"/>
            </p:cNvCxnSpPr>
            <p:nvPr/>
          </p:nvCxnSpPr>
          <p:spPr bwMode="auto">
            <a:xfrm flipH="1">
              <a:off x="7896225" y="2687185"/>
              <a:ext cx="185738" cy="87630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4" name="AutoShape 56"/>
            <p:cNvCxnSpPr>
              <a:cxnSpLocks noChangeShapeType="1"/>
              <a:stCxn id="683042" idx="2"/>
              <a:endCxn id="683043" idx="6"/>
            </p:cNvCxnSpPr>
            <p:nvPr/>
          </p:nvCxnSpPr>
          <p:spPr bwMode="auto">
            <a:xfrm flipH="1">
              <a:off x="7058025" y="3136447"/>
              <a:ext cx="479425" cy="117475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6"/>
            <p:cNvCxnSpPr>
              <a:cxnSpLocks noChangeShapeType="1"/>
              <a:stCxn id="683037" idx="3"/>
              <a:endCxn id="683042" idx="7"/>
            </p:cNvCxnSpPr>
            <p:nvPr/>
          </p:nvCxnSpPr>
          <p:spPr bwMode="auto">
            <a:xfrm flipH="1">
              <a:off x="7690567" y="2662542"/>
              <a:ext cx="327411" cy="413288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923064" y="4796037"/>
            <a:ext cx="3343275" cy="1667033"/>
            <a:chOff x="4923064" y="4454072"/>
            <a:chExt cx="3343275" cy="1667033"/>
          </a:xfrm>
        </p:grpSpPr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923064" y="4454072"/>
              <a:ext cx="1387475" cy="1487487"/>
            </a:xfrm>
            <a:custGeom>
              <a:avLst/>
              <a:gdLst>
                <a:gd name="T0" fmla="*/ 122 w 874"/>
                <a:gd name="T1" fmla="*/ 141 h 937"/>
                <a:gd name="T2" fmla="*/ 236 w 874"/>
                <a:gd name="T3" fmla="*/ 111 h 937"/>
                <a:gd name="T4" fmla="*/ 349 w 874"/>
                <a:gd name="T5" fmla="*/ 48 h 937"/>
                <a:gd name="T6" fmla="*/ 518 w 874"/>
                <a:gd name="T7" fmla="*/ 10 h 937"/>
                <a:gd name="T8" fmla="*/ 793 w 874"/>
                <a:gd name="T9" fmla="*/ 29 h 937"/>
                <a:gd name="T10" fmla="*/ 825 w 874"/>
                <a:gd name="T11" fmla="*/ 111 h 937"/>
                <a:gd name="T12" fmla="*/ 850 w 874"/>
                <a:gd name="T13" fmla="*/ 186 h 937"/>
                <a:gd name="T14" fmla="*/ 837 w 874"/>
                <a:gd name="T15" fmla="*/ 555 h 937"/>
                <a:gd name="T16" fmla="*/ 843 w 874"/>
                <a:gd name="T17" fmla="*/ 611 h 937"/>
                <a:gd name="T18" fmla="*/ 743 w 874"/>
                <a:gd name="T19" fmla="*/ 843 h 937"/>
                <a:gd name="T20" fmla="*/ 662 w 874"/>
                <a:gd name="T21" fmla="*/ 937 h 937"/>
                <a:gd name="T22" fmla="*/ 518 w 874"/>
                <a:gd name="T23" fmla="*/ 912 h 937"/>
                <a:gd name="T24" fmla="*/ 480 w 874"/>
                <a:gd name="T25" fmla="*/ 887 h 937"/>
                <a:gd name="T26" fmla="*/ 468 w 874"/>
                <a:gd name="T27" fmla="*/ 868 h 937"/>
                <a:gd name="T28" fmla="*/ 449 w 874"/>
                <a:gd name="T29" fmla="*/ 856 h 937"/>
                <a:gd name="T30" fmla="*/ 386 w 874"/>
                <a:gd name="T31" fmla="*/ 793 h 937"/>
                <a:gd name="T32" fmla="*/ 374 w 874"/>
                <a:gd name="T33" fmla="*/ 774 h 937"/>
                <a:gd name="T34" fmla="*/ 355 w 874"/>
                <a:gd name="T35" fmla="*/ 762 h 937"/>
                <a:gd name="T36" fmla="*/ 330 w 874"/>
                <a:gd name="T37" fmla="*/ 724 h 937"/>
                <a:gd name="T38" fmla="*/ 311 w 874"/>
                <a:gd name="T39" fmla="*/ 705 h 937"/>
                <a:gd name="T40" fmla="*/ 248 w 874"/>
                <a:gd name="T41" fmla="*/ 665 h 937"/>
                <a:gd name="T42" fmla="*/ 204 w 874"/>
                <a:gd name="T43" fmla="*/ 602 h 937"/>
                <a:gd name="T44" fmla="*/ 151 w 874"/>
                <a:gd name="T45" fmla="*/ 573 h 937"/>
                <a:gd name="T46" fmla="*/ 132 w 874"/>
                <a:gd name="T47" fmla="*/ 539 h 937"/>
                <a:gd name="T48" fmla="*/ 69 w 874"/>
                <a:gd name="T49" fmla="*/ 480 h 937"/>
                <a:gd name="T50" fmla="*/ 6 w 874"/>
                <a:gd name="T51" fmla="*/ 335 h 937"/>
                <a:gd name="T52" fmla="*/ 30 w 874"/>
                <a:gd name="T53" fmla="*/ 219 h 937"/>
                <a:gd name="T54" fmla="*/ 122 w 874"/>
                <a:gd name="T55" fmla="*/ 141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4" h="937">
                  <a:moveTo>
                    <a:pt x="122" y="141"/>
                  </a:moveTo>
                  <a:cubicBezTo>
                    <a:pt x="146" y="129"/>
                    <a:pt x="210" y="117"/>
                    <a:pt x="236" y="111"/>
                  </a:cubicBezTo>
                  <a:cubicBezTo>
                    <a:pt x="270" y="87"/>
                    <a:pt x="311" y="66"/>
                    <a:pt x="349" y="48"/>
                  </a:cubicBezTo>
                  <a:cubicBezTo>
                    <a:pt x="398" y="25"/>
                    <a:pt x="465" y="22"/>
                    <a:pt x="518" y="10"/>
                  </a:cubicBezTo>
                  <a:cubicBezTo>
                    <a:pt x="603" y="13"/>
                    <a:pt x="706" y="0"/>
                    <a:pt x="793" y="29"/>
                  </a:cubicBezTo>
                  <a:cubicBezTo>
                    <a:pt x="804" y="58"/>
                    <a:pt x="807" y="85"/>
                    <a:pt x="825" y="111"/>
                  </a:cubicBezTo>
                  <a:cubicBezTo>
                    <a:pt x="833" y="136"/>
                    <a:pt x="841" y="161"/>
                    <a:pt x="850" y="186"/>
                  </a:cubicBezTo>
                  <a:cubicBezTo>
                    <a:pt x="863" y="308"/>
                    <a:pt x="874" y="437"/>
                    <a:pt x="837" y="555"/>
                  </a:cubicBezTo>
                  <a:cubicBezTo>
                    <a:pt x="839" y="574"/>
                    <a:pt x="843" y="592"/>
                    <a:pt x="843" y="611"/>
                  </a:cubicBezTo>
                  <a:cubicBezTo>
                    <a:pt x="843" y="715"/>
                    <a:pt x="797" y="764"/>
                    <a:pt x="743" y="843"/>
                  </a:cubicBezTo>
                  <a:cubicBezTo>
                    <a:pt x="729" y="886"/>
                    <a:pt x="708" y="922"/>
                    <a:pt x="662" y="937"/>
                  </a:cubicBezTo>
                  <a:cubicBezTo>
                    <a:pt x="610" y="933"/>
                    <a:pt x="567" y="927"/>
                    <a:pt x="518" y="912"/>
                  </a:cubicBezTo>
                  <a:cubicBezTo>
                    <a:pt x="505" y="904"/>
                    <a:pt x="493" y="895"/>
                    <a:pt x="480" y="887"/>
                  </a:cubicBezTo>
                  <a:cubicBezTo>
                    <a:pt x="474" y="883"/>
                    <a:pt x="473" y="873"/>
                    <a:pt x="468" y="868"/>
                  </a:cubicBezTo>
                  <a:cubicBezTo>
                    <a:pt x="463" y="863"/>
                    <a:pt x="455" y="860"/>
                    <a:pt x="449" y="856"/>
                  </a:cubicBezTo>
                  <a:cubicBezTo>
                    <a:pt x="433" y="832"/>
                    <a:pt x="410" y="808"/>
                    <a:pt x="386" y="793"/>
                  </a:cubicBezTo>
                  <a:cubicBezTo>
                    <a:pt x="382" y="787"/>
                    <a:pt x="379" y="779"/>
                    <a:pt x="374" y="774"/>
                  </a:cubicBezTo>
                  <a:cubicBezTo>
                    <a:pt x="369" y="769"/>
                    <a:pt x="360" y="768"/>
                    <a:pt x="355" y="762"/>
                  </a:cubicBezTo>
                  <a:cubicBezTo>
                    <a:pt x="345" y="751"/>
                    <a:pt x="341" y="735"/>
                    <a:pt x="330" y="724"/>
                  </a:cubicBezTo>
                  <a:cubicBezTo>
                    <a:pt x="324" y="718"/>
                    <a:pt x="317" y="711"/>
                    <a:pt x="311" y="705"/>
                  </a:cubicBezTo>
                  <a:cubicBezTo>
                    <a:pt x="294" y="654"/>
                    <a:pt x="280" y="714"/>
                    <a:pt x="248" y="665"/>
                  </a:cubicBezTo>
                  <a:cubicBezTo>
                    <a:pt x="229" y="637"/>
                    <a:pt x="224" y="631"/>
                    <a:pt x="204" y="602"/>
                  </a:cubicBezTo>
                  <a:cubicBezTo>
                    <a:pt x="198" y="583"/>
                    <a:pt x="160" y="590"/>
                    <a:pt x="151" y="573"/>
                  </a:cubicBezTo>
                  <a:cubicBezTo>
                    <a:pt x="142" y="563"/>
                    <a:pt x="146" y="555"/>
                    <a:pt x="132" y="539"/>
                  </a:cubicBezTo>
                  <a:cubicBezTo>
                    <a:pt x="118" y="523"/>
                    <a:pt x="90" y="514"/>
                    <a:pt x="69" y="480"/>
                  </a:cubicBezTo>
                  <a:cubicBezTo>
                    <a:pt x="64" y="446"/>
                    <a:pt x="5" y="372"/>
                    <a:pt x="6" y="335"/>
                  </a:cubicBezTo>
                  <a:cubicBezTo>
                    <a:pt x="0" y="292"/>
                    <a:pt x="11" y="251"/>
                    <a:pt x="30" y="219"/>
                  </a:cubicBezTo>
                  <a:cubicBezTo>
                    <a:pt x="39" y="172"/>
                    <a:pt x="132" y="184"/>
                    <a:pt x="122" y="1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" name="Oval 30"/>
            <p:cNvSpPr>
              <a:spLocks noChangeAspect="1" noChangeArrowheads="1"/>
            </p:cNvSpPr>
            <p:nvPr/>
          </p:nvSpPr>
          <p:spPr bwMode="auto">
            <a:xfrm>
              <a:off x="5321527" y="4769984"/>
              <a:ext cx="179387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58" name="Oval 31"/>
            <p:cNvSpPr>
              <a:spLocks noChangeAspect="1" noChangeArrowheads="1"/>
            </p:cNvSpPr>
            <p:nvPr/>
          </p:nvSpPr>
          <p:spPr bwMode="auto">
            <a:xfrm>
              <a:off x="8085364" y="4601709"/>
              <a:ext cx="180975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59" name="Oval 32"/>
            <p:cNvSpPr>
              <a:spLocks noChangeAspect="1" noChangeArrowheads="1"/>
            </p:cNvSpPr>
            <p:nvPr/>
          </p:nvSpPr>
          <p:spPr bwMode="auto">
            <a:xfrm>
              <a:off x="7899627" y="5646284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0" name="Oval 33"/>
            <p:cNvSpPr>
              <a:spLocks noChangeAspect="1" noChangeArrowheads="1"/>
            </p:cNvSpPr>
            <p:nvPr/>
          </p:nvSpPr>
          <p:spPr bwMode="auto">
            <a:xfrm>
              <a:off x="5900964" y="4601709"/>
              <a:ext cx="179388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1" name="Oval 34"/>
            <p:cNvSpPr>
              <a:spLocks noChangeAspect="1" noChangeArrowheads="1"/>
            </p:cNvSpPr>
            <p:nvPr/>
          </p:nvSpPr>
          <p:spPr bwMode="auto">
            <a:xfrm>
              <a:off x="5977164" y="5012872"/>
              <a:ext cx="179388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2" name="Oval 35"/>
            <p:cNvSpPr>
              <a:spLocks noChangeAspect="1" noChangeArrowheads="1"/>
            </p:cNvSpPr>
            <p:nvPr/>
          </p:nvSpPr>
          <p:spPr bwMode="auto">
            <a:xfrm>
              <a:off x="5820002" y="5646284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3" name="Oval 36"/>
            <p:cNvSpPr>
              <a:spLocks noChangeAspect="1" noChangeArrowheads="1"/>
            </p:cNvSpPr>
            <p:nvPr/>
          </p:nvSpPr>
          <p:spPr bwMode="auto">
            <a:xfrm>
              <a:off x="7631339" y="5133522"/>
              <a:ext cx="179388" cy="1714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sp>
          <p:nvSpPr>
            <p:cNvPr id="64" name="Oval 37"/>
            <p:cNvSpPr>
              <a:spLocks noChangeAspect="1" noChangeArrowheads="1"/>
            </p:cNvSpPr>
            <p:nvPr/>
          </p:nvSpPr>
          <p:spPr bwMode="auto">
            <a:xfrm>
              <a:off x="6734402" y="5274809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/>
            </a:p>
          </p:txBody>
        </p:sp>
        <p:cxnSp>
          <p:nvCxnSpPr>
            <p:cNvPr id="65" name="AutoShape 38"/>
            <p:cNvCxnSpPr>
              <a:cxnSpLocks noChangeShapeType="1"/>
              <a:stCxn id="57" idx="6"/>
              <a:endCxn id="60" idx="3"/>
            </p:cNvCxnSpPr>
            <p:nvPr/>
          </p:nvCxnSpPr>
          <p:spPr bwMode="auto">
            <a:xfrm flipV="1">
              <a:off x="5500914" y="4744584"/>
              <a:ext cx="427038" cy="109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39"/>
            <p:cNvCxnSpPr>
              <a:cxnSpLocks noChangeShapeType="1"/>
              <a:stCxn id="57" idx="5"/>
              <a:endCxn id="61" idx="2"/>
            </p:cNvCxnSpPr>
            <p:nvPr/>
          </p:nvCxnSpPr>
          <p:spPr bwMode="auto">
            <a:xfrm>
              <a:off x="5473927" y="4912859"/>
              <a:ext cx="503237" cy="185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40"/>
            <p:cNvCxnSpPr>
              <a:cxnSpLocks noChangeShapeType="1"/>
              <a:stCxn id="62" idx="1"/>
              <a:endCxn id="57" idx="4"/>
            </p:cNvCxnSpPr>
            <p:nvPr/>
          </p:nvCxnSpPr>
          <p:spPr bwMode="auto">
            <a:xfrm flipH="1" flipV="1">
              <a:off x="5412014" y="4938259"/>
              <a:ext cx="434975" cy="733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41"/>
            <p:cNvCxnSpPr>
              <a:cxnSpLocks noChangeShapeType="1"/>
              <a:stCxn id="58" idx="3"/>
              <a:endCxn id="63" idx="7"/>
            </p:cNvCxnSpPr>
            <p:nvPr/>
          </p:nvCxnSpPr>
          <p:spPr bwMode="auto">
            <a:xfrm flipH="1">
              <a:off x="7783739" y="4744584"/>
              <a:ext cx="328613" cy="414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42"/>
            <p:cNvCxnSpPr>
              <a:cxnSpLocks noChangeShapeType="1"/>
              <a:stCxn id="64" idx="6"/>
              <a:endCxn id="63" idx="2"/>
            </p:cNvCxnSpPr>
            <p:nvPr/>
          </p:nvCxnSpPr>
          <p:spPr bwMode="auto">
            <a:xfrm flipV="1">
              <a:off x="6913789" y="5219247"/>
              <a:ext cx="717550" cy="141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43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 flipH="1">
              <a:off x="7990114" y="4769984"/>
              <a:ext cx="185738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44"/>
            <p:cNvCxnSpPr>
              <a:cxnSpLocks noChangeShapeType="1"/>
              <a:stCxn id="64" idx="2"/>
            </p:cNvCxnSpPr>
            <p:nvPr/>
          </p:nvCxnSpPr>
          <p:spPr bwMode="auto">
            <a:xfrm flipH="1" flipV="1">
              <a:off x="6156553" y="5133522"/>
              <a:ext cx="577849" cy="226219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45"/>
            <p:cNvCxnSpPr>
              <a:cxnSpLocks noChangeShapeType="1"/>
              <a:stCxn id="60" idx="6"/>
              <a:endCxn id="58" idx="1"/>
            </p:cNvCxnSpPr>
            <p:nvPr/>
          </p:nvCxnSpPr>
          <p:spPr bwMode="auto">
            <a:xfrm flipV="1">
              <a:off x="6080352" y="4627109"/>
              <a:ext cx="2032000" cy="58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505573" y="4555445"/>
                  <a:ext cx="234950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’ 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3" name="Text 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5573" y="4555445"/>
                  <a:ext cx="23495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333" b="-7317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767739" y="5874884"/>
                  <a:ext cx="533400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4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67739" y="5874884"/>
                  <a:ext cx="533400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500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405675" y="5108530"/>
                  <a:ext cx="158750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5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5675" y="5108530"/>
                  <a:ext cx="15875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8462" b="-2500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49"/>
                <p:cNvSpPr>
                  <a:spLocks noChangeArrowheads="1"/>
                </p:cNvSpPr>
                <p:nvPr/>
              </p:nvSpPr>
              <p:spPr bwMode="auto">
                <a:xfrm>
                  <a:off x="5031014" y="4833484"/>
                  <a:ext cx="359906" cy="3391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6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1014" y="4833484"/>
                  <a:ext cx="359906" cy="3391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9"/>
          <p:cNvSpPr>
            <a:spLocks/>
          </p:cNvSpPr>
          <p:nvPr/>
        </p:nvSpPr>
        <p:spPr bwMode="auto">
          <a:xfrm>
            <a:off x="4480455" y="778669"/>
            <a:ext cx="1868487" cy="2218531"/>
          </a:xfrm>
          <a:custGeom>
            <a:avLst/>
            <a:gdLst>
              <a:gd name="T0" fmla="*/ 122 w 874"/>
              <a:gd name="T1" fmla="*/ 141 h 937"/>
              <a:gd name="T2" fmla="*/ 236 w 874"/>
              <a:gd name="T3" fmla="*/ 111 h 937"/>
              <a:gd name="T4" fmla="*/ 349 w 874"/>
              <a:gd name="T5" fmla="*/ 48 h 937"/>
              <a:gd name="T6" fmla="*/ 518 w 874"/>
              <a:gd name="T7" fmla="*/ 10 h 937"/>
              <a:gd name="T8" fmla="*/ 793 w 874"/>
              <a:gd name="T9" fmla="*/ 29 h 937"/>
              <a:gd name="T10" fmla="*/ 825 w 874"/>
              <a:gd name="T11" fmla="*/ 111 h 937"/>
              <a:gd name="T12" fmla="*/ 850 w 874"/>
              <a:gd name="T13" fmla="*/ 186 h 937"/>
              <a:gd name="T14" fmla="*/ 837 w 874"/>
              <a:gd name="T15" fmla="*/ 555 h 937"/>
              <a:gd name="T16" fmla="*/ 843 w 874"/>
              <a:gd name="T17" fmla="*/ 611 h 937"/>
              <a:gd name="T18" fmla="*/ 743 w 874"/>
              <a:gd name="T19" fmla="*/ 843 h 937"/>
              <a:gd name="T20" fmla="*/ 662 w 874"/>
              <a:gd name="T21" fmla="*/ 937 h 937"/>
              <a:gd name="T22" fmla="*/ 518 w 874"/>
              <a:gd name="T23" fmla="*/ 912 h 937"/>
              <a:gd name="T24" fmla="*/ 480 w 874"/>
              <a:gd name="T25" fmla="*/ 887 h 937"/>
              <a:gd name="T26" fmla="*/ 468 w 874"/>
              <a:gd name="T27" fmla="*/ 868 h 937"/>
              <a:gd name="T28" fmla="*/ 449 w 874"/>
              <a:gd name="T29" fmla="*/ 856 h 937"/>
              <a:gd name="T30" fmla="*/ 386 w 874"/>
              <a:gd name="T31" fmla="*/ 793 h 937"/>
              <a:gd name="T32" fmla="*/ 374 w 874"/>
              <a:gd name="T33" fmla="*/ 774 h 937"/>
              <a:gd name="T34" fmla="*/ 355 w 874"/>
              <a:gd name="T35" fmla="*/ 762 h 937"/>
              <a:gd name="T36" fmla="*/ 330 w 874"/>
              <a:gd name="T37" fmla="*/ 724 h 937"/>
              <a:gd name="T38" fmla="*/ 311 w 874"/>
              <a:gd name="T39" fmla="*/ 705 h 937"/>
              <a:gd name="T40" fmla="*/ 248 w 874"/>
              <a:gd name="T41" fmla="*/ 665 h 937"/>
              <a:gd name="T42" fmla="*/ 204 w 874"/>
              <a:gd name="T43" fmla="*/ 602 h 937"/>
              <a:gd name="T44" fmla="*/ 151 w 874"/>
              <a:gd name="T45" fmla="*/ 573 h 937"/>
              <a:gd name="T46" fmla="*/ 132 w 874"/>
              <a:gd name="T47" fmla="*/ 539 h 937"/>
              <a:gd name="T48" fmla="*/ 69 w 874"/>
              <a:gd name="T49" fmla="*/ 480 h 937"/>
              <a:gd name="T50" fmla="*/ 6 w 874"/>
              <a:gd name="T51" fmla="*/ 335 h 937"/>
              <a:gd name="T52" fmla="*/ 30 w 874"/>
              <a:gd name="T53" fmla="*/ 219 h 937"/>
              <a:gd name="T54" fmla="*/ 122 w 874"/>
              <a:gd name="T55" fmla="*/ 141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4" h="937">
                <a:moveTo>
                  <a:pt x="122" y="141"/>
                </a:moveTo>
                <a:cubicBezTo>
                  <a:pt x="146" y="129"/>
                  <a:pt x="210" y="117"/>
                  <a:pt x="236" y="111"/>
                </a:cubicBezTo>
                <a:cubicBezTo>
                  <a:pt x="270" y="87"/>
                  <a:pt x="311" y="66"/>
                  <a:pt x="349" y="48"/>
                </a:cubicBezTo>
                <a:cubicBezTo>
                  <a:pt x="398" y="25"/>
                  <a:pt x="465" y="22"/>
                  <a:pt x="518" y="10"/>
                </a:cubicBezTo>
                <a:cubicBezTo>
                  <a:pt x="603" y="13"/>
                  <a:pt x="706" y="0"/>
                  <a:pt x="793" y="29"/>
                </a:cubicBezTo>
                <a:cubicBezTo>
                  <a:pt x="804" y="58"/>
                  <a:pt x="807" y="85"/>
                  <a:pt x="825" y="111"/>
                </a:cubicBezTo>
                <a:cubicBezTo>
                  <a:pt x="833" y="136"/>
                  <a:pt x="841" y="161"/>
                  <a:pt x="850" y="186"/>
                </a:cubicBezTo>
                <a:cubicBezTo>
                  <a:pt x="863" y="308"/>
                  <a:pt x="874" y="437"/>
                  <a:pt x="837" y="555"/>
                </a:cubicBezTo>
                <a:cubicBezTo>
                  <a:pt x="839" y="574"/>
                  <a:pt x="843" y="592"/>
                  <a:pt x="843" y="611"/>
                </a:cubicBezTo>
                <a:cubicBezTo>
                  <a:pt x="843" y="715"/>
                  <a:pt x="797" y="764"/>
                  <a:pt x="743" y="843"/>
                </a:cubicBezTo>
                <a:cubicBezTo>
                  <a:pt x="729" y="886"/>
                  <a:pt x="708" y="922"/>
                  <a:pt x="662" y="937"/>
                </a:cubicBezTo>
                <a:cubicBezTo>
                  <a:pt x="610" y="933"/>
                  <a:pt x="567" y="927"/>
                  <a:pt x="518" y="912"/>
                </a:cubicBezTo>
                <a:cubicBezTo>
                  <a:pt x="505" y="904"/>
                  <a:pt x="493" y="895"/>
                  <a:pt x="480" y="887"/>
                </a:cubicBezTo>
                <a:cubicBezTo>
                  <a:pt x="474" y="883"/>
                  <a:pt x="473" y="873"/>
                  <a:pt x="468" y="868"/>
                </a:cubicBezTo>
                <a:cubicBezTo>
                  <a:pt x="463" y="863"/>
                  <a:pt x="455" y="860"/>
                  <a:pt x="449" y="856"/>
                </a:cubicBezTo>
                <a:cubicBezTo>
                  <a:pt x="433" y="832"/>
                  <a:pt x="410" y="808"/>
                  <a:pt x="386" y="793"/>
                </a:cubicBezTo>
                <a:cubicBezTo>
                  <a:pt x="382" y="787"/>
                  <a:pt x="379" y="779"/>
                  <a:pt x="374" y="774"/>
                </a:cubicBezTo>
                <a:cubicBezTo>
                  <a:pt x="369" y="769"/>
                  <a:pt x="360" y="768"/>
                  <a:pt x="355" y="762"/>
                </a:cubicBezTo>
                <a:cubicBezTo>
                  <a:pt x="345" y="751"/>
                  <a:pt x="341" y="735"/>
                  <a:pt x="330" y="724"/>
                </a:cubicBezTo>
                <a:cubicBezTo>
                  <a:pt x="324" y="718"/>
                  <a:pt x="317" y="711"/>
                  <a:pt x="311" y="705"/>
                </a:cubicBezTo>
                <a:cubicBezTo>
                  <a:pt x="294" y="654"/>
                  <a:pt x="280" y="714"/>
                  <a:pt x="248" y="665"/>
                </a:cubicBezTo>
                <a:cubicBezTo>
                  <a:pt x="229" y="637"/>
                  <a:pt x="224" y="631"/>
                  <a:pt x="204" y="602"/>
                </a:cubicBezTo>
                <a:cubicBezTo>
                  <a:pt x="198" y="583"/>
                  <a:pt x="160" y="590"/>
                  <a:pt x="151" y="573"/>
                </a:cubicBezTo>
                <a:cubicBezTo>
                  <a:pt x="142" y="563"/>
                  <a:pt x="146" y="555"/>
                  <a:pt x="132" y="539"/>
                </a:cubicBezTo>
                <a:cubicBezTo>
                  <a:pt x="118" y="523"/>
                  <a:pt x="90" y="514"/>
                  <a:pt x="69" y="480"/>
                </a:cubicBezTo>
                <a:cubicBezTo>
                  <a:pt x="64" y="446"/>
                  <a:pt x="5" y="372"/>
                  <a:pt x="6" y="335"/>
                </a:cubicBezTo>
                <a:cubicBezTo>
                  <a:pt x="0" y="292"/>
                  <a:pt x="11" y="251"/>
                  <a:pt x="30" y="219"/>
                </a:cubicBezTo>
                <a:cubicBezTo>
                  <a:pt x="39" y="172"/>
                  <a:pt x="132" y="184"/>
                  <a:pt x="122" y="1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of MST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22337"/>
                <a:ext cx="8034868" cy="5410200"/>
              </a:xfrm>
            </p:spPr>
            <p:txBody>
              <a:bodyPr/>
              <a:lstStyle/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MST is unique.</a:t>
                </a:r>
              </a:p>
              <a:p>
                <a:r>
                  <a:rPr lang="en-US" dirty="0" smtClean="0"/>
                  <a:t>Pf: </a:t>
                </a:r>
              </a:p>
              <a:p>
                <a:pPr marL="631825" lvl="1" indent="-285750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an MST.</a:t>
                </a:r>
              </a:p>
              <a:p>
                <a:pPr marL="631825" lvl="1" indent="-285750"/>
                <a:r>
                  <a:rPr lang="en-US" dirty="0" smtClean="0"/>
                  <a:t>Consider any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breaks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into two parts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must be the min cost edge crossing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. (If not, we can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the min cost edge and improve the MST.)</a:t>
                </a:r>
              </a:p>
              <a:p>
                <a:pPr marL="631825" lvl="1" indent="-285750"/>
                <a:r>
                  <a:rPr lang="en-US" dirty="0" smtClean="0"/>
                  <a:t>Applying the cut lemma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know that any MST must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Applying the above argument to every edge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 in the graph su</a:t>
                </a:r>
                <a:r>
                  <a:rPr lang="en-US" dirty="0" smtClean="0"/>
                  <a:t>ch that any MST must contain all of them.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Any spannin</a:t>
                </a:r>
                <a:r>
                  <a:rPr lang="en-US" dirty="0" smtClean="0"/>
                  <a:t>g tree must have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</a:p>
              <a:p>
                <a:pPr marL="912813" lvl="2" indent="-285750"/>
                <a:r>
                  <a:rPr lang="en-US" dirty="0" smtClean="0"/>
                  <a:t>So, any MST must have those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edges, i.e.,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/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If there are edges with equal weights, then the MST may not be unique.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22337"/>
                <a:ext cx="8034868" cy="5410200"/>
              </a:xfrm>
              <a:blipFill rotWithShape="0">
                <a:blip r:embed="rId2"/>
                <a:stretch>
                  <a:fillRect l="-607" r="-228" b="-6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F39E2-121E-41BE-AB00-DE1007D32AB7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grpSp>
        <p:nvGrpSpPr>
          <p:cNvPr id="5" name="Group 4"/>
          <p:cNvGrpSpPr/>
          <p:nvPr/>
        </p:nvGrpSpPr>
        <p:grpSpPr>
          <a:xfrm>
            <a:off x="4783667" y="914400"/>
            <a:ext cx="3784600" cy="1895475"/>
            <a:chOff x="4749800" y="2473325"/>
            <a:chExt cx="3784600" cy="1895475"/>
          </a:xfrm>
        </p:grpSpPr>
        <p:sp>
          <p:nvSpPr>
            <p:cNvPr id="6" name="Oval 40"/>
            <p:cNvSpPr>
              <a:spLocks noChangeAspect="1" noChangeArrowheads="1"/>
            </p:cNvSpPr>
            <p:nvPr/>
          </p:nvSpPr>
          <p:spPr bwMode="auto">
            <a:xfrm>
              <a:off x="4749800" y="2794000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7" name="Oval 41"/>
            <p:cNvSpPr>
              <a:spLocks noChangeAspect="1" noChangeArrowheads="1"/>
            </p:cNvSpPr>
            <p:nvPr/>
          </p:nvSpPr>
          <p:spPr bwMode="auto">
            <a:xfrm>
              <a:off x="8351838" y="24733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8" name="Oval 42"/>
            <p:cNvSpPr>
              <a:spLocks noChangeAspect="1" noChangeArrowheads="1"/>
            </p:cNvSpPr>
            <p:nvPr/>
          </p:nvSpPr>
          <p:spPr bwMode="auto">
            <a:xfrm>
              <a:off x="8096250" y="4186238"/>
              <a:ext cx="182563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9" name="Oval 43"/>
            <p:cNvSpPr>
              <a:spLocks noChangeAspect="1" noChangeArrowheads="1"/>
            </p:cNvSpPr>
            <p:nvPr/>
          </p:nvSpPr>
          <p:spPr bwMode="auto">
            <a:xfrm>
              <a:off x="5543550" y="2549525"/>
              <a:ext cx="182563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0" name="Oval 44"/>
            <p:cNvSpPr>
              <a:spLocks noChangeAspect="1" noChangeArrowheads="1"/>
            </p:cNvSpPr>
            <p:nvPr/>
          </p:nvSpPr>
          <p:spPr bwMode="auto">
            <a:xfrm>
              <a:off x="5649913" y="3249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1" name="Oval 45"/>
            <p:cNvSpPr>
              <a:spLocks noChangeAspect="1" noChangeArrowheads="1"/>
            </p:cNvSpPr>
            <p:nvPr/>
          </p:nvSpPr>
          <p:spPr bwMode="auto">
            <a:xfrm>
              <a:off x="5434013" y="4162425"/>
              <a:ext cx="182562" cy="1825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2" name="Oval 46"/>
            <p:cNvSpPr>
              <a:spLocks noChangeAspect="1" noChangeArrowheads="1"/>
            </p:cNvSpPr>
            <p:nvPr/>
          </p:nvSpPr>
          <p:spPr bwMode="auto">
            <a:xfrm>
              <a:off x="7727950" y="3424238"/>
              <a:ext cx="182563" cy="1841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sp>
          <p:nvSpPr>
            <p:cNvPr id="13" name="Oval 47"/>
            <p:cNvSpPr>
              <a:spLocks noChangeAspect="1" noChangeArrowheads="1"/>
            </p:cNvSpPr>
            <p:nvPr/>
          </p:nvSpPr>
          <p:spPr bwMode="auto">
            <a:xfrm>
              <a:off x="6497638" y="3630613"/>
              <a:ext cx="182562" cy="1825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altLang="en-US" sz="1400"/>
            </a:p>
          </p:txBody>
        </p:sp>
        <p:cxnSp>
          <p:nvCxnSpPr>
            <p:cNvPr id="14" name="AutoShape 48"/>
            <p:cNvCxnSpPr>
              <a:cxnSpLocks noChangeShapeType="1"/>
              <a:stCxn id="6" idx="7"/>
              <a:endCxn id="9" idx="2"/>
            </p:cNvCxnSpPr>
            <p:nvPr/>
          </p:nvCxnSpPr>
          <p:spPr bwMode="auto">
            <a:xfrm flipV="1">
              <a:off x="4905375" y="2641600"/>
              <a:ext cx="638175" cy="17938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49"/>
            <p:cNvCxnSpPr>
              <a:cxnSpLocks noChangeShapeType="1"/>
              <a:stCxn id="6" idx="5"/>
              <a:endCxn id="10" idx="2"/>
            </p:cNvCxnSpPr>
            <p:nvPr/>
          </p:nvCxnSpPr>
          <p:spPr bwMode="auto">
            <a:xfrm>
              <a:off x="4905375" y="2949575"/>
              <a:ext cx="744538" cy="392113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"/>
            <p:cNvCxnSpPr>
              <a:cxnSpLocks noChangeShapeType="1"/>
              <a:stCxn id="6" idx="4"/>
              <a:endCxn id="11" idx="0"/>
            </p:cNvCxnSpPr>
            <p:nvPr/>
          </p:nvCxnSpPr>
          <p:spPr bwMode="auto">
            <a:xfrm>
              <a:off x="4841875" y="2976563"/>
              <a:ext cx="684213" cy="118586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1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 flipV="1">
              <a:off x="5832475" y="2565400"/>
              <a:ext cx="2519363" cy="776288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52"/>
            <p:cNvCxnSpPr>
              <a:cxnSpLocks noChangeShapeType="1"/>
              <a:stCxn id="12" idx="7"/>
              <a:endCxn id="7" idx="4"/>
            </p:cNvCxnSpPr>
            <p:nvPr/>
          </p:nvCxnSpPr>
          <p:spPr bwMode="auto">
            <a:xfrm flipV="1">
              <a:off x="7883525" y="2655888"/>
              <a:ext cx="560388" cy="795337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53"/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5805488" y="3405188"/>
              <a:ext cx="719137" cy="252412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54"/>
            <p:cNvCxnSpPr>
              <a:cxnSpLocks noChangeShapeType="1"/>
              <a:stCxn id="13" idx="5"/>
              <a:endCxn id="8" idx="2"/>
            </p:cNvCxnSpPr>
            <p:nvPr/>
          </p:nvCxnSpPr>
          <p:spPr bwMode="auto">
            <a:xfrm>
              <a:off x="6653213" y="3786188"/>
              <a:ext cx="1443037" cy="492125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55"/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 flipV="1">
              <a:off x="6680200" y="3516313"/>
              <a:ext cx="1047750" cy="206375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56"/>
            <p:cNvCxnSpPr>
              <a:cxnSpLocks noChangeShapeType="1"/>
              <a:stCxn id="12" idx="5"/>
              <a:endCxn id="8" idx="0"/>
            </p:cNvCxnSpPr>
            <p:nvPr/>
          </p:nvCxnSpPr>
          <p:spPr bwMode="auto">
            <a:xfrm>
              <a:off x="7883525" y="3581400"/>
              <a:ext cx="304800" cy="6048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57"/>
            <p:cNvCxnSpPr>
              <a:cxnSpLocks noChangeShapeType="1"/>
              <a:stCxn id="7" idx="3"/>
              <a:endCxn id="13" idx="7"/>
            </p:cNvCxnSpPr>
            <p:nvPr/>
          </p:nvCxnSpPr>
          <p:spPr bwMode="auto">
            <a:xfrm flipH="1">
              <a:off x="6653213" y="2628900"/>
              <a:ext cx="1725612" cy="102870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58"/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5589588" y="3432175"/>
              <a:ext cx="152400" cy="757238"/>
            </a:xfrm>
            <a:prstGeom prst="straightConnector1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59"/>
            <p:cNvCxnSpPr>
              <a:cxnSpLocks noChangeShapeType="1"/>
              <a:stCxn id="11" idx="6"/>
              <a:endCxn id="13" idx="3"/>
            </p:cNvCxnSpPr>
            <p:nvPr/>
          </p:nvCxnSpPr>
          <p:spPr bwMode="auto">
            <a:xfrm flipV="1">
              <a:off x="5616575" y="3786188"/>
              <a:ext cx="908050" cy="468312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0"/>
            <p:cNvCxnSpPr>
              <a:cxnSpLocks noChangeShapeType="1"/>
              <a:stCxn id="9" idx="6"/>
              <a:endCxn id="7" idx="1"/>
            </p:cNvCxnSpPr>
            <p:nvPr/>
          </p:nvCxnSpPr>
          <p:spPr bwMode="auto">
            <a:xfrm flipV="1">
              <a:off x="5726113" y="2500313"/>
              <a:ext cx="2652712" cy="141287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1"/>
            <p:cNvCxnSpPr>
              <a:cxnSpLocks noChangeShapeType="1"/>
              <a:stCxn id="11" idx="6"/>
              <a:endCxn id="8" idx="3"/>
            </p:cNvCxnSpPr>
            <p:nvPr/>
          </p:nvCxnSpPr>
          <p:spPr bwMode="auto">
            <a:xfrm>
              <a:off x="5616575" y="4254500"/>
              <a:ext cx="2506663" cy="87313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6054725" y="344487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5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5257800" y="3116263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6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5121275" y="2630488"/>
              <a:ext cx="217488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 4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8026400" y="3059113"/>
              <a:ext cx="277813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7967663" y="38306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/>
          </p:nvSpPr>
          <p:spPr bwMode="auto">
            <a:xfrm>
              <a:off x="7189788" y="3525838"/>
              <a:ext cx="277812" cy="214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rgbClr val="003399"/>
                  </a:solidFill>
                </a:rPr>
                <a:t>11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5549900" y="3717925"/>
              <a:ext cx="217488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003399"/>
                  </a:solidFill>
                </a:rPr>
                <a:t>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Kruskal's</a:t>
            </a:r>
            <a:r>
              <a:rPr lang="en-US" altLang="en-US" dirty="0"/>
              <a:t> </a:t>
            </a:r>
            <a:r>
              <a:rPr lang="en-US" altLang="en-US" dirty="0" smtClean="0"/>
              <a:t>Algorithm: Idea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35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altLang="en-US" dirty="0" smtClean="0"/>
                  <a:t>Kruskal's</a:t>
                </a:r>
                <a:r>
                  <a:rPr lang="en-US" altLang="en-US" dirty="0"/>
                  <a:t> algorithm.  </a:t>
                </a:r>
              </a:p>
              <a:p>
                <a:pPr marL="457200" lvl="1" indent="-342900"/>
                <a:r>
                  <a:rPr lang="en-US" altLang="en-US" dirty="0" smtClean="0"/>
                  <a:t>Starts with an empty tree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dirty="0" smtClean="0"/>
              </a:p>
              <a:p>
                <a:pPr marL="457200" lvl="1" indent="-342900"/>
                <a:r>
                  <a:rPr lang="en-US" altLang="en-US" dirty="0" smtClean="0"/>
                  <a:t>Consider </a:t>
                </a:r>
                <a:r>
                  <a:rPr lang="en-US" altLang="en-US" dirty="0"/>
                  <a:t>edges in ascending order of weight.</a:t>
                </a:r>
              </a:p>
              <a:p>
                <a:pPr marL="457200" lvl="1" indent="-342900"/>
                <a:r>
                  <a:rPr lang="en-US" altLang="en-US" dirty="0"/>
                  <a:t>Case 1: </a:t>
                </a:r>
                <a:r>
                  <a:rPr lang="en-US" altLang="en-US" dirty="0" smtClean="0"/>
                  <a:t>If </a:t>
                </a:r>
                <a:r>
                  <a:rPr lang="en-US" altLang="en-US" dirty="0"/>
                  <a:t>adding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 creates a cycle, discard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457200" lvl="1" indent="-342900"/>
                <a:r>
                  <a:rPr lang="en-US" altLang="en-US" dirty="0" smtClean="0"/>
                  <a:t>Case 2: Otherwise, insert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 smtClean="0"/>
                  <a:t> according to cut lemma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612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E9CD9-4A19-48E1-AF8B-B1F0650D7CA5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612411" name="Rectangle 59"/>
          <p:cNvSpPr>
            <a:spLocks noChangeArrowheads="1"/>
          </p:cNvSpPr>
          <p:nvPr/>
        </p:nvSpPr>
        <p:spPr bwMode="auto">
          <a:xfrm>
            <a:off x="4868333" y="2793999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410" name="Rectangle 58"/>
          <p:cNvSpPr>
            <a:spLocks noChangeArrowheads="1"/>
          </p:cNvSpPr>
          <p:nvPr/>
        </p:nvSpPr>
        <p:spPr bwMode="auto">
          <a:xfrm>
            <a:off x="677333" y="2793999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57" name="Oval 5"/>
          <p:cNvSpPr>
            <a:spLocks noChangeAspect="1" noChangeArrowheads="1"/>
          </p:cNvSpPr>
          <p:nvPr/>
        </p:nvSpPr>
        <p:spPr bwMode="auto">
          <a:xfrm>
            <a:off x="1071033" y="3363912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58" name="Oval 6"/>
          <p:cNvSpPr>
            <a:spLocks noChangeAspect="1" noChangeArrowheads="1"/>
          </p:cNvSpPr>
          <p:nvPr/>
        </p:nvSpPr>
        <p:spPr bwMode="auto">
          <a:xfrm>
            <a:off x="3731683" y="3098799"/>
            <a:ext cx="179388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59" name="Oval 7"/>
          <p:cNvSpPr>
            <a:spLocks noChangeAspect="1" noChangeArrowheads="1"/>
          </p:cNvSpPr>
          <p:nvPr/>
        </p:nvSpPr>
        <p:spPr bwMode="auto">
          <a:xfrm>
            <a:off x="3631671" y="4894262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0" name="Oval 8"/>
          <p:cNvSpPr>
            <a:spLocks noChangeAspect="1" noChangeArrowheads="1"/>
          </p:cNvSpPr>
          <p:nvPr/>
        </p:nvSpPr>
        <p:spPr bwMode="auto">
          <a:xfrm>
            <a:off x="1637771" y="3132137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1" name="Oval 9"/>
          <p:cNvSpPr>
            <a:spLocks noChangeAspect="1" noChangeArrowheads="1"/>
          </p:cNvSpPr>
          <p:nvPr/>
        </p:nvSpPr>
        <p:spPr bwMode="auto">
          <a:xfrm>
            <a:off x="1437746" y="3895724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2" name="Oval 10"/>
          <p:cNvSpPr>
            <a:spLocks noChangeAspect="1" noChangeArrowheads="1"/>
          </p:cNvSpPr>
          <p:nvPr/>
        </p:nvSpPr>
        <p:spPr bwMode="auto">
          <a:xfrm>
            <a:off x="905933" y="5126037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3" name="Oval 11"/>
          <p:cNvSpPr>
            <a:spLocks noChangeAspect="1" noChangeArrowheads="1"/>
          </p:cNvSpPr>
          <p:nvPr/>
        </p:nvSpPr>
        <p:spPr bwMode="auto">
          <a:xfrm>
            <a:off x="3266546" y="3995737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64" name="Oval 12"/>
          <p:cNvSpPr>
            <a:spLocks noChangeAspect="1" noChangeArrowheads="1"/>
          </p:cNvSpPr>
          <p:nvPr/>
        </p:nvSpPr>
        <p:spPr bwMode="auto">
          <a:xfrm>
            <a:off x="2441046" y="45672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cxnSp>
        <p:nvCxnSpPr>
          <p:cNvPr id="612365" name="AutoShape 13"/>
          <p:cNvCxnSpPr>
            <a:cxnSpLocks noChangeShapeType="1"/>
            <a:stCxn id="612357" idx="6"/>
            <a:endCxn id="612360" idx="3"/>
          </p:cNvCxnSpPr>
          <p:nvPr/>
        </p:nvCxnSpPr>
        <p:spPr bwMode="auto">
          <a:xfrm flipV="1">
            <a:off x="1258358" y="3290887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6" name="AutoShape 14"/>
          <p:cNvCxnSpPr>
            <a:cxnSpLocks noChangeShapeType="1"/>
            <a:stCxn id="612357" idx="5"/>
            <a:endCxn id="612361" idx="0"/>
          </p:cNvCxnSpPr>
          <p:nvPr/>
        </p:nvCxnSpPr>
        <p:spPr bwMode="auto">
          <a:xfrm>
            <a:off x="1225021" y="3524249"/>
            <a:ext cx="303212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7" name="AutoShape 15"/>
          <p:cNvCxnSpPr>
            <a:cxnSpLocks noChangeShapeType="1"/>
            <a:stCxn id="612357" idx="4"/>
            <a:endCxn id="612362" idx="0"/>
          </p:cNvCxnSpPr>
          <p:nvPr/>
        </p:nvCxnSpPr>
        <p:spPr bwMode="auto">
          <a:xfrm flipH="1">
            <a:off x="996421" y="3551237"/>
            <a:ext cx="165100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8" name="AutoShape 16"/>
          <p:cNvCxnSpPr>
            <a:cxnSpLocks noChangeShapeType="1"/>
            <a:stCxn id="612361" idx="7"/>
            <a:endCxn id="612358" idx="2"/>
          </p:cNvCxnSpPr>
          <p:nvPr/>
        </p:nvCxnSpPr>
        <p:spPr bwMode="auto">
          <a:xfrm flipV="1">
            <a:off x="1590146" y="3189287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14" name="Freeform 62"/>
          <p:cNvSpPr>
            <a:spLocks/>
          </p:cNvSpPr>
          <p:nvPr/>
        </p:nvSpPr>
        <p:spPr bwMode="auto">
          <a:xfrm>
            <a:off x="6235171" y="2949574"/>
            <a:ext cx="2001837" cy="2422525"/>
          </a:xfrm>
          <a:custGeom>
            <a:avLst/>
            <a:gdLst>
              <a:gd name="T0" fmla="*/ 82 w 1261"/>
              <a:gd name="T1" fmla="*/ 830 h 1526"/>
              <a:gd name="T2" fmla="*/ 145 w 1261"/>
              <a:gd name="T3" fmla="*/ 660 h 1526"/>
              <a:gd name="T4" fmla="*/ 257 w 1261"/>
              <a:gd name="T5" fmla="*/ 525 h 1526"/>
              <a:gd name="T6" fmla="*/ 349 w 1261"/>
              <a:gd name="T7" fmla="*/ 413 h 1526"/>
              <a:gd name="T8" fmla="*/ 441 w 1261"/>
              <a:gd name="T9" fmla="*/ 287 h 1526"/>
              <a:gd name="T10" fmla="*/ 509 w 1261"/>
              <a:gd name="T11" fmla="*/ 205 h 1526"/>
              <a:gd name="T12" fmla="*/ 601 w 1261"/>
              <a:gd name="T13" fmla="*/ 127 h 1526"/>
              <a:gd name="T14" fmla="*/ 683 w 1261"/>
              <a:gd name="T15" fmla="*/ 74 h 1526"/>
              <a:gd name="T16" fmla="*/ 746 w 1261"/>
              <a:gd name="T17" fmla="*/ 45 h 1526"/>
              <a:gd name="T18" fmla="*/ 838 w 1261"/>
              <a:gd name="T19" fmla="*/ 20 h 1526"/>
              <a:gd name="T20" fmla="*/ 1120 w 1261"/>
              <a:gd name="T21" fmla="*/ 49 h 1526"/>
              <a:gd name="T22" fmla="*/ 1144 w 1261"/>
              <a:gd name="T23" fmla="*/ 74 h 1526"/>
              <a:gd name="T24" fmla="*/ 1149 w 1261"/>
              <a:gd name="T25" fmla="*/ 88 h 1526"/>
              <a:gd name="T26" fmla="*/ 1207 w 1261"/>
              <a:gd name="T27" fmla="*/ 171 h 1526"/>
              <a:gd name="T28" fmla="*/ 1221 w 1261"/>
              <a:gd name="T29" fmla="*/ 200 h 1526"/>
              <a:gd name="T30" fmla="*/ 1241 w 1261"/>
              <a:gd name="T31" fmla="*/ 238 h 1526"/>
              <a:gd name="T32" fmla="*/ 1212 w 1261"/>
              <a:gd name="T33" fmla="*/ 578 h 1526"/>
              <a:gd name="T34" fmla="*/ 1168 w 1261"/>
              <a:gd name="T35" fmla="*/ 898 h 1526"/>
              <a:gd name="T36" fmla="*/ 1086 w 1261"/>
              <a:gd name="T37" fmla="*/ 1291 h 1526"/>
              <a:gd name="T38" fmla="*/ 1061 w 1261"/>
              <a:gd name="T39" fmla="*/ 1354 h 1526"/>
              <a:gd name="T40" fmla="*/ 1013 w 1261"/>
              <a:gd name="T41" fmla="*/ 1436 h 1526"/>
              <a:gd name="T42" fmla="*/ 586 w 1261"/>
              <a:gd name="T43" fmla="*/ 1499 h 1526"/>
              <a:gd name="T44" fmla="*/ 455 w 1261"/>
              <a:gd name="T45" fmla="*/ 1465 h 1526"/>
              <a:gd name="T46" fmla="*/ 373 w 1261"/>
              <a:gd name="T47" fmla="*/ 1412 h 1526"/>
              <a:gd name="T48" fmla="*/ 140 w 1261"/>
              <a:gd name="T49" fmla="*/ 1257 h 1526"/>
              <a:gd name="T50" fmla="*/ 53 w 1261"/>
              <a:gd name="T51" fmla="*/ 1189 h 1526"/>
              <a:gd name="T52" fmla="*/ 9 w 1261"/>
              <a:gd name="T53" fmla="*/ 1121 h 1526"/>
              <a:gd name="T54" fmla="*/ 0 w 1261"/>
              <a:gd name="T55" fmla="*/ 995 h 1526"/>
              <a:gd name="T56" fmla="*/ 82 w 1261"/>
              <a:gd name="T57" fmla="*/ 83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61" h="1526">
                <a:moveTo>
                  <a:pt x="82" y="830"/>
                </a:moveTo>
                <a:cubicBezTo>
                  <a:pt x="98" y="779"/>
                  <a:pt x="111" y="702"/>
                  <a:pt x="145" y="660"/>
                </a:cubicBezTo>
                <a:cubicBezTo>
                  <a:pt x="181" y="613"/>
                  <a:pt x="219" y="569"/>
                  <a:pt x="257" y="525"/>
                </a:cubicBezTo>
                <a:cubicBezTo>
                  <a:pt x="290" y="485"/>
                  <a:pt x="306" y="444"/>
                  <a:pt x="349" y="413"/>
                </a:cubicBezTo>
                <a:cubicBezTo>
                  <a:pt x="362" y="373"/>
                  <a:pt x="412" y="323"/>
                  <a:pt x="441" y="287"/>
                </a:cubicBezTo>
                <a:cubicBezTo>
                  <a:pt x="450" y="259"/>
                  <a:pt x="484" y="219"/>
                  <a:pt x="509" y="205"/>
                </a:cubicBezTo>
                <a:cubicBezTo>
                  <a:pt x="527" y="174"/>
                  <a:pt x="570" y="147"/>
                  <a:pt x="601" y="127"/>
                </a:cubicBezTo>
                <a:cubicBezTo>
                  <a:pt x="617" y="101"/>
                  <a:pt x="653" y="82"/>
                  <a:pt x="683" y="74"/>
                </a:cubicBezTo>
                <a:cubicBezTo>
                  <a:pt x="705" y="57"/>
                  <a:pt x="718" y="49"/>
                  <a:pt x="746" y="45"/>
                </a:cubicBezTo>
                <a:cubicBezTo>
                  <a:pt x="774" y="25"/>
                  <a:pt x="803" y="23"/>
                  <a:pt x="838" y="20"/>
                </a:cubicBezTo>
                <a:cubicBezTo>
                  <a:pt x="938" y="22"/>
                  <a:pt x="1033" y="0"/>
                  <a:pt x="1120" y="49"/>
                </a:cubicBezTo>
                <a:cubicBezTo>
                  <a:pt x="1154" y="105"/>
                  <a:pt x="1101" y="22"/>
                  <a:pt x="1144" y="74"/>
                </a:cubicBezTo>
                <a:cubicBezTo>
                  <a:pt x="1147" y="77"/>
                  <a:pt x="1146" y="83"/>
                  <a:pt x="1149" y="88"/>
                </a:cubicBezTo>
                <a:cubicBezTo>
                  <a:pt x="1168" y="119"/>
                  <a:pt x="1189" y="136"/>
                  <a:pt x="1207" y="171"/>
                </a:cubicBezTo>
                <a:cubicBezTo>
                  <a:pt x="1211" y="180"/>
                  <a:pt x="1216" y="190"/>
                  <a:pt x="1221" y="200"/>
                </a:cubicBezTo>
                <a:cubicBezTo>
                  <a:pt x="1227" y="212"/>
                  <a:pt x="1241" y="238"/>
                  <a:pt x="1241" y="238"/>
                </a:cubicBezTo>
                <a:cubicBezTo>
                  <a:pt x="1247" y="359"/>
                  <a:pt x="1261" y="468"/>
                  <a:pt x="1212" y="578"/>
                </a:cubicBezTo>
                <a:cubicBezTo>
                  <a:pt x="1192" y="682"/>
                  <a:pt x="1193" y="795"/>
                  <a:pt x="1168" y="898"/>
                </a:cubicBezTo>
                <a:cubicBezTo>
                  <a:pt x="1163" y="1027"/>
                  <a:pt x="1164" y="1180"/>
                  <a:pt x="1086" y="1291"/>
                </a:cubicBezTo>
                <a:cubicBezTo>
                  <a:pt x="1078" y="1313"/>
                  <a:pt x="1074" y="1334"/>
                  <a:pt x="1061" y="1354"/>
                </a:cubicBezTo>
                <a:cubicBezTo>
                  <a:pt x="1055" y="1387"/>
                  <a:pt x="1041" y="1415"/>
                  <a:pt x="1013" y="1436"/>
                </a:cubicBezTo>
                <a:cubicBezTo>
                  <a:pt x="952" y="1526"/>
                  <a:pt x="604" y="1498"/>
                  <a:pt x="586" y="1499"/>
                </a:cubicBezTo>
                <a:cubicBezTo>
                  <a:pt x="538" y="1490"/>
                  <a:pt x="500" y="1480"/>
                  <a:pt x="455" y="1465"/>
                </a:cubicBezTo>
                <a:cubicBezTo>
                  <a:pt x="428" y="1446"/>
                  <a:pt x="398" y="1431"/>
                  <a:pt x="373" y="1412"/>
                </a:cubicBezTo>
                <a:cubicBezTo>
                  <a:pt x="298" y="1353"/>
                  <a:pt x="228" y="1296"/>
                  <a:pt x="140" y="1257"/>
                </a:cubicBezTo>
                <a:cubicBezTo>
                  <a:pt x="117" y="1232"/>
                  <a:pt x="70" y="1215"/>
                  <a:pt x="53" y="1189"/>
                </a:cubicBezTo>
                <a:cubicBezTo>
                  <a:pt x="38" y="1166"/>
                  <a:pt x="25" y="1142"/>
                  <a:pt x="9" y="1121"/>
                </a:cubicBezTo>
                <a:cubicBezTo>
                  <a:pt x="6" y="1079"/>
                  <a:pt x="5" y="1036"/>
                  <a:pt x="0" y="995"/>
                </a:cubicBezTo>
                <a:cubicBezTo>
                  <a:pt x="12" y="947"/>
                  <a:pt x="58" y="886"/>
                  <a:pt x="82" y="8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12369" name="AutoShape 17"/>
          <p:cNvCxnSpPr>
            <a:cxnSpLocks noChangeShapeType="1"/>
            <a:stCxn id="612363" idx="0"/>
            <a:endCxn id="612358" idx="4"/>
          </p:cNvCxnSpPr>
          <p:nvPr/>
        </p:nvCxnSpPr>
        <p:spPr bwMode="auto">
          <a:xfrm flipV="1">
            <a:off x="3355446" y="3284537"/>
            <a:ext cx="465137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0" name="AutoShape 18"/>
          <p:cNvCxnSpPr>
            <a:cxnSpLocks noChangeShapeType="1"/>
            <a:stCxn id="612361" idx="5"/>
            <a:endCxn id="612364" idx="1"/>
          </p:cNvCxnSpPr>
          <p:nvPr/>
        </p:nvCxnSpPr>
        <p:spPr bwMode="auto">
          <a:xfrm>
            <a:off x="1590146" y="4057649"/>
            <a:ext cx="877887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1" name="AutoShape 19"/>
          <p:cNvCxnSpPr>
            <a:cxnSpLocks noChangeShapeType="1"/>
            <a:stCxn id="612364" idx="5"/>
            <a:endCxn id="612359" idx="2"/>
          </p:cNvCxnSpPr>
          <p:nvPr/>
        </p:nvCxnSpPr>
        <p:spPr bwMode="auto">
          <a:xfrm>
            <a:off x="2595033" y="4727574"/>
            <a:ext cx="1030288" cy="2571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2" name="AutoShape 20"/>
          <p:cNvCxnSpPr>
            <a:cxnSpLocks noChangeShapeType="1"/>
            <a:stCxn id="612364" idx="7"/>
            <a:endCxn id="612363" idx="3"/>
          </p:cNvCxnSpPr>
          <p:nvPr/>
        </p:nvCxnSpPr>
        <p:spPr bwMode="auto">
          <a:xfrm flipV="1">
            <a:off x="2595033" y="4157662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3" name="AutoShape 21"/>
          <p:cNvCxnSpPr>
            <a:cxnSpLocks noChangeShapeType="1"/>
            <a:stCxn id="612363" idx="4"/>
            <a:endCxn id="612359" idx="0"/>
          </p:cNvCxnSpPr>
          <p:nvPr/>
        </p:nvCxnSpPr>
        <p:spPr bwMode="auto">
          <a:xfrm>
            <a:off x="3355446" y="4181474"/>
            <a:ext cx="365125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4" name="AutoShape 22"/>
          <p:cNvCxnSpPr>
            <a:cxnSpLocks noChangeShapeType="1"/>
            <a:stCxn id="612358" idx="3"/>
            <a:endCxn id="612364" idx="0"/>
          </p:cNvCxnSpPr>
          <p:nvPr/>
        </p:nvCxnSpPr>
        <p:spPr bwMode="auto">
          <a:xfrm flipH="1">
            <a:off x="2531533" y="3259137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5" name="AutoShape 23"/>
          <p:cNvCxnSpPr>
            <a:cxnSpLocks noChangeShapeType="1"/>
            <a:stCxn id="612361" idx="4"/>
            <a:endCxn id="612362" idx="7"/>
          </p:cNvCxnSpPr>
          <p:nvPr/>
        </p:nvCxnSpPr>
        <p:spPr bwMode="auto">
          <a:xfrm flipH="1">
            <a:off x="1058333" y="4081462"/>
            <a:ext cx="469900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6" name="AutoShape 24"/>
          <p:cNvCxnSpPr>
            <a:cxnSpLocks noChangeShapeType="1"/>
            <a:stCxn id="612362" idx="6"/>
            <a:endCxn id="612364" idx="2"/>
          </p:cNvCxnSpPr>
          <p:nvPr/>
        </p:nvCxnSpPr>
        <p:spPr bwMode="auto">
          <a:xfrm flipV="1">
            <a:off x="1091671" y="4657724"/>
            <a:ext cx="1343025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7" name="AutoShape 25"/>
          <p:cNvCxnSpPr>
            <a:cxnSpLocks noChangeShapeType="1"/>
            <a:stCxn id="612360" idx="6"/>
            <a:endCxn id="612358" idx="1"/>
          </p:cNvCxnSpPr>
          <p:nvPr/>
        </p:nvCxnSpPr>
        <p:spPr bwMode="auto">
          <a:xfrm flipV="1">
            <a:off x="1821921" y="3119437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8" name="AutoShape 26"/>
          <p:cNvCxnSpPr>
            <a:cxnSpLocks noChangeShapeType="1"/>
            <a:stCxn id="612362" idx="5"/>
            <a:endCxn id="612359" idx="3"/>
          </p:cNvCxnSpPr>
          <p:nvPr/>
        </p:nvCxnSpPr>
        <p:spPr bwMode="auto">
          <a:xfrm flipV="1">
            <a:off x="1058333" y="5053012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379" name="AutoShape 27"/>
          <p:cNvSpPr>
            <a:spLocks noChangeArrowheads="1"/>
          </p:cNvSpPr>
          <p:nvPr/>
        </p:nvSpPr>
        <p:spPr bwMode="auto">
          <a:xfrm>
            <a:off x="2909358" y="4900612"/>
            <a:ext cx="200025" cy="334962"/>
          </a:xfrm>
          <a:prstGeom prst="upArrow">
            <a:avLst>
              <a:gd name="adj1" fmla="val 50000"/>
              <a:gd name="adj2" fmla="val 418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0" name="Rectangle 28"/>
          <p:cNvSpPr>
            <a:spLocks noChangeArrowheads="1"/>
          </p:cNvSpPr>
          <p:nvPr/>
        </p:nvSpPr>
        <p:spPr bwMode="auto">
          <a:xfrm>
            <a:off x="1437746" y="5757333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Case 1</a:t>
            </a:r>
          </a:p>
        </p:txBody>
      </p:sp>
      <p:sp>
        <p:nvSpPr>
          <p:cNvPr id="612382" name="AutoShape 30"/>
          <p:cNvSpPr>
            <a:spLocks noChangeArrowheads="1"/>
          </p:cNvSpPr>
          <p:nvPr/>
        </p:nvSpPr>
        <p:spPr bwMode="auto">
          <a:xfrm>
            <a:off x="5887508" y="4367212"/>
            <a:ext cx="200025" cy="333375"/>
          </a:xfrm>
          <a:prstGeom prst="up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4" name="Oval 32"/>
          <p:cNvSpPr>
            <a:spLocks noChangeAspect="1" noChangeArrowheads="1"/>
          </p:cNvSpPr>
          <p:nvPr/>
        </p:nvSpPr>
        <p:spPr bwMode="auto">
          <a:xfrm>
            <a:off x="5077883" y="3363912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5" name="Oval 33"/>
          <p:cNvSpPr>
            <a:spLocks noChangeAspect="1" noChangeArrowheads="1"/>
          </p:cNvSpPr>
          <p:nvPr/>
        </p:nvSpPr>
        <p:spPr bwMode="auto">
          <a:xfrm>
            <a:off x="7736946" y="3098799"/>
            <a:ext cx="179387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6" name="Oval 34"/>
          <p:cNvSpPr>
            <a:spLocks noChangeAspect="1" noChangeArrowheads="1"/>
          </p:cNvSpPr>
          <p:nvPr/>
        </p:nvSpPr>
        <p:spPr bwMode="auto">
          <a:xfrm>
            <a:off x="7638521" y="4894262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7" name="Oval 35"/>
          <p:cNvSpPr>
            <a:spLocks noChangeAspect="1" noChangeArrowheads="1"/>
          </p:cNvSpPr>
          <p:nvPr/>
        </p:nvSpPr>
        <p:spPr bwMode="auto">
          <a:xfrm>
            <a:off x="5643033" y="3132137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88" name="Oval 36"/>
          <p:cNvSpPr>
            <a:spLocks noChangeAspect="1" noChangeArrowheads="1"/>
          </p:cNvSpPr>
          <p:nvPr/>
        </p:nvSpPr>
        <p:spPr bwMode="auto">
          <a:xfrm>
            <a:off x="5443008" y="3895724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000"/>
              <a:t>v</a:t>
            </a:r>
          </a:p>
        </p:txBody>
      </p:sp>
      <p:sp>
        <p:nvSpPr>
          <p:cNvPr id="612389" name="Oval 37"/>
          <p:cNvSpPr>
            <a:spLocks noChangeAspect="1" noChangeArrowheads="1"/>
          </p:cNvSpPr>
          <p:nvPr/>
        </p:nvSpPr>
        <p:spPr bwMode="auto">
          <a:xfrm>
            <a:off x="4911196" y="51260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90" name="Oval 38"/>
          <p:cNvSpPr>
            <a:spLocks noChangeAspect="1" noChangeArrowheads="1"/>
          </p:cNvSpPr>
          <p:nvPr/>
        </p:nvSpPr>
        <p:spPr bwMode="auto">
          <a:xfrm>
            <a:off x="7271808" y="3995737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200"/>
          </a:p>
        </p:txBody>
      </p:sp>
      <p:sp>
        <p:nvSpPr>
          <p:cNvPr id="612391" name="Oval 39"/>
          <p:cNvSpPr>
            <a:spLocks noChangeAspect="1" noChangeArrowheads="1"/>
          </p:cNvSpPr>
          <p:nvPr/>
        </p:nvSpPr>
        <p:spPr bwMode="auto">
          <a:xfrm>
            <a:off x="6447896" y="4567237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000"/>
              <a:t>u</a:t>
            </a:r>
          </a:p>
        </p:txBody>
      </p:sp>
      <p:cxnSp>
        <p:nvCxnSpPr>
          <p:cNvPr id="612392" name="AutoShape 40"/>
          <p:cNvCxnSpPr>
            <a:cxnSpLocks noChangeShapeType="1"/>
            <a:stCxn id="612384" idx="6"/>
            <a:endCxn id="612387" idx="3"/>
          </p:cNvCxnSpPr>
          <p:nvPr/>
        </p:nvCxnSpPr>
        <p:spPr bwMode="auto">
          <a:xfrm flipV="1">
            <a:off x="5263621" y="3290887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84" idx="5"/>
            <a:endCxn id="612388" idx="0"/>
          </p:cNvCxnSpPr>
          <p:nvPr/>
        </p:nvCxnSpPr>
        <p:spPr bwMode="auto">
          <a:xfrm>
            <a:off x="5230283" y="3524249"/>
            <a:ext cx="303213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84" idx="4"/>
            <a:endCxn id="612389" idx="0"/>
          </p:cNvCxnSpPr>
          <p:nvPr/>
        </p:nvCxnSpPr>
        <p:spPr bwMode="auto">
          <a:xfrm flipH="1">
            <a:off x="5001683" y="3551237"/>
            <a:ext cx="166688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5" name="AutoShape 43"/>
          <p:cNvCxnSpPr>
            <a:cxnSpLocks noChangeShapeType="1"/>
            <a:stCxn id="612388" idx="7"/>
            <a:endCxn id="612385" idx="2"/>
          </p:cNvCxnSpPr>
          <p:nvPr/>
        </p:nvCxnSpPr>
        <p:spPr bwMode="auto">
          <a:xfrm flipV="1">
            <a:off x="5596996" y="3189287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6" name="AutoShape 44"/>
          <p:cNvCxnSpPr>
            <a:cxnSpLocks noChangeShapeType="1"/>
            <a:stCxn id="612390" idx="0"/>
            <a:endCxn id="612385" idx="4"/>
          </p:cNvCxnSpPr>
          <p:nvPr/>
        </p:nvCxnSpPr>
        <p:spPr bwMode="auto">
          <a:xfrm flipV="1">
            <a:off x="7360708" y="3284537"/>
            <a:ext cx="465138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7" name="AutoShape 45"/>
          <p:cNvCxnSpPr>
            <a:cxnSpLocks noChangeShapeType="1"/>
            <a:stCxn id="612388" idx="5"/>
            <a:endCxn id="612391" idx="1"/>
          </p:cNvCxnSpPr>
          <p:nvPr/>
        </p:nvCxnSpPr>
        <p:spPr bwMode="auto">
          <a:xfrm>
            <a:off x="5596996" y="4057649"/>
            <a:ext cx="876300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8" name="AutoShape 46"/>
          <p:cNvCxnSpPr>
            <a:cxnSpLocks noChangeShapeType="1"/>
            <a:stCxn id="612391" idx="5"/>
            <a:endCxn id="612386" idx="2"/>
          </p:cNvCxnSpPr>
          <p:nvPr/>
        </p:nvCxnSpPr>
        <p:spPr bwMode="auto">
          <a:xfrm>
            <a:off x="6600296" y="4727574"/>
            <a:ext cx="1030287" cy="257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9" name="AutoShape 47"/>
          <p:cNvCxnSpPr>
            <a:cxnSpLocks noChangeShapeType="1"/>
            <a:stCxn id="612391" idx="7"/>
            <a:endCxn id="612390" idx="3"/>
          </p:cNvCxnSpPr>
          <p:nvPr/>
        </p:nvCxnSpPr>
        <p:spPr bwMode="auto">
          <a:xfrm flipV="1">
            <a:off x="6600296" y="4157662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0" name="AutoShape 48"/>
          <p:cNvCxnSpPr>
            <a:cxnSpLocks noChangeShapeType="1"/>
            <a:stCxn id="612390" idx="4"/>
            <a:endCxn id="612386" idx="0"/>
          </p:cNvCxnSpPr>
          <p:nvPr/>
        </p:nvCxnSpPr>
        <p:spPr bwMode="auto">
          <a:xfrm>
            <a:off x="7360708" y="4181474"/>
            <a:ext cx="366713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1" name="AutoShape 49"/>
          <p:cNvCxnSpPr>
            <a:cxnSpLocks noChangeShapeType="1"/>
            <a:stCxn id="612385" idx="3"/>
            <a:endCxn id="612391" idx="0"/>
          </p:cNvCxnSpPr>
          <p:nvPr/>
        </p:nvCxnSpPr>
        <p:spPr bwMode="auto">
          <a:xfrm flipH="1">
            <a:off x="6538383" y="3259137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2" name="AutoShape 50"/>
          <p:cNvCxnSpPr>
            <a:cxnSpLocks noChangeShapeType="1"/>
            <a:stCxn id="612388" idx="4"/>
            <a:endCxn id="612389" idx="7"/>
          </p:cNvCxnSpPr>
          <p:nvPr/>
        </p:nvCxnSpPr>
        <p:spPr bwMode="auto">
          <a:xfrm flipH="1">
            <a:off x="5065183" y="4081462"/>
            <a:ext cx="468313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3" name="AutoShape 51"/>
          <p:cNvCxnSpPr>
            <a:cxnSpLocks noChangeShapeType="1"/>
            <a:stCxn id="612389" idx="6"/>
            <a:endCxn id="612391" idx="2"/>
          </p:cNvCxnSpPr>
          <p:nvPr/>
        </p:nvCxnSpPr>
        <p:spPr bwMode="auto">
          <a:xfrm flipV="1">
            <a:off x="5098521" y="4657724"/>
            <a:ext cx="1341437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4" name="AutoShape 52"/>
          <p:cNvCxnSpPr>
            <a:cxnSpLocks noChangeShapeType="1"/>
            <a:stCxn id="612387" idx="6"/>
            <a:endCxn id="612385" idx="1"/>
          </p:cNvCxnSpPr>
          <p:nvPr/>
        </p:nvCxnSpPr>
        <p:spPr bwMode="auto">
          <a:xfrm flipV="1">
            <a:off x="5828771" y="3119437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5" name="AutoShape 53"/>
          <p:cNvCxnSpPr>
            <a:cxnSpLocks noChangeShapeType="1"/>
            <a:stCxn id="612389" idx="5"/>
            <a:endCxn id="612386" idx="3"/>
          </p:cNvCxnSpPr>
          <p:nvPr/>
        </p:nvCxnSpPr>
        <p:spPr bwMode="auto">
          <a:xfrm flipV="1">
            <a:off x="5065183" y="5053012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06" name="Rectangle 54"/>
          <p:cNvSpPr>
            <a:spLocks noChangeArrowheads="1"/>
          </p:cNvSpPr>
          <p:nvPr/>
        </p:nvSpPr>
        <p:spPr bwMode="auto">
          <a:xfrm>
            <a:off x="5731933" y="5730345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412" name="Text Box 60"/>
              <p:cNvSpPr txBox="1">
                <a:spLocks noChangeArrowheads="1"/>
              </p:cNvSpPr>
              <p:nvPr/>
            </p:nvSpPr>
            <p:spPr bwMode="auto">
              <a:xfrm>
                <a:off x="2887133" y="4514849"/>
                <a:ext cx="353943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2412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33" y="4514849"/>
                <a:ext cx="353943" cy="339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413" name="Text Box 61"/>
              <p:cNvSpPr txBox="1">
                <a:spLocks noChangeArrowheads="1"/>
              </p:cNvSpPr>
              <p:nvPr/>
            </p:nvSpPr>
            <p:spPr bwMode="auto">
              <a:xfrm>
                <a:off x="5858933" y="3981449"/>
                <a:ext cx="353943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2413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8933" y="3981449"/>
                <a:ext cx="353943" cy="339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415" name="Rectangle 63"/>
              <p:cNvSpPr>
                <a:spLocks noChangeArrowheads="1"/>
              </p:cNvSpPr>
              <p:nvPr/>
            </p:nvSpPr>
            <p:spPr bwMode="auto">
              <a:xfrm>
                <a:off x="7705196" y="3863974"/>
                <a:ext cx="336952" cy="308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sz="1400" dirty="0"/>
              </a:p>
            </p:txBody>
          </p:sp>
        </mc:Choice>
        <mc:Fallback xmlns="">
          <p:sp>
            <p:nvSpPr>
              <p:cNvPr id="612415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5196" y="3863974"/>
                <a:ext cx="336952" cy="3084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14329</TotalTime>
  <Words>1095</Words>
  <Application>Microsoft Office PowerPoint</Application>
  <PresentationFormat>全屏显示(4:3)</PresentationFormat>
  <Paragraphs>229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18: Minimum Spanning Trees</vt:lpstr>
      <vt:lpstr>Minimum Spanning Tree</vt:lpstr>
      <vt:lpstr>Prim's Algorithm: Idea</vt:lpstr>
      <vt:lpstr>Prim’s Algorithm: Example</vt:lpstr>
      <vt:lpstr>Prim’s Algorithm: Example (continued)</vt:lpstr>
      <vt:lpstr>Prim's Algorithm: Implementation</vt:lpstr>
      <vt:lpstr>Cut Lemma</vt:lpstr>
      <vt:lpstr>Uniqueness of MST</vt:lpstr>
      <vt:lpstr>Kruskal's Algorithm: Idea</vt:lpstr>
      <vt:lpstr>Kruskal’s Algorithm: Example</vt:lpstr>
      <vt:lpstr>Kruskal’s Algorithm: Example (continued)</vt:lpstr>
      <vt:lpstr>Kruskal’s Algorithm: Example (continued)</vt:lpstr>
      <vt:lpstr>Kruskal's Algorithm: Implementation</vt:lpstr>
      <vt:lpstr>The union-find data structure</vt:lpstr>
      <vt:lpstr>Make-Set(x) and Find-Set(x)</vt:lpstr>
      <vt:lpstr>Union(x, y)</vt:lpstr>
      <vt:lpstr>But, what if…</vt:lpstr>
      <vt:lpstr>The union-find data structure: Analysis</vt:lpstr>
      <vt:lpstr>Path Compression</vt:lpstr>
      <vt:lpstr>Kruskal’s Algorithm</vt:lpstr>
      <vt:lpstr>Removing the distinct weight assumption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lenovo</cp:lastModifiedBy>
  <cp:revision>1152</cp:revision>
  <cp:lastPrinted>2005-06-06T17:52:02Z</cp:lastPrinted>
  <dcterms:created xsi:type="dcterms:W3CDTF">1999-12-31T01:41:01Z</dcterms:created>
  <dcterms:modified xsi:type="dcterms:W3CDTF">2015-05-12T10:49:48Z</dcterms:modified>
</cp:coreProperties>
</file>