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0" r:id="rId1"/>
  </p:sldMasterIdLst>
  <p:notesMasterIdLst>
    <p:notesMasterId r:id="rId31"/>
  </p:notesMasterIdLst>
  <p:handoutMasterIdLst>
    <p:handoutMasterId r:id="rId32"/>
  </p:handoutMasterIdLst>
  <p:sldIdLst>
    <p:sldId id="486" r:id="rId2"/>
    <p:sldId id="487" r:id="rId3"/>
    <p:sldId id="491" r:id="rId4"/>
    <p:sldId id="490" r:id="rId5"/>
    <p:sldId id="492" r:id="rId6"/>
    <p:sldId id="494" r:id="rId7"/>
    <p:sldId id="493" r:id="rId8"/>
    <p:sldId id="495" r:id="rId9"/>
    <p:sldId id="485" r:id="rId10"/>
    <p:sldId id="496" r:id="rId11"/>
    <p:sldId id="497" r:id="rId12"/>
    <p:sldId id="488" r:id="rId13"/>
    <p:sldId id="498" r:id="rId14"/>
    <p:sldId id="499" r:id="rId15"/>
    <p:sldId id="500" r:id="rId16"/>
    <p:sldId id="501" r:id="rId17"/>
    <p:sldId id="502" r:id="rId18"/>
    <p:sldId id="503" r:id="rId19"/>
    <p:sldId id="504" r:id="rId20"/>
    <p:sldId id="505" r:id="rId21"/>
    <p:sldId id="506" r:id="rId22"/>
    <p:sldId id="507" r:id="rId23"/>
    <p:sldId id="508" r:id="rId24"/>
    <p:sldId id="509" r:id="rId25"/>
    <p:sldId id="510" r:id="rId26"/>
    <p:sldId id="511" r:id="rId27"/>
    <p:sldId id="512" r:id="rId28"/>
    <p:sldId id="513" r:id="rId29"/>
    <p:sldId id="514" r:id="rId30"/>
  </p:sldIdLst>
  <p:sldSz cx="9144000" cy="6858000" type="screen4x3"/>
  <p:notesSz cx="9269413" cy="7019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0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006600"/>
    <a:srgbClr val="990033"/>
    <a:srgbClr val="CC0000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8" autoAdjust="0"/>
    <p:restoredTop sz="82035" autoAdjust="0"/>
  </p:normalViewPr>
  <p:slideViewPr>
    <p:cSldViewPr>
      <p:cViewPr varScale="1">
        <p:scale>
          <a:sx n="62" d="100"/>
          <a:sy n="62" d="100"/>
        </p:scale>
        <p:origin x="155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846" y="-90"/>
      </p:cViewPr>
      <p:guideLst>
        <p:guide orient="horz" pos="2210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8A210236-2070-489A-A118-3D45D3CB0A43}" type="datetime1">
              <a:rPr lang="en-US" altLang="en-US"/>
              <a:pPr/>
              <a:t>5/22/2015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B810DACB-6CC1-430D-8A68-85172C1077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584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84B175FF-E595-4C9E-B17A-576885B2AFCE}" type="datetime1">
              <a:rPr lang="en-US" altLang="en-US"/>
              <a:pPr/>
              <a:t>5/22/2015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9BB2423D-1AB4-42A4-B287-0D32DA3E1F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11342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8" tIns="45715" rIns="91428" bIns="45715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3154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1611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976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9543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8" tIns="45715" rIns="91428" bIns="45715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243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3154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6183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096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9923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337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4252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45351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4E0E1E-A02C-4FA7-963D-2C9FEDD90AC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6208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67A3EE-C4BB-4F62-8F31-54430724B74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2485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E97DF6-8530-4AA9-A0BD-253AF5A1A000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85966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2F39E0-0D49-40EB-88F9-3ECD03A727F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33866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2D1212-62E6-4D5A-A608-C53A48A0181B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21433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095AB1-043E-4E5D-98CF-30D9F43535B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8932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028E88-4E86-4D0E-BBC5-52E477371FC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807491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9F12E0-D231-438B-961E-2005A0179E8F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358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F4BDB7-34B3-4CAE-9C75-ACC7909DA2E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1191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A063BE-5606-466D-B2EF-7169C213D91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0489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08BB8DD2-BCD0-4070-9DD8-B6ABE93B609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0326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60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 smtClean="0"/>
              <a:t>Lecture 19: </a:t>
            </a:r>
            <a:r>
              <a:rPr lang="en-US" altLang="en-US"/>
              <a:t>Shortest </a:t>
            </a:r>
            <a:r>
              <a:rPr lang="en-US" altLang="en-US" smtClean="0"/>
              <a:t>Paths</a:t>
            </a:r>
            <a:endParaRPr lang="en-US" altLang="en-US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594" y="2057400"/>
            <a:ext cx="5604811" cy="3999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Dijkstra’s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14656" y="4620030"/>
                <a:ext cx="7114686" cy="1704570"/>
              </a:xfrm>
            </p:spPr>
            <p:txBody>
              <a:bodyPr/>
              <a:lstStyle/>
              <a:p>
                <a:r>
                  <a:rPr lang="en-US" dirty="0" smtClean="0"/>
                  <a:t>Running time: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 smtClean="0">
                  <a:solidFill>
                    <a:schemeClr val="bg2"/>
                  </a:solidFill>
                </a:endParaRPr>
              </a:p>
              <a:p>
                <a:pPr lvl="1"/>
                <a:r>
                  <a:rPr lang="en-US" dirty="0" smtClean="0"/>
                  <a:t>Very similar to Prim’s algorithm with only one key difference</a:t>
                </a:r>
              </a:p>
              <a:p>
                <a:pPr lvl="1"/>
                <a:r>
                  <a:rPr lang="en-US" dirty="0" smtClean="0"/>
                  <a:t>Try to run both algorithms on the same graph to see the difference.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4656" y="4620030"/>
                <a:ext cx="7114686" cy="1704570"/>
              </a:xfrm>
              <a:blipFill rotWithShape="0">
                <a:blip r:embed="rId2"/>
                <a:stretch>
                  <a:fillRect l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10</a:t>
            </a:fld>
            <a:endParaRPr lang="en-US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10"/>
              <p:cNvSpPr txBox="1">
                <a:spLocks noChangeArrowheads="1"/>
              </p:cNvSpPr>
              <p:nvPr/>
            </p:nvSpPr>
            <p:spPr bwMode="auto">
              <a:xfrm>
                <a:off x="1357557" y="838200"/>
                <a:ext cx="6428885" cy="397647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Dijkstra(</a:t>
                </a:r>
                <a14:m>
                  <m:oMath xmlns:m="http://schemas.openxmlformats.org/officeDocument/2006/math">
                    <m:r>
                      <a:rPr lang="en-US" altLang="en-US" i="1" u="sng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𝐺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</m:oMath>
                </a14:m>
                <a:r>
                  <a:rPr lang="en-US" altLang="en-US" b="1" u="sng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):</a:t>
                </a:r>
                <a:endParaRPr lang="en-US" altLang="en-US" b="1" dirty="0">
                  <a:latin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 do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←∞</m:t>
                    </m:r>
                  </m:oMath>
                </a14:m>
                <a:r>
                  <a:rPr lang="en-US" altLang="en-US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←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𝑛𝑖𝑙</m:t>
                    </m:r>
                  </m:oMath>
                </a14:m>
                <a:r>
                  <a:rPr lang="en-US" altLang="en-US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𝑐𝑜𝑙𝑜𝑟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←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𝑤h𝑖𝑡𝑒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←0</m:t>
                    </m:r>
                  </m:oMath>
                </a14:m>
                <a:r>
                  <a:rPr lang="en-US" altLang="en-US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create a min priority queue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𝑄</m:t>
                    </m:r>
                  </m:oMath>
                </a14:m>
                <a:r>
                  <a:rPr lang="en-US" altLang="en-US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 </a:t>
                </a:r>
                <a:r>
                  <a:rPr lang="en-US" altLang="en-US" b="1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on</a:t>
                </a:r>
                <a:r>
                  <a:rPr lang="en-US" altLang="en-US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𝑉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with</a:t>
                </a:r>
                <a:r>
                  <a:rPr lang="en-US" altLang="en-US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as</a:t>
                </a:r>
                <a:r>
                  <a:rPr lang="en-US" altLang="en-US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key</a:t>
                </a:r>
                <a:endParaRPr lang="en-US" altLang="en-US" b="1" dirty="0">
                  <a:latin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while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𝑄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≠∅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← 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Extract-Min(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𝑄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)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𝑐𝑜𝑙𝑜𝑟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←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𝑏𝑙𝑎𝑐𝑘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    for each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∈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𝐴𝑑𝑗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[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]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 do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        if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𝑐𝑜𝑙𝑜𝑟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𝑤h𝑖𝑡𝑒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</m:t>
                    </m:r>
                    <m:r>
                      <a:rPr lang="en-US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)&lt;</m:t>
                    </m:r>
                    <m:r>
                      <a:rPr lang="en-US" altLang="en-US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(only difference with prim’s algorithm)</a:t>
                </a:r>
                <a:r>
                  <a:rPr lang="en-US" altLang="en-US" dirty="0" smtClean="0">
                    <a:solidFill>
                      <a:srgbClr val="FF0000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 </a:t>
                </a:r>
                <a:r>
                  <a:rPr lang="en-US" altLang="en-US" b="1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then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←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𝑢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</m:e>
                    </m:d>
                  </m:oMath>
                </a14:m>
                <a:endParaRPr lang="en-US" altLang="en-US" dirty="0">
                  <a:latin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            Decrease-Key(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𝑄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</a:rPr>
                  <a:t>)</a:t>
                </a:r>
              </a:p>
            </p:txBody>
          </p:sp>
        </mc:Choice>
        <mc:Fallback>
          <p:sp>
            <p:nvSpPr>
              <p:cNvPr id="5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7557" y="838200"/>
                <a:ext cx="6428885" cy="39764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14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</a:t>
            </a:r>
            <a:r>
              <a:rPr lang="en-US" dirty="0" smtClean="0"/>
              <a:t>Algorithm: Example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990600"/>
            <a:ext cx="8768368" cy="4343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11</a:t>
            </a:fld>
            <a:endParaRPr lang="en-US" altLang="en-US" sz="140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014656" y="5410200"/>
            <a:ext cx="7114686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2pPr>
            <a:lvl3pPr marL="627063" indent="-1666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</a:defRPr>
            </a:lvl3pPr>
            <a:lvl4pPr marL="1147763" indent="-4048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>
                <a:solidFill>
                  <a:schemeClr val="tx1"/>
                </a:solidFill>
                <a:latin typeface="+mn-lt"/>
              </a:defRPr>
            </a:lvl4pPr>
            <a:lvl5pPr marL="15398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19970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/>
              <a:t>Note: </a:t>
            </a:r>
            <a:r>
              <a:rPr lang="en-US" sz="1800" kern="0" dirty="0" smtClean="0">
                <a:solidFill>
                  <a:schemeClr val="tx1"/>
                </a:solidFill>
              </a:rPr>
              <a:t>All the shortest paths found by Dijkstra’s algorithm form a tree (</a:t>
            </a:r>
            <a:r>
              <a:rPr lang="en-US" sz="1800" kern="0" smtClean="0">
                <a:solidFill>
                  <a:schemeClr val="tx1"/>
                </a:solidFill>
              </a:rPr>
              <a:t>shortest-path tree).</a:t>
            </a:r>
            <a:endParaRPr lang="en-US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118869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Dijkstra's </a:t>
            </a:r>
            <a:r>
              <a:rPr lang="en-US" altLang="en-US" dirty="0" smtClean="0"/>
              <a:t>Algorithm: Correctness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01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685800"/>
                <a:ext cx="8534400" cy="5638800"/>
              </a:xfrm>
            </p:spPr>
            <p:txBody>
              <a:bodyPr/>
              <a:lstStyle/>
              <a:p>
                <a:pPr defTabSz="488950">
                  <a:tabLst>
                    <a:tab pos="1778000" algn="l"/>
                  </a:tabLst>
                </a:pPr>
                <a:r>
                  <a:rPr lang="en-US" altLang="en-US" dirty="0" smtClean="0"/>
                  <a:t>Lemma. </a:t>
                </a:r>
                <a:r>
                  <a:rPr lang="en-US" altLang="en-US" dirty="0" smtClean="0">
                    <a:solidFill>
                      <a:schemeClr val="bg2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𝛿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sym typeface="Symbol" panose="05050102010706020507" pitchFamily="18" charset="2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∈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𝑆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sym typeface="Symbol" panose="05050102010706020507" pitchFamily="18" charset="2"/>
                  </a:rPr>
                  <a:t>, and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 all edges leaving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are relaxed, we have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is the vertex with the minimum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.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pPr defTabSz="488950">
                  <a:tabLst>
                    <a:tab pos="1778000" algn="l"/>
                  </a:tabLst>
                </a:pPr>
                <a:r>
                  <a:rPr lang="en-US" altLang="en-US" dirty="0"/>
                  <a:t>Pf.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(by contradiction)</a:t>
                </a:r>
              </a:p>
              <a:p>
                <a:pPr lvl="1" defTabSz="488950">
                  <a:tabLst>
                    <a:tab pos="1778000" algn="l"/>
                  </a:tabLst>
                </a:pPr>
                <a:r>
                  <a:rPr lang="en-US" altLang="en-US" dirty="0" smtClean="0"/>
                  <a:t>Suppose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 smtClean="0"/>
              </a:p>
              <a:p>
                <a:pPr lvl="2" defTabSz="488950">
                  <a:tabLst>
                    <a:tab pos="1778000" algn="l"/>
                  </a:tabLst>
                </a:pPr>
                <a:r>
                  <a:rPr lang="en-US" alt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dirty="0" smtClean="0"/>
                  <a:t> starts with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en-US" b="0" dirty="0" smtClean="0"/>
                  <a:t>, and whenever it’s updated, we must have found a path with distance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b="0" dirty="0" smtClean="0"/>
                  <a:t>. So we always have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b="0" dirty="0" smtClean="0"/>
                  <a:t>.</a:t>
                </a:r>
              </a:p>
              <a:p>
                <a:pPr lvl="2" defTabSz="488950">
                  <a:tabLst>
                    <a:tab pos="1778000" algn="l"/>
                  </a:tabLst>
                </a:pPr>
                <a:r>
                  <a:rPr lang="en-US" altLang="en-US" dirty="0" smtClean="0"/>
                  <a:t>Thus it can only be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b="0" dirty="0" smtClean="0"/>
                  <a:t>.</a:t>
                </a:r>
              </a:p>
              <a:p>
                <a:pPr lvl="1" defTabSz="488950">
                  <a:tabLst>
                    <a:tab pos="1778000" algn="l"/>
                  </a:tabLst>
                </a:pPr>
                <a:r>
                  <a:rPr lang="en-US" altLang="en-US" dirty="0" smtClean="0"/>
                  <a:t>Consider the shortest path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dirty="0" smtClean="0"/>
                  <a:t> from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dirty="0" smtClean="0"/>
              </a:p>
              <a:p>
                <a:pPr lvl="2" defTabSz="488950">
                  <a:tabLst>
                    <a:tab pos="1778000" algn="l"/>
                  </a:tabLst>
                </a:pPr>
                <a:r>
                  <a:rPr lang="en-US" altLang="en-US" dirty="0" smtClean="0"/>
                  <a:t>Suppose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dirty="0" smtClean="0"/>
                  <a:t> is the first edge on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dirty="0" smtClean="0"/>
                  <a:t/>
                </a:r>
                <a:br>
                  <a:rPr lang="en-US" altLang="en-US" dirty="0" smtClean="0"/>
                </a:br>
                <a:r>
                  <a:rPr lang="en-US" altLang="en-US" dirty="0" smtClean="0"/>
                  <a:t>that takes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dirty="0" smtClean="0"/>
                  <a:t> out of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 smtClean="0"/>
                  <a:t>.</a:t>
                </a:r>
              </a:p>
              <a:p>
                <a:pPr lvl="2" defTabSz="488950">
                  <a:tabLst>
                    <a:tab pos="1778000" algn="l"/>
                  </a:tabLst>
                </a:pPr>
                <a:r>
                  <a:rPr lang="en-US" alt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dirty="0" smtClean="0"/>
                  <a:t> we have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en-US" b="0" dirty="0" smtClean="0"/>
                  <a:t>.</a:t>
                </a:r>
              </a:p>
              <a:p>
                <a:pPr lvl="2" defTabSz="488950">
                  <a:tabLst>
                    <a:tab pos="1778000" algn="l"/>
                  </a:tabLst>
                </a:pPr>
                <a:r>
                  <a:rPr lang="en-US" altLang="en-US" dirty="0" smtClean="0"/>
                  <a:t>The edge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smtClean="0"/>
                  <a:t>have been relaxed, so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.</a:t>
                </a:r>
              </a:p>
              <a:p>
                <a:pPr lvl="2" defTabSz="488950">
                  <a:tabLst>
                    <a:tab pos="1778000" algn="l"/>
                  </a:tabLst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dirty="0" smtClean="0"/>
                  <a:t> is shortest, its subpath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must also be shortest, so</a:t>
                </a:r>
                <a:br>
                  <a:rPr lang="en-US" altLang="en-US" dirty="0" smtClean="0"/>
                </a:br>
                <a:r>
                  <a:rPr lang="en-US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.</a:t>
                </a:r>
              </a:p>
              <a:p>
                <a:pPr lvl="2" defTabSz="488950">
                  <a:tabLst>
                    <a:tab pos="1778000" algn="l"/>
                  </a:tabLst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, </a:t>
                </a:r>
                <a:r>
                  <a:rPr lang="en-US" altLang="en-US" dirty="0" smtClean="0">
                    <a:solidFill>
                      <a:srgbClr val="C00000"/>
                    </a:solidFill>
                  </a:rPr>
                  <a:t>assuming nonnegative weights</a:t>
                </a:r>
                <a:r>
                  <a:rPr lang="en-US" altLang="en-US" dirty="0" smtClean="0"/>
                  <a:t>.</a:t>
                </a:r>
              </a:p>
              <a:p>
                <a:pPr lvl="2" defTabSz="488950">
                  <a:tabLst>
                    <a:tab pos="1778000" algn="l"/>
                  </a:tabLst>
                </a:pPr>
                <a:r>
                  <a:rPr lang="en-US" altLang="en-US" dirty="0" smtClean="0"/>
                  <a:t>Thus,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dirty="0" smtClean="0"/>
                  <a:t>, contradicting with the fact that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dirty="0" smtClean="0"/>
                  <a:t> is the smallest in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 smtClean="0"/>
                  <a:t>. 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5980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685800"/>
                <a:ext cx="8534400" cy="5638800"/>
              </a:xfrm>
              <a:blipFill rotWithShape="0">
                <a:blip r:embed="rId3"/>
                <a:stretch>
                  <a:fillRect l="-571" r="-1214" b="-5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6B72A-A740-47C1-BAFD-4D3894ADA125}" type="slidenum">
              <a:rPr lang="en-US" altLang="en-US"/>
              <a:pPr/>
              <a:t>12</a:t>
            </a:fld>
            <a:endParaRPr lang="en-US" altLang="en-US" sz="1400" dirty="0"/>
          </a:p>
        </p:txBody>
      </p:sp>
      <p:grpSp>
        <p:nvGrpSpPr>
          <p:cNvPr id="2" name="Group 1"/>
          <p:cNvGrpSpPr/>
          <p:nvPr/>
        </p:nvGrpSpPr>
        <p:grpSpPr>
          <a:xfrm>
            <a:off x="5492837" y="2854419"/>
            <a:ext cx="3328987" cy="1682561"/>
            <a:chOff x="5662613" y="3651439"/>
            <a:chExt cx="3328987" cy="1682561"/>
          </a:xfrm>
        </p:grpSpPr>
        <p:sp>
          <p:nvSpPr>
            <p:cNvPr id="598030" name="Freeform 14"/>
            <p:cNvSpPr>
              <a:spLocks/>
            </p:cNvSpPr>
            <p:nvPr/>
          </p:nvSpPr>
          <p:spPr bwMode="auto">
            <a:xfrm>
              <a:off x="5662613" y="3697288"/>
              <a:ext cx="2541587" cy="1484312"/>
            </a:xfrm>
            <a:custGeom>
              <a:avLst/>
              <a:gdLst>
                <a:gd name="T0" fmla="*/ 225 w 1702"/>
                <a:gd name="T1" fmla="*/ 271 h 994"/>
                <a:gd name="T2" fmla="*/ 299 w 1702"/>
                <a:gd name="T3" fmla="*/ 222 h 994"/>
                <a:gd name="T4" fmla="*/ 348 w 1702"/>
                <a:gd name="T5" fmla="*/ 181 h 994"/>
                <a:gd name="T6" fmla="*/ 447 w 1702"/>
                <a:gd name="T7" fmla="*/ 140 h 994"/>
                <a:gd name="T8" fmla="*/ 471 w 1702"/>
                <a:gd name="T9" fmla="*/ 131 h 994"/>
                <a:gd name="T10" fmla="*/ 521 w 1702"/>
                <a:gd name="T11" fmla="*/ 115 h 994"/>
                <a:gd name="T12" fmla="*/ 570 w 1702"/>
                <a:gd name="T13" fmla="*/ 99 h 994"/>
                <a:gd name="T14" fmla="*/ 850 w 1702"/>
                <a:gd name="T15" fmla="*/ 25 h 994"/>
                <a:gd name="T16" fmla="*/ 1072 w 1702"/>
                <a:gd name="T17" fmla="*/ 0 h 994"/>
                <a:gd name="T18" fmla="*/ 1294 w 1702"/>
                <a:gd name="T19" fmla="*/ 8 h 994"/>
                <a:gd name="T20" fmla="*/ 1360 w 1702"/>
                <a:gd name="T21" fmla="*/ 25 h 994"/>
                <a:gd name="T22" fmla="*/ 1410 w 1702"/>
                <a:gd name="T23" fmla="*/ 41 h 994"/>
                <a:gd name="T24" fmla="*/ 1516 w 1702"/>
                <a:gd name="T25" fmla="*/ 90 h 994"/>
                <a:gd name="T26" fmla="*/ 1558 w 1702"/>
                <a:gd name="T27" fmla="*/ 123 h 994"/>
                <a:gd name="T28" fmla="*/ 1574 w 1702"/>
                <a:gd name="T29" fmla="*/ 148 h 994"/>
                <a:gd name="T30" fmla="*/ 1591 w 1702"/>
                <a:gd name="T31" fmla="*/ 164 h 994"/>
                <a:gd name="T32" fmla="*/ 1640 w 1702"/>
                <a:gd name="T33" fmla="*/ 255 h 994"/>
                <a:gd name="T34" fmla="*/ 1681 w 1702"/>
                <a:gd name="T35" fmla="*/ 354 h 994"/>
                <a:gd name="T36" fmla="*/ 1656 w 1702"/>
                <a:gd name="T37" fmla="*/ 584 h 994"/>
                <a:gd name="T38" fmla="*/ 1591 w 1702"/>
                <a:gd name="T39" fmla="*/ 675 h 994"/>
                <a:gd name="T40" fmla="*/ 1541 w 1702"/>
                <a:gd name="T41" fmla="*/ 765 h 994"/>
                <a:gd name="T42" fmla="*/ 1508 w 1702"/>
                <a:gd name="T43" fmla="*/ 831 h 994"/>
                <a:gd name="T44" fmla="*/ 1401 w 1702"/>
                <a:gd name="T45" fmla="*/ 938 h 994"/>
                <a:gd name="T46" fmla="*/ 1056 w 1702"/>
                <a:gd name="T47" fmla="*/ 979 h 994"/>
                <a:gd name="T48" fmla="*/ 636 w 1702"/>
                <a:gd name="T49" fmla="*/ 946 h 994"/>
                <a:gd name="T50" fmla="*/ 364 w 1702"/>
                <a:gd name="T51" fmla="*/ 856 h 994"/>
                <a:gd name="T52" fmla="*/ 307 w 1702"/>
                <a:gd name="T53" fmla="*/ 839 h 994"/>
                <a:gd name="T54" fmla="*/ 290 w 1702"/>
                <a:gd name="T55" fmla="*/ 823 h 994"/>
                <a:gd name="T56" fmla="*/ 233 w 1702"/>
                <a:gd name="T57" fmla="*/ 798 h 994"/>
                <a:gd name="T58" fmla="*/ 76 w 1702"/>
                <a:gd name="T59" fmla="*/ 683 h 994"/>
                <a:gd name="T60" fmla="*/ 85 w 1702"/>
                <a:gd name="T61" fmla="*/ 345 h 994"/>
                <a:gd name="T62" fmla="*/ 225 w 1702"/>
                <a:gd name="T63" fmla="*/ 271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02" h="994">
                  <a:moveTo>
                    <a:pt x="225" y="271"/>
                  </a:moveTo>
                  <a:cubicBezTo>
                    <a:pt x="250" y="254"/>
                    <a:pt x="279" y="243"/>
                    <a:pt x="299" y="222"/>
                  </a:cubicBezTo>
                  <a:cubicBezTo>
                    <a:pt x="318" y="202"/>
                    <a:pt x="323" y="193"/>
                    <a:pt x="348" y="181"/>
                  </a:cubicBezTo>
                  <a:cubicBezTo>
                    <a:pt x="379" y="166"/>
                    <a:pt x="415" y="151"/>
                    <a:pt x="447" y="140"/>
                  </a:cubicBezTo>
                  <a:cubicBezTo>
                    <a:pt x="455" y="137"/>
                    <a:pt x="463" y="134"/>
                    <a:pt x="471" y="131"/>
                  </a:cubicBezTo>
                  <a:cubicBezTo>
                    <a:pt x="488" y="125"/>
                    <a:pt x="504" y="120"/>
                    <a:pt x="521" y="115"/>
                  </a:cubicBezTo>
                  <a:cubicBezTo>
                    <a:pt x="537" y="110"/>
                    <a:pt x="570" y="99"/>
                    <a:pt x="570" y="99"/>
                  </a:cubicBezTo>
                  <a:cubicBezTo>
                    <a:pt x="648" y="46"/>
                    <a:pt x="759" y="35"/>
                    <a:pt x="850" y="25"/>
                  </a:cubicBezTo>
                  <a:cubicBezTo>
                    <a:pt x="923" y="9"/>
                    <a:pt x="1072" y="0"/>
                    <a:pt x="1072" y="0"/>
                  </a:cubicBezTo>
                  <a:cubicBezTo>
                    <a:pt x="1146" y="3"/>
                    <a:pt x="1220" y="3"/>
                    <a:pt x="1294" y="8"/>
                  </a:cubicBezTo>
                  <a:cubicBezTo>
                    <a:pt x="1300" y="8"/>
                    <a:pt x="1355" y="23"/>
                    <a:pt x="1360" y="25"/>
                  </a:cubicBezTo>
                  <a:cubicBezTo>
                    <a:pt x="1377" y="30"/>
                    <a:pt x="1410" y="41"/>
                    <a:pt x="1410" y="41"/>
                  </a:cubicBezTo>
                  <a:cubicBezTo>
                    <a:pt x="1439" y="61"/>
                    <a:pt x="1482" y="79"/>
                    <a:pt x="1516" y="90"/>
                  </a:cubicBezTo>
                  <a:cubicBezTo>
                    <a:pt x="1529" y="103"/>
                    <a:pt x="1545" y="110"/>
                    <a:pt x="1558" y="123"/>
                  </a:cubicBezTo>
                  <a:cubicBezTo>
                    <a:pt x="1565" y="130"/>
                    <a:pt x="1568" y="140"/>
                    <a:pt x="1574" y="148"/>
                  </a:cubicBezTo>
                  <a:cubicBezTo>
                    <a:pt x="1579" y="154"/>
                    <a:pt x="1585" y="159"/>
                    <a:pt x="1591" y="164"/>
                  </a:cubicBezTo>
                  <a:cubicBezTo>
                    <a:pt x="1601" y="196"/>
                    <a:pt x="1617" y="232"/>
                    <a:pt x="1640" y="255"/>
                  </a:cubicBezTo>
                  <a:cubicBezTo>
                    <a:pt x="1652" y="293"/>
                    <a:pt x="1660" y="321"/>
                    <a:pt x="1681" y="354"/>
                  </a:cubicBezTo>
                  <a:cubicBezTo>
                    <a:pt x="1694" y="432"/>
                    <a:pt x="1702" y="516"/>
                    <a:pt x="1656" y="584"/>
                  </a:cubicBezTo>
                  <a:cubicBezTo>
                    <a:pt x="1645" y="618"/>
                    <a:pt x="1616" y="649"/>
                    <a:pt x="1591" y="675"/>
                  </a:cubicBezTo>
                  <a:cubicBezTo>
                    <a:pt x="1578" y="711"/>
                    <a:pt x="1569" y="738"/>
                    <a:pt x="1541" y="765"/>
                  </a:cubicBezTo>
                  <a:cubicBezTo>
                    <a:pt x="1523" y="822"/>
                    <a:pt x="1537" y="802"/>
                    <a:pt x="1508" y="831"/>
                  </a:cubicBezTo>
                  <a:cubicBezTo>
                    <a:pt x="1495" y="873"/>
                    <a:pt x="1443" y="925"/>
                    <a:pt x="1401" y="938"/>
                  </a:cubicBezTo>
                  <a:cubicBezTo>
                    <a:pt x="1317" y="994"/>
                    <a:pt x="1153" y="974"/>
                    <a:pt x="1056" y="979"/>
                  </a:cubicBezTo>
                  <a:cubicBezTo>
                    <a:pt x="814" y="973"/>
                    <a:pt x="795" y="985"/>
                    <a:pt x="636" y="946"/>
                  </a:cubicBezTo>
                  <a:cubicBezTo>
                    <a:pt x="554" y="893"/>
                    <a:pt x="460" y="869"/>
                    <a:pt x="364" y="856"/>
                  </a:cubicBezTo>
                  <a:cubicBezTo>
                    <a:pt x="345" y="849"/>
                    <a:pt x="325" y="848"/>
                    <a:pt x="307" y="839"/>
                  </a:cubicBezTo>
                  <a:cubicBezTo>
                    <a:pt x="300" y="836"/>
                    <a:pt x="296" y="827"/>
                    <a:pt x="290" y="823"/>
                  </a:cubicBezTo>
                  <a:cubicBezTo>
                    <a:pt x="266" y="807"/>
                    <a:pt x="258" y="806"/>
                    <a:pt x="233" y="798"/>
                  </a:cubicBezTo>
                  <a:cubicBezTo>
                    <a:pt x="185" y="752"/>
                    <a:pt x="124" y="729"/>
                    <a:pt x="76" y="683"/>
                  </a:cubicBezTo>
                  <a:cubicBezTo>
                    <a:pt x="42" y="578"/>
                    <a:pt x="0" y="430"/>
                    <a:pt x="85" y="345"/>
                  </a:cubicBezTo>
                  <a:cubicBezTo>
                    <a:pt x="103" y="290"/>
                    <a:pt x="172" y="271"/>
                    <a:pt x="225" y="27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598031" name="Text Box 15"/>
            <p:cNvSpPr txBox="1">
              <a:spLocks noChangeArrowheads="1"/>
            </p:cNvSpPr>
            <p:nvPr/>
          </p:nvSpPr>
          <p:spPr bwMode="auto">
            <a:xfrm>
              <a:off x="6688138" y="4781550"/>
              <a:ext cx="269875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S</a:t>
              </a:r>
            </a:p>
          </p:txBody>
        </p:sp>
        <p:sp>
          <p:nvSpPr>
            <p:cNvPr id="598032" name="Oval 16"/>
            <p:cNvSpPr>
              <a:spLocks noChangeAspect="1" noChangeArrowheads="1"/>
            </p:cNvSpPr>
            <p:nvPr/>
          </p:nvSpPr>
          <p:spPr bwMode="auto">
            <a:xfrm>
              <a:off x="5967413" y="4419600"/>
              <a:ext cx="223837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/>
                <a:t>s</a:t>
              </a:r>
            </a:p>
          </p:txBody>
        </p:sp>
        <p:sp>
          <p:nvSpPr>
            <p:cNvPr id="598033" name="Oval 17"/>
            <p:cNvSpPr>
              <a:spLocks noChangeAspect="1" noChangeArrowheads="1"/>
            </p:cNvSpPr>
            <p:nvPr/>
          </p:nvSpPr>
          <p:spPr bwMode="auto">
            <a:xfrm>
              <a:off x="8521700" y="3937000"/>
              <a:ext cx="223838" cy="22701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/>
                <a:t>y</a:t>
              </a:r>
            </a:p>
          </p:txBody>
        </p:sp>
        <p:sp>
          <p:nvSpPr>
            <p:cNvPr id="598034" name="Oval 18"/>
            <p:cNvSpPr>
              <a:spLocks noChangeAspect="1" noChangeArrowheads="1"/>
            </p:cNvSpPr>
            <p:nvPr/>
          </p:nvSpPr>
          <p:spPr bwMode="auto">
            <a:xfrm>
              <a:off x="8177213" y="5105400"/>
              <a:ext cx="225425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/>
                <a:t>v</a:t>
              </a:r>
            </a:p>
          </p:txBody>
        </p:sp>
        <p:sp>
          <p:nvSpPr>
            <p:cNvPr id="598035" name="Freeform 19"/>
            <p:cNvSpPr>
              <a:spLocks/>
            </p:cNvSpPr>
            <p:nvPr/>
          </p:nvSpPr>
          <p:spPr bwMode="auto">
            <a:xfrm>
              <a:off x="6172200" y="4578350"/>
              <a:ext cx="1401763" cy="368300"/>
            </a:xfrm>
            <a:custGeom>
              <a:avLst/>
              <a:gdLst>
                <a:gd name="T0" fmla="*/ 0 w 883"/>
                <a:gd name="T1" fmla="*/ 0 h 232"/>
                <a:gd name="T2" fmla="*/ 251 w 883"/>
                <a:gd name="T3" fmla="*/ 63 h 232"/>
                <a:gd name="T4" fmla="*/ 494 w 883"/>
                <a:gd name="T5" fmla="*/ 51 h 232"/>
                <a:gd name="T6" fmla="*/ 733 w 883"/>
                <a:gd name="T7" fmla="*/ 69 h 232"/>
                <a:gd name="T8" fmla="*/ 883 w 883"/>
                <a:gd name="T9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3" h="232">
                  <a:moveTo>
                    <a:pt x="0" y="0"/>
                  </a:moveTo>
                  <a:cubicBezTo>
                    <a:pt x="42" y="10"/>
                    <a:pt x="169" y="54"/>
                    <a:pt x="251" y="63"/>
                  </a:cubicBezTo>
                  <a:cubicBezTo>
                    <a:pt x="333" y="72"/>
                    <a:pt x="414" y="50"/>
                    <a:pt x="494" y="51"/>
                  </a:cubicBezTo>
                  <a:cubicBezTo>
                    <a:pt x="574" y="52"/>
                    <a:pt x="668" y="39"/>
                    <a:pt x="733" y="69"/>
                  </a:cubicBezTo>
                  <a:cubicBezTo>
                    <a:pt x="798" y="99"/>
                    <a:pt x="852" y="198"/>
                    <a:pt x="883" y="2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98036" name="Freeform 20"/>
            <p:cNvSpPr>
              <a:spLocks/>
            </p:cNvSpPr>
            <p:nvPr/>
          </p:nvSpPr>
          <p:spPr bwMode="auto">
            <a:xfrm>
              <a:off x="7753350" y="4187825"/>
              <a:ext cx="1238250" cy="966788"/>
            </a:xfrm>
            <a:custGeom>
              <a:avLst/>
              <a:gdLst>
                <a:gd name="T0" fmla="*/ 550 w 780"/>
                <a:gd name="T1" fmla="*/ 0 h 609"/>
                <a:gd name="T2" fmla="*/ 502 w 780"/>
                <a:gd name="T3" fmla="*/ 108 h 609"/>
                <a:gd name="T4" fmla="*/ 100 w 780"/>
                <a:gd name="T5" fmla="*/ 140 h 609"/>
                <a:gd name="T6" fmla="*/ 0 w 780"/>
                <a:gd name="T7" fmla="*/ 215 h 609"/>
                <a:gd name="T8" fmla="*/ 100 w 780"/>
                <a:gd name="T9" fmla="*/ 265 h 609"/>
                <a:gd name="T10" fmla="*/ 394 w 780"/>
                <a:gd name="T11" fmla="*/ 296 h 609"/>
                <a:gd name="T12" fmla="*/ 595 w 780"/>
                <a:gd name="T13" fmla="*/ 284 h 609"/>
                <a:gd name="T14" fmla="*/ 751 w 780"/>
                <a:gd name="T15" fmla="*/ 440 h 609"/>
                <a:gd name="T16" fmla="*/ 419 w 780"/>
                <a:gd name="T17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0" h="609">
                  <a:moveTo>
                    <a:pt x="550" y="0"/>
                  </a:moveTo>
                  <a:cubicBezTo>
                    <a:pt x="542" y="18"/>
                    <a:pt x="577" y="85"/>
                    <a:pt x="502" y="108"/>
                  </a:cubicBezTo>
                  <a:cubicBezTo>
                    <a:pt x="427" y="131"/>
                    <a:pt x="184" y="122"/>
                    <a:pt x="100" y="140"/>
                  </a:cubicBezTo>
                  <a:cubicBezTo>
                    <a:pt x="16" y="158"/>
                    <a:pt x="0" y="194"/>
                    <a:pt x="0" y="215"/>
                  </a:cubicBezTo>
                  <a:cubicBezTo>
                    <a:pt x="0" y="236"/>
                    <a:pt x="34" y="252"/>
                    <a:pt x="100" y="265"/>
                  </a:cubicBezTo>
                  <a:cubicBezTo>
                    <a:pt x="166" y="278"/>
                    <a:pt x="312" y="293"/>
                    <a:pt x="394" y="296"/>
                  </a:cubicBezTo>
                  <a:cubicBezTo>
                    <a:pt x="476" y="299"/>
                    <a:pt x="536" y="260"/>
                    <a:pt x="595" y="284"/>
                  </a:cubicBezTo>
                  <a:cubicBezTo>
                    <a:pt x="654" y="308"/>
                    <a:pt x="780" y="386"/>
                    <a:pt x="751" y="440"/>
                  </a:cubicBezTo>
                  <a:cubicBezTo>
                    <a:pt x="722" y="494"/>
                    <a:pt x="488" y="574"/>
                    <a:pt x="419" y="609"/>
                  </a:cubicBezTo>
                </a:path>
              </a:pathLst>
            </a:custGeom>
            <a:noFill/>
            <a:ln w="9525" cap="flat" cmpd="sng">
              <a:solidFill>
                <a:srgbClr val="003399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98037" name="Freeform 21"/>
            <p:cNvSpPr>
              <a:spLocks/>
            </p:cNvSpPr>
            <p:nvPr/>
          </p:nvSpPr>
          <p:spPr bwMode="auto">
            <a:xfrm>
              <a:off x="6143625" y="4038600"/>
              <a:ext cx="2386013" cy="411163"/>
            </a:xfrm>
            <a:custGeom>
              <a:avLst/>
              <a:gdLst>
                <a:gd name="T0" fmla="*/ 0 w 1503"/>
                <a:gd name="T1" fmla="*/ 259 h 259"/>
                <a:gd name="T2" fmla="*/ 144 w 1503"/>
                <a:gd name="T3" fmla="*/ 90 h 259"/>
                <a:gd name="T4" fmla="*/ 347 w 1503"/>
                <a:gd name="T5" fmla="*/ 32 h 259"/>
                <a:gd name="T6" fmla="*/ 438 w 1503"/>
                <a:gd name="T7" fmla="*/ 146 h 259"/>
                <a:gd name="T8" fmla="*/ 649 w 1503"/>
                <a:gd name="T9" fmla="*/ 169 h 259"/>
                <a:gd name="T10" fmla="*/ 814 w 1503"/>
                <a:gd name="T11" fmla="*/ 58 h 259"/>
                <a:gd name="T12" fmla="*/ 1039 w 1503"/>
                <a:gd name="T13" fmla="*/ 8 h 259"/>
                <a:gd name="T14" fmla="*/ 1503 w 1503"/>
                <a:gd name="T15" fmla="*/ 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03" h="259">
                  <a:moveTo>
                    <a:pt x="0" y="259"/>
                  </a:moveTo>
                  <a:cubicBezTo>
                    <a:pt x="24" y="231"/>
                    <a:pt x="86" y="128"/>
                    <a:pt x="144" y="90"/>
                  </a:cubicBezTo>
                  <a:cubicBezTo>
                    <a:pt x="202" y="52"/>
                    <a:pt x="298" y="23"/>
                    <a:pt x="347" y="32"/>
                  </a:cubicBezTo>
                  <a:cubicBezTo>
                    <a:pt x="396" y="41"/>
                    <a:pt x="388" y="123"/>
                    <a:pt x="438" y="146"/>
                  </a:cubicBezTo>
                  <a:cubicBezTo>
                    <a:pt x="488" y="169"/>
                    <a:pt x="586" y="184"/>
                    <a:pt x="649" y="169"/>
                  </a:cubicBezTo>
                  <a:cubicBezTo>
                    <a:pt x="712" y="154"/>
                    <a:pt x="749" y="85"/>
                    <a:pt x="814" y="58"/>
                  </a:cubicBezTo>
                  <a:cubicBezTo>
                    <a:pt x="879" y="31"/>
                    <a:pt x="924" y="16"/>
                    <a:pt x="1039" y="8"/>
                  </a:cubicBezTo>
                  <a:cubicBezTo>
                    <a:pt x="1154" y="0"/>
                    <a:pt x="1406" y="9"/>
                    <a:pt x="1503" y="9"/>
                  </a:cubicBezTo>
                </a:path>
              </a:pathLst>
            </a:custGeom>
            <a:noFill/>
            <a:ln w="9525" cap="flat" cmpd="sng">
              <a:solidFill>
                <a:srgbClr val="003399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98038" name="Oval 22"/>
            <p:cNvSpPr>
              <a:spLocks noChangeAspect="1" noChangeArrowheads="1"/>
            </p:cNvSpPr>
            <p:nvPr/>
          </p:nvSpPr>
          <p:spPr bwMode="auto">
            <a:xfrm>
              <a:off x="7491413" y="3962400"/>
              <a:ext cx="223837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/>
                <a:t>x</a:t>
              </a:r>
            </a:p>
          </p:txBody>
        </p:sp>
        <p:sp>
          <p:nvSpPr>
            <p:cNvPr id="598039" name="Text Box 23"/>
            <p:cNvSpPr txBox="1">
              <a:spLocks noChangeArrowheads="1"/>
            </p:cNvSpPr>
            <p:nvPr/>
          </p:nvSpPr>
          <p:spPr bwMode="auto">
            <a:xfrm>
              <a:off x="8092282" y="3651439"/>
              <a:ext cx="498475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>
                  <a:solidFill>
                    <a:srgbClr val="003399"/>
                  </a:solidFill>
                </a:rPr>
                <a:t>P</a:t>
              </a:r>
            </a:p>
          </p:txBody>
        </p:sp>
        <p:sp>
          <p:nvSpPr>
            <p:cNvPr id="598040" name="Oval 24"/>
            <p:cNvSpPr>
              <a:spLocks noChangeAspect="1" noChangeArrowheads="1"/>
            </p:cNvSpPr>
            <p:nvPr/>
          </p:nvSpPr>
          <p:spPr bwMode="auto">
            <a:xfrm>
              <a:off x="7415213" y="4800600"/>
              <a:ext cx="223837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/>
                <a:t>u</a:t>
              </a:r>
            </a:p>
          </p:txBody>
        </p:sp>
        <p:cxnSp>
          <p:nvCxnSpPr>
            <p:cNvPr id="598041" name="AutoShape 25"/>
            <p:cNvCxnSpPr>
              <a:cxnSpLocks noChangeShapeType="1"/>
              <a:stCxn id="598040" idx="5"/>
              <a:endCxn id="598034" idx="2"/>
            </p:cNvCxnSpPr>
            <p:nvPr/>
          </p:nvCxnSpPr>
          <p:spPr bwMode="auto">
            <a:xfrm>
              <a:off x="7605713" y="4995863"/>
              <a:ext cx="571500" cy="223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84A58-FF90-47B9-8251-53D6B5A3AF15}" type="slidenum">
              <a:rPr lang="en-US" altLang="en-US"/>
              <a:pPr/>
              <a:t>13</a:t>
            </a:fld>
            <a:endParaRPr lang="en-US" altLang="en-US" sz="1400"/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Shortest paths on graphs with negative-weight edges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869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Shortest path problem.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Given a directed graph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with edge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weights that may be both positive and negative,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find shortest path from node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to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every other node.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 smtClean="0"/>
                  <a:t>Applications.  </a:t>
                </a:r>
              </a:p>
              <a:p>
                <a:pPr lvl="1"/>
                <a:r>
                  <a:rPr lang="en-US" altLang="en-US" dirty="0" smtClean="0"/>
                  <a:t>Road network: scenic roads</a:t>
                </a:r>
              </a:p>
              <a:p>
                <a:pPr lvl="1"/>
                <a:r>
                  <a:rPr lang="en-US" altLang="en-US" dirty="0" smtClean="0">
                    <a:solidFill>
                      <a:schemeClr val="tx1"/>
                    </a:solidFill>
                  </a:rPr>
                  <a:t>Financial transactions: edges may be have positive or negative costs (profit)</a:t>
                </a:r>
              </a:p>
            </p:txBody>
          </p:sp>
        </mc:Choice>
        <mc:Fallback xmlns="">
          <p:sp>
            <p:nvSpPr>
              <p:cNvPr id="4986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621" r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8710" name="Oval 22"/>
          <p:cNvSpPr>
            <a:spLocks noChangeAspect="1" noChangeArrowheads="1"/>
          </p:cNvSpPr>
          <p:nvPr/>
        </p:nvSpPr>
        <p:spPr bwMode="auto">
          <a:xfrm>
            <a:off x="1828800" y="4005263"/>
            <a:ext cx="241300" cy="2397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s</a:t>
            </a:r>
          </a:p>
        </p:txBody>
      </p:sp>
      <p:sp>
        <p:nvSpPr>
          <p:cNvPr id="498711" name="Oval 23"/>
          <p:cNvSpPr>
            <a:spLocks noChangeAspect="1" noChangeArrowheads="1"/>
          </p:cNvSpPr>
          <p:nvPr/>
        </p:nvSpPr>
        <p:spPr bwMode="auto">
          <a:xfrm>
            <a:off x="6926263" y="3675063"/>
            <a:ext cx="241300" cy="2397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dirty="0"/>
              <a:t>3</a:t>
            </a:r>
          </a:p>
        </p:txBody>
      </p:sp>
      <p:sp>
        <p:nvSpPr>
          <p:cNvPr id="498712" name="Oval 24"/>
          <p:cNvSpPr>
            <a:spLocks noChangeAspect="1" noChangeArrowheads="1"/>
          </p:cNvSpPr>
          <p:nvPr/>
        </p:nvSpPr>
        <p:spPr bwMode="auto">
          <a:xfrm>
            <a:off x="7134225" y="5683250"/>
            <a:ext cx="241300" cy="2413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t</a:t>
            </a:r>
          </a:p>
        </p:txBody>
      </p:sp>
      <p:sp>
        <p:nvSpPr>
          <p:cNvPr id="498713" name="Oval 25"/>
          <p:cNvSpPr>
            <a:spLocks noChangeAspect="1" noChangeArrowheads="1"/>
          </p:cNvSpPr>
          <p:nvPr/>
        </p:nvSpPr>
        <p:spPr bwMode="auto">
          <a:xfrm>
            <a:off x="3016250" y="3675063"/>
            <a:ext cx="242888" cy="2397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2</a:t>
            </a:r>
          </a:p>
        </p:txBody>
      </p:sp>
      <p:sp>
        <p:nvSpPr>
          <p:cNvPr id="498714" name="Oval 26"/>
          <p:cNvSpPr>
            <a:spLocks noChangeAspect="1" noChangeArrowheads="1"/>
          </p:cNvSpPr>
          <p:nvPr/>
        </p:nvSpPr>
        <p:spPr bwMode="auto">
          <a:xfrm>
            <a:off x="3556000" y="4457700"/>
            <a:ext cx="244475" cy="2413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6</a:t>
            </a:r>
          </a:p>
        </p:txBody>
      </p:sp>
      <p:sp>
        <p:nvSpPr>
          <p:cNvPr id="498715" name="Oval 27"/>
          <p:cNvSpPr>
            <a:spLocks noChangeAspect="1" noChangeArrowheads="1"/>
          </p:cNvSpPr>
          <p:nvPr/>
        </p:nvSpPr>
        <p:spPr bwMode="auto">
          <a:xfrm>
            <a:off x="3059113" y="5757863"/>
            <a:ext cx="241300" cy="2413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7</a:t>
            </a:r>
          </a:p>
        </p:txBody>
      </p:sp>
      <p:sp>
        <p:nvSpPr>
          <p:cNvPr id="498716" name="Oval 28"/>
          <p:cNvSpPr>
            <a:spLocks noChangeAspect="1" noChangeArrowheads="1"/>
          </p:cNvSpPr>
          <p:nvPr/>
        </p:nvSpPr>
        <p:spPr bwMode="auto">
          <a:xfrm>
            <a:off x="6294438" y="4691063"/>
            <a:ext cx="242887" cy="2444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4</a:t>
            </a:r>
          </a:p>
        </p:txBody>
      </p:sp>
      <p:sp>
        <p:nvSpPr>
          <p:cNvPr id="498717" name="Oval 29"/>
          <p:cNvSpPr>
            <a:spLocks noChangeAspect="1" noChangeArrowheads="1"/>
          </p:cNvSpPr>
          <p:nvPr/>
        </p:nvSpPr>
        <p:spPr bwMode="auto">
          <a:xfrm>
            <a:off x="4464050" y="4894263"/>
            <a:ext cx="241300" cy="2413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5</a:t>
            </a:r>
          </a:p>
        </p:txBody>
      </p:sp>
      <p:cxnSp>
        <p:nvCxnSpPr>
          <p:cNvPr id="498718" name="AutoShape 30"/>
          <p:cNvCxnSpPr>
            <a:cxnSpLocks noChangeShapeType="1"/>
            <a:stCxn id="498710" idx="6"/>
            <a:endCxn id="498713" idx="2"/>
          </p:cNvCxnSpPr>
          <p:nvPr/>
        </p:nvCxnSpPr>
        <p:spPr bwMode="auto">
          <a:xfrm flipV="1">
            <a:off x="2070100" y="3794125"/>
            <a:ext cx="946150" cy="331788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8719" name="AutoShape 31"/>
          <p:cNvCxnSpPr>
            <a:cxnSpLocks noChangeShapeType="1"/>
            <a:stCxn id="498710" idx="5"/>
            <a:endCxn id="498714" idx="1"/>
          </p:cNvCxnSpPr>
          <p:nvPr/>
        </p:nvCxnSpPr>
        <p:spPr bwMode="auto">
          <a:xfrm>
            <a:off x="2035175" y="4210050"/>
            <a:ext cx="1557338" cy="282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8720" name="AutoShape 32"/>
          <p:cNvCxnSpPr>
            <a:cxnSpLocks noChangeShapeType="1"/>
            <a:stCxn id="498710" idx="4"/>
            <a:endCxn id="498715" idx="1"/>
          </p:cNvCxnSpPr>
          <p:nvPr/>
        </p:nvCxnSpPr>
        <p:spPr bwMode="auto">
          <a:xfrm>
            <a:off x="1949450" y="4244975"/>
            <a:ext cx="1144588" cy="1547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8721" name="AutoShape 33"/>
          <p:cNvCxnSpPr>
            <a:cxnSpLocks noChangeShapeType="1"/>
            <a:stCxn id="498714" idx="7"/>
            <a:endCxn id="498711" idx="2"/>
          </p:cNvCxnSpPr>
          <p:nvPr/>
        </p:nvCxnSpPr>
        <p:spPr bwMode="auto">
          <a:xfrm flipV="1">
            <a:off x="3765550" y="3794125"/>
            <a:ext cx="3160713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8722" name="AutoShape 34"/>
          <p:cNvCxnSpPr>
            <a:cxnSpLocks noChangeShapeType="1"/>
            <a:stCxn id="498716" idx="7"/>
            <a:endCxn id="498711" idx="4"/>
          </p:cNvCxnSpPr>
          <p:nvPr/>
        </p:nvCxnSpPr>
        <p:spPr bwMode="auto">
          <a:xfrm flipV="1">
            <a:off x="6502400" y="3914775"/>
            <a:ext cx="54610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8723" name="AutoShape 35"/>
          <p:cNvCxnSpPr>
            <a:cxnSpLocks noChangeShapeType="1"/>
            <a:stCxn id="498714" idx="5"/>
            <a:endCxn id="498717" idx="2"/>
          </p:cNvCxnSpPr>
          <p:nvPr/>
        </p:nvCxnSpPr>
        <p:spPr bwMode="auto">
          <a:xfrm>
            <a:off x="3763963" y="4664075"/>
            <a:ext cx="700087" cy="350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8724" name="AutoShape 36"/>
          <p:cNvCxnSpPr>
            <a:cxnSpLocks noChangeShapeType="1"/>
            <a:stCxn id="498717" idx="5"/>
            <a:endCxn id="498712" idx="2"/>
          </p:cNvCxnSpPr>
          <p:nvPr/>
        </p:nvCxnSpPr>
        <p:spPr bwMode="auto">
          <a:xfrm>
            <a:off x="4670425" y="5100638"/>
            <a:ext cx="2463800" cy="703262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8725" name="AutoShape 37"/>
          <p:cNvCxnSpPr>
            <a:cxnSpLocks noChangeShapeType="1"/>
            <a:stCxn id="498717" idx="6"/>
            <a:endCxn id="498716" idx="2"/>
          </p:cNvCxnSpPr>
          <p:nvPr/>
        </p:nvCxnSpPr>
        <p:spPr bwMode="auto">
          <a:xfrm flipV="1">
            <a:off x="4705350" y="4813300"/>
            <a:ext cx="1589088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8726" name="AutoShape 38"/>
          <p:cNvCxnSpPr>
            <a:cxnSpLocks noChangeShapeType="1"/>
            <a:stCxn id="498716" idx="5"/>
            <a:endCxn id="498712" idx="1"/>
          </p:cNvCxnSpPr>
          <p:nvPr/>
        </p:nvCxnSpPr>
        <p:spPr bwMode="auto">
          <a:xfrm>
            <a:off x="6502400" y="4900613"/>
            <a:ext cx="666750" cy="819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8727" name="AutoShape 39"/>
          <p:cNvCxnSpPr>
            <a:cxnSpLocks noChangeShapeType="1"/>
            <a:stCxn id="498711" idx="3"/>
            <a:endCxn id="498717" idx="7"/>
          </p:cNvCxnSpPr>
          <p:nvPr/>
        </p:nvCxnSpPr>
        <p:spPr bwMode="auto">
          <a:xfrm flipH="1">
            <a:off x="4670425" y="3879850"/>
            <a:ext cx="2290763" cy="1049338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8728" name="AutoShape 40"/>
          <p:cNvCxnSpPr>
            <a:cxnSpLocks noChangeShapeType="1"/>
            <a:stCxn id="498714" idx="4"/>
            <a:endCxn id="498715" idx="0"/>
          </p:cNvCxnSpPr>
          <p:nvPr/>
        </p:nvCxnSpPr>
        <p:spPr bwMode="auto">
          <a:xfrm flipH="1">
            <a:off x="3179763" y="4699000"/>
            <a:ext cx="498475" cy="1058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8729" name="AutoShape 41"/>
          <p:cNvCxnSpPr>
            <a:cxnSpLocks noChangeShapeType="1"/>
            <a:stCxn id="498715" idx="7"/>
            <a:endCxn id="498717" idx="3"/>
          </p:cNvCxnSpPr>
          <p:nvPr/>
        </p:nvCxnSpPr>
        <p:spPr bwMode="auto">
          <a:xfrm flipV="1">
            <a:off x="3265488" y="5100638"/>
            <a:ext cx="1233487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8730" name="AutoShape 42"/>
          <p:cNvCxnSpPr>
            <a:cxnSpLocks noChangeShapeType="1"/>
            <a:stCxn id="498713" idx="6"/>
            <a:endCxn id="498711" idx="1"/>
          </p:cNvCxnSpPr>
          <p:nvPr/>
        </p:nvCxnSpPr>
        <p:spPr bwMode="auto">
          <a:xfrm flipV="1">
            <a:off x="3259138" y="3709988"/>
            <a:ext cx="3702050" cy="84137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8731" name="AutoShape 43"/>
          <p:cNvCxnSpPr>
            <a:cxnSpLocks noChangeShapeType="1"/>
            <a:stCxn id="498715" idx="6"/>
            <a:endCxn id="498712" idx="3"/>
          </p:cNvCxnSpPr>
          <p:nvPr/>
        </p:nvCxnSpPr>
        <p:spPr bwMode="auto">
          <a:xfrm>
            <a:off x="3300413" y="5876925"/>
            <a:ext cx="3868737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8732" name="AutoShape 44"/>
          <p:cNvCxnSpPr>
            <a:cxnSpLocks noChangeShapeType="1"/>
            <a:stCxn id="498711" idx="5"/>
            <a:endCxn id="498712" idx="0"/>
          </p:cNvCxnSpPr>
          <p:nvPr/>
        </p:nvCxnSpPr>
        <p:spPr bwMode="auto">
          <a:xfrm>
            <a:off x="7132638" y="3879850"/>
            <a:ext cx="122237" cy="180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8733" name="Text Box 45"/>
          <p:cNvSpPr txBox="1">
            <a:spLocks noChangeArrowheads="1"/>
          </p:cNvSpPr>
          <p:nvPr/>
        </p:nvSpPr>
        <p:spPr bwMode="auto">
          <a:xfrm>
            <a:off x="4816475" y="3657600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10</a:t>
            </a:r>
          </a:p>
        </p:txBody>
      </p:sp>
      <p:sp>
        <p:nvSpPr>
          <p:cNvPr id="498734" name="Text Box 46"/>
          <p:cNvSpPr txBox="1">
            <a:spLocks noChangeArrowheads="1"/>
          </p:cNvSpPr>
          <p:nvPr/>
        </p:nvSpPr>
        <p:spPr bwMode="auto">
          <a:xfrm>
            <a:off x="4775200" y="4157663"/>
            <a:ext cx="215900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18</a:t>
            </a:r>
          </a:p>
        </p:txBody>
      </p:sp>
      <p:sp>
        <p:nvSpPr>
          <p:cNvPr id="498735" name="Text Box 47"/>
          <p:cNvSpPr txBox="1">
            <a:spLocks noChangeArrowheads="1"/>
          </p:cNvSpPr>
          <p:nvPr/>
        </p:nvSpPr>
        <p:spPr bwMode="auto">
          <a:xfrm>
            <a:off x="5640388" y="4318000"/>
            <a:ext cx="379412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/>
              <a:t> -16</a:t>
            </a:r>
          </a:p>
        </p:txBody>
      </p:sp>
      <p:sp>
        <p:nvSpPr>
          <p:cNvPr id="498736" name="Text Box 48"/>
          <p:cNvSpPr txBox="1">
            <a:spLocks noChangeArrowheads="1"/>
          </p:cNvSpPr>
          <p:nvPr/>
        </p:nvSpPr>
        <p:spPr bwMode="auto">
          <a:xfrm>
            <a:off x="2363788" y="3884613"/>
            <a:ext cx="21748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9</a:t>
            </a:r>
          </a:p>
        </p:txBody>
      </p:sp>
      <p:sp>
        <p:nvSpPr>
          <p:cNvPr id="498737" name="Text Box 49"/>
          <p:cNvSpPr txBox="1">
            <a:spLocks noChangeArrowheads="1"/>
          </p:cNvSpPr>
          <p:nvPr/>
        </p:nvSpPr>
        <p:spPr bwMode="auto">
          <a:xfrm>
            <a:off x="2760663" y="4262438"/>
            <a:ext cx="219075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 6</a:t>
            </a:r>
          </a:p>
        </p:txBody>
      </p:sp>
      <p:sp>
        <p:nvSpPr>
          <p:cNvPr id="498738" name="Text Box 50"/>
          <p:cNvSpPr txBox="1">
            <a:spLocks noChangeArrowheads="1"/>
          </p:cNvSpPr>
          <p:nvPr/>
        </p:nvSpPr>
        <p:spPr bwMode="auto">
          <a:xfrm>
            <a:off x="2466975" y="4959350"/>
            <a:ext cx="219075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15</a:t>
            </a:r>
          </a:p>
        </p:txBody>
      </p:sp>
      <p:sp>
        <p:nvSpPr>
          <p:cNvPr id="498739" name="Text Box 51"/>
          <p:cNvSpPr txBox="1">
            <a:spLocks noChangeArrowheads="1"/>
          </p:cNvSpPr>
          <p:nvPr/>
        </p:nvSpPr>
        <p:spPr bwMode="auto">
          <a:xfrm>
            <a:off x="3285333" y="5043384"/>
            <a:ext cx="319087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/>
              <a:t> -8</a:t>
            </a:r>
          </a:p>
        </p:txBody>
      </p:sp>
      <p:sp>
        <p:nvSpPr>
          <p:cNvPr id="498740" name="Text Box 52"/>
          <p:cNvSpPr txBox="1">
            <a:spLocks noChangeArrowheads="1"/>
          </p:cNvSpPr>
          <p:nvPr/>
        </p:nvSpPr>
        <p:spPr bwMode="auto">
          <a:xfrm>
            <a:off x="3914775" y="4743450"/>
            <a:ext cx="3000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 30</a:t>
            </a:r>
          </a:p>
        </p:txBody>
      </p:sp>
      <p:sp>
        <p:nvSpPr>
          <p:cNvPr id="498741" name="Text Box 53"/>
          <p:cNvSpPr txBox="1">
            <a:spLocks noChangeArrowheads="1"/>
          </p:cNvSpPr>
          <p:nvPr/>
        </p:nvSpPr>
        <p:spPr bwMode="auto">
          <a:xfrm>
            <a:off x="3689350" y="5337175"/>
            <a:ext cx="33178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 20</a:t>
            </a:r>
          </a:p>
        </p:txBody>
      </p:sp>
      <p:sp>
        <p:nvSpPr>
          <p:cNvPr id="498742" name="Text Box 54"/>
          <p:cNvSpPr txBox="1">
            <a:spLocks noChangeArrowheads="1"/>
          </p:cNvSpPr>
          <p:nvPr/>
        </p:nvSpPr>
        <p:spPr bwMode="auto">
          <a:xfrm>
            <a:off x="4652963" y="5794375"/>
            <a:ext cx="3222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44</a:t>
            </a:r>
          </a:p>
        </p:txBody>
      </p:sp>
      <p:sp>
        <p:nvSpPr>
          <p:cNvPr id="498743" name="Text Box 55"/>
          <p:cNvSpPr txBox="1">
            <a:spLocks noChangeArrowheads="1"/>
          </p:cNvSpPr>
          <p:nvPr/>
        </p:nvSpPr>
        <p:spPr bwMode="auto">
          <a:xfrm>
            <a:off x="5607050" y="5299075"/>
            <a:ext cx="215900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16</a:t>
            </a:r>
          </a:p>
        </p:txBody>
      </p:sp>
      <p:sp>
        <p:nvSpPr>
          <p:cNvPr id="498744" name="Text Box 56"/>
          <p:cNvSpPr txBox="1">
            <a:spLocks noChangeArrowheads="1"/>
          </p:cNvSpPr>
          <p:nvPr/>
        </p:nvSpPr>
        <p:spPr bwMode="auto">
          <a:xfrm>
            <a:off x="5543550" y="4795838"/>
            <a:ext cx="217488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11</a:t>
            </a:r>
          </a:p>
        </p:txBody>
      </p:sp>
      <p:sp>
        <p:nvSpPr>
          <p:cNvPr id="498745" name="Text Box 57"/>
          <p:cNvSpPr txBox="1">
            <a:spLocks noChangeArrowheads="1"/>
          </p:cNvSpPr>
          <p:nvPr/>
        </p:nvSpPr>
        <p:spPr bwMode="auto">
          <a:xfrm>
            <a:off x="6638925" y="4313238"/>
            <a:ext cx="215900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6</a:t>
            </a:r>
          </a:p>
        </p:txBody>
      </p:sp>
      <p:sp>
        <p:nvSpPr>
          <p:cNvPr id="498746" name="Text Box 58"/>
          <p:cNvSpPr txBox="1">
            <a:spLocks noChangeArrowheads="1"/>
          </p:cNvSpPr>
          <p:nvPr/>
        </p:nvSpPr>
        <p:spPr bwMode="auto">
          <a:xfrm>
            <a:off x="7086600" y="4697413"/>
            <a:ext cx="219075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19</a:t>
            </a:r>
          </a:p>
        </p:txBody>
      </p:sp>
      <p:sp>
        <p:nvSpPr>
          <p:cNvPr id="498747" name="Text Box 59"/>
          <p:cNvSpPr txBox="1">
            <a:spLocks noChangeArrowheads="1"/>
          </p:cNvSpPr>
          <p:nvPr/>
        </p:nvSpPr>
        <p:spPr bwMode="auto">
          <a:xfrm>
            <a:off x="6691313" y="5132388"/>
            <a:ext cx="214312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895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83B40-3C7E-42D7-8C04-5B87F8B2C70B}" type="slidenum">
              <a:rPr lang="en-US" altLang="en-US"/>
              <a:pPr/>
              <a:t>14</a:t>
            </a:fld>
            <a:endParaRPr lang="en-US" altLang="en-US" sz="1400"/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Shortest </a:t>
            </a:r>
            <a:r>
              <a:rPr lang="en-US" altLang="en-US" dirty="0" smtClean="0"/>
              <a:t>Paths with Negative Weights: </a:t>
            </a:r>
            <a:r>
              <a:rPr lang="en-US" altLang="en-US" dirty="0"/>
              <a:t>Failed Attempts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Dijkstra</a:t>
            </a:r>
            <a:r>
              <a:rPr lang="en-US" altLang="en-US" dirty="0"/>
              <a:t>.  </a:t>
            </a:r>
            <a:r>
              <a:rPr lang="en-US" altLang="en-US" dirty="0">
                <a:solidFill>
                  <a:schemeClr val="tx1"/>
                </a:solidFill>
              </a:rPr>
              <a:t>Can fail if negative edge costs.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smtClean="0"/>
              <a:t>Re-weighting</a:t>
            </a:r>
            <a:r>
              <a:rPr lang="en-US" altLang="en-US" dirty="0"/>
              <a:t>.  </a:t>
            </a:r>
            <a:r>
              <a:rPr lang="en-US" altLang="en-US" dirty="0">
                <a:solidFill>
                  <a:schemeClr val="tx1"/>
                </a:solidFill>
              </a:rPr>
              <a:t>Adding a constant to every edge weight can fail.</a:t>
            </a:r>
            <a:endParaRPr lang="en-US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594948" name="Oval 4"/>
          <p:cNvSpPr>
            <a:spLocks noChangeAspect="1" noChangeArrowheads="1"/>
          </p:cNvSpPr>
          <p:nvPr/>
        </p:nvSpPr>
        <p:spPr bwMode="auto">
          <a:xfrm>
            <a:off x="4495800" y="1635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u</a:t>
            </a:r>
          </a:p>
        </p:txBody>
      </p:sp>
      <p:sp>
        <p:nvSpPr>
          <p:cNvPr id="594949" name="Oval 5"/>
          <p:cNvSpPr>
            <a:spLocks noChangeAspect="1" noChangeArrowheads="1"/>
          </p:cNvSpPr>
          <p:nvPr/>
        </p:nvSpPr>
        <p:spPr bwMode="auto">
          <a:xfrm>
            <a:off x="4495800" y="2743200"/>
            <a:ext cx="269875" cy="2730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t</a:t>
            </a:r>
          </a:p>
        </p:txBody>
      </p:sp>
      <p:sp>
        <p:nvSpPr>
          <p:cNvPr id="594950" name="Oval 6"/>
          <p:cNvSpPr>
            <a:spLocks noChangeAspect="1" noChangeArrowheads="1"/>
          </p:cNvSpPr>
          <p:nvPr/>
        </p:nvSpPr>
        <p:spPr bwMode="auto">
          <a:xfrm>
            <a:off x="3235325" y="22098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dirty="0"/>
              <a:t>s</a:t>
            </a:r>
          </a:p>
        </p:txBody>
      </p:sp>
      <p:cxnSp>
        <p:nvCxnSpPr>
          <p:cNvPr id="594951" name="AutoShape 7"/>
          <p:cNvCxnSpPr>
            <a:cxnSpLocks noChangeShapeType="1"/>
            <a:stCxn id="594954" idx="3"/>
            <a:endCxn id="594949" idx="6"/>
          </p:cNvCxnSpPr>
          <p:nvPr/>
        </p:nvCxnSpPr>
        <p:spPr bwMode="auto">
          <a:xfrm flipH="1">
            <a:off x="4765675" y="2439988"/>
            <a:ext cx="947738" cy="439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4952" name="AutoShape 8"/>
          <p:cNvCxnSpPr>
            <a:cxnSpLocks noChangeShapeType="1"/>
            <a:stCxn id="594950" idx="5"/>
            <a:endCxn id="594949" idx="2"/>
          </p:cNvCxnSpPr>
          <p:nvPr/>
        </p:nvCxnSpPr>
        <p:spPr bwMode="auto">
          <a:xfrm>
            <a:off x="3465513" y="2439988"/>
            <a:ext cx="1030287" cy="439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4953" name="AutoShape 9"/>
          <p:cNvCxnSpPr>
            <a:cxnSpLocks noChangeShapeType="1"/>
            <a:stCxn id="594948" idx="6"/>
            <a:endCxn id="594954" idx="1"/>
          </p:cNvCxnSpPr>
          <p:nvPr/>
        </p:nvCxnSpPr>
        <p:spPr bwMode="auto">
          <a:xfrm>
            <a:off x="4765675" y="1770063"/>
            <a:ext cx="947738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4954" name="Oval 10"/>
          <p:cNvSpPr>
            <a:spLocks noChangeAspect="1" noChangeArrowheads="1"/>
          </p:cNvSpPr>
          <p:nvPr/>
        </p:nvSpPr>
        <p:spPr bwMode="auto">
          <a:xfrm>
            <a:off x="5673725" y="22098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v</a:t>
            </a:r>
          </a:p>
        </p:txBody>
      </p:sp>
      <p:cxnSp>
        <p:nvCxnSpPr>
          <p:cNvPr id="594955" name="AutoShape 11"/>
          <p:cNvCxnSpPr>
            <a:cxnSpLocks noChangeShapeType="1"/>
            <a:stCxn id="594950" idx="7"/>
            <a:endCxn id="594948" idx="2"/>
          </p:cNvCxnSpPr>
          <p:nvPr/>
        </p:nvCxnSpPr>
        <p:spPr bwMode="auto">
          <a:xfrm flipV="1">
            <a:off x="3465513" y="1770063"/>
            <a:ext cx="1030287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4956" name="Text Box 12"/>
          <p:cNvSpPr txBox="1">
            <a:spLocks noChangeArrowheads="1"/>
          </p:cNvSpPr>
          <p:nvPr/>
        </p:nvSpPr>
        <p:spPr bwMode="auto">
          <a:xfrm>
            <a:off x="3810000" y="1905000"/>
            <a:ext cx="333375" cy="247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/>
              <a:t>2</a:t>
            </a:r>
          </a:p>
        </p:txBody>
      </p:sp>
      <p:sp>
        <p:nvSpPr>
          <p:cNvPr id="594957" name="Text Box 13"/>
          <p:cNvSpPr txBox="1">
            <a:spLocks noChangeArrowheads="1"/>
          </p:cNvSpPr>
          <p:nvPr/>
        </p:nvSpPr>
        <p:spPr bwMode="auto">
          <a:xfrm>
            <a:off x="3838575" y="2551113"/>
            <a:ext cx="217488" cy="247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 1</a:t>
            </a:r>
          </a:p>
        </p:txBody>
      </p:sp>
      <p:sp>
        <p:nvSpPr>
          <p:cNvPr id="594958" name="Text Box 14"/>
          <p:cNvSpPr txBox="1">
            <a:spLocks noChangeArrowheads="1"/>
          </p:cNvSpPr>
          <p:nvPr/>
        </p:nvSpPr>
        <p:spPr bwMode="auto">
          <a:xfrm>
            <a:off x="5072063" y="1881188"/>
            <a:ext cx="346075" cy="247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3</a:t>
            </a:r>
          </a:p>
        </p:txBody>
      </p:sp>
      <p:sp>
        <p:nvSpPr>
          <p:cNvPr id="594959" name="Text Box 15"/>
          <p:cNvSpPr txBox="1">
            <a:spLocks noChangeArrowheads="1"/>
          </p:cNvSpPr>
          <p:nvPr/>
        </p:nvSpPr>
        <p:spPr bwMode="auto">
          <a:xfrm>
            <a:off x="5029200" y="2514600"/>
            <a:ext cx="346075" cy="247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-6</a:t>
            </a:r>
          </a:p>
        </p:txBody>
      </p:sp>
      <p:sp>
        <p:nvSpPr>
          <p:cNvPr id="594960" name="Oval 16"/>
          <p:cNvSpPr>
            <a:spLocks noChangeAspect="1" noChangeArrowheads="1"/>
          </p:cNvSpPr>
          <p:nvPr/>
        </p:nvSpPr>
        <p:spPr bwMode="auto">
          <a:xfrm>
            <a:off x="4530725" y="4068762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400"/>
          </a:p>
        </p:txBody>
      </p:sp>
      <p:sp>
        <p:nvSpPr>
          <p:cNvPr id="594961" name="Oval 17"/>
          <p:cNvSpPr>
            <a:spLocks noChangeAspect="1" noChangeArrowheads="1"/>
          </p:cNvSpPr>
          <p:nvPr/>
        </p:nvSpPr>
        <p:spPr bwMode="auto">
          <a:xfrm>
            <a:off x="3927475" y="5472112"/>
            <a:ext cx="269875" cy="2730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400"/>
          </a:p>
        </p:txBody>
      </p:sp>
      <p:sp>
        <p:nvSpPr>
          <p:cNvPr id="594962" name="Oval 18"/>
          <p:cNvSpPr>
            <a:spLocks noChangeAspect="1" noChangeArrowheads="1"/>
          </p:cNvSpPr>
          <p:nvPr/>
        </p:nvSpPr>
        <p:spPr bwMode="auto">
          <a:xfrm>
            <a:off x="2667000" y="4678362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s</a:t>
            </a:r>
          </a:p>
        </p:txBody>
      </p:sp>
      <p:cxnSp>
        <p:nvCxnSpPr>
          <p:cNvPr id="594963" name="AutoShape 19"/>
          <p:cNvCxnSpPr>
            <a:cxnSpLocks noChangeShapeType="1"/>
            <a:stCxn id="594971" idx="6"/>
            <a:endCxn id="594966" idx="3"/>
          </p:cNvCxnSpPr>
          <p:nvPr/>
        </p:nvCxnSpPr>
        <p:spPr bwMode="auto">
          <a:xfrm flipV="1">
            <a:off x="5445125" y="4908550"/>
            <a:ext cx="877888" cy="700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4964" name="AutoShape 20"/>
          <p:cNvCxnSpPr>
            <a:cxnSpLocks noChangeShapeType="1"/>
            <a:stCxn id="594962" idx="5"/>
            <a:endCxn id="594961" idx="2"/>
          </p:cNvCxnSpPr>
          <p:nvPr/>
        </p:nvCxnSpPr>
        <p:spPr bwMode="auto">
          <a:xfrm>
            <a:off x="2897188" y="4908550"/>
            <a:ext cx="1030287" cy="700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4965" name="AutoShape 21"/>
          <p:cNvCxnSpPr>
            <a:cxnSpLocks noChangeShapeType="1"/>
            <a:stCxn id="594960" idx="6"/>
            <a:endCxn id="594966" idx="1"/>
          </p:cNvCxnSpPr>
          <p:nvPr/>
        </p:nvCxnSpPr>
        <p:spPr bwMode="auto">
          <a:xfrm>
            <a:off x="4800600" y="4203700"/>
            <a:ext cx="1522413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4966" name="Oval 22"/>
          <p:cNvSpPr>
            <a:spLocks noChangeAspect="1" noChangeArrowheads="1"/>
          </p:cNvSpPr>
          <p:nvPr/>
        </p:nvSpPr>
        <p:spPr bwMode="auto">
          <a:xfrm>
            <a:off x="6283325" y="4678362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t</a:t>
            </a:r>
          </a:p>
        </p:txBody>
      </p:sp>
      <p:cxnSp>
        <p:nvCxnSpPr>
          <p:cNvPr id="594967" name="AutoShape 23"/>
          <p:cNvCxnSpPr>
            <a:cxnSpLocks noChangeShapeType="1"/>
            <a:stCxn id="594962" idx="7"/>
            <a:endCxn id="594960" idx="2"/>
          </p:cNvCxnSpPr>
          <p:nvPr/>
        </p:nvCxnSpPr>
        <p:spPr bwMode="auto">
          <a:xfrm flipV="1">
            <a:off x="2897188" y="4203700"/>
            <a:ext cx="1633537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4968" name="Text Box 24"/>
          <p:cNvSpPr txBox="1">
            <a:spLocks noChangeArrowheads="1"/>
          </p:cNvSpPr>
          <p:nvPr/>
        </p:nvSpPr>
        <p:spPr bwMode="auto">
          <a:xfrm>
            <a:off x="3505200" y="4329112"/>
            <a:ext cx="333375" cy="247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2</a:t>
            </a:r>
          </a:p>
        </p:txBody>
      </p:sp>
      <p:sp>
        <p:nvSpPr>
          <p:cNvPr id="594969" name="Text Box 25"/>
          <p:cNvSpPr txBox="1">
            <a:spLocks noChangeArrowheads="1"/>
          </p:cNvSpPr>
          <p:nvPr/>
        </p:nvSpPr>
        <p:spPr bwMode="auto">
          <a:xfrm>
            <a:off x="3200400" y="5091112"/>
            <a:ext cx="217488" cy="247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 3</a:t>
            </a:r>
          </a:p>
        </p:txBody>
      </p:sp>
      <p:sp>
        <p:nvSpPr>
          <p:cNvPr id="594970" name="Text Box 26"/>
          <p:cNvSpPr txBox="1">
            <a:spLocks noChangeArrowheads="1"/>
          </p:cNvSpPr>
          <p:nvPr/>
        </p:nvSpPr>
        <p:spPr bwMode="auto">
          <a:xfrm>
            <a:off x="5408613" y="4346575"/>
            <a:ext cx="346075" cy="247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2</a:t>
            </a:r>
          </a:p>
        </p:txBody>
      </p:sp>
      <p:sp>
        <p:nvSpPr>
          <p:cNvPr id="594971" name="Oval 27"/>
          <p:cNvSpPr>
            <a:spLocks noChangeAspect="1" noChangeArrowheads="1"/>
          </p:cNvSpPr>
          <p:nvPr/>
        </p:nvSpPr>
        <p:spPr bwMode="auto">
          <a:xfrm>
            <a:off x="5175250" y="5472112"/>
            <a:ext cx="269875" cy="2730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400"/>
          </a:p>
        </p:txBody>
      </p:sp>
      <p:cxnSp>
        <p:nvCxnSpPr>
          <p:cNvPr id="594972" name="AutoShape 28"/>
          <p:cNvCxnSpPr>
            <a:cxnSpLocks noChangeShapeType="1"/>
            <a:stCxn id="594961" idx="6"/>
            <a:endCxn id="594971" idx="2"/>
          </p:cNvCxnSpPr>
          <p:nvPr/>
        </p:nvCxnSpPr>
        <p:spPr bwMode="auto">
          <a:xfrm>
            <a:off x="4197350" y="5608637"/>
            <a:ext cx="9779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4973" name="Text Box 29"/>
          <p:cNvSpPr txBox="1">
            <a:spLocks noChangeArrowheads="1"/>
          </p:cNvSpPr>
          <p:nvPr/>
        </p:nvSpPr>
        <p:spPr bwMode="auto">
          <a:xfrm>
            <a:off x="4454525" y="5464175"/>
            <a:ext cx="346075" cy="247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-3</a:t>
            </a:r>
          </a:p>
        </p:txBody>
      </p:sp>
      <p:sp>
        <p:nvSpPr>
          <p:cNvPr id="594974" name="Text Box 30"/>
          <p:cNvSpPr txBox="1">
            <a:spLocks noChangeArrowheads="1"/>
          </p:cNvSpPr>
          <p:nvPr/>
        </p:nvSpPr>
        <p:spPr bwMode="auto">
          <a:xfrm>
            <a:off x="5761038" y="5114925"/>
            <a:ext cx="346075" cy="247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3</a:t>
            </a:r>
          </a:p>
        </p:txBody>
      </p:sp>
      <p:grpSp>
        <p:nvGrpSpPr>
          <p:cNvPr id="594980" name="Group 36"/>
          <p:cNvGrpSpPr>
            <a:grpSpLocks/>
          </p:cNvGrpSpPr>
          <p:nvPr/>
        </p:nvGrpSpPr>
        <p:grpSpPr bwMode="auto">
          <a:xfrm>
            <a:off x="3192463" y="4038600"/>
            <a:ext cx="2890837" cy="1468437"/>
            <a:chOff x="2107" y="2813"/>
            <a:chExt cx="1821" cy="925"/>
          </a:xfrm>
        </p:grpSpPr>
        <p:sp>
          <p:nvSpPr>
            <p:cNvPr id="594975" name="Rectangle 31"/>
            <p:cNvSpPr>
              <a:spLocks noChangeArrowheads="1"/>
            </p:cNvSpPr>
            <p:nvPr/>
          </p:nvSpPr>
          <p:spPr bwMode="auto">
            <a:xfrm>
              <a:off x="2317" y="2813"/>
              <a:ext cx="18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40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594976" name="Rectangle 32"/>
            <p:cNvSpPr>
              <a:spLocks noChangeArrowheads="1"/>
            </p:cNvSpPr>
            <p:nvPr/>
          </p:nvSpPr>
          <p:spPr bwMode="auto">
            <a:xfrm>
              <a:off x="3519" y="2820"/>
              <a:ext cx="18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40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594977" name="Rectangle 33"/>
            <p:cNvSpPr>
              <a:spLocks noChangeArrowheads="1"/>
            </p:cNvSpPr>
            <p:nvPr/>
          </p:nvSpPr>
          <p:spPr bwMode="auto">
            <a:xfrm>
              <a:off x="3744" y="3307"/>
              <a:ext cx="18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400">
                  <a:solidFill>
                    <a:schemeClr val="hlink"/>
                  </a:solidFill>
                </a:rPr>
                <a:t>6</a:t>
              </a:r>
            </a:p>
          </p:txBody>
        </p:sp>
        <p:sp>
          <p:nvSpPr>
            <p:cNvPr id="594978" name="Rectangle 34"/>
            <p:cNvSpPr>
              <a:spLocks noChangeArrowheads="1"/>
            </p:cNvSpPr>
            <p:nvPr/>
          </p:nvSpPr>
          <p:spPr bwMode="auto">
            <a:xfrm>
              <a:off x="2107" y="3289"/>
              <a:ext cx="18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400">
                  <a:solidFill>
                    <a:schemeClr val="hlink"/>
                  </a:solidFill>
                </a:rPr>
                <a:t>6</a:t>
              </a:r>
            </a:p>
          </p:txBody>
        </p:sp>
        <p:sp>
          <p:nvSpPr>
            <p:cNvPr id="594979" name="Rectangle 35"/>
            <p:cNvSpPr>
              <a:spLocks noChangeArrowheads="1"/>
            </p:cNvSpPr>
            <p:nvPr/>
          </p:nvSpPr>
          <p:spPr bwMode="auto">
            <a:xfrm>
              <a:off x="2943" y="3524"/>
              <a:ext cx="18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400">
                  <a:solidFill>
                    <a:schemeClr val="hlink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088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7" grpId="0" uiExpand="1" build="p"/>
      <p:bldP spid="594960" grpId="0" animBg="1"/>
      <p:bldP spid="594961" grpId="0" animBg="1"/>
      <p:bldP spid="594962" grpId="0" animBg="1"/>
      <p:bldP spid="594966" grpId="0" animBg="1"/>
      <p:bldP spid="594968" grpId="0" animBg="1"/>
      <p:bldP spid="594969" grpId="0" animBg="1"/>
      <p:bldP spid="594970" grpId="0" animBg="1"/>
      <p:bldP spid="594971" grpId="0" animBg="1"/>
      <p:bldP spid="594973" grpId="0" animBg="1"/>
      <p:bldP spid="5949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929D6-88D3-4749-B9F0-DE42B33B86DF}" type="slidenum">
              <a:rPr lang="en-US" altLang="en-US"/>
              <a:pPr/>
              <a:t>15</a:t>
            </a:fld>
            <a:endParaRPr lang="en-US" altLang="en-US" sz="1400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Shortest Paths: </a:t>
            </a:r>
            <a:r>
              <a:rPr lang="en-US" altLang="en-US" dirty="0" smtClean="0"/>
              <a:t>Negative Weight Cycles</a:t>
            </a:r>
            <a:endParaRPr lang="en-US" altLang="en-US" dirty="0"/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Negative </a:t>
            </a:r>
            <a:r>
              <a:rPr lang="en-US" altLang="en-US" dirty="0" smtClean="0"/>
              <a:t>weight cycle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/>
          </a:p>
          <a:p>
            <a:r>
              <a:rPr lang="en-US" altLang="en-US" dirty="0" smtClean="0"/>
              <a:t>Note. </a:t>
            </a:r>
            <a:r>
              <a:rPr lang="en-US" altLang="en-US" dirty="0" smtClean="0">
                <a:solidFill>
                  <a:schemeClr val="bg2"/>
                </a:solidFill>
              </a:rPr>
              <a:t>The shortest path problem is not be well defined if there are negative-weight cycles in the graph. So will assume no negative cycles.</a:t>
            </a:r>
            <a:endParaRPr lang="en-US" altLang="en-US" dirty="0">
              <a:solidFill>
                <a:schemeClr val="bg2"/>
              </a:solidFill>
              <a:sym typeface="Symbol" panose="05050102010706020507" pitchFamily="18" charset="2"/>
            </a:endParaRPr>
          </a:p>
        </p:txBody>
      </p:sp>
      <p:sp>
        <p:nvSpPr>
          <p:cNvPr id="568324" name="Oval 4"/>
          <p:cNvSpPr>
            <a:spLocks noChangeAspect="1" noChangeArrowheads="1"/>
          </p:cNvSpPr>
          <p:nvPr/>
        </p:nvSpPr>
        <p:spPr bwMode="auto">
          <a:xfrm>
            <a:off x="2819400" y="3213100"/>
            <a:ext cx="320675" cy="325437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568325" name="Oval 5"/>
          <p:cNvSpPr>
            <a:spLocks noChangeAspect="1" noChangeArrowheads="1"/>
          </p:cNvSpPr>
          <p:nvPr/>
        </p:nvSpPr>
        <p:spPr bwMode="auto">
          <a:xfrm>
            <a:off x="6019800" y="3213100"/>
            <a:ext cx="320675" cy="325437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568326" name="Freeform 6"/>
          <p:cNvSpPr>
            <a:spLocks/>
          </p:cNvSpPr>
          <p:nvPr/>
        </p:nvSpPr>
        <p:spPr bwMode="auto">
          <a:xfrm>
            <a:off x="3048000" y="3048000"/>
            <a:ext cx="3003550" cy="250825"/>
          </a:xfrm>
          <a:custGeom>
            <a:avLst/>
            <a:gdLst>
              <a:gd name="T0" fmla="*/ 0 w 1892"/>
              <a:gd name="T1" fmla="*/ 104 h 158"/>
              <a:gd name="T2" fmla="*/ 144 w 1892"/>
              <a:gd name="T3" fmla="*/ 8 h 158"/>
              <a:gd name="T4" fmla="*/ 192 w 1892"/>
              <a:gd name="T5" fmla="*/ 56 h 158"/>
              <a:gd name="T6" fmla="*/ 336 w 1892"/>
              <a:gd name="T7" fmla="*/ 56 h 158"/>
              <a:gd name="T8" fmla="*/ 480 w 1892"/>
              <a:gd name="T9" fmla="*/ 8 h 158"/>
              <a:gd name="T10" fmla="*/ 576 w 1892"/>
              <a:gd name="T11" fmla="*/ 56 h 158"/>
              <a:gd name="T12" fmla="*/ 816 w 1892"/>
              <a:gd name="T13" fmla="*/ 8 h 158"/>
              <a:gd name="T14" fmla="*/ 937 w 1892"/>
              <a:gd name="T15" fmla="*/ 87 h 158"/>
              <a:gd name="T16" fmla="*/ 1104 w 1892"/>
              <a:gd name="T17" fmla="*/ 104 h 158"/>
              <a:gd name="T18" fmla="*/ 1248 w 1892"/>
              <a:gd name="T19" fmla="*/ 152 h 158"/>
              <a:gd name="T20" fmla="*/ 1600 w 1892"/>
              <a:gd name="T21" fmla="*/ 79 h 158"/>
              <a:gd name="T22" fmla="*/ 1892 w 1892"/>
              <a:gd name="T23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92" h="158">
                <a:moveTo>
                  <a:pt x="0" y="104"/>
                </a:moveTo>
                <a:cubicBezTo>
                  <a:pt x="56" y="60"/>
                  <a:pt x="112" y="16"/>
                  <a:pt x="144" y="8"/>
                </a:cubicBezTo>
                <a:cubicBezTo>
                  <a:pt x="176" y="0"/>
                  <a:pt x="160" y="48"/>
                  <a:pt x="192" y="56"/>
                </a:cubicBezTo>
                <a:cubicBezTo>
                  <a:pt x="224" y="64"/>
                  <a:pt x="288" y="64"/>
                  <a:pt x="336" y="56"/>
                </a:cubicBezTo>
                <a:cubicBezTo>
                  <a:pt x="384" y="48"/>
                  <a:pt x="440" y="8"/>
                  <a:pt x="480" y="8"/>
                </a:cubicBezTo>
                <a:cubicBezTo>
                  <a:pt x="520" y="8"/>
                  <a:pt x="520" y="56"/>
                  <a:pt x="576" y="56"/>
                </a:cubicBezTo>
                <a:cubicBezTo>
                  <a:pt x="632" y="56"/>
                  <a:pt x="756" y="3"/>
                  <a:pt x="816" y="8"/>
                </a:cubicBezTo>
                <a:cubicBezTo>
                  <a:pt x="876" y="13"/>
                  <a:pt x="889" y="71"/>
                  <a:pt x="937" y="87"/>
                </a:cubicBezTo>
                <a:cubicBezTo>
                  <a:pt x="985" y="103"/>
                  <a:pt x="1052" y="93"/>
                  <a:pt x="1104" y="104"/>
                </a:cubicBezTo>
                <a:cubicBezTo>
                  <a:pt x="1156" y="115"/>
                  <a:pt x="1165" y="156"/>
                  <a:pt x="1248" y="152"/>
                </a:cubicBezTo>
                <a:cubicBezTo>
                  <a:pt x="1331" y="148"/>
                  <a:pt x="1493" y="78"/>
                  <a:pt x="1600" y="79"/>
                </a:cubicBezTo>
                <a:cubicBezTo>
                  <a:pt x="1707" y="80"/>
                  <a:pt x="1831" y="142"/>
                  <a:pt x="1892" y="15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8327" name="Freeform 7"/>
          <p:cNvSpPr>
            <a:spLocks/>
          </p:cNvSpPr>
          <p:nvPr/>
        </p:nvSpPr>
        <p:spPr bwMode="auto">
          <a:xfrm>
            <a:off x="3614737" y="3084512"/>
            <a:ext cx="1130300" cy="973138"/>
          </a:xfrm>
          <a:custGeom>
            <a:avLst/>
            <a:gdLst>
              <a:gd name="T0" fmla="*/ 342 w 712"/>
              <a:gd name="T1" fmla="*/ 0 h 613"/>
              <a:gd name="T2" fmla="*/ 50 w 712"/>
              <a:gd name="T3" fmla="*/ 284 h 613"/>
              <a:gd name="T4" fmla="*/ 42 w 712"/>
              <a:gd name="T5" fmla="*/ 527 h 613"/>
              <a:gd name="T6" fmla="*/ 123 w 712"/>
              <a:gd name="T7" fmla="*/ 608 h 613"/>
              <a:gd name="T8" fmla="*/ 366 w 712"/>
              <a:gd name="T9" fmla="*/ 559 h 613"/>
              <a:gd name="T10" fmla="*/ 660 w 712"/>
              <a:gd name="T11" fmla="*/ 395 h 613"/>
              <a:gd name="T12" fmla="*/ 660 w 712"/>
              <a:gd name="T13" fmla="*/ 222 h 613"/>
              <a:gd name="T14" fmla="*/ 345 w 712"/>
              <a:gd name="T15" fmla="*/ 1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2" h="613">
                <a:moveTo>
                  <a:pt x="342" y="0"/>
                </a:moveTo>
                <a:cubicBezTo>
                  <a:pt x="293" y="47"/>
                  <a:pt x="100" y="196"/>
                  <a:pt x="50" y="284"/>
                </a:cubicBezTo>
                <a:cubicBezTo>
                  <a:pt x="0" y="372"/>
                  <a:pt x="30" y="473"/>
                  <a:pt x="42" y="527"/>
                </a:cubicBezTo>
                <a:cubicBezTo>
                  <a:pt x="54" y="581"/>
                  <a:pt x="69" y="603"/>
                  <a:pt x="123" y="608"/>
                </a:cubicBezTo>
                <a:cubicBezTo>
                  <a:pt x="177" y="613"/>
                  <a:pt x="277" y="594"/>
                  <a:pt x="366" y="559"/>
                </a:cubicBezTo>
                <a:cubicBezTo>
                  <a:pt x="455" y="524"/>
                  <a:pt x="611" y="451"/>
                  <a:pt x="660" y="395"/>
                </a:cubicBezTo>
                <a:cubicBezTo>
                  <a:pt x="709" y="339"/>
                  <a:pt x="712" y="288"/>
                  <a:pt x="660" y="222"/>
                </a:cubicBezTo>
                <a:cubicBezTo>
                  <a:pt x="608" y="156"/>
                  <a:pt x="411" y="47"/>
                  <a:pt x="345" y="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8328" name="Text Box 8"/>
          <p:cNvSpPr txBox="1">
            <a:spLocks noChangeArrowheads="1"/>
          </p:cNvSpPr>
          <p:nvPr/>
        </p:nvSpPr>
        <p:spPr bwMode="auto">
          <a:xfrm>
            <a:off x="3956141" y="3473714"/>
            <a:ext cx="30938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dirty="0" smtClean="0"/>
              <a:t>C</a:t>
            </a:r>
            <a:endParaRPr lang="en-US" altLang="en-US" sz="1600" dirty="0"/>
          </a:p>
        </p:txBody>
      </p:sp>
      <p:sp>
        <p:nvSpPr>
          <p:cNvPr id="568329" name="Text Box 9"/>
          <p:cNvSpPr txBox="1">
            <a:spLocks noChangeArrowheads="1"/>
          </p:cNvSpPr>
          <p:nvPr/>
        </p:nvSpPr>
        <p:spPr bwMode="auto">
          <a:xfrm>
            <a:off x="3652837" y="4140464"/>
            <a:ext cx="1268413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 smtClean="0"/>
              <a:t>w</a:t>
            </a:r>
            <a:r>
              <a:rPr lang="en-US" altLang="en-US" sz="1600" dirty="0" smtClean="0"/>
              <a:t>(C) </a:t>
            </a:r>
            <a:r>
              <a:rPr lang="en-US" altLang="en-US" sz="1600" dirty="0"/>
              <a:t>&lt; 0</a:t>
            </a:r>
          </a:p>
        </p:txBody>
      </p:sp>
      <p:sp>
        <p:nvSpPr>
          <p:cNvPr id="568331" name="Oval 11"/>
          <p:cNvSpPr>
            <a:spLocks noChangeAspect="1" noChangeArrowheads="1"/>
          </p:cNvSpPr>
          <p:nvPr/>
        </p:nvSpPr>
        <p:spPr bwMode="auto">
          <a:xfrm>
            <a:off x="5284788" y="13303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400"/>
          </a:p>
        </p:txBody>
      </p:sp>
      <p:sp>
        <p:nvSpPr>
          <p:cNvPr id="568332" name="Oval 12"/>
          <p:cNvSpPr>
            <a:spLocks noChangeAspect="1" noChangeArrowheads="1"/>
          </p:cNvSpPr>
          <p:nvPr/>
        </p:nvSpPr>
        <p:spPr bwMode="auto">
          <a:xfrm>
            <a:off x="5291138" y="2462213"/>
            <a:ext cx="269875" cy="2730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400"/>
          </a:p>
        </p:txBody>
      </p:sp>
      <p:sp>
        <p:nvSpPr>
          <p:cNvPr id="568333" name="Oval 13"/>
          <p:cNvSpPr>
            <a:spLocks noChangeAspect="1" noChangeArrowheads="1"/>
          </p:cNvSpPr>
          <p:nvPr/>
        </p:nvSpPr>
        <p:spPr bwMode="auto">
          <a:xfrm>
            <a:off x="3282950" y="24733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400"/>
          </a:p>
        </p:txBody>
      </p:sp>
      <p:cxnSp>
        <p:nvCxnSpPr>
          <p:cNvPr id="568334" name="AutoShape 14"/>
          <p:cNvCxnSpPr>
            <a:cxnSpLocks noChangeShapeType="1"/>
            <a:stCxn id="568332" idx="0"/>
            <a:endCxn id="568331" idx="4"/>
          </p:cNvCxnSpPr>
          <p:nvPr/>
        </p:nvCxnSpPr>
        <p:spPr bwMode="auto">
          <a:xfrm flipH="1" flipV="1">
            <a:off x="5419725" y="1600200"/>
            <a:ext cx="6350" cy="862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8335" name="AutoShape 15"/>
          <p:cNvCxnSpPr>
            <a:cxnSpLocks noChangeShapeType="1"/>
            <a:stCxn id="568333" idx="6"/>
            <a:endCxn id="568332" idx="2"/>
          </p:cNvCxnSpPr>
          <p:nvPr/>
        </p:nvCxnSpPr>
        <p:spPr bwMode="auto">
          <a:xfrm flipV="1">
            <a:off x="3560763" y="2598738"/>
            <a:ext cx="1722437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8336" name="AutoShape 16"/>
          <p:cNvCxnSpPr>
            <a:cxnSpLocks noChangeShapeType="1"/>
            <a:stCxn id="568331" idx="2"/>
            <a:endCxn id="568333" idx="7"/>
          </p:cNvCxnSpPr>
          <p:nvPr/>
        </p:nvCxnSpPr>
        <p:spPr bwMode="auto">
          <a:xfrm flipH="1">
            <a:off x="3513138" y="1465263"/>
            <a:ext cx="1771650" cy="1047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8337" name="Text Box 17"/>
          <p:cNvSpPr txBox="1">
            <a:spLocks noChangeArrowheads="1"/>
          </p:cNvSpPr>
          <p:nvPr/>
        </p:nvSpPr>
        <p:spPr bwMode="auto">
          <a:xfrm>
            <a:off x="4376738" y="1733550"/>
            <a:ext cx="333375" cy="247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 -6</a:t>
            </a:r>
          </a:p>
        </p:txBody>
      </p:sp>
      <p:sp>
        <p:nvSpPr>
          <p:cNvPr id="568338" name="Text Box 18"/>
          <p:cNvSpPr txBox="1">
            <a:spLocks noChangeArrowheads="1"/>
          </p:cNvSpPr>
          <p:nvPr/>
        </p:nvSpPr>
        <p:spPr bwMode="auto">
          <a:xfrm>
            <a:off x="4389438" y="2470150"/>
            <a:ext cx="217487" cy="247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 7</a:t>
            </a:r>
          </a:p>
        </p:txBody>
      </p:sp>
      <p:sp>
        <p:nvSpPr>
          <p:cNvPr id="568339" name="Text Box 19"/>
          <p:cNvSpPr txBox="1">
            <a:spLocks noChangeArrowheads="1"/>
          </p:cNvSpPr>
          <p:nvPr/>
        </p:nvSpPr>
        <p:spPr bwMode="auto">
          <a:xfrm>
            <a:off x="5176838" y="1893888"/>
            <a:ext cx="346075" cy="247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 -4</a:t>
            </a:r>
          </a:p>
        </p:txBody>
      </p:sp>
    </p:spTree>
    <p:extLst>
      <p:ext uri="{BB962C8B-B14F-4D97-AF65-F5344CB8AC3E}">
        <p14:creationId xmlns:p14="http://schemas.microsoft.com/office/powerpoint/2010/main" val="391533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DEE99-D04E-49DF-AB1D-52416E48ED74}" type="slidenum">
              <a:rPr lang="en-US" altLang="en-US"/>
              <a:pPr/>
              <a:t>16</a:t>
            </a:fld>
            <a:endParaRPr lang="en-US" altLang="en-US" sz="1400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Dynamic </a:t>
            </a:r>
            <a:r>
              <a:rPr lang="en-US" altLang="en-US" dirty="0"/>
              <a:t>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285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 dirty="0" smtClean="0">
                    <a:solidFill>
                      <a:srgbClr val="FF0000"/>
                    </a:solidFill>
                  </a:rPr>
                  <a:t>Def.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en-US" dirty="0" smtClean="0">
                    <a:solidFill>
                      <a:srgbClr val="FF0000"/>
                    </a:solidFill>
                  </a:rPr>
                  <a:t>length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of shortest </a:t>
                </a:r>
                <a:r>
                  <a:rPr lang="en-US" altLang="en-US" dirty="0" smtClean="0">
                    <a:solidFill>
                      <a:srgbClr val="FF0000"/>
                    </a:solidFill>
                  </a:rPr>
                  <a:t>path from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 smtClean="0">
                    <a:solidFill>
                      <a:srgbClr val="FF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using </a:t>
                </a:r>
                <a:r>
                  <a:rPr lang="en-US" altLang="en-US" dirty="0" smtClean="0">
                    <a:solidFill>
                      <a:srgbClr val="FF0000"/>
                    </a:solidFill>
                  </a:rPr>
                  <a:t>up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>
                    <a:solidFill>
                      <a:srgbClr val="FF0000"/>
                    </a:solidFill>
                  </a:rPr>
                  <a:t> edges.</a:t>
                </a:r>
              </a:p>
              <a:p>
                <a:r>
                  <a:rPr lang="en-US" altLang="en-US" dirty="0" smtClean="0"/>
                  <a:t>Recurrence:</a:t>
                </a:r>
              </a:p>
              <a:p>
                <a:pPr lvl="1"/>
                <a:r>
                  <a:rPr lang="en-US" altLang="en-US" dirty="0" smtClean="0"/>
                  <a:t>Suppose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</a:t>
                </a:r>
                <a:r>
                  <a:rPr lang="en-US" altLang="en-US" dirty="0"/>
                  <a:t>is </a:t>
                </a:r>
                <a:r>
                  <a:rPr lang="en-US" altLang="en-US" dirty="0" smtClean="0"/>
                  <a:t>the last edge of the shortest path from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 smtClean="0"/>
                  <a:t>. The subpath from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 smtClean="0"/>
                  <a:t> must also be shortest, which consists of at most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en-US" dirty="0" smtClean="0"/>
                  <a:t> edges, followed by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.</a:t>
                </a:r>
                <a:endParaRPr lang="en-US" altLang="en-US" dirty="0"/>
              </a:p>
              <a:p>
                <a:pPr marL="114300" lvl="1" indent="0">
                  <a:buNone/>
                </a:pPr>
                <a:r>
                  <a:rPr lang="en-US" alt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en-US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lim>
                          </m:limLow>
                        </m:fName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m:rPr>
                          <m:sty m:val="p"/>
                        </m:rPr>
                        <a:rPr lang="en-US" alt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altLang="en-US" dirty="0"/>
              </a:p>
              <a:p>
                <a:r>
                  <a:rPr lang="en-US" altLang="en-US" dirty="0" smtClean="0"/>
                  <a:t>Remark.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length of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the shortest path from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, since no shortest path can have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edges or more.</a:t>
                </a:r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28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621" r="-1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11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F71ED-E473-4A11-B482-34A73B73E55A}" type="slidenum">
              <a:rPr lang="en-US" altLang="en-US"/>
              <a:pPr/>
              <a:t>17</a:t>
            </a:fld>
            <a:endParaRPr lang="en-US" altLang="en-US" sz="1400"/>
          </a:p>
        </p:txBody>
      </p:sp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Dynamic Programming: </a:t>
            </a:r>
            <a:r>
              <a:rPr lang="en-US" alt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3686" name="Rectangle 6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en-US" dirty="0" smtClean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 smtClean="0"/>
              </a:p>
              <a:p>
                <a:r>
                  <a:rPr lang="en-US" altLang="en-US" dirty="0" smtClean="0"/>
                  <a:t>Analysis</a:t>
                </a:r>
                <a:r>
                  <a:rPr lang="en-US" altLang="en-US" dirty="0"/>
                  <a:t>.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𝑂</m:t>
                    </m:r>
                    <m:d>
                      <m:d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𝑉𝐸</m:t>
                        </m:r>
                      </m:e>
                    </m:d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time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space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.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583686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3684" name="Text Box 4"/>
              <p:cNvSpPr txBox="1">
                <a:spLocks noChangeArrowheads="1"/>
              </p:cNvSpPr>
              <p:nvPr/>
            </p:nvSpPr>
            <p:spPr bwMode="auto">
              <a:xfrm>
                <a:off x="1219200" y="914400"/>
                <a:ext cx="6858000" cy="28931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lIns="182880" tIns="91440" rIns="137160" bIns="91440">
                <a:spAutoFit/>
              </a:bodyPr>
              <a:lstStyle/>
              <a:p>
                <a:r>
                  <a:rPr lang="en-US" altLang="en-US" sz="1600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Shortest-Path(</a:t>
                </a:r>
                <a14:m>
                  <m:oMath xmlns:m="http://schemas.openxmlformats.org/officeDocument/2006/math">
                    <m:r>
                      <a:rPr lang="en-US" altLang="en-US" sz="160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160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1600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):</a:t>
                </a:r>
                <a:endParaRPr lang="en-US" altLang="en-US" sz="1600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each </a:t>
                </a:r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1600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do</a:t>
                </a:r>
                <a:endParaRPr lang="en-US" altLang="en-US" sz="1600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for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do</a:t>
                </a:r>
              </a:p>
              <a:p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do</a:t>
                </a:r>
              </a:p>
              <a:p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6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16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en-US" sz="1600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if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6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en-US" sz="16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then</a:t>
                </a:r>
              </a:p>
              <a:p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6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6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1600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en-US" b="0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8368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914400"/>
                <a:ext cx="6858000" cy="28931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88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ADC53-F500-4E2F-9A4C-DFF4CF07F1B9}" type="slidenum">
              <a:rPr lang="en-US" altLang="en-US"/>
              <a:pPr/>
              <a:t>18</a:t>
            </a:fld>
            <a:endParaRPr lang="en-US" altLang="en-US" sz="1400"/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Improvements and simplifications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03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914400"/>
                <a:ext cx="8001000" cy="5410200"/>
              </a:xfrm>
            </p:spPr>
            <p:txBody>
              <a:bodyPr/>
              <a:lstStyle/>
              <a:p>
                <a:r>
                  <a:rPr lang="en-US" altLang="en-US" dirty="0" smtClean="0"/>
                  <a:t>Improvements</a:t>
                </a:r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 smtClean="0"/>
                  <a:t>Use only one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dirty="0" smtClean="0"/>
                  <a:t> instead of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en-US" b="0" dirty="0" smtClean="0"/>
              </a:p>
              <a:p>
                <a:pPr lvl="2"/>
                <a:r>
                  <a:rPr lang="en-US" altLang="en-US" dirty="0" smtClean="0"/>
                  <a:t>After the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 smtClean="0"/>
                  <a:t>-</a:t>
                </a:r>
                <a:r>
                  <a:rPr lang="en-US" altLang="en-US" dirty="0" err="1" smtClean="0"/>
                  <a:t>th</a:t>
                </a:r>
                <a:r>
                  <a:rPr lang="en-US" altLang="en-US" dirty="0" smtClean="0"/>
                  <a:t> iteration,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en-US" b="0" dirty="0" smtClean="0"/>
              </a:p>
              <a:p>
                <a:pPr lvl="2"/>
                <a:r>
                  <a:rPr lang="en-US" altLang="en-US" dirty="0"/>
                  <a:t>This </a:t>
                </a:r>
                <a:r>
                  <a:rPr lang="en-US" altLang="en-US" dirty="0" smtClean="0"/>
                  <a:t>may make </a:t>
                </a:r>
                <a:r>
                  <a:rPr lang="en-US" altLang="en-US" dirty="0"/>
                  <a:t>things </a:t>
                </a:r>
                <a:r>
                  <a:rPr lang="en-US" altLang="en-US" dirty="0" smtClean="0"/>
                  <a:t>even better (faster convergence).</a:t>
                </a:r>
              </a:p>
              <a:p>
                <a:pPr lvl="1"/>
                <a:r>
                  <a:rPr lang="en-US" altLang="en-US" dirty="0" smtClean="0"/>
                  <a:t>Use </a:t>
                </a:r>
                <a:r>
                  <a:rPr lang="en-US" altLang="en-US" dirty="0"/>
                  <a:t>only one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dirty="0"/>
                  <a:t> instead of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dirty="0" smtClean="0"/>
                  <a:t> is always the last stop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 smtClean="0"/>
                  <a:t> on the shortest path found so far.</a:t>
                </a:r>
              </a:p>
              <a:p>
                <a:pPr lvl="1"/>
                <a:r>
                  <a:rPr lang="en-US" altLang="en-US" dirty="0" smtClean="0"/>
                  <a:t>No </a:t>
                </a:r>
                <a:r>
                  <a:rPr lang="en-US" altLang="en-US" dirty="0"/>
                  <a:t>need to check edges of the form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unless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dirty="0"/>
                  <a:t> changed</a:t>
                </a:r>
                <a:br>
                  <a:rPr lang="en-US" altLang="en-US" dirty="0"/>
                </a:br>
                <a:r>
                  <a:rPr lang="en-US" altLang="en-US" dirty="0"/>
                  <a:t>in previous iteration</a:t>
                </a:r>
                <a:r>
                  <a:rPr lang="en-US" altLang="en-US" dirty="0" smtClean="0"/>
                  <a:t>.</a:t>
                </a:r>
              </a:p>
              <a:p>
                <a:pPr lvl="1"/>
                <a:r>
                  <a:rPr lang="en-US" altLang="en-US" dirty="0" smtClean="0"/>
                  <a:t>If no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dirty="0" smtClean="0"/>
                  <a:t> has changed in an iteration, terminate the algorithm.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5703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914400"/>
                <a:ext cx="8001000" cy="5410200"/>
              </a:xfrm>
              <a:blipFill rotWithShape="0">
                <a:blip r:embed="rId3"/>
                <a:stretch>
                  <a:fillRect l="-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54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FB707-0584-4FE8-84A6-7DE2B304232A}" type="slidenum">
              <a:rPr lang="en-US" altLang="en-US"/>
              <a:pPr/>
              <a:t>19</a:t>
            </a:fld>
            <a:endParaRPr lang="en-US" altLang="en-US" sz="140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Bellman-Ford</a:t>
            </a:r>
            <a:r>
              <a:rPr lang="en-US" altLang="en-US" dirty="0" smtClean="0"/>
              <a:t>: </a:t>
            </a:r>
            <a:r>
              <a:rPr lang="en-US" altLang="en-US" dirty="0"/>
              <a:t>Efficient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2423" name="Text Box 7"/>
              <p:cNvSpPr txBox="1">
                <a:spLocks noChangeArrowheads="1"/>
              </p:cNvSpPr>
              <p:nvPr/>
            </p:nvSpPr>
            <p:spPr bwMode="auto">
              <a:xfrm>
                <a:off x="838200" y="762000"/>
                <a:ext cx="7467600" cy="31393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lIns="182880" tIns="91440" rIns="137160" bIns="91440">
                <a:spAutoFit/>
              </a:bodyPr>
              <a:lstStyle/>
              <a:p>
                <a:r>
                  <a:rPr lang="en-US" altLang="en-US" sz="1600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Bellman-Ford(</a:t>
                </a:r>
                <a14:m>
                  <m:oMath xmlns:m="http://schemas.openxmlformats.org/officeDocument/2006/math">
                    <m:r>
                      <a:rPr lang="en-US" altLang="en-US" sz="1600" b="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1600" b="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b="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1600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):</a:t>
                </a:r>
                <a:endParaRPr lang="en-US" altLang="en-US" sz="1600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each </a:t>
                </a:r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1600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←∞</m:t>
                    </m:r>
                  </m:oMath>
                </a14:m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←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𝑛𝑖𝑙</m:t>
                    </m:r>
                  </m:oMath>
                </a14:m>
                <a:endParaRPr lang="en-US" altLang="en-US" sz="1600" b="1" dirty="0">
                  <a:solidFill>
                    <a:schemeClr val="bg2"/>
                  </a:solidFill>
                  <a:latin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endParaRPr lang="en-US" altLang="en-US" sz="1600" b="1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for each </a:t>
                </a:r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is changed </a:t>
                </a:r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in previous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iteration then</a:t>
                </a:r>
                <a:endParaRPr lang="en-US" altLang="en-US" sz="1600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for each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𝐴𝑑𝑗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endParaRPr lang="en-US" altLang="en-US" sz="1600" b="1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    if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then</a:t>
                </a: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       </a:t>
                </a: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i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 no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changed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in this iteration then terminate</a:t>
                </a:r>
                <a:endParaRPr lang="en-US" altLang="en-US" sz="1600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7242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762000"/>
                <a:ext cx="7467600" cy="3139321"/>
              </a:xfrm>
              <a:prstGeom prst="rect">
                <a:avLst/>
              </a:prstGeom>
              <a:blipFill rotWithShape="0">
                <a:blip r:embed="rId3"/>
                <a:stretch>
                  <a:fillRect b="-194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6"/>
              <p:cNvSpPr txBox="1">
                <a:spLocks noChangeArrowheads="1"/>
              </p:cNvSpPr>
              <p:nvPr/>
            </p:nvSpPr>
            <p:spPr bwMode="auto">
              <a:xfrm>
                <a:off x="609600" y="3901321"/>
                <a:ext cx="7848600" cy="2499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en-US" sz="1800" kern="0" dirty="0" smtClean="0"/>
                  <a:t>Analysis</a:t>
                </a:r>
                <a:r>
                  <a:rPr lang="en-US" altLang="en-US" sz="1800" kern="0" dirty="0"/>
                  <a:t>.  </a:t>
                </a:r>
                <a:endParaRPr lang="en-US" altLang="en-US" sz="1800" kern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18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𝑂</m:t>
                    </m:r>
                    <m:d>
                      <m:dPr>
                        <m:ctrlPr>
                          <a:rPr lang="en-US" altLang="en-US" sz="180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sz="180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𝑉𝐸</m:t>
                        </m:r>
                      </m:e>
                    </m:d>
                  </m:oMath>
                </a14:m>
                <a:r>
                  <a:rPr lang="en-US" altLang="en-US" sz="1800" kern="0" dirty="0" smtClean="0">
                    <a:solidFill>
                      <a:schemeClr val="tx1"/>
                    </a:solidFill>
                  </a:rPr>
                  <a:t> time in the worst case, but can be much faster in practice</a:t>
                </a:r>
                <a:endParaRPr lang="en-US" altLang="en-US" sz="1800" i="1" kern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18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18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800" b="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sz="18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800" kern="0" dirty="0">
                    <a:solidFill>
                      <a:schemeClr val="tx1"/>
                    </a:solidFill>
                  </a:rPr>
                  <a:t> space</a:t>
                </a:r>
                <a:r>
                  <a:rPr lang="en-US" altLang="en-US" sz="1800" kern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en-US" sz="1800" kern="0" dirty="0" smtClean="0"/>
                  <a:t>Remark:</a:t>
                </a:r>
                <a:r>
                  <a:rPr lang="en-US" altLang="en-US" sz="1800" kern="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altLang="en-US" sz="1800" kern="0" dirty="0" smtClean="0">
                    <a:solidFill>
                      <a:schemeClr val="tx1"/>
                    </a:solidFill>
                  </a:rPr>
                  <a:t>Can be run in parallel.</a:t>
                </a:r>
              </a:p>
              <a:p>
                <a:pPr lvl="1"/>
                <a:r>
                  <a:rPr lang="en-US" altLang="en-US" sz="1800" kern="0" dirty="0" smtClean="0">
                    <a:solidFill>
                      <a:srgbClr val="FF0000"/>
                    </a:solidFill>
                  </a:rPr>
                  <a:t>Used on massive graphs</a:t>
                </a:r>
                <a:r>
                  <a:rPr lang="en-US" altLang="en-US" sz="1800" kern="0" dirty="0" smtClean="0"/>
                  <a:t> (even if no negative edges).</a:t>
                </a:r>
              </a:p>
              <a:p>
                <a:pPr lvl="1"/>
                <a:r>
                  <a:rPr lang="en-US" altLang="en-US" sz="1800" kern="0" dirty="0" smtClean="0"/>
                  <a:t>Can also detect whether there is a negative cycle (see textbook).</a:t>
                </a:r>
                <a:endParaRPr lang="en-US" altLang="en-US" sz="1800" kern="0" dirty="0"/>
              </a:p>
            </p:txBody>
          </p:sp>
        </mc:Choice>
        <mc:Fallback>
          <p:sp>
            <p:nvSpPr>
              <p:cNvPr id="5" name="Rectangl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901321"/>
                <a:ext cx="7848600" cy="2499479"/>
              </a:xfrm>
              <a:prstGeom prst="rect">
                <a:avLst/>
              </a:prstGeom>
              <a:blipFill rotWithShape="0">
                <a:blip r:embed="rId4"/>
                <a:stretch>
                  <a:fillRect l="-621" b="-536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15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Shortest Path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597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685800"/>
                <a:ext cx="8101012" cy="5638800"/>
              </a:xfrm>
            </p:spPr>
            <p:txBody>
              <a:bodyPr/>
              <a:lstStyle/>
              <a:p>
                <a:r>
                  <a:rPr lang="en-US" altLang="en-US" dirty="0" smtClean="0"/>
                  <a:t>Input:</a:t>
                </a:r>
                <a:endParaRPr lang="en-US" altLang="en-US" dirty="0"/>
              </a:p>
              <a:p>
                <a:pPr lvl="1"/>
                <a:r>
                  <a:rPr lang="en-US" altLang="en-US" dirty="0"/>
                  <a:t>Directed </a:t>
                </a:r>
                <a:r>
                  <a:rPr lang="en-US" altLang="en-US" dirty="0" smtClean="0"/>
                  <a:t>graph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.</a:t>
                </a:r>
                <a:endParaRPr lang="en-US" altLang="en-US" dirty="0" smtClean="0"/>
              </a:p>
              <a:p>
                <a:pPr lvl="2"/>
                <a:r>
                  <a:rPr lang="en-US" altLang="en-US" dirty="0" smtClean="0"/>
                  <a:t>An undirected edge is considered as two directed edges.</a:t>
                </a:r>
              </a:p>
              <a:p>
                <a:pPr lvl="1"/>
                <a:r>
                  <a:rPr lang="en-US" altLang="en-US" dirty="0"/>
                  <a:t>Source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/>
                  <a:t>, destination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 smtClean="0"/>
                  <a:t>Weight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 smtClean="0"/>
                  <a:t> </a:t>
                </a:r>
                <a:r>
                  <a:rPr lang="en-US" altLang="en-US" dirty="0"/>
                  <a:t>length of edge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r>
                  <a:rPr lang="en-US" altLang="en-US" dirty="0" smtClean="0"/>
                  <a:t>Shortest </a:t>
                </a:r>
                <a:r>
                  <a:rPr lang="en-US" altLang="en-US" dirty="0"/>
                  <a:t>path problem: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Find the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shortest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path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en-US" dirty="0" smtClean="0"/>
                  <a:t>Single-source shortest path: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Find the shortest path from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to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every node.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 smtClean="0"/>
                  <a:t>Def: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 The </a:t>
                </a:r>
                <a:r>
                  <a:rPr lang="en-US" altLang="en-US" dirty="0" smtClean="0">
                    <a:solidFill>
                      <a:srgbClr val="C00000"/>
                    </a:solidFill>
                  </a:rPr>
                  <a:t>distance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is the length of the shortest path from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, denoted as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>
                  <a:solidFill>
                    <a:srgbClr val="C00000"/>
                  </a:solidFill>
                </a:endParaRPr>
              </a:p>
              <a:p>
                <a:endParaRPr lang="en-US" altLang="en-US" dirty="0"/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5959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685800"/>
                <a:ext cx="8101012" cy="5638800"/>
              </a:xfrm>
              <a:blipFill rotWithShape="0">
                <a:blip r:embed="rId3"/>
                <a:stretch>
                  <a:fillRect l="-602" r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0235C-E6CC-4ECE-8DA8-7079DC10C6AA}" type="slidenum">
              <a:rPr lang="en-US" altLang="en-US"/>
              <a:pPr/>
              <a:t>2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5972" name="Rectangle 4"/>
              <p:cNvSpPr>
                <a:spLocks noChangeArrowheads="1"/>
              </p:cNvSpPr>
              <p:nvPr/>
            </p:nvSpPr>
            <p:spPr bwMode="auto">
              <a:xfrm>
                <a:off x="6211887" y="4630737"/>
                <a:ext cx="2498725" cy="68965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14:m>
                  <m:oMath xmlns:m="http://schemas.openxmlformats.org/officeDocument/2006/math"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en-US" dirty="0" smtClean="0"/>
                  <a:t> </a:t>
                </a:r>
                <a:r>
                  <a:rPr kumimoji="0" lang="en-US" altLang="en-US" dirty="0"/>
                  <a:t>=  9 + 23 + 2 + 16</a:t>
                </a:r>
                <a:br>
                  <a:rPr kumimoji="0" lang="en-US" altLang="en-US" dirty="0"/>
                </a:br>
                <a:r>
                  <a:rPr kumimoji="0" lang="en-US" altLang="en-US" dirty="0" smtClean="0"/>
                  <a:t>          </a:t>
                </a:r>
                <a:r>
                  <a:rPr kumimoji="0" lang="en-US" altLang="en-US" dirty="0"/>
                  <a:t>= </a:t>
                </a:r>
                <a:r>
                  <a:rPr kumimoji="0" lang="en-US" altLang="en-US" dirty="0" smtClean="0"/>
                  <a:t>50.</a:t>
                </a:r>
                <a:endParaRPr kumimoji="0" lang="en-US" altLang="en-US" dirty="0"/>
              </a:p>
            </p:txBody>
          </p:sp>
        </mc:Choice>
        <mc:Fallback xmlns="">
          <p:sp>
            <p:nvSpPr>
              <p:cNvPr id="595972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11887" y="4630737"/>
                <a:ext cx="2498725" cy="689659"/>
              </a:xfrm>
              <a:prstGeom prst="rect">
                <a:avLst/>
              </a:prstGeom>
              <a:blipFill rotWithShape="0">
                <a:blip r:embed="rId4"/>
                <a:stretch>
                  <a:fillRect b="-4425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492125" y="4053344"/>
            <a:ext cx="5603875" cy="2576056"/>
            <a:chOff x="300038" y="3981451"/>
            <a:chExt cx="5603875" cy="2576056"/>
          </a:xfrm>
        </p:grpSpPr>
        <p:sp>
          <p:nvSpPr>
            <p:cNvPr id="595973" name="Oval 5"/>
            <p:cNvSpPr>
              <a:spLocks noChangeAspect="1" noChangeArrowheads="1"/>
            </p:cNvSpPr>
            <p:nvPr/>
          </p:nvSpPr>
          <p:spPr bwMode="auto">
            <a:xfrm>
              <a:off x="300038" y="4527550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s</a:t>
              </a:r>
            </a:p>
          </p:txBody>
        </p:sp>
        <p:sp>
          <p:nvSpPr>
            <p:cNvPr id="595974" name="Oval 6"/>
            <p:cNvSpPr>
              <a:spLocks noChangeAspect="1" noChangeArrowheads="1"/>
            </p:cNvSpPr>
            <p:nvPr/>
          </p:nvSpPr>
          <p:spPr bwMode="auto">
            <a:xfrm>
              <a:off x="5426075" y="4197350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3</a:t>
              </a:r>
            </a:p>
          </p:txBody>
        </p:sp>
        <p:sp>
          <p:nvSpPr>
            <p:cNvPr id="595975" name="Oval 7"/>
            <p:cNvSpPr>
              <a:spLocks noChangeAspect="1" noChangeArrowheads="1"/>
            </p:cNvSpPr>
            <p:nvPr/>
          </p:nvSpPr>
          <p:spPr bwMode="auto">
            <a:xfrm>
              <a:off x="5634038" y="6203950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t</a:t>
              </a:r>
            </a:p>
          </p:txBody>
        </p:sp>
        <p:sp>
          <p:nvSpPr>
            <p:cNvPr id="595976" name="Oval 8"/>
            <p:cNvSpPr>
              <a:spLocks noChangeAspect="1" noChangeArrowheads="1"/>
            </p:cNvSpPr>
            <p:nvPr/>
          </p:nvSpPr>
          <p:spPr bwMode="auto">
            <a:xfrm>
              <a:off x="1487488" y="4197350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2</a:t>
              </a:r>
            </a:p>
          </p:txBody>
        </p:sp>
        <p:sp>
          <p:nvSpPr>
            <p:cNvPr id="595977" name="Oval 9"/>
            <p:cNvSpPr>
              <a:spLocks noChangeAspect="1" noChangeArrowheads="1"/>
            </p:cNvSpPr>
            <p:nvPr/>
          </p:nvSpPr>
          <p:spPr bwMode="auto">
            <a:xfrm>
              <a:off x="2027238" y="4979988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6</a:t>
              </a:r>
            </a:p>
          </p:txBody>
        </p:sp>
        <p:sp>
          <p:nvSpPr>
            <p:cNvPr id="595978" name="Oval 10"/>
            <p:cNvSpPr>
              <a:spLocks noChangeAspect="1" noChangeArrowheads="1"/>
            </p:cNvSpPr>
            <p:nvPr/>
          </p:nvSpPr>
          <p:spPr bwMode="auto">
            <a:xfrm>
              <a:off x="1528763" y="6278563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7</a:t>
              </a:r>
            </a:p>
          </p:txBody>
        </p:sp>
        <p:sp>
          <p:nvSpPr>
            <p:cNvPr id="595979" name="Oval 11"/>
            <p:cNvSpPr>
              <a:spLocks noChangeAspect="1" noChangeArrowheads="1"/>
            </p:cNvSpPr>
            <p:nvPr/>
          </p:nvSpPr>
          <p:spPr bwMode="auto">
            <a:xfrm>
              <a:off x="4795838" y="5213350"/>
              <a:ext cx="269875" cy="27305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4</a:t>
              </a:r>
            </a:p>
          </p:txBody>
        </p:sp>
        <p:sp>
          <p:nvSpPr>
            <p:cNvPr id="595980" name="Oval 12"/>
            <p:cNvSpPr>
              <a:spLocks noChangeAspect="1" noChangeArrowheads="1"/>
            </p:cNvSpPr>
            <p:nvPr/>
          </p:nvSpPr>
          <p:spPr bwMode="auto">
            <a:xfrm>
              <a:off x="2967038" y="5441950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5</a:t>
              </a:r>
            </a:p>
          </p:txBody>
        </p:sp>
        <p:cxnSp>
          <p:nvCxnSpPr>
            <p:cNvPr id="595981" name="AutoShape 13"/>
            <p:cNvCxnSpPr>
              <a:cxnSpLocks noChangeShapeType="1"/>
              <a:stCxn id="595973" idx="7"/>
              <a:endCxn id="595976" idx="2"/>
            </p:cNvCxnSpPr>
            <p:nvPr/>
          </p:nvCxnSpPr>
          <p:spPr bwMode="auto">
            <a:xfrm flipV="1">
              <a:off x="530225" y="4332288"/>
              <a:ext cx="957263" cy="234950"/>
            </a:xfrm>
            <a:prstGeom prst="straightConnector1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95982" name="AutoShape 14"/>
            <p:cNvCxnSpPr>
              <a:cxnSpLocks noChangeShapeType="1"/>
              <a:stCxn id="595973" idx="6"/>
              <a:endCxn id="595977" idx="1"/>
            </p:cNvCxnSpPr>
            <p:nvPr/>
          </p:nvCxnSpPr>
          <p:spPr bwMode="auto">
            <a:xfrm>
              <a:off x="569913" y="4662488"/>
              <a:ext cx="1497012" cy="3571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95983" name="AutoShape 15"/>
            <p:cNvCxnSpPr>
              <a:cxnSpLocks noChangeShapeType="1"/>
              <a:stCxn id="595973" idx="4"/>
              <a:endCxn id="595978" idx="0"/>
            </p:cNvCxnSpPr>
            <p:nvPr/>
          </p:nvCxnSpPr>
          <p:spPr bwMode="auto">
            <a:xfrm>
              <a:off x="434975" y="4797425"/>
              <a:ext cx="1228725" cy="1481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95984" name="AutoShape 16"/>
            <p:cNvCxnSpPr>
              <a:cxnSpLocks noChangeShapeType="1"/>
              <a:stCxn id="595977" idx="7"/>
              <a:endCxn id="595974" idx="2"/>
            </p:cNvCxnSpPr>
            <p:nvPr/>
          </p:nvCxnSpPr>
          <p:spPr bwMode="auto">
            <a:xfrm flipV="1">
              <a:off x="2257425" y="4332288"/>
              <a:ext cx="3168650" cy="6873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95985" name="AutoShape 17"/>
            <p:cNvCxnSpPr>
              <a:cxnSpLocks noChangeShapeType="1"/>
              <a:stCxn id="595979" idx="7"/>
              <a:endCxn id="595974" idx="4"/>
            </p:cNvCxnSpPr>
            <p:nvPr/>
          </p:nvCxnSpPr>
          <p:spPr bwMode="auto">
            <a:xfrm flipV="1">
              <a:off x="5026025" y="4467225"/>
              <a:ext cx="534988" cy="7858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95986" name="AutoShape 18"/>
            <p:cNvCxnSpPr>
              <a:cxnSpLocks noChangeShapeType="1"/>
              <a:stCxn id="595977" idx="5"/>
              <a:endCxn id="595980" idx="1"/>
            </p:cNvCxnSpPr>
            <p:nvPr/>
          </p:nvCxnSpPr>
          <p:spPr bwMode="auto">
            <a:xfrm>
              <a:off x="2257425" y="5210175"/>
              <a:ext cx="749300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95987" name="AutoShape 19"/>
            <p:cNvCxnSpPr>
              <a:cxnSpLocks noChangeShapeType="1"/>
              <a:stCxn id="595980" idx="5"/>
              <a:endCxn id="595975" idx="2"/>
            </p:cNvCxnSpPr>
            <p:nvPr/>
          </p:nvCxnSpPr>
          <p:spPr bwMode="auto">
            <a:xfrm>
              <a:off x="3197225" y="5672138"/>
              <a:ext cx="2436813" cy="666750"/>
            </a:xfrm>
            <a:prstGeom prst="straightConnector1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95988" name="AutoShape 20"/>
            <p:cNvCxnSpPr>
              <a:cxnSpLocks noChangeShapeType="1"/>
              <a:stCxn id="595980" idx="6"/>
              <a:endCxn id="595979" idx="2"/>
            </p:cNvCxnSpPr>
            <p:nvPr/>
          </p:nvCxnSpPr>
          <p:spPr bwMode="auto">
            <a:xfrm flipV="1">
              <a:off x="3236913" y="5349875"/>
              <a:ext cx="1558925" cy="2270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95989" name="AutoShape 21"/>
            <p:cNvCxnSpPr>
              <a:cxnSpLocks noChangeShapeType="1"/>
              <a:stCxn id="595979" idx="4"/>
              <a:endCxn id="595975" idx="1"/>
            </p:cNvCxnSpPr>
            <p:nvPr/>
          </p:nvCxnSpPr>
          <p:spPr bwMode="auto">
            <a:xfrm>
              <a:off x="4930775" y="5486400"/>
              <a:ext cx="742950" cy="7572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95990" name="AutoShape 22"/>
            <p:cNvCxnSpPr>
              <a:cxnSpLocks noChangeShapeType="1"/>
              <a:stCxn id="595974" idx="3"/>
              <a:endCxn id="595980" idx="7"/>
            </p:cNvCxnSpPr>
            <p:nvPr/>
          </p:nvCxnSpPr>
          <p:spPr bwMode="auto">
            <a:xfrm flipH="1">
              <a:off x="3197225" y="4427538"/>
              <a:ext cx="2268538" cy="1054100"/>
            </a:xfrm>
            <a:prstGeom prst="straightConnector1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95991" name="AutoShape 23"/>
            <p:cNvCxnSpPr>
              <a:cxnSpLocks noChangeShapeType="1"/>
              <a:stCxn id="595977" idx="4"/>
              <a:endCxn id="595978" idx="7"/>
            </p:cNvCxnSpPr>
            <p:nvPr/>
          </p:nvCxnSpPr>
          <p:spPr bwMode="auto">
            <a:xfrm flipH="1">
              <a:off x="1758950" y="5249863"/>
              <a:ext cx="403225" cy="10683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95992" name="AutoShape 24"/>
            <p:cNvCxnSpPr>
              <a:cxnSpLocks noChangeShapeType="1"/>
              <a:stCxn id="595978" idx="6"/>
              <a:endCxn id="595980" idx="2"/>
            </p:cNvCxnSpPr>
            <p:nvPr/>
          </p:nvCxnSpPr>
          <p:spPr bwMode="auto">
            <a:xfrm flipV="1">
              <a:off x="1798638" y="5576888"/>
              <a:ext cx="1168400" cy="8366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95993" name="AutoShape 25"/>
            <p:cNvCxnSpPr>
              <a:cxnSpLocks noChangeShapeType="1"/>
              <a:stCxn id="595976" idx="6"/>
              <a:endCxn id="595974" idx="1"/>
            </p:cNvCxnSpPr>
            <p:nvPr/>
          </p:nvCxnSpPr>
          <p:spPr bwMode="auto">
            <a:xfrm flipV="1">
              <a:off x="1757363" y="4237038"/>
              <a:ext cx="3708400" cy="95250"/>
            </a:xfrm>
            <a:prstGeom prst="straightConnector1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95994" name="AutoShape 26"/>
            <p:cNvCxnSpPr>
              <a:cxnSpLocks noChangeShapeType="1"/>
              <a:stCxn id="595978" idx="6"/>
              <a:endCxn id="595975" idx="3"/>
            </p:cNvCxnSpPr>
            <p:nvPr/>
          </p:nvCxnSpPr>
          <p:spPr bwMode="auto">
            <a:xfrm>
              <a:off x="1798638" y="6413500"/>
              <a:ext cx="3875087" cy="206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95995" name="AutoShape 27"/>
            <p:cNvCxnSpPr>
              <a:cxnSpLocks noChangeShapeType="1"/>
              <a:stCxn id="595974" idx="5"/>
              <a:endCxn id="595975" idx="0"/>
            </p:cNvCxnSpPr>
            <p:nvPr/>
          </p:nvCxnSpPr>
          <p:spPr bwMode="auto">
            <a:xfrm>
              <a:off x="5656263" y="4427538"/>
              <a:ext cx="112712" cy="17764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95996" name="Text Box 28"/>
            <p:cNvSpPr txBox="1">
              <a:spLocks noChangeArrowheads="1"/>
            </p:cNvSpPr>
            <p:nvPr/>
          </p:nvSpPr>
          <p:spPr bwMode="auto">
            <a:xfrm>
              <a:off x="3349625" y="3981451"/>
              <a:ext cx="268287" cy="430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dirty="0"/>
                <a:t> 23</a:t>
              </a:r>
            </a:p>
          </p:txBody>
        </p:sp>
        <p:sp>
          <p:nvSpPr>
            <p:cNvPr id="595997" name="Text Box 29"/>
            <p:cNvSpPr txBox="1">
              <a:spLocks noChangeArrowheads="1"/>
            </p:cNvSpPr>
            <p:nvPr/>
          </p:nvSpPr>
          <p:spPr bwMode="auto">
            <a:xfrm>
              <a:off x="3305174" y="4648201"/>
              <a:ext cx="312737" cy="21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dirty="0"/>
                <a:t> 18</a:t>
              </a:r>
            </a:p>
          </p:txBody>
        </p:sp>
        <p:sp>
          <p:nvSpPr>
            <p:cNvPr id="595998" name="Text Box 30"/>
            <p:cNvSpPr txBox="1">
              <a:spLocks noChangeArrowheads="1"/>
            </p:cNvSpPr>
            <p:nvPr/>
          </p:nvSpPr>
          <p:spPr bwMode="auto">
            <a:xfrm>
              <a:off x="4156075" y="4905375"/>
              <a:ext cx="217488" cy="21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/>
                <a:t> 2</a:t>
              </a:r>
            </a:p>
          </p:txBody>
        </p:sp>
        <p:sp>
          <p:nvSpPr>
            <p:cNvPr id="595999" name="Text Box 31"/>
            <p:cNvSpPr txBox="1">
              <a:spLocks noChangeArrowheads="1"/>
            </p:cNvSpPr>
            <p:nvPr/>
          </p:nvSpPr>
          <p:spPr bwMode="auto">
            <a:xfrm>
              <a:off x="895350" y="4351338"/>
              <a:ext cx="217488" cy="21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/>
                <a:t> 9</a:t>
              </a:r>
            </a:p>
          </p:txBody>
        </p:sp>
        <p:sp>
          <p:nvSpPr>
            <p:cNvPr id="596000" name="Text Box 32"/>
            <p:cNvSpPr txBox="1">
              <a:spLocks noChangeArrowheads="1"/>
            </p:cNvSpPr>
            <p:nvPr/>
          </p:nvSpPr>
          <p:spPr bwMode="auto">
            <a:xfrm>
              <a:off x="1295399" y="4814889"/>
              <a:ext cx="309563" cy="21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dirty="0"/>
                <a:t> 14</a:t>
              </a:r>
            </a:p>
          </p:txBody>
        </p:sp>
        <p:sp>
          <p:nvSpPr>
            <p:cNvPr id="596001" name="Text Box 33"/>
            <p:cNvSpPr txBox="1">
              <a:spLocks noChangeArrowheads="1"/>
            </p:cNvSpPr>
            <p:nvPr/>
          </p:nvSpPr>
          <p:spPr bwMode="auto">
            <a:xfrm>
              <a:off x="882924" y="5461228"/>
              <a:ext cx="320675" cy="21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dirty="0"/>
                <a:t> 15</a:t>
              </a:r>
            </a:p>
          </p:txBody>
        </p:sp>
        <p:sp>
          <p:nvSpPr>
            <p:cNvPr id="596002" name="Text Box 34"/>
            <p:cNvSpPr txBox="1">
              <a:spLocks noChangeArrowheads="1"/>
            </p:cNvSpPr>
            <p:nvPr/>
          </p:nvSpPr>
          <p:spPr bwMode="auto">
            <a:xfrm>
              <a:off x="1874838" y="5586413"/>
              <a:ext cx="217487" cy="21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/>
                <a:t> 5</a:t>
              </a:r>
            </a:p>
          </p:txBody>
        </p:sp>
        <p:sp>
          <p:nvSpPr>
            <p:cNvPr id="596003" name="Text Box 35"/>
            <p:cNvSpPr txBox="1">
              <a:spLocks noChangeArrowheads="1"/>
            </p:cNvSpPr>
            <p:nvPr/>
          </p:nvSpPr>
          <p:spPr bwMode="auto">
            <a:xfrm>
              <a:off x="2476500" y="5249863"/>
              <a:ext cx="279400" cy="21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/>
                <a:t> 30</a:t>
              </a:r>
            </a:p>
          </p:txBody>
        </p:sp>
        <p:sp>
          <p:nvSpPr>
            <p:cNvPr id="596004" name="Text Box 36"/>
            <p:cNvSpPr txBox="1">
              <a:spLocks noChangeArrowheads="1"/>
            </p:cNvSpPr>
            <p:nvPr/>
          </p:nvSpPr>
          <p:spPr bwMode="auto">
            <a:xfrm>
              <a:off x="2298700" y="5894388"/>
              <a:ext cx="268288" cy="21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/>
                <a:t> 20</a:t>
              </a:r>
            </a:p>
          </p:txBody>
        </p:sp>
        <p:sp>
          <p:nvSpPr>
            <p:cNvPr id="596005" name="Text Box 37"/>
            <p:cNvSpPr txBox="1">
              <a:spLocks noChangeArrowheads="1"/>
            </p:cNvSpPr>
            <p:nvPr/>
          </p:nvSpPr>
          <p:spPr bwMode="auto">
            <a:xfrm>
              <a:off x="3184524" y="6342063"/>
              <a:ext cx="393701" cy="21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dirty="0"/>
                <a:t> 44</a:t>
              </a:r>
            </a:p>
          </p:txBody>
        </p:sp>
        <p:sp>
          <p:nvSpPr>
            <p:cNvPr id="596006" name="Text Box 38"/>
            <p:cNvSpPr txBox="1">
              <a:spLocks noChangeArrowheads="1"/>
            </p:cNvSpPr>
            <p:nvPr/>
          </p:nvSpPr>
          <p:spPr bwMode="auto">
            <a:xfrm>
              <a:off x="4137025" y="5892800"/>
              <a:ext cx="317500" cy="21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dirty="0"/>
                <a:t> 16</a:t>
              </a:r>
            </a:p>
          </p:txBody>
        </p:sp>
        <p:sp>
          <p:nvSpPr>
            <p:cNvPr id="596007" name="Text Box 39"/>
            <p:cNvSpPr txBox="1">
              <a:spLocks noChangeArrowheads="1"/>
            </p:cNvSpPr>
            <p:nvPr/>
          </p:nvSpPr>
          <p:spPr bwMode="auto">
            <a:xfrm>
              <a:off x="4073525" y="5389563"/>
              <a:ext cx="217488" cy="21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dirty="0"/>
                <a:t> 11</a:t>
              </a:r>
            </a:p>
          </p:txBody>
        </p:sp>
        <p:sp>
          <p:nvSpPr>
            <p:cNvPr id="596008" name="Text Box 40"/>
            <p:cNvSpPr txBox="1">
              <a:spLocks noChangeArrowheads="1"/>
            </p:cNvSpPr>
            <p:nvPr/>
          </p:nvSpPr>
          <p:spPr bwMode="auto">
            <a:xfrm>
              <a:off x="5167313" y="4875213"/>
              <a:ext cx="217487" cy="21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/>
                <a:t> 6</a:t>
              </a:r>
            </a:p>
          </p:txBody>
        </p:sp>
        <p:sp>
          <p:nvSpPr>
            <p:cNvPr id="596009" name="Text Box 41"/>
            <p:cNvSpPr txBox="1">
              <a:spLocks noChangeArrowheads="1"/>
            </p:cNvSpPr>
            <p:nvPr/>
          </p:nvSpPr>
          <p:spPr bwMode="auto">
            <a:xfrm>
              <a:off x="5556249" y="5248503"/>
              <a:ext cx="279401" cy="21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dirty="0"/>
                <a:t> 19</a:t>
              </a:r>
            </a:p>
          </p:txBody>
        </p:sp>
        <p:sp>
          <p:nvSpPr>
            <p:cNvPr id="596010" name="Text Box 42"/>
            <p:cNvSpPr txBox="1">
              <a:spLocks noChangeArrowheads="1"/>
            </p:cNvSpPr>
            <p:nvPr/>
          </p:nvSpPr>
          <p:spPr bwMode="auto">
            <a:xfrm>
              <a:off x="5133182" y="5697513"/>
              <a:ext cx="217487" cy="21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dirty="0"/>
                <a:t> 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Input:</a:t>
                </a:r>
                <a:endParaRPr lang="en-US" altLang="en-US" dirty="0"/>
              </a:p>
              <a:p>
                <a:pPr lvl="1"/>
                <a:r>
                  <a:rPr lang="en-US" altLang="en-US" dirty="0"/>
                  <a:t>Directed graph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 smtClean="0"/>
                  <a:t>Weight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/>
                  <a:t> length of edge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en-US" dirty="0" smtClean="0"/>
                  <a:t>.</a:t>
                </a:r>
              </a:p>
              <a:p>
                <a:r>
                  <a:rPr lang="en-US" altLang="en-US" dirty="0" smtClean="0"/>
                  <a:t>Output</a:t>
                </a:r>
                <a:r>
                  <a:rPr lang="en-US" alt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, for all pairs of nodes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 smtClean="0"/>
                  <a:t>.</a:t>
                </a:r>
                <a:endParaRPr lang="en-US" altLang="en-US" dirty="0"/>
              </a:p>
              <a:p>
                <a:pPr lvl="1"/>
                <a:r>
                  <a:rPr lang="en-US" altLang="en-US" dirty="0" smtClean="0"/>
                  <a:t>A data structure from which the shortest path from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 smtClean="0"/>
                  <a:t> can be extracted efficiently, for any pair of nodes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en-US" dirty="0" smtClean="0"/>
              </a:p>
              <a:p>
                <a:pPr lvl="2"/>
                <a:r>
                  <a:rPr lang="en-US" altLang="en-US" dirty="0" smtClean="0"/>
                  <a:t>Note: Storing all shortest paths explicitly for all pairs requires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space.</a:t>
                </a:r>
                <a:endParaRPr lang="en-US" altLang="en-US" dirty="0"/>
              </a:p>
              <a:p>
                <a:r>
                  <a:rPr lang="en-US" altLang="en-US" dirty="0" smtClean="0"/>
                  <a:t>Graph representation</a:t>
                </a:r>
              </a:p>
              <a:p>
                <a:pPr lvl="1"/>
                <a:r>
                  <a:rPr lang="en-US" altLang="en-US" dirty="0" smtClean="0"/>
                  <a:t>Assume adjacency matrix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can be extracted in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en-US" dirty="0" smtClean="0"/>
                  <a:t> time.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en-US" dirty="0" smtClean="0"/>
                  <a:t> if there is no edge from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 smtClean="0"/>
                  <a:t>.</a:t>
                </a:r>
              </a:p>
              <a:p>
                <a:pPr lvl="1"/>
                <a:r>
                  <a:rPr lang="en-US" altLang="en-US" dirty="0" smtClean="0"/>
                  <a:t>If the graph is stored in adjacency lists format, can convert to adjacency matrix in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time.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b="-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20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82006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previous 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When there are no negative cost edges</a:t>
                </a:r>
              </a:p>
              <a:p>
                <a:pPr lvl="1"/>
                <a:r>
                  <a:rPr lang="en-US" dirty="0"/>
                  <a:t>Apply Dijkstra’s algorithm to each vertex (as the source</a:t>
                </a:r>
                <a:r>
                  <a:rPr lang="en-US" dirty="0" smtClean="0"/>
                  <a:t>).</a:t>
                </a:r>
              </a:p>
              <a:p>
                <a:pPr lvl="1"/>
                <a:r>
                  <a:rPr lang="en-US" dirty="0" smtClean="0"/>
                  <a:t>Recall </a:t>
                </a:r>
                <a:r>
                  <a:rPr lang="en-US" dirty="0"/>
                  <a:t>that </a:t>
                </a:r>
                <a:r>
                  <a:rPr lang="en-US" dirty="0" err="1"/>
                  <a:t>Dijkstra</a:t>
                </a:r>
                <a:r>
                  <a:rPr lang="en-US" dirty="0"/>
                  <a:t> algorithm runs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err="1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This </a:t>
                </a:r>
                <a:r>
                  <a:rPr lang="en-US" dirty="0"/>
                  <a:t>gives </a:t>
                </a:r>
                <a:r>
                  <a:rPr lang="en-US" dirty="0" smtClean="0"/>
                  <a:t>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𝑉𝐸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err="1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-time algorithm</a:t>
                </a:r>
              </a:p>
              <a:p>
                <a:pPr lvl="1"/>
                <a:r>
                  <a:rPr lang="en-US" dirty="0" smtClean="0"/>
                  <a:t>If </a:t>
                </a:r>
                <a:r>
                  <a:rPr lang="en-US" dirty="0"/>
                  <a:t>the </a:t>
                </a:r>
                <a:r>
                  <a:rPr lang="en-US" dirty="0" smtClean="0"/>
                  <a:t>graph </a:t>
                </a:r>
                <a:r>
                  <a:rPr lang="en-US" dirty="0"/>
                  <a:t>is dense, this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l-G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dirty="0" err="1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/>
                  <a:t>When negative-weight edges are </a:t>
                </a:r>
                <a:r>
                  <a:rPr lang="en-US" dirty="0" smtClean="0"/>
                  <a:t>present</a:t>
                </a:r>
                <a:endParaRPr lang="en-US" dirty="0"/>
              </a:p>
              <a:p>
                <a:pPr lvl="1"/>
                <a:r>
                  <a:rPr lang="en-US" dirty="0"/>
                  <a:t>Run the Bellman-Ford algorithm from each vertex.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time, </a:t>
                </a:r>
                <a:r>
                  <a:rPr lang="en-US" dirty="0"/>
                  <a:t>which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:r>
                  <a:rPr lang="en-US" dirty="0"/>
                  <a:t>dense graphs.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21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00919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Programming: Solution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762000"/>
                <a:ext cx="7848600" cy="3124200"/>
              </a:xfrm>
            </p:spPr>
            <p:txBody>
              <a:bodyPr/>
              <a:lstStyle/>
              <a:p>
                <a:r>
                  <a:rPr lang="en-US" dirty="0" smtClean="0"/>
                  <a:t>Def: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length </a:t>
                </a:r>
                <a:r>
                  <a:rPr lang="en-US" dirty="0">
                    <a:solidFill>
                      <a:schemeClr val="tx1"/>
                    </a:solidFill>
                  </a:rPr>
                  <a:t>of the shortest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that </a:t>
                </a:r>
                <a:r>
                  <a:rPr lang="en-US" dirty="0">
                    <a:solidFill>
                      <a:schemeClr val="tx1"/>
                    </a:solidFill>
                  </a:rPr>
                  <a:t>contains at most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edges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to denote the 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/>
                <a:r>
                  <a:rPr lang="en-US" dirty="0" smtClean="0"/>
                  <a:t>Recurrence: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(Essentially the same as in Bellman-Ford)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sSubSup>
                            <m:sSubSupPr>
                              <m:ctrlP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</m:func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Goal: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since no shortest path can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edges or more.</a:t>
                </a:r>
                <a:r>
                  <a:rPr lang="en-US" dirty="0">
                    <a:solidFill>
                      <a:schemeClr val="tx1"/>
                    </a:solidFill>
                  </a:rPr>
                  <a:t/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762000"/>
                <a:ext cx="7848600" cy="3124200"/>
              </a:xfrm>
              <a:blipFill rotWithShape="0">
                <a:blip r:embed="rId2"/>
                <a:stretch>
                  <a:fillRect l="-621" t="-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22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7"/>
              <p:cNvSpPr txBox="1">
                <a:spLocks noChangeArrowheads="1"/>
              </p:cNvSpPr>
              <p:nvPr/>
            </p:nvSpPr>
            <p:spPr bwMode="auto">
              <a:xfrm>
                <a:off x="571500" y="3505200"/>
                <a:ext cx="7924800" cy="29526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en-US" altLang="en-US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Slow-All-Pairs-Shortest-Paths(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):</a:t>
                </a:r>
                <a:endParaRPr lang="en-US" altLang="en-US" b="1" u="sng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i="1" dirty="0">
                    <a:latin typeface="Cambria Math" panose="02040503050406030204" pitchFamily="18" charset="0"/>
                  </a:rPr>
                  <a:t/>
                </a:r>
                <a:br>
                  <a:rPr lang="en-US" altLang="en-US" i="1" dirty="0">
                    <a:latin typeface="Cambria Math" panose="02040503050406030204" pitchFamily="18" charset="0"/>
                  </a:rPr>
                </a:b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←2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be a new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matrix</a:t>
                </a: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b="0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←∞</m:t>
                    </m:r>
                  </m:oMath>
                </a14:m>
                <a:r>
                  <a:rPr lang="en-US" altLang="en-US" b="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  <m:sup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  <m:sup>
                        <m:r>
                          <a:rPr lang="en-US" altLang="en-US" b="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en-US" b="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US" altLang="en-US" b="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" y="3505200"/>
                <a:ext cx="7924800" cy="2952668"/>
              </a:xfrm>
              <a:prstGeom prst="rect">
                <a:avLst/>
              </a:prstGeom>
              <a:blipFill rotWithShape="0">
                <a:blip r:embed="rId3"/>
                <a:stretch>
                  <a:fillRect b="-41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18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533400"/>
            <a:ext cx="6858000" cy="5857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29100" y="1209207"/>
                <a:ext cx="3962400" cy="5410200"/>
              </a:xfrm>
            </p:spPr>
            <p:txBody>
              <a:bodyPr/>
              <a:lstStyle/>
              <a:p>
                <a:r>
                  <a:rPr lang="en-US" dirty="0" smtClean="0"/>
                  <a:t>Analysis: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space, can be improved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29100" y="1209207"/>
                <a:ext cx="3962400" cy="5410200"/>
              </a:xfrm>
              <a:blipFill rotWithShape="0">
                <a:blip r:embed="rId3"/>
                <a:stretch>
                  <a:fillRect l="-1385" r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23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5190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Programming: Solution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Observation:</a:t>
                </a:r>
              </a:p>
              <a:p>
                <a:pPr lvl="1"/>
                <a:r>
                  <a:rPr lang="en-US" dirty="0" smtClean="0"/>
                  <a:t>To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 smtClean="0"/>
                  <a:t>, instead of looking at the last stop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, we look at the middle point.</a:t>
                </a:r>
              </a:p>
              <a:p>
                <a:pPr lvl="1"/>
                <a:r>
                  <a:rPr lang="en-US" dirty="0" smtClean="0"/>
                  <a:t>This can cut down the problem size by half.</a:t>
                </a:r>
              </a:p>
              <a:p>
                <a:r>
                  <a:rPr lang="en-US" dirty="0" smtClean="0"/>
                  <a:t>New recurrence: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sSubSup>
                            <m:sSubSupPr>
                              <m:ctrl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Algorithm:</a:t>
                </a:r>
              </a:p>
              <a:p>
                <a:pPr lvl="1"/>
                <a:r>
                  <a:rPr lang="en-US" dirty="0" smtClean="0"/>
                  <a:t>We </a:t>
                </a:r>
                <a:r>
                  <a:rPr lang="en-US" dirty="0"/>
                  <a:t>can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Each matrix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time, total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Q: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We will overshoot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</a:p>
              <a:p>
                <a:r>
                  <a:rPr lang="en-US" dirty="0" smtClean="0"/>
                  <a:t>A: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It’s OK.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′)</m:t>
                        </m:r>
                      </m:sup>
                    </m:sSup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has the shortest paths with up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edges, it will not miss any shortest path with up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edges.</a:t>
                </a:r>
              </a:p>
              <a:p>
                <a:pPr lvl="1"/>
                <a:r>
                  <a:rPr lang="en-US" dirty="0" smtClean="0"/>
                  <a:t>Actually,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since no shortest path has more than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edges.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r="-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24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1528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Programming: Solution 3 </a:t>
            </a:r>
            <a:r>
              <a:rPr lang="en-US" dirty="0" smtClean="0"/>
              <a:t>(Floyd-</a:t>
            </a:r>
            <a:r>
              <a:rPr lang="en-US" dirty="0" err="1" smtClean="0"/>
              <a:t>Warshall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Def: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length of the shortest path from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such that all intermediate vertices on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path </a:t>
                </a:r>
                <a:r>
                  <a:rPr lang="en-US" dirty="0">
                    <a:solidFill>
                      <a:schemeClr val="tx1"/>
                    </a:solidFill>
                  </a:rPr>
                  <a:t>(if any) are in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{1,2,…,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Initially: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Goal: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t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25</a:t>
            </a:fld>
            <a:endParaRPr lang="en-US" altLang="en-US" sz="140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834" y="1905000"/>
            <a:ext cx="4536131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8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3733800"/>
                <a:ext cx="7848600" cy="25908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sSubSup>
                            <m:sSubSupPr>
                              <m:ctrlP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  <m:sup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r>
                  <a:rPr lang="en-US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To compute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there are two cases:</a:t>
                </a:r>
                <a:endParaRPr lang="en-US" u="sng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Case 1: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not a vertex on </a:t>
                </a:r>
                <a:r>
                  <a:rPr lang="en-US" dirty="0" smtClean="0"/>
                  <a:t>the shortest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then the path uses only vertices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dirty="0" smtClean="0"/>
                  <a:t>Case 2: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an intermediate node on </a:t>
                </a:r>
                <a:r>
                  <a:rPr lang="en-US" dirty="0"/>
                  <a:t>the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, then </a:t>
                </a:r>
                <a:r>
                  <a:rPr lang="en-US" dirty="0"/>
                  <a:t>the path </a:t>
                </a:r>
                <a:r>
                  <a:rPr lang="en-US" dirty="0" smtClean="0"/>
                  <a:t>can be divided into a </a:t>
                </a:r>
                <a:r>
                  <a:rPr lang="en-US" dirty="0" err="1" smtClean="0"/>
                  <a:t>subpath</a:t>
                </a:r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and a </a:t>
                </a:r>
                <a:r>
                  <a:rPr lang="en-US" dirty="0" err="1" smtClean="0"/>
                  <a:t>subpath</a:t>
                </a:r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. Both </a:t>
                </a:r>
                <a:r>
                  <a:rPr lang="en-US" dirty="0" err="1" smtClean="0"/>
                  <a:t>subpaths</a:t>
                </a:r>
                <a:r>
                  <a:rPr lang="en-US" dirty="0" smtClean="0"/>
                  <a:t> use only vertices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3733800"/>
                <a:ext cx="7848600" cy="2590800"/>
              </a:xfrm>
              <a:blipFill rotWithShape="0">
                <a:blip r:embed="rId2"/>
                <a:stretch>
                  <a:fillRect l="-621" t="-235" r="-155" b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26</a:t>
            </a:fld>
            <a:endParaRPr lang="en-US" altLang="en-US" sz="140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103" y="765116"/>
            <a:ext cx="3255593" cy="281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2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Floyd-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4114800"/>
                <a:ext cx="7848600" cy="2362200"/>
              </a:xfrm>
            </p:spPr>
            <p:txBody>
              <a:bodyPr/>
              <a:lstStyle/>
              <a:p>
                <a:r>
                  <a:rPr lang="en-US" dirty="0" smtClean="0"/>
                  <a:t>Analysis: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space, but can be improved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Surprising discovery: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If we just drop all the superscripts, i.e., the algorithm just uses one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the algorithm still works! (why?)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4114800"/>
                <a:ext cx="7848600" cy="2362200"/>
              </a:xfrm>
              <a:blipFill rotWithShape="0">
                <a:blip r:embed="rId2"/>
                <a:stretch>
                  <a:fillRect l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27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2076450" y="906136"/>
                <a:ext cx="4991100" cy="32939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en-US" altLang="en-US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Floyd-</a:t>
                </a:r>
                <a:r>
                  <a:rPr lang="en-US" altLang="en-US" b="1" u="sng" dirty="0" err="1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Warshall</a:t>
                </a:r>
                <a:r>
                  <a:rPr lang="en-US" altLang="en-US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):</a:t>
                </a:r>
                <a:endParaRPr lang="en-US" altLang="en-US" b="1" u="sng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i="1" dirty="0">
                    <a:latin typeface="Cambria Math" panose="02040503050406030204" pitchFamily="18" charset="0"/>
                  </a:rPr>
                  <a:t/>
                </a:r>
                <a:br>
                  <a:rPr lang="en-US" altLang="en-US" i="1" dirty="0">
                    <a:latin typeface="Cambria Math" panose="02040503050406030204" pitchFamily="18" charset="0"/>
                  </a:rPr>
                </a:b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be a new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matrix</a:t>
                </a: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b="0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  <m:sup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then</a:t>
                </a: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  <m:sup>
                        <m:r>
                          <a:rPr lang="en-US" altLang="en-US" b="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US" altLang="en-US" b="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  <m:sup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else</a:t>
                </a: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</m:oMath>
                </a14:m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6450" y="906136"/>
                <a:ext cx="4991100" cy="3293979"/>
              </a:xfrm>
              <a:prstGeom prst="rect">
                <a:avLst/>
              </a:prstGeom>
              <a:blipFill rotWithShape="0">
                <a:blip r:embed="rId3"/>
                <a:stretch>
                  <a:fillRect b="-18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92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Floyd-</a:t>
            </a:r>
            <a:r>
              <a:rPr lang="en-US" dirty="0" err="1" smtClean="0"/>
              <a:t>Warshall</a:t>
            </a:r>
            <a:r>
              <a:rPr lang="en-US" dirty="0" smtClean="0"/>
              <a:t> Algorithm: Final Version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3526895"/>
                <a:ext cx="7848600" cy="2797704"/>
              </a:xfrm>
            </p:spPr>
            <p:txBody>
              <a:bodyPr/>
              <a:lstStyle/>
              <a:p>
                <a:r>
                  <a:rPr lang="en-US" dirty="0" smtClean="0"/>
                  <a:t>Analysis: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space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𝑖𝑛𝑡𝑒𝑟𝑚𝑒𝑑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array records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one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intermediate node on the shortest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𝑛𝑖𝑙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if the shortest path does not pass any intermediate nodes.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3526895"/>
                <a:ext cx="7848600" cy="2797704"/>
              </a:xfrm>
              <a:blipFill rotWithShape="0">
                <a:blip r:embed="rId2"/>
                <a:stretch>
                  <a:fillRect l="-621" r="-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28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1619250" y="914399"/>
                <a:ext cx="5905500" cy="24600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en-US" altLang="en-US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Floyd-</a:t>
                </a:r>
                <a:r>
                  <a:rPr lang="en-US" altLang="en-US" b="1" u="sng" dirty="0" err="1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Warshall</a:t>
                </a:r>
                <a:r>
                  <a:rPr lang="en-US" altLang="en-US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):</a:t>
                </a:r>
                <a:endParaRPr lang="en-US" altLang="en-US" b="1" u="sng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𝑖𝑛𝑡𝑒𝑟𝑚𝑒𝑑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i="1" dirty="0">
                    <a:latin typeface="Cambria Math" panose="02040503050406030204" pitchFamily="18" charset="0"/>
                  </a:rPr>
                  <a:t/>
                </a:r>
                <a:br>
                  <a:rPr lang="en-US" altLang="en-US" i="1" dirty="0">
                    <a:latin typeface="Cambria Math" panose="02040503050406030204" pitchFamily="18" charset="0"/>
                  </a:rPr>
                </a:b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b="0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then</a:t>
                </a: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en-US" b="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𝑖𝑛𝑡𝑒𝑟𝑚𝑒𝑑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250" y="914399"/>
                <a:ext cx="5905500" cy="2460097"/>
              </a:xfrm>
              <a:prstGeom prst="rect">
                <a:avLst/>
              </a:prstGeom>
              <a:blipFill rotWithShape="0">
                <a:blip r:embed="rId3"/>
                <a:stretch>
                  <a:fillRect b="-49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49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Shortest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19400"/>
            <a:ext cx="7848600" cy="3505199"/>
          </a:xfrm>
        </p:spPr>
        <p:txBody>
          <a:bodyPr/>
          <a:lstStyle/>
          <a:p>
            <a:r>
              <a:rPr lang="en-US" dirty="0" smtClean="0"/>
              <a:t>Example:</a:t>
            </a:r>
            <a:endParaRPr kumimoji="0" lang="en-US" alt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Running time: </a:t>
            </a:r>
            <a:r>
              <a:rPr lang="en-US" dirty="0" smtClean="0">
                <a:solidFill>
                  <a:schemeClr val="tx1"/>
                </a:solidFill>
              </a:rPr>
              <a:t>O(length of the shortest path)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29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1619250" y="914399"/>
                <a:ext cx="5905500" cy="16619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en-US" altLang="en-US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Path(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𝑖𝑛𝑡𝑒𝑟𝑚𝑒𝑑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𝑛𝑖𝑙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then</a:t>
                </a: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output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else</a:t>
                </a: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Path(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𝑖𝑛𝑡𝑒𝑟𝑚𝑒𝑑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Path(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𝑖𝑛𝑡𝑒𝑟𝑚𝑒𝑑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250" y="914399"/>
                <a:ext cx="5905500" cy="1661993"/>
              </a:xfrm>
              <a:prstGeom prst="rect">
                <a:avLst/>
              </a:prstGeom>
              <a:blipFill rotWithShape="0">
                <a:blip r:embed="rId2"/>
                <a:stretch>
                  <a:fillRect b="-1099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108105" y="2828136"/>
            <a:ext cx="1360488" cy="339196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Path(2,3)</a:t>
            </a:r>
            <a:endParaRPr kumimoji="0"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4"/>
              <p:cNvSpPr txBox="1">
                <a:spLocks noChangeArrowheads="1"/>
              </p:cNvSpPr>
              <p:nvPr/>
            </p:nvSpPr>
            <p:spPr bwMode="auto">
              <a:xfrm>
                <a:off x="5428235" y="3650599"/>
                <a:ext cx="1429766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alt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Path</m:t>
                      </m:r>
                      <m:r>
                        <m:rPr>
                          <m:nor/>
                        </m:rPr>
                        <a:rPr kumimoji="0" lang="en-US" alt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(6,3)</m:t>
                      </m:r>
                    </m:oMath>
                  </m:oMathPara>
                </a14:m>
                <a:endParaRPr kumimoji="0"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28235" y="3650599"/>
                <a:ext cx="1429766" cy="339196"/>
              </a:xfrm>
              <a:prstGeom prst="rect">
                <a:avLst/>
              </a:prstGeom>
              <a:blipFill rotWithShape="0">
                <a:blip r:embed="rId3"/>
                <a:stretch>
                  <a:fillRect b="-3636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5"/>
              <p:cNvSpPr txBox="1">
                <a:spLocks noChangeArrowheads="1"/>
              </p:cNvSpPr>
              <p:nvPr/>
            </p:nvSpPr>
            <p:spPr bwMode="auto">
              <a:xfrm>
                <a:off x="1524001" y="3635374"/>
                <a:ext cx="1584103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alt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Path</m:t>
                      </m:r>
                      <m:r>
                        <m:rPr>
                          <m:nor/>
                        </m:rPr>
                        <a:rPr kumimoji="0" lang="en-US" alt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(2,6)</m:t>
                      </m:r>
                    </m:oMath>
                  </m:oMathPara>
                </a14:m>
                <a:endParaRPr kumimoji="0"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1" y="3635374"/>
                <a:ext cx="1584103" cy="339196"/>
              </a:xfrm>
              <a:prstGeom prst="rect">
                <a:avLst/>
              </a:prstGeom>
              <a:blipFill rotWithShape="0">
                <a:blip r:embed="rId4"/>
                <a:stretch>
                  <a:fillRect b="-1786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AutoShape 6"/>
          <p:cNvCxnSpPr>
            <a:cxnSpLocks noChangeShapeType="1"/>
            <a:stCxn id="6" idx="2"/>
            <a:endCxn id="8" idx="0"/>
          </p:cNvCxnSpPr>
          <p:nvPr/>
        </p:nvCxnSpPr>
        <p:spPr bwMode="auto">
          <a:xfrm flipH="1">
            <a:off x="2316053" y="3167332"/>
            <a:ext cx="1472296" cy="4680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2"/>
            <a:endCxn id="7" idx="0"/>
          </p:cNvCxnSpPr>
          <p:nvPr/>
        </p:nvCxnSpPr>
        <p:spPr bwMode="auto">
          <a:xfrm>
            <a:off x="3788349" y="3167332"/>
            <a:ext cx="2354769" cy="4832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6229350" y="4419623"/>
                <a:ext cx="1390650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alt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Path</m:t>
                      </m:r>
                      <m:r>
                        <m:rPr>
                          <m:nor/>
                        </m:rPr>
                        <a:rPr kumimoji="0" lang="en-US" alt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(4,3</m:t>
                      </m:r>
                      <m:r>
                        <m:rPr>
                          <m:nor/>
                        </m:rPr>
                        <a:rPr kumimoji="0" lang="en-US" altLang="en-US" dirty="0"/>
                        <m:t>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1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9350" y="4419623"/>
                <a:ext cx="1390650" cy="339196"/>
              </a:xfrm>
              <a:prstGeom prst="rect">
                <a:avLst/>
              </a:prstGeom>
              <a:blipFill rotWithShape="0">
                <a:blip r:embed="rId5"/>
                <a:stretch>
                  <a:fillRect b="-14286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9"/>
              <p:cNvSpPr txBox="1">
                <a:spLocks noChangeArrowheads="1"/>
              </p:cNvSpPr>
              <p:nvPr/>
            </p:nvSpPr>
            <p:spPr bwMode="auto">
              <a:xfrm>
                <a:off x="4354163" y="4419623"/>
                <a:ext cx="1333343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n-US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Path</m:t>
                    </m:r>
                    <m:r>
                      <m:rPr>
                        <m:nor/>
                      </m:rPr>
                      <a:rPr kumimoji="0" lang="en-US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(6,4</m:t>
                    </m:r>
                  </m:oMath>
                </a14:m>
                <a:r>
                  <a:rPr kumimoji="0" lang="en-US" altLang="en-US" dirty="0" smtClean="0"/>
                  <a:t>)</a:t>
                </a:r>
                <a:endParaRPr kumimoji="0" lang="en-US" altLang="en-US" dirty="0"/>
              </a:p>
            </p:txBody>
          </p:sp>
        </mc:Choice>
        <mc:Fallback xmlns="">
          <p:sp>
            <p:nvSpPr>
              <p:cNvPr id="12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4163" y="4419623"/>
                <a:ext cx="1333343" cy="339196"/>
              </a:xfrm>
              <a:prstGeom prst="rect">
                <a:avLst/>
              </a:prstGeom>
              <a:blipFill rotWithShape="0">
                <a:blip r:embed="rId6"/>
                <a:stretch>
                  <a:fillRect t="-3571" b="-2321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AutoShape 10"/>
          <p:cNvCxnSpPr>
            <a:cxnSpLocks noChangeShapeType="1"/>
            <a:stCxn id="7" idx="2"/>
            <a:endCxn id="12" idx="0"/>
          </p:cNvCxnSpPr>
          <p:nvPr/>
        </p:nvCxnSpPr>
        <p:spPr bwMode="auto">
          <a:xfrm flipH="1">
            <a:off x="5020835" y="3989795"/>
            <a:ext cx="1122283" cy="4298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" name="AutoShape 11"/>
          <p:cNvCxnSpPr>
            <a:cxnSpLocks noChangeShapeType="1"/>
            <a:stCxn id="7" idx="2"/>
            <a:endCxn id="11" idx="0"/>
          </p:cNvCxnSpPr>
          <p:nvPr/>
        </p:nvCxnSpPr>
        <p:spPr bwMode="auto">
          <a:xfrm>
            <a:off x="6143118" y="3989795"/>
            <a:ext cx="781557" cy="4298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2"/>
              <p:cNvSpPr txBox="1">
                <a:spLocks noChangeArrowheads="1"/>
              </p:cNvSpPr>
              <p:nvPr/>
            </p:nvSpPr>
            <p:spPr bwMode="auto">
              <a:xfrm>
                <a:off x="609601" y="4384675"/>
                <a:ext cx="1374775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alt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Path</m:t>
                      </m:r>
                      <m:r>
                        <m:rPr>
                          <m:nor/>
                        </m:rPr>
                        <a:rPr kumimoji="0" lang="en-US" alt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(2,5)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15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1" y="4384675"/>
                <a:ext cx="1374775" cy="339196"/>
              </a:xfrm>
              <a:prstGeom prst="rect">
                <a:avLst/>
              </a:prstGeom>
              <a:blipFill rotWithShape="0">
                <a:blip r:embed="rId7"/>
                <a:stretch>
                  <a:fillRect b="-5357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AutoShape 13"/>
          <p:cNvCxnSpPr>
            <a:cxnSpLocks noChangeShapeType="1"/>
            <a:stCxn id="8" idx="2"/>
            <a:endCxn id="15" idx="0"/>
          </p:cNvCxnSpPr>
          <p:nvPr/>
        </p:nvCxnSpPr>
        <p:spPr bwMode="auto">
          <a:xfrm flipH="1">
            <a:off x="1296989" y="3974570"/>
            <a:ext cx="1019064" cy="4101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4"/>
              <p:cNvSpPr txBox="1">
                <a:spLocks noChangeArrowheads="1"/>
              </p:cNvSpPr>
              <p:nvPr/>
            </p:nvSpPr>
            <p:spPr bwMode="auto">
              <a:xfrm>
                <a:off x="2365088" y="4384675"/>
                <a:ext cx="1408243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alt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Path</m:t>
                      </m:r>
                      <m:r>
                        <m:rPr>
                          <m:nor/>
                        </m:rPr>
                        <a:rPr kumimoji="0" lang="en-US" alt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(5,6)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17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5088" y="4384675"/>
                <a:ext cx="1408243" cy="339196"/>
              </a:xfrm>
              <a:prstGeom prst="rect">
                <a:avLst/>
              </a:prstGeom>
              <a:blipFill rotWithShape="0">
                <a:blip r:embed="rId8"/>
                <a:stretch>
                  <a:fillRect b="-5357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AutoShape 15"/>
          <p:cNvCxnSpPr>
            <a:cxnSpLocks noChangeShapeType="1"/>
            <a:stCxn id="8" idx="2"/>
            <a:endCxn id="17" idx="0"/>
          </p:cNvCxnSpPr>
          <p:nvPr/>
        </p:nvCxnSpPr>
        <p:spPr bwMode="auto">
          <a:xfrm>
            <a:off x="2316053" y="3974570"/>
            <a:ext cx="753157" cy="4101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3"/>
              <p:cNvSpPr txBox="1">
                <a:spLocks noChangeArrowheads="1"/>
              </p:cNvSpPr>
              <p:nvPr/>
            </p:nvSpPr>
            <p:spPr bwMode="auto">
              <a:xfrm>
                <a:off x="4583111" y="2819400"/>
                <a:ext cx="1865093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𝑖𝑛𝑡𝑒𝑟𝑚𝑒𝑑</m:t>
                      </m:r>
                      <m:r>
                        <a:rPr kumimoji="0"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[2,3]=6</m:t>
                      </m:r>
                    </m:oMath>
                  </m:oMathPara>
                </a14:m>
                <a:endParaRPr kumimoji="0"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83111" y="2819400"/>
                <a:ext cx="1865093" cy="339196"/>
              </a:xfrm>
              <a:prstGeom prst="rect">
                <a:avLst/>
              </a:prstGeom>
              <a:blipFill rotWithShape="0">
                <a:blip r:embed="rId9"/>
                <a:stretch>
                  <a:fillRect l="-1307" b="-9091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 Box 3"/>
              <p:cNvSpPr txBox="1">
                <a:spLocks noChangeArrowheads="1"/>
              </p:cNvSpPr>
              <p:nvPr/>
            </p:nvSpPr>
            <p:spPr bwMode="auto">
              <a:xfrm>
                <a:off x="3220816" y="3635374"/>
                <a:ext cx="1865093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𝑖𝑛𝑡𝑒𝑟𝑚𝑒𝑑</m:t>
                      </m:r>
                      <m:r>
                        <a:rPr kumimoji="0"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[2,6]=5</m:t>
                      </m:r>
                    </m:oMath>
                  </m:oMathPara>
                </a14:m>
                <a:endParaRPr kumimoji="0"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20816" y="3635374"/>
                <a:ext cx="1865093" cy="339196"/>
              </a:xfrm>
              <a:prstGeom prst="rect">
                <a:avLst/>
              </a:prstGeom>
              <a:blipFill rotWithShape="0">
                <a:blip r:embed="rId10"/>
                <a:stretch>
                  <a:fillRect l="-980" b="-71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 Box 12"/>
          <p:cNvSpPr txBox="1">
            <a:spLocks noChangeArrowheads="1"/>
          </p:cNvSpPr>
          <p:nvPr/>
        </p:nvSpPr>
        <p:spPr bwMode="auto">
          <a:xfrm>
            <a:off x="457200" y="5119641"/>
            <a:ext cx="1679575" cy="339196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(2,5)</a:t>
            </a:r>
            <a:endParaRPr kumimoji="0"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" name="AutoShape 13"/>
          <p:cNvCxnSpPr>
            <a:cxnSpLocks noChangeShapeType="1"/>
            <a:stCxn id="15" idx="2"/>
            <a:endCxn id="51" idx="0"/>
          </p:cNvCxnSpPr>
          <p:nvPr/>
        </p:nvCxnSpPr>
        <p:spPr bwMode="auto">
          <a:xfrm flipH="1">
            <a:off x="1296988" y="4723871"/>
            <a:ext cx="1" cy="3957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" name="Text Box 12"/>
          <p:cNvSpPr txBox="1">
            <a:spLocks noChangeArrowheads="1"/>
          </p:cNvSpPr>
          <p:nvPr/>
        </p:nvSpPr>
        <p:spPr bwMode="auto">
          <a:xfrm>
            <a:off x="2234147" y="5119641"/>
            <a:ext cx="1679575" cy="339196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(5,6)</a:t>
            </a:r>
            <a:endParaRPr kumimoji="0"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9" name="AutoShape 13"/>
          <p:cNvCxnSpPr>
            <a:cxnSpLocks noChangeShapeType="1"/>
            <a:stCxn id="17" idx="2"/>
            <a:endCxn id="58" idx="0"/>
          </p:cNvCxnSpPr>
          <p:nvPr/>
        </p:nvCxnSpPr>
        <p:spPr bwMode="auto">
          <a:xfrm>
            <a:off x="3069210" y="4723871"/>
            <a:ext cx="4725" cy="3957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 Box 3"/>
              <p:cNvSpPr txBox="1">
                <a:spLocks noChangeArrowheads="1"/>
              </p:cNvSpPr>
              <p:nvPr/>
            </p:nvSpPr>
            <p:spPr bwMode="auto">
              <a:xfrm>
                <a:off x="6974107" y="3658371"/>
                <a:ext cx="1865093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𝑖𝑛𝑡𝑒𝑟𝑚𝑒𝑑</m:t>
                      </m:r>
                      <m:r>
                        <a:rPr kumimoji="0"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[6,3]=4</m:t>
                      </m:r>
                    </m:oMath>
                  </m:oMathPara>
                </a14:m>
                <a:endParaRPr kumimoji="0"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6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74107" y="3658371"/>
                <a:ext cx="1865093" cy="339196"/>
              </a:xfrm>
              <a:prstGeom prst="rect">
                <a:avLst/>
              </a:prstGeom>
              <a:blipFill rotWithShape="0">
                <a:blip r:embed="rId11"/>
                <a:stretch>
                  <a:fillRect l="-1307" b="-71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 Box 12"/>
          <p:cNvSpPr txBox="1">
            <a:spLocks noChangeArrowheads="1"/>
          </p:cNvSpPr>
          <p:nvPr/>
        </p:nvSpPr>
        <p:spPr bwMode="auto">
          <a:xfrm>
            <a:off x="4187825" y="5119641"/>
            <a:ext cx="1679575" cy="339196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(6,4)</a:t>
            </a:r>
            <a:endParaRPr kumimoji="0"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1" name="AutoShape 13"/>
          <p:cNvCxnSpPr>
            <a:cxnSpLocks noChangeShapeType="1"/>
            <a:endCxn id="83" idx="0"/>
          </p:cNvCxnSpPr>
          <p:nvPr/>
        </p:nvCxnSpPr>
        <p:spPr bwMode="auto">
          <a:xfrm>
            <a:off x="6914468" y="4760595"/>
            <a:ext cx="8709" cy="35904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" name="Text Box 12"/>
          <p:cNvSpPr txBox="1">
            <a:spLocks noChangeArrowheads="1"/>
          </p:cNvSpPr>
          <p:nvPr/>
        </p:nvSpPr>
        <p:spPr bwMode="auto">
          <a:xfrm>
            <a:off x="6083389" y="5119641"/>
            <a:ext cx="1679575" cy="339196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(4,3)</a:t>
            </a:r>
            <a:endParaRPr kumimoji="0"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6" name="AutoShape 13"/>
          <p:cNvCxnSpPr>
            <a:cxnSpLocks noChangeShapeType="1"/>
            <a:stCxn id="12" idx="2"/>
            <a:endCxn id="80" idx="0"/>
          </p:cNvCxnSpPr>
          <p:nvPr/>
        </p:nvCxnSpPr>
        <p:spPr bwMode="auto">
          <a:xfrm>
            <a:off x="5020835" y="4758819"/>
            <a:ext cx="6778" cy="3608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8773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property of shortest path: Subpath optimality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2024742"/>
                <a:ext cx="7848600" cy="4299857"/>
              </a:xfrm>
            </p:spPr>
            <p:txBody>
              <a:bodyPr/>
              <a:lstStyle/>
              <a:p>
                <a:r>
                  <a:rPr lang="en-US" dirty="0" smtClean="0"/>
                  <a:t>Lemma: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,..,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be the shortest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 Then the subpaths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,..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must also be shortest paths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respectively.</a:t>
                </a:r>
              </a:p>
              <a:p>
                <a:r>
                  <a:rPr lang="en-US" dirty="0" smtClean="0"/>
                  <a:t>Pf: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(by contradiction)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Suppose the subpath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not the shortest, and ther</a:t>
                </a:r>
                <a:r>
                  <a:rPr lang="en-US" dirty="0" smtClean="0"/>
                  <a:t>e is another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that is shorter.</a:t>
                </a:r>
              </a:p>
              <a:p>
                <a:pPr lvl="1"/>
                <a:r>
                  <a:rPr lang="en-US" dirty="0" smtClean="0"/>
                  <a:t>Then we can replace the subpath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which will make the whole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shorter.</a:t>
                </a:r>
              </a:p>
              <a:p>
                <a:pPr lvl="1"/>
                <a:r>
                  <a:rPr lang="en-US" dirty="0" smtClean="0"/>
                  <a:t>This contradicts with the fact that the original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the shortest.</a:t>
                </a:r>
              </a:p>
              <a:p>
                <a:pPr lvl="1"/>
                <a:r>
                  <a:rPr lang="en-US" dirty="0" smtClean="0"/>
                  <a:t>Same proof works for the subpath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 smtClean="0"/>
                  <a:t>Note: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This holds for any subpath.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024742"/>
                <a:ext cx="7848600" cy="4299857"/>
              </a:xfrm>
              <a:blipFill rotWithShape="0">
                <a:blip r:embed="rId2"/>
                <a:stretch>
                  <a:fillRect l="-621" r="-466" b="-3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3</a:t>
            </a:fld>
            <a:endParaRPr lang="en-US" altLang="en-US" sz="1400"/>
          </a:p>
        </p:txBody>
      </p:sp>
      <p:grpSp>
        <p:nvGrpSpPr>
          <p:cNvPr id="15" name="Group 14"/>
          <p:cNvGrpSpPr/>
          <p:nvPr/>
        </p:nvGrpSpPr>
        <p:grpSpPr>
          <a:xfrm>
            <a:off x="2963862" y="990600"/>
            <a:ext cx="3140075" cy="574221"/>
            <a:chOff x="3529013" y="1327150"/>
            <a:chExt cx="3140075" cy="574221"/>
          </a:xfrm>
        </p:grpSpPr>
        <p:sp>
          <p:nvSpPr>
            <p:cNvPr id="6" name="Oval 16"/>
            <p:cNvSpPr>
              <a:spLocks noChangeAspect="1" noChangeArrowheads="1"/>
            </p:cNvSpPr>
            <p:nvPr/>
          </p:nvSpPr>
          <p:spPr bwMode="auto">
            <a:xfrm>
              <a:off x="3529013" y="1327150"/>
              <a:ext cx="223837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i="0" dirty="0" smtClean="0">
                  <a:latin typeface="+mj-lt"/>
                </a:rPr>
                <a:t>s</a:t>
              </a:r>
              <a:endParaRPr kumimoji="0" lang="en-US" altLang="en-US" dirty="0"/>
            </a:p>
          </p:txBody>
        </p:sp>
        <p:sp>
          <p:nvSpPr>
            <p:cNvPr id="7" name="Oval 18"/>
            <p:cNvSpPr>
              <a:spLocks noChangeAspect="1" noChangeArrowheads="1"/>
            </p:cNvSpPr>
            <p:nvPr/>
          </p:nvSpPr>
          <p:spPr bwMode="auto">
            <a:xfrm>
              <a:off x="6443663" y="1349737"/>
              <a:ext cx="225425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dirty="0" smtClean="0"/>
                <a:t>t</a:t>
              </a:r>
              <a:endParaRPr kumimoji="0" lang="en-US" altLang="en-US" dirty="0"/>
            </a:p>
          </p:txBody>
        </p:sp>
        <p:sp>
          <p:nvSpPr>
            <p:cNvPr id="9" name="Oval 24"/>
            <p:cNvSpPr>
              <a:spLocks noChangeAspect="1" noChangeArrowheads="1"/>
            </p:cNvSpPr>
            <p:nvPr/>
          </p:nvSpPr>
          <p:spPr bwMode="auto">
            <a:xfrm>
              <a:off x="4976813" y="1672771"/>
              <a:ext cx="223837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dirty="0" smtClean="0"/>
                <a:t>u</a:t>
              </a:r>
              <a:endParaRPr kumimoji="0" lang="en-US" altLang="en-US" dirty="0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3740727" y="1427793"/>
              <a:ext cx="1255136" cy="372935"/>
            </a:xfrm>
            <a:custGeom>
              <a:avLst/>
              <a:gdLst>
                <a:gd name="connsiteX0" fmla="*/ 0 w 1271848"/>
                <a:gd name="connsiteY0" fmla="*/ 18622 h 507515"/>
                <a:gd name="connsiteX1" fmla="*/ 448888 w 1271848"/>
                <a:gd name="connsiteY1" fmla="*/ 51872 h 507515"/>
                <a:gd name="connsiteX2" fmla="*/ 906088 w 1271848"/>
                <a:gd name="connsiteY2" fmla="*/ 459196 h 507515"/>
                <a:gd name="connsiteX3" fmla="*/ 1271848 w 1271848"/>
                <a:gd name="connsiteY3" fmla="*/ 484134 h 50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1848" h="507515">
                  <a:moveTo>
                    <a:pt x="0" y="18622"/>
                  </a:moveTo>
                  <a:cubicBezTo>
                    <a:pt x="148936" y="-1468"/>
                    <a:pt x="297873" y="-21557"/>
                    <a:pt x="448888" y="51872"/>
                  </a:cubicBezTo>
                  <a:cubicBezTo>
                    <a:pt x="599903" y="125301"/>
                    <a:pt x="768928" y="387152"/>
                    <a:pt x="906088" y="459196"/>
                  </a:cubicBezTo>
                  <a:cubicBezTo>
                    <a:pt x="1043248" y="531240"/>
                    <a:pt x="1157548" y="507687"/>
                    <a:pt x="1271848" y="48413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 flipV="1">
              <a:off x="5200650" y="1427793"/>
              <a:ext cx="1243013" cy="359278"/>
            </a:xfrm>
            <a:custGeom>
              <a:avLst/>
              <a:gdLst>
                <a:gd name="connsiteX0" fmla="*/ 0 w 1271848"/>
                <a:gd name="connsiteY0" fmla="*/ 18622 h 507515"/>
                <a:gd name="connsiteX1" fmla="*/ 448888 w 1271848"/>
                <a:gd name="connsiteY1" fmla="*/ 51872 h 507515"/>
                <a:gd name="connsiteX2" fmla="*/ 906088 w 1271848"/>
                <a:gd name="connsiteY2" fmla="*/ 459196 h 507515"/>
                <a:gd name="connsiteX3" fmla="*/ 1271848 w 1271848"/>
                <a:gd name="connsiteY3" fmla="*/ 484134 h 50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1848" h="507515">
                  <a:moveTo>
                    <a:pt x="0" y="18622"/>
                  </a:moveTo>
                  <a:cubicBezTo>
                    <a:pt x="148936" y="-1468"/>
                    <a:pt x="297873" y="-21557"/>
                    <a:pt x="448888" y="51872"/>
                  </a:cubicBezTo>
                  <a:cubicBezTo>
                    <a:pt x="599903" y="125301"/>
                    <a:pt x="768928" y="387152"/>
                    <a:pt x="906088" y="459196"/>
                  </a:cubicBezTo>
                  <a:cubicBezTo>
                    <a:pt x="1043248" y="531240"/>
                    <a:pt x="1157548" y="507687"/>
                    <a:pt x="1271848" y="48413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</p:grpSp>
      <p:sp>
        <p:nvSpPr>
          <p:cNvPr id="16" name="Freeform 15"/>
          <p:cNvSpPr/>
          <p:nvPr/>
        </p:nvSpPr>
        <p:spPr bwMode="auto">
          <a:xfrm>
            <a:off x="3108960" y="1205345"/>
            <a:ext cx="1371600" cy="657179"/>
          </a:xfrm>
          <a:custGeom>
            <a:avLst/>
            <a:gdLst>
              <a:gd name="connsiteX0" fmla="*/ 0 w 1371600"/>
              <a:gd name="connsiteY0" fmla="*/ 0 h 657179"/>
              <a:gd name="connsiteX1" fmla="*/ 232756 w 1371600"/>
              <a:gd name="connsiteY1" fmla="*/ 415637 h 657179"/>
              <a:gd name="connsiteX2" fmla="*/ 980902 w 1371600"/>
              <a:gd name="connsiteY2" fmla="*/ 656706 h 657179"/>
              <a:gd name="connsiteX3" fmla="*/ 1371600 w 1371600"/>
              <a:gd name="connsiteY3" fmla="*/ 357448 h 657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57179">
                <a:moveTo>
                  <a:pt x="0" y="0"/>
                </a:moveTo>
                <a:cubicBezTo>
                  <a:pt x="34636" y="153093"/>
                  <a:pt x="69272" y="306186"/>
                  <a:pt x="232756" y="415637"/>
                </a:cubicBezTo>
                <a:cubicBezTo>
                  <a:pt x="396240" y="525088"/>
                  <a:pt x="791095" y="666404"/>
                  <a:pt x="980902" y="656706"/>
                </a:cubicBezTo>
                <a:cubicBezTo>
                  <a:pt x="1170709" y="647008"/>
                  <a:pt x="1271154" y="502228"/>
                  <a:pt x="1371600" y="35744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69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easy variants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all weights are 1 (or all weights are equal):</a:t>
                </a:r>
              </a:p>
              <a:p>
                <a:pPr lvl="1"/>
                <a:r>
                  <a:rPr lang="en-US" dirty="0" smtClean="0"/>
                  <a:t>Can be solved by BFS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time.</a:t>
                </a:r>
              </a:p>
              <a:p>
                <a:r>
                  <a:rPr lang="en-US" dirty="0" smtClean="0"/>
                  <a:t>If the graph is a DAG(Directed acyclic graph):</a:t>
                </a:r>
              </a:p>
              <a:p>
                <a:pPr lvl="1"/>
                <a:r>
                  <a:rPr lang="en-US" dirty="0" smtClean="0"/>
                  <a:t>Can use dynamic programming</a:t>
                </a:r>
              </a:p>
              <a:p>
                <a:pPr lvl="1"/>
                <a:r>
                  <a:rPr lang="en-US" dirty="0" smtClean="0"/>
                  <a:t>By subpath optimality, we have </a:t>
                </a: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1143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114300" lvl="1" indent="0">
                  <a:buNone/>
                </a:pPr>
                <a:endParaRPr lang="en-US" dirty="0"/>
              </a:p>
              <a:p>
                <a:pPr marL="114300" lvl="1" indent="0">
                  <a:buNone/>
                </a:pPr>
                <a:endParaRPr lang="en-US" dirty="0" smtClean="0"/>
              </a:p>
              <a:p>
                <a:pPr marL="114300" lvl="1" indent="0">
                  <a:buNone/>
                </a:pPr>
                <a:endParaRPr lang="en-US" dirty="0"/>
              </a:p>
              <a:p>
                <a:pPr marL="114300" lvl="1" indent="0">
                  <a:buNone/>
                </a:pPr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We can compute all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’s in the topological order of nodes.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4</a:t>
            </a:fld>
            <a:endParaRPr lang="en-US" altLang="en-US" sz="1400"/>
          </a:p>
        </p:txBody>
      </p:sp>
      <p:grpSp>
        <p:nvGrpSpPr>
          <p:cNvPr id="19" name="Group 18"/>
          <p:cNvGrpSpPr/>
          <p:nvPr/>
        </p:nvGrpSpPr>
        <p:grpSpPr>
          <a:xfrm>
            <a:off x="3716482" y="3619500"/>
            <a:ext cx="1711036" cy="1264439"/>
            <a:chOff x="3318164" y="3612361"/>
            <a:chExt cx="1711036" cy="1264439"/>
          </a:xfrm>
        </p:grpSpPr>
        <p:grpSp>
          <p:nvGrpSpPr>
            <p:cNvPr id="5" name="Group 4"/>
            <p:cNvGrpSpPr/>
            <p:nvPr/>
          </p:nvGrpSpPr>
          <p:grpSpPr>
            <a:xfrm>
              <a:off x="3318164" y="3612361"/>
              <a:ext cx="1711036" cy="566651"/>
              <a:chOff x="3529013" y="1327150"/>
              <a:chExt cx="1711036" cy="566651"/>
            </a:xfrm>
          </p:grpSpPr>
          <p:sp>
            <p:nvSpPr>
              <p:cNvPr id="6" name="Oval 16"/>
              <p:cNvSpPr>
                <a:spLocks noChangeAspect="1" noChangeArrowheads="1"/>
              </p:cNvSpPr>
              <p:nvPr/>
            </p:nvSpPr>
            <p:spPr bwMode="auto">
              <a:xfrm>
                <a:off x="3529013" y="1327150"/>
                <a:ext cx="223837" cy="2286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altLang="en-US" i="0" dirty="0" smtClean="0">
                    <a:latin typeface="+mj-lt"/>
                  </a:rPr>
                  <a:t>u</a:t>
                </a:r>
                <a:endParaRPr kumimoji="0" lang="en-US" altLang="en-US" dirty="0"/>
              </a:p>
            </p:txBody>
          </p:sp>
          <p:sp>
            <p:nvSpPr>
              <p:cNvPr id="8" name="Oval 24"/>
              <p:cNvSpPr>
                <a:spLocks noChangeAspect="1" noChangeArrowheads="1"/>
              </p:cNvSpPr>
              <p:nvPr/>
            </p:nvSpPr>
            <p:spPr bwMode="auto">
              <a:xfrm>
                <a:off x="5016212" y="1665201"/>
                <a:ext cx="223837" cy="2286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altLang="en-US" dirty="0" smtClean="0"/>
                  <a:t>v</a:t>
                </a:r>
                <a:endParaRPr kumimoji="0" lang="en-US" altLang="en-US" dirty="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3740727" y="1427793"/>
                <a:ext cx="1255136" cy="372935"/>
              </a:xfrm>
              <a:custGeom>
                <a:avLst/>
                <a:gdLst>
                  <a:gd name="connsiteX0" fmla="*/ 0 w 1271848"/>
                  <a:gd name="connsiteY0" fmla="*/ 18622 h 507515"/>
                  <a:gd name="connsiteX1" fmla="*/ 448888 w 1271848"/>
                  <a:gd name="connsiteY1" fmla="*/ 51872 h 507515"/>
                  <a:gd name="connsiteX2" fmla="*/ 906088 w 1271848"/>
                  <a:gd name="connsiteY2" fmla="*/ 459196 h 507515"/>
                  <a:gd name="connsiteX3" fmla="*/ 1271848 w 1271848"/>
                  <a:gd name="connsiteY3" fmla="*/ 484134 h 507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1848" h="507515">
                    <a:moveTo>
                      <a:pt x="0" y="18622"/>
                    </a:moveTo>
                    <a:cubicBezTo>
                      <a:pt x="148936" y="-1468"/>
                      <a:pt x="297873" y="-21557"/>
                      <a:pt x="448888" y="51872"/>
                    </a:cubicBezTo>
                    <a:cubicBezTo>
                      <a:pt x="599903" y="125301"/>
                      <a:pt x="768928" y="387152"/>
                      <a:pt x="906088" y="459196"/>
                    </a:cubicBezTo>
                    <a:cubicBezTo>
                      <a:pt x="1043248" y="531240"/>
                      <a:pt x="1157548" y="507687"/>
                      <a:pt x="1271848" y="484134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92" charset="0"/>
                </a:endParaRPr>
              </a:p>
            </p:txBody>
          </p:sp>
        </p:grpSp>
        <p:sp>
          <p:nvSpPr>
            <p:cNvPr id="12" name="Oval 16"/>
            <p:cNvSpPr>
              <a:spLocks noChangeAspect="1" noChangeArrowheads="1"/>
            </p:cNvSpPr>
            <p:nvPr/>
          </p:nvSpPr>
          <p:spPr bwMode="auto">
            <a:xfrm>
              <a:off x="3775364" y="4238339"/>
              <a:ext cx="223837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 dirty="0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4003964" y="4159616"/>
              <a:ext cx="839585" cy="233223"/>
            </a:xfrm>
            <a:custGeom>
              <a:avLst/>
              <a:gdLst>
                <a:gd name="connsiteX0" fmla="*/ 0 w 839585"/>
                <a:gd name="connsiteY0" fmla="*/ 166254 h 233223"/>
                <a:gd name="connsiteX1" fmla="*/ 399011 w 839585"/>
                <a:gd name="connsiteY1" fmla="*/ 224443 h 233223"/>
                <a:gd name="connsiteX2" fmla="*/ 839585 w 839585"/>
                <a:gd name="connsiteY2" fmla="*/ 0 h 233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9585" h="233223">
                  <a:moveTo>
                    <a:pt x="0" y="166254"/>
                  </a:moveTo>
                  <a:cubicBezTo>
                    <a:pt x="129540" y="209203"/>
                    <a:pt x="259080" y="252152"/>
                    <a:pt x="399011" y="224443"/>
                  </a:cubicBezTo>
                  <a:cubicBezTo>
                    <a:pt x="538942" y="196734"/>
                    <a:pt x="689263" y="98367"/>
                    <a:pt x="839585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17" name="Oval 16"/>
            <p:cNvSpPr>
              <a:spLocks noChangeAspect="1" noChangeArrowheads="1"/>
            </p:cNvSpPr>
            <p:nvPr/>
          </p:nvSpPr>
          <p:spPr bwMode="auto">
            <a:xfrm>
              <a:off x="4199919" y="4648200"/>
              <a:ext cx="223837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 dirty="0"/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4419600" y="4192866"/>
              <a:ext cx="532015" cy="559113"/>
            </a:xfrm>
            <a:custGeom>
              <a:avLst/>
              <a:gdLst>
                <a:gd name="connsiteX0" fmla="*/ 0 w 532015"/>
                <a:gd name="connsiteY0" fmla="*/ 556953 h 559113"/>
                <a:gd name="connsiteX1" fmla="*/ 432262 w 532015"/>
                <a:gd name="connsiteY1" fmla="*/ 473826 h 559113"/>
                <a:gd name="connsiteX2" fmla="*/ 532015 w 532015"/>
                <a:gd name="connsiteY2" fmla="*/ 0 h 55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2015" h="559113">
                  <a:moveTo>
                    <a:pt x="0" y="556953"/>
                  </a:moveTo>
                  <a:cubicBezTo>
                    <a:pt x="171796" y="561802"/>
                    <a:pt x="343593" y="566652"/>
                    <a:pt x="432262" y="473826"/>
                  </a:cubicBezTo>
                  <a:cubicBezTo>
                    <a:pt x="520931" y="381000"/>
                    <a:pt x="526473" y="190500"/>
                    <a:pt x="532015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710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in a DAG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4343400"/>
                <a:ext cx="7848600" cy="1981200"/>
              </a:xfrm>
            </p:spPr>
            <p:txBody>
              <a:bodyPr/>
              <a:lstStyle/>
              <a:p>
                <a:r>
                  <a:rPr lang="en-US" dirty="0" smtClean="0"/>
                  <a:t>A nice trick to avoid reserving all edges: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starts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b="0" dirty="0" smtClean="0"/>
                  <a:t>.</a:t>
                </a:r>
              </a:p>
              <a:p>
                <a:pPr lvl="1"/>
                <a:r>
                  <a:rPr lang="en-US" dirty="0" smtClean="0"/>
                  <a:t>Incoming edges do not have to be evaluated together.</a:t>
                </a:r>
              </a:p>
              <a:p>
                <a:pPr lvl="1"/>
                <a:r>
                  <a:rPr lang="en-US" dirty="0" smtClean="0"/>
                  <a:t>We are OK as long as all edges have been “relaxed”.</a:t>
                </a:r>
              </a:p>
              <a:p>
                <a:pPr lvl="2"/>
                <a:r>
                  <a:rPr lang="en-US" dirty="0" smtClean="0"/>
                  <a:t>Here “relax” means this edge no longer needs to be considered.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4343400"/>
                <a:ext cx="7848600" cy="1981200"/>
              </a:xfrm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5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10"/>
              <p:cNvSpPr txBox="1">
                <a:spLocks noChangeArrowheads="1"/>
              </p:cNvSpPr>
              <p:nvPr/>
            </p:nvSpPr>
            <p:spPr bwMode="auto">
              <a:xfrm>
                <a:off x="1495915" y="762000"/>
                <a:ext cx="6152170" cy="34347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DAG-Shortest-Path(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𝐺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</m:oMath>
                </a14:m>
                <a:r>
                  <a:rPr lang="en-US" alt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topologically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sort the vertices of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𝐺</m:t>
                    </m:r>
                  </m:oMath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reverse every edge of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𝐺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vertex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←∞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𝑛𝑖𝑙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←0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each vertex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 topological order 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for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each vertex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𝐴𝑑𝑗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5915" y="762000"/>
                <a:ext cx="6152170" cy="34347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480464" y="4343400"/>
            <a:ext cx="1711036" cy="1264439"/>
            <a:chOff x="3318164" y="3612361"/>
            <a:chExt cx="1711036" cy="1264439"/>
          </a:xfrm>
        </p:grpSpPr>
        <p:grpSp>
          <p:nvGrpSpPr>
            <p:cNvPr id="8" name="Group 7"/>
            <p:cNvGrpSpPr/>
            <p:nvPr/>
          </p:nvGrpSpPr>
          <p:grpSpPr>
            <a:xfrm>
              <a:off x="3318164" y="3612361"/>
              <a:ext cx="1711036" cy="566651"/>
              <a:chOff x="3529013" y="1327150"/>
              <a:chExt cx="1711036" cy="566651"/>
            </a:xfrm>
          </p:grpSpPr>
          <p:sp>
            <p:nvSpPr>
              <p:cNvPr id="13" name="Oval 16"/>
              <p:cNvSpPr>
                <a:spLocks noChangeAspect="1" noChangeArrowheads="1"/>
              </p:cNvSpPr>
              <p:nvPr/>
            </p:nvSpPr>
            <p:spPr bwMode="auto">
              <a:xfrm>
                <a:off x="3529013" y="1327150"/>
                <a:ext cx="223837" cy="2286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altLang="en-US" i="0" dirty="0" smtClean="0">
                    <a:latin typeface="+mj-lt"/>
                  </a:rPr>
                  <a:t>u</a:t>
                </a:r>
                <a:endParaRPr kumimoji="0" lang="en-US" altLang="en-US" dirty="0"/>
              </a:p>
            </p:txBody>
          </p:sp>
          <p:sp>
            <p:nvSpPr>
              <p:cNvPr id="14" name="Oval 24"/>
              <p:cNvSpPr>
                <a:spLocks noChangeAspect="1" noChangeArrowheads="1"/>
              </p:cNvSpPr>
              <p:nvPr/>
            </p:nvSpPr>
            <p:spPr bwMode="auto">
              <a:xfrm>
                <a:off x="5016212" y="1665201"/>
                <a:ext cx="223837" cy="2286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altLang="en-US" dirty="0" smtClean="0"/>
                  <a:t>v</a:t>
                </a:r>
                <a:endParaRPr kumimoji="0" lang="en-US" altLang="en-US" dirty="0"/>
              </a:p>
            </p:txBody>
          </p:sp>
          <p:sp>
            <p:nvSpPr>
              <p:cNvPr id="15" name="Freeform 14"/>
              <p:cNvSpPr/>
              <p:nvPr/>
            </p:nvSpPr>
            <p:spPr bwMode="auto">
              <a:xfrm>
                <a:off x="3740727" y="1427793"/>
                <a:ext cx="1255136" cy="372935"/>
              </a:xfrm>
              <a:custGeom>
                <a:avLst/>
                <a:gdLst>
                  <a:gd name="connsiteX0" fmla="*/ 0 w 1271848"/>
                  <a:gd name="connsiteY0" fmla="*/ 18622 h 507515"/>
                  <a:gd name="connsiteX1" fmla="*/ 448888 w 1271848"/>
                  <a:gd name="connsiteY1" fmla="*/ 51872 h 507515"/>
                  <a:gd name="connsiteX2" fmla="*/ 906088 w 1271848"/>
                  <a:gd name="connsiteY2" fmla="*/ 459196 h 507515"/>
                  <a:gd name="connsiteX3" fmla="*/ 1271848 w 1271848"/>
                  <a:gd name="connsiteY3" fmla="*/ 484134 h 507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1848" h="507515">
                    <a:moveTo>
                      <a:pt x="0" y="18622"/>
                    </a:moveTo>
                    <a:cubicBezTo>
                      <a:pt x="148936" y="-1468"/>
                      <a:pt x="297873" y="-21557"/>
                      <a:pt x="448888" y="51872"/>
                    </a:cubicBezTo>
                    <a:cubicBezTo>
                      <a:pt x="599903" y="125301"/>
                      <a:pt x="768928" y="387152"/>
                      <a:pt x="906088" y="459196"/>
                    </a:cubicBezTo>
                    <a:cubicBezTo>
                      <a:pt x="1043248" y="531240"/>
                      <a:pt x="1157548" y="507687"/>
                      <a:pt x="1271848" y="484134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92" charset="0"/>
                </a:endParaRPr>
              </a:p>
            </p:txBody>
          </p:sp>
        </p:grpSp>
        <p:sp>
          <p:nvSpPr>
            <p:cNvPr id="9" name="Oval 16"/>
            <p:cNvSpPr>
              <a:spLocks noChangeAspect="1" noChangeArrowheads="1"/>
            </p:cNvSpPr>
            <p:nvPr/>
          </p:nvSpPr>
          <p:spPr bwMode="auto">
            <a:xfrm>
              <a:off x="3775364" y="4238339"/>
              <a:ext cx="223837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 dirty="0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4003964" y="4159616"/>
              <a:ext cx="839585" cy="233223"/>
            </a:xfrm>
            <a:custGeom>
              <a:avLst/>
              <a:gdLst>
                <a:gd name="connsiteX0" fmla="*/ 0 w 839585"/>
                <a:gd name="connsiteY0" fmla="*/ 166254 h 233223"/>
                <a:gd name="connsiteX1" fmla="*/ 399011 w 839585"/>
                <a:gd name="connsiteY1" fmla="*/ 224443 h 233223"/>
                <a:gd name="connsiteX2" fmla="*/ 839585 w 839585"/>
                <a:gd name="connsiteY2" fmla="*/ 0 h 233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9585" h="233223">
                  <a:moveTo>
                    <a:pt x="0" y="166254"/>
                  </a:moveTo>
                  <a:cubicBezTo>
                    <a:pt x="129540" y="209203"/>
                    <a:pt x="259080" y="252152"/>
                    <a:pt x="399011" y="224443"/>
                  </a:cubicBezTo>
                  <a:cubicBezTo>
                    <a:pt x="538942" y="196734"/>
                    <a:pt x="689263" y="98367"/>
                    <a:pt x="839585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11" name="Oval 10"/>
            <p:cNvSpPr>
              <a:spLocks noChangeAspect="1" noChangeArrowheads="1"/>
            </p:cNvSpPr>
            <p:nvPr/>
          </p:nvSpPr>
          <p:spPr bwMode="auto">
            <a:xfrm>
              <a:off x="4199919" y="4648200"/>
              <a:ext cx="223837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 dirty="0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4419600" y="4192866"/>
              <a:ext cx="532015" cy="559113"/>
            </a:xfrm>
            <a:custGeom>
              <a:avLst/>
              <a:gdLst>
                <a:gd name="connsiteX0" fmla="*/ 0 w 532015"/>
                <a:gd name="connsiteY0" fmla="*/ 556953 h 559113"/>
                <a:gd name="connsiteX1" fmla="*/ 432262 w 532015"/>
                <a:gd name="connsiteY1" fmla="*/ 473826 h 559113"/>
                <a:gd name="connsiteX2" fmla="*/ 532015 w 532015"/>
                <a:gd name="connsiteY2" fmla="*/ 0 h 55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2015" h="559113">
                  <a:moveTo>
                    <a:pt x="0" y="556953"/>
                  </a:moveTo>
                  <a:cubicBezTo>
                    <a:pt x="171796" y="561802"/>
                    <a:pt x="343593" y="566652"/>
                    <a:pt x="432262" y="473826"/>
                  </a:cubicBezTo>
                  <a:cubicBezTo>
                    <a:pt x="520931" y="381000"/>
                    <a:pt x="526473" y="190500"/>
                    <a:pt x="532015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</p:grpSp>
      <p:sp>
        <p:nvSpPr>
          <p:cNvPr id="16" name="Right Brace 15"/>
          <p:cNvSpPr/>
          <p:nvPr/>
        </p:nvSpPr>
        <p:spPr bwMode="auto">
          <a:xfrm>
            <a:off x="6096000" y="3328107"/>
            <a:ext cx="79248" cy="71049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158315" y="3504202"/>
                <a:ext cx="13649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Relax(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315" y="3504202"/>
                <a:ext cx="1364989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232" t="-3636" r="-1339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90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in a DAG: Final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3984139"/>
                <a:ext cx="7848600" cy="2340461"/>
              </a:xfrm>
            </p:spPr>
            <p:txBody>
              <a:bodyPr/>
              <a:lstStyle/>
              <a:p>
                <a:r>
                  <a:rPr lang="en-US" dirty="0" smtClean="0"/>
                  <a:t>Running time: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b="0" i="0" dirty="0" smtClean="0">
                    <a:latin typeface="+mj-lt"/>
                  </a:rPr>
                  <a:t>Note: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Can find the actual shortest path by tracing the parent pointers.</a:t>
                </a:r>
              </a:p>
              <a:p>
                <a:pPr lvl="1"/>
                <a:r>
                  <a:rPr lang="en-US" dirty="0" smtClean="0"/>
                  <a:t>If we just want to find the shortest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, can stop the algorithm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But this does not reduce the running time asymptotically.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3984139"/>
                <a:ext cx="7848600" cy="2340461"/>
              </a:xfrm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6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10"/>
              <p:cNvSpPr txBox="1">
                <a:spLocks noChangeArrowheads="1"/>
              </p:cNvSpPr>
              <p:nvPr/>
            </p:nvSpPr>
            <p:spPr bwMode="auto">
              <a:xfrm>
                <a:off x="1495915" y="798457"/>
                <a:ext cx="6152170" cy="31639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DAG-Shortest-Path(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𝐺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</m:oMath>
                </a14:m>
                <a:r>
                  <a:rPr lang="en-US" alt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topologically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sort the vertices of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𝐺</m:t>
                    </m:r>
                  </m:oMath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vertex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←∞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𝑛𝑖𝑙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←0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each vertex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 topological order 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for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each vertex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𝐴𝑑𝑗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5915" y="798457"/>
                <a:ext cx="6152170" cy="31639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 bwMode="auto">
          <a:xfrm>
            <a:off x="6109885" y="3097550"/>
            <a:ext cx="79248" cy="71049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172200" y="3273645"/>
                <a:ext cx="13649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Relax(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273645"/>
                <a:ext cx="1364989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691" t="-3571" r="-1345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98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in a </a:t>
            </a:r>
            <a:r>
              <a:rPr lang="en-US" dirty="0" smtClean="0"/>
              <a:t>DAG: Example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191" y="762000"/>
            <a:ext cx="7879617" cy="5867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28667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Paths in a DAG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8</a:t>
            </a:fld>
            <a:endParaRPr lang="en-US" altLang="en-US" sz="1400"/>
          </a:p>
        </p:txBody>
      </p:sp>
      <p:pic>
        <p:nvPicPr>
          <p:cNvPr id="604162" name="Picture 2" descr="http://luc.devroye.org/1997notes/topic30/images/graph2-2-ff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801" y="685800"/>
            <a:ext cx="5988398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 bwMode="auto">
              <a:xfrm>
                <a:off x="609600" y="4191000"/>
                <a:ext cx="7848600" cy="2133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800" kern="0" dirty="0" smtClean="0"/>
                  <a:t>Modified recurrence:</a:t>
                </a:r>
              </a:p>
              <a:p>
                <a:pPr lvl="1"/>
                <a:r>
                  <a:rPr lang="en-US" sz="1800" kern="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kern="0" dirty="0" smtClean="0"/>
                  <a:t> be the longest distance from </a:t>
                </a:r>
                <a14:m>
                  <m:oMath xmlns:m="http://schemas.openxmlformats.org/officeDocument/2006/math"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kern="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kern="0" dirty="0" smtClean="0"/>
                  <a:t>. </a:t>
                </a:r>
              </a:p>
              <a:p>
                <a:pPr lvl="1"/>
                <a:endParaRPr lang="en-US" sz="1800" i="1" kern="0" dirty="0">
                  <a:latin typeface="Cambria Math" panose="02040503050406030204" pitchFamily="18" charset="0"/>
                </a:endParaRPr>
              </a:p>
              <a:p>
                <a:pPr marL="114300" lvl="1" indent="0">
                  <a:buFont typeface="Monotype Sorts" pitchFamily="9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18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 kern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800" i="1" kern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 kern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800" i="1" kern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800" i="1" kern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sz="18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kern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800" i="1" kern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 kern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800" i="1" kern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 kern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lim>
                          </m:limLow>
                        </m:fName>
                        <m:e>
                          <m:r>
                            <a:rPr lang="en-US" sz="1800" i="1" kern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1800" i="1" kern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18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kern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kern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 kern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1800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 kern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800" i="1" kern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 kern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800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 kern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800" i="1" kern="0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</m:func>
                    </m:oMath>
                  </m:oMathPara>
                </a14:m>
                <a:endParaRPr lang="en-US" sz="1800" kern="0" dirty="0" smtClean="0"/>
              </a:p>
              <a:p>
                <a:pPr indent="-231775"/>
                <a:r>
                  <a:rPr lang="en-US" sz="1800" kern="0" dirty="0" smtClean="0"/>
                  <a:t>Q: </a:t>
                </a:r>
                <a:r>
                  <a:rPr lang="en-US" sz="1800" kern="0" dirty="0" smtClean="0">
                    <a:solidFill>
                      <a:schemeClr val="tx1"/>
                    </a:solidFill>
                  </a:rPr>
                  <a:t>What if we use nodes to model tasks, and edges to model the dependencies?</a:t>
                </a:r>
                <a:endParaRPr lang="en-US" sz="1800" kern="0" dirty="0" smtClean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191000"/>
                <a:ext cx="7848600" cy="2133600"/>
              </a:xfrm>
              <a:prstGeom prst="rect">
                <a:avLst/>
              </a:prstGeom>
              <a:blipFill rotWithShape="0">
                <a:blip r:embed="rId3"/>
                <a:stretch>
                  <a:fillRect l="-621" b="-77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43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Shortest paths in a graph with cycles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18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685800"/>
                <a:ext cx="7848600" cy="5638800"/>
              </a:xfrm>
            </p:spPr>
            <p:txBody>
              <a:bodyPr/>
              <a:lstStyle/>
              <a:p>
                <a:pPr marL="0" lvl="1" indent="0"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None/>
                </a:pPr>
                <a:r>
                  <a:rPr lang="en-US" altLang="en-US" dirty="0" smtClean="0">
                    <a:solidFill>
                      <a:srgbClr val="003399"/>
                    </a:solidFill>
                  </a:rPr>
                  <a:t>Def: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/>
                  <a:t> minimum distance from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/>
                  <a:t> to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 smtClean="0"/>
                  <a:t>.</a:t>
                </a:r>
                <a:endParaRPr lang="en-US" altLang="en-US" dirty="0" smtClean="0">
                  <a:sym typeface="Symbol" panose="05050102010706020507" pitchFamily="18" charset="2"/>
                </a:endParaRPr>
              </a:p>
              <a:p>
                <a:r>
                  <a:rPr lang="en-US" altLang="en-US" dirty="0" smtClean="0">
                    <a:sym typeface="Symbol" panose="05050102010706020507" pitchFamily="18" charset="2"/>
                  </a:rPr>
                  <a:t>Challenge: </a:t>
                </a:r>
                <a:r>
                  <a:rPr lang="en-US" altLang="en-US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The same recurrence holds, but there is no order to compute the recurrence if the graph has cycles.</a:t>
                </a:r>
                <a:endParaRPr lang="en-US" altLang="en-US" dirty="0" smtClean="0">
                  <a:sym typeface="Symbol" panose="05050102010706020507" pitchFamily="18" charset="2"/>
                </a:endParaRPr>
              </a:p>
              <a:p>
                <a:r>
                  <a:rPr lang="en-US" altLang="en-US" dirty="0" smtClean="0">
                    <a:sym typeface="Symbol" panose="05050102010706020507" pitchFamily="18" charset="2"/>
                  </a:rPr>
                  <a:t>Dijkstra's </a:t>
                </a:r>
                <a:r>
                  <a:rPr lang="en-US" altLang="en-US" dirty="0">
                    <a:sym typeface="Symbol" panose="05050102010706020507" pitchFamily="18" charset="2"/>
                  </a:rPr>
                  <a:t>algorithm.</a:t>
                </a:r>
              </a:p>
              <a:p>
                <a:pPr lvl="1"/>
                <a:r>
                  <a:rPr lang="en-US" altLang="en-US" dirty="0">
                    <a:sym typeface="Symbol" panose="05050102010706020507" pitchFamily="18" charset="2"/>
                  </a:rPr>
                  <a:t>Maintain a set of </a:t>
                </a:r>
                <a:r>
                  <a:rPr lang="en-US" altLang="en-US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explored nodes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𝑆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for which we have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𝛿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en-US" dirty="0" smtClean="0">
                    <a:sym typeface="Symbol" panose="05050102010706020507" pitchFamily="18" charset="2"/>
                  </a:rPr>
                  <a:t>. Initialize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𝑆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={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},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=0</m:t>
                    </m:r>
                  </m:oMath>
                </a14:m>
                <a:r>
                  <a:rPr lang="en-US" altLang="en-US" dirty="0" smtClean="0">
                    <a:sym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=∞</m:t>
                    </m:r>
                  </m:oMath>
                </a14:m>
                <a:endParaRPr lang="en-US" altLang="en-US" dirty="0" smtClean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en-US" dirty="0" smtClean="0">
                    <a:solidFill>
                      <a:srgbClr val="C00000"/>
                    </a:solidFill>
                    <a:sym typeface="Symbol" panose="05050102010706020507" pitchFamily="18" charset="2"/>
                  </a:rPr>
                  <a:t>Key lemma: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 </a:t>
                </a:r>
                <a:r>
                  <a:rPr lang="en-US" altLang="en-US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If all edges leaving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𝑆</m:t>
                    </m:r>
                  </m:oMath>
                </a14:m>
                <a:r>
                  <a:rPr lang="en-US" altLang="en-US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are relaxed, then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𝛿</m:t>
                    </m:r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,</a:t>
                </a:r>
                <a:r>
                  <a:rPr lang="en-US" altLang="en-US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lang="en-US" altLang="en-US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is the vertex in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𝑉</m:t>
                    </m:r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𝑆</m:t>
                    </m:r>
                  </m:oMath>
                </a14:m>
                <a:r>
                  <a:rPr lang="en-US" altLang="en-US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with the minimum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</m:oMath>
                </a14:m>
                <a:r>
                  <a:rPr lang="en-US" altLang="en-US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.</a:t>
                </a:r>
              </a:p>
              <a:p>
                <a:pPr lvl="2"/>
                <a:r>
                  <a:rPr lang="en-US" altLang="en-US" dirty="0" smtClean="0">
                    <a:sym typeface="Symbol" panose="05050102010706020507" pitchFamily="18" charset="2"/>
                  </a:rPr>
                  <a:t>So this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lang="en-US" altLang="en-US" dirty="0" smtClean="0">
                    <a:sym typeface="Symbol" panose="05050102010706020507" pitchFamily="18" charset="2"/>
                  </a:rPr>
                  <a:t> can be added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𝑆</m:t>
                    </m:r>
                  </m:oMath>
                </a14:m>
                <a:r>
                  <a:rPr lang="en-US" altLang="en-US" dirty="0" smtClean="0">
                    <a:sym typeface="Symbol" panose="05050102010706020507" pitchFamily="18" charset="2"/>
                  </a:rPr>
                  <a:t>, and we then repeat.</a:t>
                </a: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918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685800"/>
                <a:ext cx="7848600" cy="5638800"/>
              </a:xfrm>
              <a:blipFill rotWithShape="0">
                <a:blip r:embed="rId3"/>
                <a:stretch>
                  <a:fillRect l="-621" r="-1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29469-1FD4-4D96-A2DD-5B52FFDD46BF}" type="slidenum">
              <a:rPr lang="en-US" altLang="en-US"/>
              <a:pPr/>
              <a:t>9</a:t>
            </a:fld>
            <a:endParaRPr lang="en-US" altLang="en-US" sz="1400"/>
          </a:p>
        </p:txBody>
      </p:sp>
      <p:grpSp>
        <p:nvGrpSpPr>
          <p:cNvPr id="6" name="Group 5"/>
          <p:cNvGrpSpPr/>
          <p:nvPr/>
        </p:nvGrpSpPr>
        <p:grpSpPr>
          <a:xfrm>
            <a:off x="1604962" y="4171422"/>
            <a:ext cx="7061729" cy="2153178"/>
            <a:chOff x="1604962" y="4438122"/>
            <a:chExt cx="7061729" cy="2153178"/>
          </a:xfrm>
        </p:grpSpPr>
        <p:grpSp>
          <p:nvGrpSpPr>
            <p:cNvPr id="2" name="Group 1"/>
            <p:cNvGrpSpPr/>
            <p:nvPr/>
          </p:nvGrpSpPr>
          <p:grpSpPr>
            <a:xfrm>
              <a:off x="1604962" y="4533900"/>
              <a:ext cx="5334000" cy="2057400"/>
              <a:chOff x="1604962" y="4533900"/>
              <a:chExt cx="5334000" cy="2057400"/>
            </a:xfrm>
          </p:grpSpPr>
          <p:sp>
            <p:nvSpPr>
              <p:cNvPr id="591877" name="Freeform 5"/>
              <p:cNvSpPr>
                <a:spLocks/>
              </p:cNvSpPr>
              <p:nvPr/>
            </p:nvSpPr>
            <p:spPr bwMode="auto">
              <a:xfrm>
                <a:off x="1604962" y="4533900"/>
                <a:ext cx="3429000" cy="2057400"/>
              </a:xfrm>
              <a:custGeom>
                <a:avLst/>
                <a:gdLst>
                  <a:gd name="T0" fmla="*/ 225 w 1702"/>
                  <a:gd name="T1" fmla="*/ 271 h 994"/>
                  <a:gd name="T2" fmla="*/ 299 w 1702"/>
                  <a:gd name="T3" fmla="*/ 222 h 994"/>
                  <a:gd name="T4" fmla="*/ 348 w 1702"/>
                  <a:gd name="T5" fmla="*/ 181 h 994"/>
                  <a:gd name="T6" fmla="*/ 447 w 1702"/>
                  <a:gd name="T7" fmla="*/ 140 h 994"/>
                  <a:gd name="T8" fmla="*/ 471 w 1702"/>
                  <a:gd name="T9" fmla="*/ 131 h 994"/>
                  <a:gd name="T10" fmla="*/ 521 w 1702"/>
                  <a:gd name="T11" fmla="*/ 115 h 994"/>
                  <a:gd name="T12" fmla="*/ 570 w 1702"/>
                  <a:gd name="T13" fmla="*/ 99 h 994"/>
                  <a:gd name="T14" fmla="*/ 850 w 1702"/>
                  <a:gd name="T15" fmla="*/ 25 h 994"/>
                  <a:gd name="T16" fmla="*/ 1072 w 1702"/>
                  <a:gd name="T17" fmla="*/ 0 h 994"/>
                  <a:gd name="T18" fmla="*/ 1294 w 1702"/>
                  <a:gd name="T19" fmla="*/ 8 h 994"/>
                  <a:gd name="T20" fmla="*/ 1360 w 1702"/>
                  <a:gd name="T21" fmla="*/ 25 h 994"/>
                  <a:gd name="T22" fmla="*/ 1410 w 1702"/>
                  <a:gd name="T23" fmla="*/ 41 h 994"/>
                  <a:gd name="T24" fmla="*/ 1516 w 1702"/>
                  <a:gd name="T25" fmla="*/ 90 h 994"/>
                  <a:gd name="T26" fmla="*/ 1558 w 1702"/>
                  <a:gd name="T27" fmla="*/ 123 h 994"/>
                  <a:gd name="T28" fmla="*/ 1574 w 1702"/>
                  <a:gd name="T29" fmla="*/ 148 h 994"/>
                  <a:gd name="T30" fmla="*/ 1591 w 1702"/>
                  <a:gd name="T31" fmla="*/ 164 h 994"/>
                  <a:gd name="T32" fmla="*/ 1640 w 1702"/>
                  <a:gd name="T33" fmla="*/ 255 h 994"/>
                  <a:gd name="T34" fmla="*/ 1681 w 1702"/>
                  <a:gd name="T35" fmla="*/ 354 h 994"/>
                  <a:gd name="T36" fmla="*/ 1656 w 1702"/>
                  <a:gd name="T37" fmla="*/ 584 h 994"/>
                  <a:gd name="T38" fmla="*/ 1591 w 1702"/>
                  <a:gd name="T39" fmla="*/ 675 h 994"/>
                  <a:gd name="T40" fmla="*/ 1541 w 1702"/>
                  <a:gd name="T41" fmla="*/ 765 h 994"/>
                  <a:gd name="T42" fmla="*/ 1508 w 1702"/>
                  <a:gd name="T43" fmla="*/ 831 h 994"/>
                  <a:gd name="T44" fmla="*/ 1401 w 1702"/>
                  <a:gd name="T45" fmla="*/ 938 h 994"/>
                  <a:gd name="T46" fmla="*/ 1056 w 1702"/>
                  <a:gd name="T47" fmla="*/ 979 h 994"/>
                  <a:gd name="T48" fmla="*/ 636 w 1702"/>
                  <a:gd name="T49" fmla="*/ 946 h 994"/>
                  <a:gd name="T50" fmla="*/ 364 w 1702"/>
                  <a:gd name="T51" fmla="*/ 856 h 994"/>
                  <a:gd name="T52" fmla="*/ 307 w 1702"/>
                  <a:gd name="T53" fmla="*/ 839 h 994"/>
                  <a:gd name="T54" fmla="*/ 290 w 1702"/>
                  <a:gd name="T55" fmla="*/ 823 h 994"/>
                  <a:gd name="T56" fmla="*/ 233 w 1702"/>
                  <a:gd name="T57" fmla="*/ 798 h 994"/>
                  <a:gd name="T58" fmla="*/ 76 w 1702"/>
                  <a:gd name="T59" fmla="*/ 683 h 994"/>
                  <a:gd name="T60" fmla="*/ 85 w 1702"/>
                  <a:gd name="T61" fmla="*/ 345 h 994"/>
                  <a:gd name="T62" fmla="*/ 225 w 1702"/>
                  <a:gd name="T63" fmla="*/ 271 h 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02" h="994">
                    <a:moveTo>
                      <a:pt x="225" y="271"/>
                    </a:moveTo>
                    <a:cubicBezTo>
                      <a:pt x="250" y="254"/>
                      <a:pt x="279" y="243"/>
                      <a:pt x="299" y="222"/>
                    </a:cubicBezTo>
                    <a:cubicBezTo>
                      <a:pt x="318" y="202"/>
                      <a:pt x="323" y="193"/>
                      <a:pt x="348" y="181"/>
                    </a:cubicBezTo>
                    <a:cubicBezTo>
                      <a:pt x="379" y="166"/>
                      <a:pt x="415" y="151"/>
                      <a:pt x="447" y="140"/>
                    </a:cubicBezTo>
                    <a:cubicBezTo>
                      <a:pt x="455" y="137"/>
                      <a:pt x="463" y="134"/>
                      <a:pt x="471" y="131"/>
                    </a:cubicBezTo>
                    <a:cubicBezTo>
                      <a:pt x="488" y="125"/>
                      <a:pt x="504" y="120"/>
                      <a:pt x="521" y="115"/>
                    </a:cubicBezTo>
                    <a:cubicBezTo>
                      <a:pt x="537" y="110"/>
                      <a:pt x="570" y="99"/>
                      <a:pt x="570" y="99"/>
                    </a:cubicBezTo>
                    <a:cubicBezTo>
                      <a:pt x="648" y="46"/>
                      <a:pt x="759" y="35"/>
                      <a:pt x="850" y="25"/>
                    </a:cubicBezTo>
                    <a:cubicBezTo>
                      <a:pt x="923" y="9"/>
                      <a:pt x="1072" y="0"/>
                      <a:pt x="1072" y="0"/>
                    </a:cubicBezTo>
                    <a:cubicBezTo>
                      <a:pt x="1146" y="3"/>
                      <a:pt x="1220" y="3"/>
                      <a:pt x="1294" y="8"/>
                    </a:cubicBezTo>
                    <a:cubicBezTo>
                      <a:pt x="1300" y="8"/>
                      <a:pt x="1355" y="23"/>
                      <a:pt x="1360" y="25"/>
                    </a:cubicBezTo>
                    <a:cubicBezTo>
                      <a:pt x="1377" y="30"/>
                      <a:pt x="1410" y="41"/>
                      <a:pt x="1410" y="41"/>
                    </a:cubicBezTo>
                    <a:cubicBezTo>
                      <a:pt x="1439" y="61"/>
                      <a:pt x="1482" y="79"/>
                      <a:pt x="1516" y="90"/>
                    </a:cubicBezTo>
                    <a:cubicBezTo>
                      <a:pt x="1529" y="103"/>
                      <a:pt x="1545" y="110"/>
                      <a:pt x="1558" y="123"/>
                    </a:cubicBezTo>
                    <a:cubicBezTo>
                      <a:pt x="1565" y="130"/>
                      <a:pt x="1568" y="140"/>
                      <a:pt x="1574" y="148"/>
                    </a:cubicBezTo>
                    <a:cubicBezTo>
                      <a:pt x="1579" y="154"/>
                      <a:pt x="1585" y="159"/>
                      <a:pt x="1591" y="164"/>
                    </a:cubicBezTo>
                    <a:cubicBezTo>
                      <a:pt x="1601" y="196"/>
                      <a:pt x="1617" y="232"/>
                      <a:pt x="1640" y="255"/>
                    </a:cubicBezTo>
                    <a:cubicBezTo>
                      <a:pt x="1652" y="293"/>
                      <a:pt x="1660" y="321"/>
                      <a:pt x="1681" y="354"/>
                    </a:cubicBezTo>
                    <a:cubicBezTo>
                      <a:pt x="1694" y="432"/>
                      <a:pt x="1702" y="516"/>
                      <a:pt x="1656" y="584"/>
                    </a:cubicBezTo>
                    <a:cubicBezTo>
                      <a:pt x="1645" y="618"/>
                      <a:pt x="1616" y="649"/>
                      <a:pt x="1591" y="675"/>
                    </a:cubicBezTo>
                    <a:cubicBezTo>
                      <a:pt x="1578" y="711"/>
                      <a:pt x="1569" y="738"/>
                      <a:pt x="1541" y="765"/>
                    </a:cubicBezTo>
                    <a:cubicBezTo>
                      <a:pt x="1523" y="822"/>
                      <a:pt x="1537" y="802"/>
                      <a:pt x="1508" y="831"/>
                    </a:cubicBezTo>
                    <a:cubicBezTo>
                      <a:pt x="1495" y="873"/>
                      <a:pt x="1443" y="925"/>
                      <a:pt x="1401" y="938"/>
                    </a:cubicBezTo>
                    <a:cubicBezTo>
                      <a:pt x="1317" y="994"/>
                      <a:pt x="1153" y="974"/>
                      <a:pt x="1056" y="979"/>
                    </a:cubicBezTo>
                    <a:cubicBezTo>
                      <a:pt x="814" y="973"/>
                      <a:pt x="795" y="985"/>
                      <a:pt x="636" y="946"/>
                    </a:cubicBezTo>
                    <a:cubicBezTo>
                      <a:pt x="554" y="893"/>
                      <a:pt x="460" y="869"/>
                      <a:pt x="364" y="856"/>
                    </a:cubicBezTo>
                    <a:cubicBezTo>
                      <a:pt x="345" y="849"/>
                      <a:pt x="325" y="848"/>
                      <a:pt x="307" y="839"/>
                    </a:cubicBezTo>
                    <a:cubicBezTo>
                      <a:pt x="300" y="836"/>
                      <a:pt x="296" y="827"/>
                      <a:pt x="290" y="823"/>
                    </a:cubicBezTo>
                    <a:cubicBezTo>
                      <a:pt x="266" y="807"/>
                      <a:pt x="258" y="806"/>
                      <a:pt x="233" y="798"/>
                    </a:cubicBezTo>
                    <a:cubicBezTo>
                      <a:pt x="185" y="752"/>
                      <a:pt x="124" y="729"/>
                      <a:pt x="76" y="683"/>
                    </a:cubicBezTo>
                    <a:cubicBezTo>
                      <a:pt x="42" y="578"/>
                      <a:pt x="0" y="430"/>
                      <a:pt x="85" y="345"/>
                    </a:cubicBezTo>
                    <a:cubicBezTo>
                      <a:pt x="103" y="290"/>
                      <a:pt x="172" y="271"/>
                      <a:pt x="225" y="271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591880" name="Oval 8"/>
              <p:cNvSpPr>
                <a:spLocks noChangeAspect="1" noChangeArrowheads="1"/>
              </p:cNvSpPr>
              <p:nvPr/>
            </p:nvSpPr>
            <p:spPr bwMode="auto">
              <a:xfrm>
                <a:off x="2138362" y="5600700"/>
                <a:ext cx="223838" cy="2286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altLang="en-US" sz="1400"/>
                  <a:t>s</a:t>
                </a:r>
              </a:p>
            </p:txBody>
          </p:sp>
          <p:sp>
            <p:nvSpPr>
              <p:cNvPr id="591881" name="Oval 9"/>
              <p:cNvSpPr>
                <a:spLocks noChangeAspect="1" noChangeArrowheads="1"/>
              </p:cNvSpPr>
              <p:nvPr/>
            </p:nvSpPr>
            <p:spPr bwMode="auto">
              <a:xfrm>
                <a:off x="2976562" y="5676900"/>
                <a:ext cx="223838" cy="227013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endParaRPr kumimoji="0" lang="en-US" altLang="en-US" sz="1400"/>
              </a:p>
            </p:txBody>
          </p:sp>
          <p:sp>
            <p:nvSpPr>
              <p:cNvPr id="591882" name="Oval 10"/>
              <p:cNvSpPr>
                <a:spLocks noChangeAspect="1" noChangeArrowheads="1"/>
              </p:cNvSpPr>
              <p:nvPr/>
            </p:nvSpPr>
            <p:spPr bwMode="auto">
              <a:xfrm>
                <a:off x="3205162" y="5143500"/>
                <a:ext cx="223838" cy="2286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endParaRPr kumimoji="0" lang="en-US" altLang="en-US" sz="1400"/>
              </a:p>
            </p:txBody>
          </p:sp>
          <p:sp>
            <p:nvSpPr>
              <p:cNvPr id="591883" name="Oval 11"/>
              <p:cNvSpPr>
                <a:spLocks noChangeAspect="1" noChangeArrowheads="1"/>
              </p:cNvSpPr>
              <p:nvPr/>
            </p:nvSpPr>
            <p:spPr bwMode="auto">
              <a:xfrm>
                <a:off x="3971925" y="5524500"/>
                <a:ext cx="223837" cy="2286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endParaRPr kumimoji="0" lang="en-US" altLang="en-US" sz="1400"/>
              </a:p>
            </p:txBody>
          </p:sp>
          <p:sp>
            <p:nvSpPr>
              <p:cNvPr id="591884" name="Oval 12"/>
              <p:cNvSpPr>
                <a:spLocks noChangeAspect="1" noChangeArrowheads="1"/>
              </p:cNvSpPr>
              <p:nvPr/>
            </p:nvSpPr>
            <p:spPr bwMode="auto">
              <a:xfrm>
                <a:off x="3586162" y="5981700"/>
                <a:ext cx="223838" cy="227013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endParaRPr kumimoji="0" lang="en-US" altLang="en-US" sz="1400"/>
              </a:p>
            </p:txBody>
          </p:sp>
          <p:sp>
            <p:nvSpPr>
              <p:cNvPr id="591885" name="Oval 13"/>
              <p:cNvSpPr>
                <a:spLocks noChangeAspect="1" noChangeArrowheads="1"/>
              </p:cNvSpPr>
              <p:nvPr/>
            </p:nvSpPr>
            <p:spPr bwMode="auto">
              <a:xfrm>
                <a:off x="6715125" y="5524500"/>
                <a:ext cx="223837" cy="2286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endParaRPr kumimoji="0" lang="en-US" altLang="en-US" sz="1400"/>
              </a:p>
            </p:txBody>
          </p:sp>
          <p:sp>
            <p:nvSpPr>
              <p:cNvPr id="591886" name="Oval 14"/>
              <p:cNvSpPr>
                <a:spLocks noChangeAspect="1" noChangeArrowheads="1"/>
              </p:cNvSpPr>
              <p:nvPr/>
            </p:nvSpPr>
            <p:spPr bwMode="auto">
              <a:xfrm>
                <a:off x="5567362" y="5981700"/>
                <a:ext cx="223838" cy="2286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endParaRPr kumimoji="0" lang="en-US" altLang="en-US" sz="1400"/>
              </a:p>
            </p:txBody>
          </p:sp>
          <p:sp>
            <p:nvSpPr>
              <p:cNvPr id="591887" name="Oval 15"/>
              <p:cNvSpPr>
                <a:spLocks noChangeAspect="1" noChangeArrowheads="1"/>
              </p:cNvSpPr>
              <p:nvPr/>
            </p:nvSpPr>
            <p:spPr bwMode="auto">
              <a:xfrm>
                <a:off x="5876925" y="4610100"/>
                <a:ext cx="223837" cy="2286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altLang="en-US" sz="1400" dirty="0"/>
                  <a:t>v</a:t>
                </a:r>
              </a:p>
            </p:txBody>
          </p:sp>
          <p:sp>
            <p:nvSpPr>
              <p:cNvPr id="591888" name="Oval 16"/>
              <p:cNvSpPr>
                <a:spLocks noChangeAspect="1" noChangeArrowheads="1"/>
              </p:cNvSpPr>
              <p:nvPr/>
            </p:nvSpPr>
            <p:spPr bwMode="auto">
              <a:xfrm>
                <a:off x="3967162" y="4991100"/>
                <a:ext cx="223838" cy="2286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altLang="en-US" sz="1400"/>
                  <a:t>u</a:t>
                </a:r>
              </a:p>
            </p:txBody>
          </p:sp>
          <p:cxnSp>
            <p:nvCxnSpPr>
              <p:cNvPr id="591889" name="AutoShape 17"/>
              <p:cNvCxnSpPr>
                <a:cxnSpLocks noChangeShapeType="1"/>
                <a:stCxn id="591888" idx="6"/>
                <a:endCxn id="591887" idx="2"/>
              </p:cNvCxnSpPr>
              <p:nvPr/>
            </p:nvCxnSpPr>
            <p:spPr bwMode="auto">
              <a:xfrm flipV="1">
                <a:off x="4191000" y="4724400"/>
                <a:ext cx="1685925" cy="381000"/>
              </a:xfrm>
              <a:prstGeom prst="straightConnector1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91891" name="AutoShape 19"/>
              <p:cNvCxnSpPr>
                <a:cxnSpLocks noChangeShapeType="1"/>
                <a:stCxn id="591883" idx="7"/>
                <a:endCxn id="591887" idx="3"/>
              </p:cNvCxnSpPr>
              <p:nvPr/>
            </p:nvCxnSpPr>
            <p:spPr bwMode="auto">
              <a:xfrm flipV="1">
                <a:off x="4162425" y="4805363"/>
                <a:ext cx="1747837" cy="752475"/>
              </a:xfrm>
              <a:prstGeom prst="straightConnector1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91892" name="AutoShape 20"/>
              <p:cNvCxnSpPr>
                <a:cxnSpLocks noChangeShapeType="1"/>
                <a:stCxn id="591883" idx="6"/>
                <a:endCxn id="591885" idx="2"/>
              </p:cNvCxnSpPr>
              <p:nvPr/>
            </p:nvCxnSpPr>
            <p:spPr bwMode="auto">
              <a:xfrm>
                <a:off x="4195762" y="5638800"/>
                <a:ext cx="2519363" cy="0"/>
              </a:xfrm>
              <a:prstGeom prst="straightConnector1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91893" name="AutoShape 21"/>
              <p:cNvCxnSpPr>
                <a:cxnSpLocks noChangeShapeType="1"/>
                <a:stCxn id="591884" idx="6"/>
                <a:endCxn id="591886" idx="2"/>
              </p:cNvCxnSpPr>
              <p:nvPr/>
            </p:nvCxnSpPr>
            <p:spPr bwMode="auto">
              <a:xfrm>
                <a:off x="3810000" y="6096000"/>
                <a:ext cx="1757362" cy="0"/>
              </a:xfrm>
              <a:prstGeom prst="straightConnector1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91894" name="AutoShape 22"/>
              <p:cNvCxnSpPr>
                <a:cxnSpLocks noChangeShapeType="1"/>
                <a:stCxn id="591887" idx="5"/>
                <a:endCxn id="591885" idx="1"/>
              </p:cNvCxnSpPr>
              <p:nvPr/>
            </p:nvCxnSpPr>
            <p:spPr bwMode="auto">
              <a:xfrm>
                <a:off x="6067425" y="4805363"/>
                <a:ext cx="681037" cy="752475"/>
              </a:xfrm>
              <a:prstGeom prst="straightConnector1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91895" name="AutoShape 23"/>
              <p:cNvCxnSpPr>
                <a:cxnSpLocks noChangeShapeType="1"/>
                <a:stCxn id="591886" idx="6"/>
                <a:endCxn id="591885" idx="3"/>
              </p:cNvCxnSpPr>
              <p:nvPr/>
            </p:nvCxnSpPr>
            <p:spPr bwMode="auto">
              <a:xfrm flipV="1">
                <a:off x="5791200" y="5719763"/>
                <a:ext cx="957262" cy="376237"/>
              </a:xfrm>
              <a:prstGeom prst="straightConnector1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91896" name="AutoShape 24"/>
              <p:cNvCxnSpPr>
                <a:cxnSpLocks noChangeShapeType="1"/>
                <a:stCxn id="591880" idx="7"/>
                <a:endCxn id="591882" idx="3"/>
              </p:cNvCxnSpPr>
              <p:nvPr/>
            </p:nvCxnSpPr>
            <p:spPr bwMode="auto">
              <a:xfrm flipV="1">
                <a:off x="2328862" y="5338763"/>
                <a:ext cx="909638" cy="295275"/>
              </a:xfrm>
              <a:prstGeom prst="straightConnector1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91897" name="AutoShape 25"/>
              <p:cNvCxnSpPr>
                <a:cxnSpLocks noChangeShapeType="1"/>
                <a:stCxn id="591880" idx="6"/>
                <a:endCxn id="591881" idx="2"/>
              </p:cNvCxnSpPr>
              <p:nvPr/>
            </p:nvCxnSpPr>
            <p:spPr bwMode="auto">
              <a:xfrm>
                <a:off x="2362200" y="5715000"/>
                <a:ext cx="614362" cy="76200"/>
              </a:xfrm>
              <a:prstGeom prst="straightConnector1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91898" name="AutoShape 26"/>
              <p:cNvCxnSpPr>
                <a:cxnSpLocks noChangeShapeType="1"/>
                <a:stCxn id="591881" idx="5"/>
                <a:endCxn id="591884" idx="2"/>
              </p:cNvCxnSpPr>
              <p:nvPr/>
            </p:nvCxnSpPr>
            <p:spPr bwMode="auto">
              <a:xfrm>
                <a:off x="3167062" y="5870575"/>
                <a:ext cx="419100" cy="225425"/>
              </a:xfrm>
              <a:prstGeom prst="straightConnector1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91899" name="AutoShape 27"/>
              <p:cNvCxnSpPr>
                <a:cxnSpLocks noChangeShapeType="1"/>
                <a:stCxn id="591881" idx="6"/>
                <a:endCxn id="591883" idx="2"/>
              </p:cNvCxnSpPr>
              <p:nvPr/>
            </p:nvCxnSpPr>
            <p:spPr bwMode="auto">
              <a:xfrm flipV="1">
                <a:off x="3200400" y="5638800"/>
                <a:ext cx="771525" cy="152400"/>
              </a:xfrm>
              <a:prstGeom prst="straightConnector1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91900" name="AutoShape 28"/>
              <p:cNvCxnSpPr>
                <a:cxnSpLocks noChangeShapeType="1"/>
                <a:stCxn id="591888" idx="4"/>
                <a:endCxn id="591883" idx="0"/>
              </p:cNvCxnSpPr>
              <p:nvPr/>
            </p:nvCxnSpPr>
            <p:spPr bwMode="auto">
              <a:xfrm>
                <a:off x="4079875" y="5219700"/>
                <a:ext cx="4762" cy="304800"/>
              </a:xfrm>
              <a:prstGeom prst="straightConnector1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91901" name="AutoShape 29"/>
              <p:cNvCxnSpPr>
                <a:cxnSpLocks noChangeShapeType="1"/>
                <a:stCxn id="591882" idx="6"/>
                <a:endCxn id="591888" idx="2"/>
              </p:cNvCxnSpPr>
              <p:nvPr/>
            </p:nvCxnSpPr>
            <p:spPr bwMode="auto">
              <a:xfrm flipV="1">
                <a:off x="3429000" y="5105400"/>
                <a:ext cx="538162" cy="152400"/>
              </a:xfrm>
              <a:prstGeom prst="straightConnector1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591902" name="Text Box 30"/>
              <p:cNvSpPr txBox="1">
                <a:spLocks noChangeArrowheads="1"/>
              </p:cNvSpPr>
              <p:nvPr/>
            </p:nvSpPr>
            <p:spPr bwMode="auto">
              <a:xfrm>
                <a:off x="1833562" y="5219700"/>
                <a:ext cx="307975" cy="3397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1400"/>
                  <a:t>S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6516159" y="4438122"/>
                  <a:ext cx="2150532" cy="5969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minimum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en-US" dirty="0" smtClean="0"/>
                    <a:t> among nodes not in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6159" y="4438122"/>
                  <a:ext cx="2150532" cy="5969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00" t="-2041" b="-112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/>
            <p:cNvCxnSpPr>
              <a:stCxn id="3" idx="1"/>
              <a:endCxn id="591887" idx="6"/>
            </p:cNvCxnSpPr>
            <p:nvPr/>
          </p:nvCxnSpPr>
          <p:spPr bwMode="auto">
            <a:xfrm flipH="1" flipV="1">
              <a:off x="6100762" y="4724400"/>
              <a:ext cx="415397" cy="1217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10687</TotalTime>
  <Words>1481</Words>
  <Application>Microsoft Office PowerPoint</Application>
  <PresentationFormat>全屏显示(4:3)</PresentationFormat>
  <Paragraphs>435</Paragraphs>
  <Slides>29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Monotype Sorts</vt:lpstr>
      <vt:lpstr>Cambria Math</vt:lpstr>
      <vt:lpstr>Comic Sans MS</vt:lpstr>
      <vt:lpstr>Courier New</vt:lpstr>
      <vt:lpstr>Symbol</vt:lpstr>
      <vt:lpstr>Wingdings</vt:lpstr>
      <vt:lpstr>Theme1</vt:lpstr>
      <vt:lpstr>Lecture 19: Shortest Paths</vt:lpstr>
      <vt:lpstr>Shortest Path Problem</vt:lpstr>
      <vt:lpstr>Key property of shortest path: Subpath optimality</vt:lpstr>
      <vt:lpstr>Two easy variants</vt:lpstr>
      <vt:lpstr>Shortest path in a DAG</vt:lpstr>
      <vt:lpstr>Shortest path in a DAG: Final algorithm</vt:lpstr>
      <vt:lpstr>Shortest path in a DAG: Example</vt:lpstr>
      <vt:lpstr>Longest Paths in a DAG</vt:lpstr>
      <vt:lpstr>Shortest paths in a graph with cycles</vt:lpstr>
      <vt:lpstr>Dijkstra’s Algorithm</vt:lpstr>
      <vt:lpstr>Dijkstra’s Algorithm: Example</vt:lpstr>
      <vt:lpstr>Dijkstra's Algorithm: Correctness</vt:lpstr>
      <vt:lpstr>Shortest paths on graphs with negative-weight edges</vt:lpstr>
      <vt:lpstr>Shortest Paths with Negative Weights: Failed Attempts</vt:lpstr>
      <vt:lpstr>Shortest Paths: Negative Weight Cycles</vt:lpstr>
      <vt:lpstr>Dynamic Programming</vt:lpstr>
      <vt:lpstr>Dynamic Programming: Implementation</vt:lpstr>
      <vt:lpstr>Improvements and simplifications</vt:lpstr>
      <vt:lpstr>Bellman-Ford: Efficient Implementation</vt:lpstr>
      <vt:lpstr>All-Pairs Shortest Paths</vt:lpstr>
      <vt:lpstr>Using previous algorithms</vt:lpstr>
      <vt:lpstr>Dynamic Programming: Solution 1</vt:lpstr>
      <vt:lpstr>Example</vt:lpstr>
      <vt:lpstr>Dynamic Programming: Solution 2</vt:lpstr>
      <vt:lpstr>Dynamic Programming: Solution 3 (Floyd-Warshall)</vt:lpstr>
      <vt:lpstr>Recurrence</vt:lpstr>
      <vt:lpstr>The Floyd-Warshall Algorithm</vt:lpstr>
      <vt:lpstr>The Floyd-Warshall Algorithm: Final Version</vt:lpstr>
      <vt:lpstr>Extracting Shortest Paths</vt:lpstr>
    </vt:vector>
  </TitlesOfParts>
  <Company>Dell Computer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lenovo</cp:lastModifiedBy>
  <cp:revision>968</cp:revision>
  <cp:lastPrinted>2005-06-06T17:45:38Z</cp:lastPrinted>
  <dcterms:created xsi:type="dcterms:W3CDTF">1999-12-31T01:41:01Z</dcterms:created>
  <dcterms:modified xsi:type="dcterms:W3CDTF">2015-05-22T15:25:10Z</dcterms:modified>
</cp:coreProperties>
</file>