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8" r:id="rId1"/>
  </p:sldMasterIdLst>
  <p:notesMasterIdLst>
    <p:notesMasterId r:id="rId16"/>
  </p:notesMasterIdLst>
  <p:handoutMasterIdLst>
    <p:handoutMasterId r:id="rId17"/>
  </p:handoutMasterIdLst>
  <p:sldIdLst>
    <p:sldId id="483" r:id="rId2"/>
    <p:sldId id="632" r:id="rId3"/>
    <p:sldId id="637" r:id="rId4"/>
    <p:sldId id="638" r:id="rId5"/>
    <p:sldId id="633" r:id="rId6"/>
    <p:sldId id="639" r:id="rId7"/>
    <p:sldId id="640" r:id="rId8"/>
    <p:sldId id="634" r:id="rId9"/>
    <p:sldId id="635" r:id="rId10"/>
    <p:sldId id="636" r:id="rId11"/>
    <p:sldId id="648" r:id="rId12"/>
    <p:sldId id="630" r:id="rId13"/>
    <p:sldId id="631" r:id="rId14"/>
    <p:sldId id="649" r:id="rId15"/>
  </p:sldIdLst>
  <p:sldSz cx="9144000" cy="6858000" type="screen4x3"/>
  <p:notesSz cx="9269413" cy="7019925"/>
  <p:custShowLst>
    <p:custShow name="handout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0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990033"/>
    <a:srgbClr val="006600"/>
    <a:srgbClr val="CC0000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4" autoAdjust="0"/>
    <p:restoredTop sz="86603" autoAdjust="0"/>
  </p:normalViewPr>
  <p:slideViewPr>
    <p:cSldViewPr snapToGrid="0">
      <p:cViewPr varScale="1">
        <p:scale>
          <a:sx n="65" d="100"/>
          <a:sy n="65" d="100"/>
        </p:scale>
        <p:origin x="139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18" y="-90"/>
      </p:cViewPr>
      <p:guideLst>
        <p:guide orient="horz" pos="2210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C98CF92-FE8F-4544-883E-93E1A845B995}" type="datetime1">
              <a:rPr lang="en-US" altLang="en-US"/>
              <a:pPr/>
              <a:t>3/23/2015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0ABAAD25-F78D-4C47-8C9A-6831EC60E5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142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61120DF4-8A95-4914-B67F-ECEC512AA56E}" type="datetime1">
              <a:rPr lang="en-US" altLang="en-US"/>
              <a:pPr/>
              <a:t>3/23/2015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B4C024C-3CC4-4067-9D68-683747307D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02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8602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050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1297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145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604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5697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0841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127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6043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F24DC5-4143-47C7-9B48-477A1793367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8246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6CC6C4-DAE9-4EF7-BD30-38BE9150A6D8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7613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91AB74-BC2C-47DC-8A56-3F4E23B550F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796139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CEA5E-A52F-477C-A1B9-D932CD65C239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23140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ACDD4E-0887-4D1C-8CD3-1A47133E8F62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13107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383644-D5A4-4450-A605-9DB93A04C5C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17266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FBA9D3-90C8-46DD-BD8E-A62873EBB6AB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6383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581444-77EA-4CF4-AF52-459B037769C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3310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EBA151-C655-4950-ACBC-515DE10FA42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7863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BEF9A6-7EE4-4A1B-9D3D-62D370A982D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3949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8D8C83EA-4169-4958-96BE-2E35AA6149FF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7499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21" Type="http://schemas.openxmlformats.org/officeDocument/2006/relationships/image" Target="../media/image19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24" Type="http://schemas.openxmlformats.org/officeDocument/2006/relationships/image" Target="../media/image25.png"/><Relationship Id="rId5" Type="http://schemas.openxmlformats.org/officeDocument/2006/relationships/image" Target="../media/image12.png"/><Relationship Id="rId23" Type="http://schemas.openxmlformats.org/officeDocument/2006/relationships/image" Target="../media/image24.png"/><Relationship Id="rId10" Type="http://schemas.openxmlformats.org/officeDocument/2006/relationships/image" Target="../media/image17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16.png"/><Relationship Id="rId2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 sz="2800" dirty="0" smtClean="0"/>
              <a:t>Lecture 6: Quicksort and Linear-Time Selection</a:t>
            </a:r>
            <a:endParaRPr lang="en-US" alt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Analysis of quicksort (continued)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865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914400"/>
                <a:ext cx="7848600" cy="4484688"/>
              </a:xfrm>
            </p:spPr>
            <p:txBody>
              <a:bodyPr/>
              <a:lstStyle/>
              <a:p>
                <a:r>
                  <a:rPr lang="en-US" altLang="en-US" dirty="0" smtClean="0"/>
                  <a:t>Theorem.  </a:t>
                </a:r>
                <a:r>
                  <a:rPr lang="en-US" altLang="en-US" dirty="0">
                    <a:solidFill>
                      <a:schemeClr val="bg2"/>
                    </a:solidFill>
                  </a:rPr>
                  <a:t>Expected # of comparisons is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</a:endParaRPr>
              </a:p>
              <a:p>
                <a:r>
                  <a:rPr lang="en-US" altLang="en-US" dirty="0"/>
                  <a:t>Pf.</a:t>
                </a:r>
                <a:endParaRPr lang="en-US" altLang="en-US" dirty="0">
                  <a:solidFill>
                    <a:schemeClr val="bg2"/>
                  </a:solidFill>
                </a:endParaRPr>
              </a:p>
              <a:p>
                <a:pPr lvl="1"/>
                <a:r>
                  <a:rPr lang="en-US" altLang="en-US" dirty="0" smtClean="0">
                    <a:sym typeface="Symbol" pitchFamily="92" charset="2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𝑋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𝑖𝑗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=1</m:t>
                    </m:r>
                  </m:oMath>
                </a14:m>
                <a:r>
                  <a:rPr lang="en-US" altLang="en-US" dirty="0" smtClean="0">
                    <a:sym typeface="Symbol" pitchFamily="92" charset="2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𝑧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 smtClean="0">
                    <a:sym typeface="Symbol" pitchFamily="92" charset="2"/>
                  </a:rPr>
                  <a:t> is compared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𝑧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𝑗</m:t>
                        </m:r>
                      </m:sub>
                    </m:sSub>
                  </m:oMath>
                </a14:m>
                <a:endParaRPr lang="en-US" altLang="en-US" dirty="0" smtClean="0">
                  <a:sym typeface="Symbol" pitchFamily="92" charset="2"/>
                </a:endParaRPr>
              </a:p>
              <a:p>
                <a:pPr lvl="1"/>
                <a:r>
                  <a:rPr lang="en-US" altLang="en-US" dirty="0" smtClean="0">
                    <a:sym typeface="Symbol" pitchFamily="92" charset="2"/>
                  </a:rPr>
                  <a:t># of comparisons is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𝑋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𝑖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&lt;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en-US" dirty="0" smtClean="0">
                  <a:sym typeface="Symbol" pitchFamily="92" charset="2"/>
                </a:endParaRPr>
              </a:p>
              <a:p>
                <a:pPr lvl="1"/>
                <a:r>
                  <a:rPr lang="en-US" altLang="en-US" dirty="0">
                    <a:sym typeface="Symbol" pitchFamily="92" charset="2"/>
                  </a:rPr>
                  <a:t>E[# of </a:t>
                </a:r>
                <a:r>
                  <a:rPr lang="en-US" altLang="en-US" dirty="0" smtClean="0">
                    <a:sym typeface="Symbol" pitchFamily="92" charset="2"/>
                  </a:rPr>
                  <a:t>comparisons]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  <m:t>𝑖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  <m:t>&lt;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𝐸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[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]</m:t>
                        </m:r>
                      </m:e>
                    </m:nary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  <m:t>𝑖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  <m:t>&lt;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  <m:t>𝑗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i="0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Pr</m:t>
                            </m:r>
                          </m:fName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[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altLang="en-US" dirty="0" smtClean="0"/>
                  <a:t>z</a:t>
                </a:r>
                <a:r>
                  <a:rPr lang="en-US" altLang="en-US" baseline="-25000" dirty="0" smtClean="0"/>
                  <a:t>i</a:t>
                </a:r>
                <a:r>
                  <a:rPr lang="en-US" altLang="en-US" dirty="0" smtClean="0"/>
                  <a:t> </a:t>
                </a:r>
                <a:r>
                  <a:rPr lang="en-US" altLang="en-US" dirty="0"/>
                  <a:t>and z</a:t>
                </a:r>
                <a:r>
                  <a:rPr lang="en-US" altLang="en-US" baseline="-25000" dirty="0"/>
                  <a:t>j</a:t>
                </a:r>
                <a:r>
                  <a:rPr lang="en-US" altLang="en-US" dirty="0"/>
                  <a:t> are </a:t>
                </a:r>
                <a:r>
                  <a:rPr lang="en-US" altLang="en-US" dirty="0" smtClean="0"/>
                  <a:t>compared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en-US" dirty="0">
                  <a:sym typeface="Symbol" pitchFamily="92" charset="2"/>
                </a:endParaRPr>
              </a:p>
              <a:p>
                <a:pPr lvl="1"/>
                <a:endParaRPr lang="en-US" altLang="en-US" dirty="0">
                  <a:sym typeface="Symbol" pitchFamily="92" charset="2"/>
                </a:endParaRPr>
              </a:p>
            </p:txBody>
          </p:sp>
        </mc:Choice>
        <mc:Fallback xmlns="">
          <p:sp>
            <p:nvSpPr>
              <p:cNvPr id="8386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7848600" cy="4484688"/>
              </a:xfrm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08316-D908-4DB8-84C5-1F2D05D50F77}" type="slidenum">
              <a:rPr lang="en-US" altLang="en-US"/>
              <a:pPr/>
              <a:t>10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4719951"/>
                  </p:ext>
                </p:extLst>
              </p:nvPr>
            </p:nvGraphicFramePr>
            <p:xfrm>
              <a:off x="1037439" y="2965742"/>
              <a:ext cx="6096000" cy="316712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16000"/>
                    <a:gridCol w="1016000"/>
                    <a:gridCol w="1016000"/>
                    <a:gridCol w="1016000"/>
                    <a:gridCol w="1016000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4719951"/>
                  </p:ext>
                </p:extLst>
              </p:nvPr>
            </p:nvGraphicFramePr>
            <p:xfrm>
              <a:off x="1037439" y="2965742"/>
              <a:ext cx="6096000" cy="316712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16000"/>
                    <a:gridCol w="1016000"/>
                    <a:gridCol w="1016000"/>
                    <a:gridCol w="1016000"/>
                    <a:gridCol w="1016000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00000" t="-6557" r="-399401" b="-754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00000" t="-6557" r="-299401" b="-754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01807" t="-6557" r="-201205" b="-754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99401" t="-6557" b="-754098"/>
                          </a:stretch>
                        </a:blipFill>
                      </a:tcPr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t="-65000" r="-499401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00000" t="-65000" r="-399401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00000" t="-65000" r="-299401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01807" t="-65000" r="-201205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99401" t="-65000" b="-360000"/>
                          </a:stretch>
                        </a:blipFill>
                      </a:tcPr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t="-165000" r="-499401" b="-2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00000" t="-165000" r="-299401" b="-2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01807" t="-165000" r="-201205" b="-2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99401" t="-165000" b="-260000"/>
                          </a:stretch>
                        </a:blipFill>
                      </a:tcPr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t="-267677" r="-499401" b="-162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01807" t="-267677" r="-201205" b="-162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99401" t="-267677" b="-162626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t="-425000" r="-4994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99401" t="-4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9338610"/>
                  </p:ext>
                </p:extLst>
              </p:nvPr>
            </p:nvGraphicFramePr>
            <p:xfrm>
              <a:off x="7239000" y="3397540"/>
              <a:ext cx="1016000" cy="320962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16000"/>
                  </a:tblGrid>
                  <a:tr h="6391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5088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71180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12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4920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4920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9338610"/>
                  </p:ext>
                </p:extLst>
              </p:nvPr>
            </p:nvGraphicFramePr>
            <p:xfrm>
              <a:off x="7239000" y="3397540"/>
              <a:ext cx="1016000" cy="320962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16000"/>
                  </a:tblGrid>
                  <a:tr h="6391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b="-401905"/>
                          </a:stretch>
                        </a:blipFill>
                      </a:tcPr>
                    </a:tc>
                  </a:tr>
                  <a:tr h="5088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t="-126506" b="-408434"/>
                          </a:stretch>
                        </a:blipFill>
                      </a:tcPr>
                    </a:tc>
                  </a:tr>
                  <a:tr h="7118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t="-160684" b="-189744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4920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t="-450617" b="-100000"/>
                          </a:stretch>
                        </a:blipFill>
                      </a:tcPr>
                    </a:tc>
                  </a:tr>
                  <a:tr h="4920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t="-55061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1953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 in practice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does quicksort work very well in practice?</a:t>
                </a:r>
              </a:p>
              <a:p>
                <a:pPr marL="631825" lvl="1" indent="-28575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time in expectation</a:t>
                </a:r>
                <a:r>
                  <a:rPr lang="en-US" dirty="0"/>
                  <a:t> </a:t>
                </a:r>
                <a:r>
                  <a:rPr lang="en-US" dirty="0" smtClean="0"/>
                  <a:t>on any input</a:t>
                </a:r>
              </a:p>
              <a:p>
                <a:pPr marL="912813" lvl="2" indent="-285750"/>
                <a:r>
                  <a:rPr lang="en-US" dirty="0" smtClean="0"/>
                  <a:t>Actually, it’s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time with very high probability</a:t>
                </a:r>
              </a:p>
              <a:p>
                <a:pPr marL="631825" lvl="1" indent="-285750"/>
                <a:r>
                  <a:rPr lang="en-US" dirty="0" smtClean="0"/>
                  <a:t>Small constant in the big-Oh</a:t>
                </a:r>
              </a:p>
              <a:p>
                <a:pPr marL="631825" lvl="1" indent="-285750"/>
                <a:r>
                  <a:rPr lang="en-US" dirty="0" smtClean="0"/>
                  <a:t>Cache-efficient</a:t>
                </a:r>
              </a:p>
              <a:p>
                <a:pPr marL="631825" lvl="1" indent="-28575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working space (due to the recursion)</a:t>
                </a:r>
              </a:p>
              <a:p>
                <a:pPr marL="285750" indent="-285750"/>
                <a:r>
                  <a:rPr lang="en-US" dirty="0" smtClean="0"/>
                  <a:t>In practice</a:t>
                </a:r>
              </a:p>
              <a:p>
                <a:pPr marL="631825" lvl="1" indent="-285750"/>
                <a:r>
                  <a:rPr lang="en-US" dirty="0" smtClean="0"/>
                  <a:t>Start with quicksort</a:t>
                </a:r>
              </a:p>
              <a:p>
                <a:pPr marL="631825" lvl="1" indent="-285750"/>
                <a:r>
                  <a:rPr lang="en-US" dirty="0" smtClean="0"/>
                  <a:t>When recursion is too deep (say,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&gt;10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), switch to insertion sort or heap sort (discussed later)</a:t>
                </a:r>
              </a:p>
              <a:p>
                <a:pPr marL="631825" lvl="1" indent="-285750"/>
                <a:r>
                  <a:rPr lang="en-US" dirty="0" smtClean="0"/>
                  <a:t>Benefit of quicksort but also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worst-case guarantee</a:t>
                </a:r>
              </a:p>
              <a:p>
                <a:pPr marL="631825" lvl="1" indent="-285750"/>
                <a:r>
                  <a:rPr lang="en-US" dirty="0" smtClean="0"/>
                  <a:t>Implemented in C++ Standard Template Library (STL)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11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21894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Randomized </a:t>
            </a:r>
            <a:r>
              <a:rPr lang="en-US" altLang="en-US" dirty="0" smtClean="0"/>
              <a:t>Selection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046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Selection.  </a:t>
                </a:r>
                <a:r>
                  <a:rPr lang="en-US" altLang="en-US" dirty="0">
                    <a:solidFill>
                      <a:schemeClr val="bg2"/>
                    </a:solidFill>
                  </a:rPr>
                  <a:t>Given </a:t>
                </a:r>
                <a:r>
                  <a:rPr lang="en-US" altLang="en-US" dirty="0" smtClean="0">
                    <a:solidFill>
                      <a:schemeClr val="bg2"/>
                    </a:solidFill>
                  </a:rPr>
                  <a:t>an array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</a:rPr>
                  <a:t> distinct elements </a:t>
                </a:r>
                <a:r>
                  <a:rPr lang="en-US" altLang="en-US" dirty="0" smtClean="0">
                    <a:solidFill>
                      <a:schemeClr val="bg2"/>
                    </a:solidFill>
                  </a:rPr>
                  <a:t>and an integer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</a:rPr>
                  <a:t>, return the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</a:rPr>
                  <a:t>-</a:t>
                </a:r>
                <a:r>
                  <a:rPr lang="en-US" altLang="en-US" dirty="0" err="1" smtClean="0">
                    <a:solidFill>
                      <a:schemeClr val="bg2"/>
                    </a:solidFill>
                  </a:rPr>
                  <a:t>th</a:t>
                </a:r>
                <a:r>
                  <a:rPr lang="en-US" altLang="en-US" dirty="0" smtClean="0">
                    <a:solidFill>
                      <a:schemeClr val="bg2"/>
                    </a:solidFill>
                  </a:rPr>
                  <a:t> smallest element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</a:rPr>
                  <a:t>.</a:t>
                </a:r>
              </a:p>
              <a:p>
                <a:r>
                  <a:rPr lang="en-US" altLang="en-US" dirty="0" smtClean="0"/>
                  <a:t>Goal:</a:t>
                </a:r>
                <a:r>
                  <a:rPr lang="en-US" altLang="en-US" dirty="0" smtClean="0">
                    <a:solidFill>
                      <a:schemeClr val="bg2"/>
                    </a:solidFill>
                  </a:rPr>
                  <a:t> Want to do better than sorting, i.e., linear time.</a:t>
                </a:r>
              </a:p>
              <a:p>
                <a:endParaRPr lang="en-US" altLang="en-US" dirty="0">
                  <a:solidFill>
                    <a:schemeClr val="bg2"/>
                  </a:solidFill>
                </a:endParaRPr>
              </a:p>
              <a:p>
                <a:endParaRPr lang="en-US" altLang="en-US" dirty="0" smtClean="0">
                  <a:solidFill>
                    <a:schemeClr val="bg2"/>
                  </a:solidFill>
                </a:endParaRPr>
              </a:p>
              <a:p>
                <a:endParaRPr lang="en-US" altLang="en-US" dirty="0">
                  <a:solidFill>
                    <a:schemeClr val="bg2"/>
                  </a:solidFill>
                </a:endParaRPr>
              </a:p>
              <a:p>
                <a:endParaRPr lang="en-US" altLang="en-US" dirty="0" smtClean="0">
                  <a:solidFill>
                    <a:schemeClr val="bg2"/>
                  </a:solidFill>
                </a:endParaRPr>
              </a:p>
              <a:p>
                <a:endParaRPr lang="en-US" altLang="en-US" dirty="0">
                  <a:solidFill>
                    <a:schemeClr val="bg2"/>
                  </a:solidFill>
                </a:endParaRPr>
              </a:p>
              <a:p>
                <a:endParaRPr lang="en-US" altLang="en-US" dirty="0" smtClean="0">
                  <a:solidFill>
                    <a:schemeClr val="bg2"/>
                  </a:solidFill>
                </a:endParaRPr>
              </a:p>
              <a:p>
                <a:r>
                  <a:rPr lang="en-US" altLang="en-US" dirty="0" smtClean="0"/>
                  <a:t>Analysis:</a:t>
                </a:r>
                <a:r>
                  <a:rPr lang="en-US" altLang="en-US" dirty="0" smtClean="0">
                    <a:solidFill>
                      <a:schemeClr val="bg2"/>
                    </a:solidFill>
                  </a:rPr>
                  <a:t> Textbook method too complicated (involving a lot of math)</a:t>
                </a:r>
              </a:p>
              <a:p>
                <a:pPr marL="631825" lvl="1" indent="-285750"/>
                <a:r>
                  <a:rPr lang="en-US" altLang="en-US" dirty="0" smtClean="0"/>
                  <a:t>In tutorial: Use indicator random variables, similar to quicksort</a:t>
                </a:r>
              </a:p>
              <a:p>
                <a:pPr marL="631825" lvl="1" indent="-285750"/>
                <a:r>
                  <a:rPr lang="en-US" altLang="en-US" dirty="0" smtClean="0"/>
                  <a:t>Here: Another simple “sneaky” method</a:t>
                </a:r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marL="114300" lvl="1" indent="0">
                  <a:buNone/>
                </a:pPr>
                <a:endParaRPr lang="en-US" altLang="en-US" dirty="0" smtClean="0"/>
              </a:p>
              <a:p>
                <a:pPr marL="114300" lvl="1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8304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DD33A-EA91-4936-AF9E-93C3A2AC898C}" type="slidenum">
              <a:rPr lang="en-US" altLang="en-US"/>
              <a:pPr/>
              <a:t>12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7"/>
              <p:cNvSpPr txBox="1">
                <a:spLocks noChangeArrowheads="1"/>
              </p:cNvSpPr>
              <p:nvPr/>
            </p:nvSpPr>
            <p:spPr bwMode="auto">
              <a:xfrm>
                <a:off x="1780038" y="2199880"/>
                <a:ext cx="5583923" cy="28392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Select(</a:t>
                </a:r>
                <a14:m>
                  <m:oMath xmlns:m="http://schemas.openxmlformats.org/officeDocument/2006/math"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alt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 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𝑘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𝑞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−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+1</m:t>
                      </m:r>
                    </m:oMath>
                  </m:oMathPara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 return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 return Select(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return Select(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 call: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,1,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80038" y="2199880"/>
                <a:ext cx="5583923" cy="28392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07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467" grpId="0" uiExpand="1" build="p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</a:t>
            </a:r>
            <a:r>
              <a:rPr lang="en-US" dirty="0" smtClean="0"/>
              <a:t>of randomized 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1" indent="0">
                  <a:buClr>
                    <a:srgbClr val="003399"/>
                  </a:buClr>
                  <a:buSzPct val="50000"/>
                  <a:buNone/>
                </a:pPr>
                <a:r>
                  <a:rPr lang="en-US" altLang="en-US" dirty="0" smtClean="0">
                    <a:solidFill>
                      <a:srgbClr val="003399"/>
                    </a:solidFill>
                  </a:rPr>
                  <a:t>Theorem:</a:t>
                </a:r>
                <a:r>
                  <a:rPr lang="en-US" altLang="en-US" dirty="0" smtClean="0"/>
                  <a:t> T</a:t>
                </a:r>
                <a:r>
                  <a:rPr lang="en-US" altLang="en-US" dirty="0" smtClean="0">
                    <a:solidFill>
                      <a:schemeClr val="bg2"/>
                    </a:solidFill>
                  </a:rPr>
                  <a:t>he expected running time of randomized selection is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</a:rPr>
                  <a:t>.</a:t>
                </a:r>
                <a:endParaRPr lang="en-US" altLang="en-US" dirty="0"/>
              </a:p>
              <a:p>
                <a:r>
                  <a:rPr lang="en-US" dirty="0" smtClean="0"/>
                  <a:t>Pf: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Call a pivot “good” if it is between the 25%- and 75%-percentile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otherwise “bad”. </a:t>
                </a:r>
              </a:p>
              <a:p>
                <a:pPr marL="631825" lvl="1" indent="-285750"/>
                <a:r>
                  <a:rPr lang="en-US" dirty="0"/>
                  <a:t>Each good pivot reduces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at least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1/4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The probability of a random </a:t>
                </a:r>
                <a:r>
                  <a:rPr lang="en-US" dirty="0" smtClean="0"/>
                  <a:t>pivot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being good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1/2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be the running time between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good pivot (not including) and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good pivot (including),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1, 2, …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631825" lvl="1" indent="-285750"/>
                <a:r>
                  <a:rPr lang="en-US" dirty="0" smtClean="0"/>
                  <a:t>The cost to process each pivot in this stage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marL="631825" lvl="1" indent="-28575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[# pivots in each stage]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 (waiting time)</a:t>
                </a:r>
              </a:p>
              <a:p>
                <a:pPr marL="631825" lvl="1" indent="-28575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]≤2∙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Expected total running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en-US" i="1" baseline="-25000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i="1" baseline="-2500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Remark: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There is also a deterministic linear-time selection algorithm (Sec 9.3 in textbook)</a:t>
                </a:r>
              </a:p>
              <a:p>
                <a:pPr marL="631825" lvl="1" indent="-285750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13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185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1" indent="0">
                  <a:spcBef>
                    <a:spcPts val="600"/>
                  </a:spcBef>
                  <a:buClr>
                    <a:srgbClr val="003399"/>
                  </a:buClr>
                  <a:buSzPct val="50000"/>
                  <a:buNone/>
                </a:pPr>
                <a:r>
                  <a:rPr lang="en-US" altLang="en-US" dirty="0" smtClean="0">
                    <a:solidFill>
                      <a:srgbClr val="003399"/>
                    </a:solidFill>
                  </a:rPr>
                  <a:t>Observation: </a:t>
                </a:r>
                <a:r>
                  <a:rPr lang="en-US" altLang="en-US" dirty="0" smtClean="0"/>
                  <a:t>Working space is O(# levels of recursion)</a:t>
                </a:r>
                <a:endParaRPr lang="en-US" altLang="en-US" dirty="0" smtClean="0">
                  <a:solidFill>
                    <a:srgbClr val="003399"/>
                  </a:solidFill>
                </a:endParaRPr>
              </a:p>
              <a:p>
                <a:pPr marL="0" lvl="1" indent="0">
                  <a:spcBef>
                    <a:spcPts val="600"/>
                  </a:spcBef>
                  <a:buClr>
                    <a:srgbClr val="003399"/>
                  </a:buClr>
                  <a:buSzPct val="50000"/>
                  <a:buNone/>
                </a:pPr>
                <a:r>
                  <a:rPr lang="en-US" altLang="en-US" dirty="0" smtClean="0">
                    <a:solidFill>
                      <a:srgbClr val="003399"/>
                    </a:solidFill>
                  </a:rPr>
                  <a:t>Theorem</a:t>
                </a:r>
                <a:r>
                  <a:rPr lang="en-US" altLang="en-US" dirty="0">
                    <a:solidFill>
                      <a:srgbClr val="003399"/>
                    </a:solidFill>
                  </a:rPr>
                  <a:t>:</a:t>
                </a:r>
                <a:r>
                  <a:rPr lang="en-US" altLang="en-US" dirty="0"/>
                  <a:t> </a:t>
                </a:r>
                <a:r>
                  <a:rPr lang="en-US" altLang="en-US" dirty="0" smtClean="0"/>
                  <a:t>There are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</a:rPr>
                  <a:t> levels of recursion in expectation.</a:t>
                </a:r>
                <a:endParaRPr lang="en-US" altLang="en-US" dirty="0">
                  <a:solidFill>
                    <a:schemeClr val="bg2"/>
                  </a:solidFill>
                </a:endParaRPr>
              </a:p>
              <a:p>
                <a:r>
                  <a:rPr lang="en-US" dirty="0" smtClean="0"/>
                  <a:t>Pf</a:t>
                </a:r>
                <a:r>
                  <a:rPr lang="en-US" dirty="0"/>
                  <a:t>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the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# pivots </a:t>
                </a:r>
                <a:r>
                  <a:rPr lang="en-US" dirty="0">
                    <a:solidFill>
                      <a:schemeClr val="tx1"/>
                    </a:solidFill>
                  </a:rPr>
                  <a:t>between the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</a:t>
                </a:r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good pivot (not including) and the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good </a:t>
                </a:r>
                <a:r>
                  <a:rPr lang="en-US" dirty="0">
                    <a:solidFill>
                      <a:schemeClr val="tx1"/>
                    </a:solidFill>
                  </a:rPr>
                  <a:t>pivot (including),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1, 2, …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631825" lvl="1" indent="-285750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]≤2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631825" lvl="1" indent="-285750"/>
                <a:r>
                  <a:rPr lang="en-US" dirty="0" smtClean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 stages.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[# levels of recursion]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i="1" baseline="-2500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Exercise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This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is a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tail-recursion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 Try </a:t>
                </a:r>
                <a:r>
                  <a:rPr lang="en-US" dirty="0">
                    <a:solidFill>
                      <a:schemeClr val="tx1"/>
                    </a:solidFill>
                  </a:rPr>
                  <a:t>rewriting it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without </a:t>
                </a:r>
                <a:r>
                  <a:rPr lang="en-US" dirty="0">
                    <a:solidFill>
                      <a:schemeClr val="tx1"/>
                    </a:solidFill>
                  </a:rPr>
                  <a:t>using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recursion, so that it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working memory.</a:t>
                </a:r>
              </a:p>
              <a:p>
                <a:r>
                  <a:rPr lang="en-US" dirty="0" smtClean="0"/>
                  <a:t>Note: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Good compilers often do this automatically!</a:t>
                </a:r>
              </a:p>
              <a:p>
                <a:r>
                  <a:rPr lang="en-US" dirty="0" smtClean="0"/>
                  <a:t>Note: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Quicksort also has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</a:rPr>
                  <a:t> levels of recursion in </a:t>
                </a:r>
                <a:r>
                  <a:rPr lang="en-US" altLang="en-US" dirty="0" smtClean="0">
                    <a:solidFill>
                      <a:schemeClr val="bg2"/>
                    </a:solidFill>
                  </a:rPr>
                  <a:t>expectation (but analysis is more complicated), so it uses expected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</a:rPr>
                  <a:t> </a:t>
                </a:r>
                <a:r>
                  <a:rPr lang="en-US" altLang="en-US" dirty="0" smtClean="0">
                    <a:solidFill>
                      <a:schemeClr val="bg2"/>
                    </a:solidFill>
                  </a:rPr>
                  <a:t>working space.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r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14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1381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Quicksort: The “dual” of merge sort</a:t>
            </a:r>
            <a:endParaRPr lang="en-US" altLang="en-US" dirty="0"/>
          </a:p>
        </p:txBody>
      </p:sp>
      <p:sp>
        <p:nvSpPr>
          <p:cNvPr id="8304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4627178"/>
            <a:ext cx="7848600" cy="1697421"/>
          </a:xfrm>
        </p:spPr>
        <p:txBody>
          <a:bodyPr/>
          <a:lstStyle/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marL="114300" lvl="1" indent="0">
              <a:buNone/>
            </a:pPr>
            <a:endParaRPr lang="en-US" alt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DD33A-EA91-4936-AF9E-93C3A2AC898C}" type="slidenum">
              <a:rPr lang="en-US" altLang="en-US"/>
              <a:pPr/>
              <a:t>2</a:t>
            </a:fld>
            <a:endParaRPr lang="en-US" altLang="en-US" sz="140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904038" y="5635625"/>
            <a:ext cx="990600" cy="384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/>
              <a:t>merge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904038" y="4992687"/>
            <a:ext cx="838200" cy="384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/>
              <a:t>sort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6904038" y="4370387"/>
            <a:ext cx="990600" cy="384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 dirty="0"/>
              <a:t>divide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470392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962761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L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455130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2947500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O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3439869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3932238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4424607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4916976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H</a:t>
            </a: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5409346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M</a:t>
            </a: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5901715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S</a:t>
            </a: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1189038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1681407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L</a:t>
            </a: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173776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2666146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O</a:t>
            </a: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3158515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4213592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4705961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5198330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H</a:t>
            </a: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5690700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M</a:t>
            </a: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6183069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S</a:t>
            </a: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1189038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1681407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2173776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L</a:t>
            </a:r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2666146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O</a:t>
            </a:r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3158515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4213592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H</a:t>
            </a:r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4705961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39" name="Rectangle 35"/>
          <p:cNvSpPr>
            <a:spLocks noChangeArrowheads="1"/>
          </p:cNvSpPr>
          <p:nvPr/>
        </p:nvSpPr>
        <p:spPr bwMode="auto">
          <a:xfrm>
            <a:off x="5198330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M</a:t>
            </a:r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5690700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S</a:t>
            </a: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6183069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42" name="Rectangle 38"/>
          <p:cNvSpPr>
            <a:spLocks noChangeArrowheads="1"/>
          </p:cNvSpPr>
          <p:nvPr/>
        </p:nvSpPr>
        <p:spPr bwMode="auto">
          <a:xfrm>
            <a:off x="1470392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1962761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2455130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H</a:t>
            </a:r>
          </a:p>
        </p:txBody>
      </p:sp>
      <p:sp>
        <p:nvSpPr>
          <p:cNvPr id="45" name="Rectangle 41"/>
          <p:cNvSpPr>
            <a:spLocks noChangeArrowheads="1"/>
          </p:cNvSpPr>
          <p:nvPr/>
        </p:nvSpPr>
        <p:spPr bwMode="auto">
          <a:xfrm>
            <a:off x="2947500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46" name="Rectangle 42"/>
          <p:cNvSpPr>
            <a:spLocks noChangeArrowheads="1"/>
          </p:cNvSpPr>
          <p:nvPr/>
        </p:nvSpPr>
        <p:spPr bwMode="auto">
          <a:xfrm>
            <a:off x="3439869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L</a:t>
            </a:r>
          </a:p>
        </p:txBody>
      </p:sp>
      <p:sp>
        <p:nvSpPr>
          <p:cNvPr id="47" name="Rectangle 43"/>
          <p:cNvSpPr>
            <a:spLocks noChangeArrowheads="1"/>
          </p:cNvSpPr>
          <p:nvPr/>
        </p:nvSpPr>
        <p:spPr bwMode="auto">
          <a:xfrm>
            <a:off x="3932238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M</a:t>
            </a:r>
          </a:p>
        </p:txBody>
      </p:sp>
      <p:sp>
        <p:nvSpPr>
          <p:cNvPr id="48" name="Rectangle 44"/>
          <p:cNvSpPr>
            <a:spLocks noChangeArrowheads="1"/>
          </p:cNvSpPr>
          <p:nvPr/>
        </p:nvSpPr>
        <p:spPr bwMode="auto">
          <a:xfrm>
            <a:off x="4424607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O</a:t>
            </a:r>
          </a:p>
        </p:txBody>
      </p:sp>
      <p:sp>
        <p:nvSpPr>
          <p:cNvPr id="49" name="Rectangle 45"/>
          <p:cNvSpPr>
            <a:spLocks noChangeArrowheads="1"/>
          </p:cNvSpPr>
          <p:nvPr/>
        </p:nvSpPr>
        <p:spPr bwMode="auto">
          <a:xfrm>
            <a:off x="4916976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5409346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S</a:t>
            </a:r>
          </a:p>
        </p:txBody>
      </p:sp>
      <p:sp>
        <p:nvSpPr>
          <p:cNvPr id="51" name="Rectangle 47"/>
          <p:cNvSpPr>
            <a:spLocks noChangeArrowheads="1"/>
          </p:cNvSpPr>
          <p:nvPr/>
        </p:nvSpPr>
        <p:spPr bwMode="auto">
          <a:xfrm>
            <a:off x="5901715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51"/>
              <p:cNvSpPr txBox="1">
                <a:spLocks noChangeArrowheads="1"/>
              </p:cNvSpPr>
              <p:nvPr/>
            </p:nvSpPr>
            <p:spPr bwMode="auto">
              <a:xfrm>
                <a:off x="7753350" y="5640387"/>
                <a:ext cx="704850" cy="33855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523315" name="Text 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53350" y="5640387"/>
                <a:ext cx="704850" cy="338554"/>
              </a:xfrm>
              <a:prstGeom prst="rect">
                <a:avLst/>
              </a:prstGeom>
              <a:blipFill rotWithShape="0">
                <a:blip r:embed="rId3"/>
                <a:stretch>
                  <a:fillRect b="-8621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52"/>
              <p:cNvSpPr txBox="1">
                <a:spLocks noChangeArrowheads="1"/>
              </p:cNvSpPr>
              <p:nvPr/>
            </p:nvSpPr>
            <p:spPr bwMode="auto">
              <a:xfrm>
                <a:off x="7742238" y="4997450"/>
                <a:ext cx="944562" cy="33855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523316" name="Text 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2238" y="4997450"/>
                <a:ext cx="944562" cy="338554"/>
              </a:xfrm>
              <a:prstGeom prst="rect">
                <a:avLst/>
              </a:prstGeom>
              <a:blipFill rotWithShape="0">
                <a:blip r:embed="rId4"/>
                <a:stretch>
                  <a:fillRect b="-10526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53"/>
              <p:cNvSpPr txBox="1">
                <a:spLocks noChangeArrowheads="1"/>
              </p:cNvSpPr>
              <p:nvPr/>
            </p:nvSpPr>
            <p:spPr bwMode="auto">
              <a:xfrm>
                <a:off x="7743825" y="4375150"/>
                <a:ext cx="638175" cy="33855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523317" name="Text 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3825" y="4375150"/>
                <a:ext cx="638175" cy="338554"/>
              </a:xfrm>
              <a:prstGeom prst="rect">
                <a:avLst/>
              </a:prstGeom>
              <a:blipFill rotWithShape="0">
                <a:blip r:embed="rId5"/>
                <a:stretch>
                  <a:fillRect b="-10526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Box 7"/>
              <p:cNvSpPr txBox="1">
                <a:spLocks noChangeArrowheads="1"/>
              </p:cNvSpPr>
              <p:nvPr/>
            </p:nvSpPr>
            <p:spPr bwMode="auto">
              <a:xfrm>
                <a:off x="609600" y="927538"/>
                <a:ext cx="3886200" cy="25442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Mergesort(</a:t>
                </a:r>
                <a14:m>
                  <m:oMath xmlns:m="http://schemas.openxmlformats.org/officeDocument/2006/math"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return</a:t>
                </a: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𝑞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𝑝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)/2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 call: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,1,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6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927538"/>
                <a:ext cx="3886200" cy="25442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10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Quicksort: The “dual” of merge sort</a:t>
            </a:r>
            <a:endParaRPr lang="en-US" alt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DD33A-EA91-4936-AF9E-93C3A2AC898C}" type="slidenum">
              <a:rPr lang="en-US" altLang="en-US"/>
              <a:pPr/>
              <a:t>3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7"/>
              <p:cNvSpPr txBox="1">
                <a:spLocks noChangeArrowheads="1"/>
              </p:cNvSpPr>
              <p:nvPr/>
            </p:nvSpPr>
            <p:spPr bwMode="auto">
              <a:xfrm>
                <a:off x="609600" y="927538"/>
                <a:ext cx="3886200" cy="25442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Mergesort(</a:t>
                </a:r>
                <a14:m>
                  <m:oMath xmlns:m="http://schemas.openxmlformats.org/officeDocument/2006/math"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return</a:t>
                </a: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𝑞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𝑝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)/2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 call: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,1,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927538"/>
                <a:ext cx="3886200" cy="25442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904037" y="5719026"/>
            <a:ext cx="990600" cy="33855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 dirty="0" smtClean="0"/>
              <a:t>combine</a:t>
            </a:r>
            <a:endParaRPr kumimoji="0" lang="en-US" altLang="en-US" dirty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915150" y="5071751"/>
            <a:ext cx="838200" cy="384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 dirty="0"/>
              <a:t>sort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6904037" y="4370387"/>
            <a:ext cx="1115837" cy="33855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 dirty="0" smtClean="0"/>
              <a:t>partition</a:t>
            </a:r>
            <a:endParaRPr kumimoji="0" lang="en-US" altLang="en-US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470392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962761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L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455130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2947500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O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3439869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3932238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4424607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4916976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H</a:t>
            </a: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5409346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M</a:t>
            </a: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5901715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S</a:t>
            </a:r>
          </a:p>
        </p:txBody>
      </p:sp>
      <p:sp>
        <p:nvSpPr>
          <p:cNvPr id="42" name="Rectangle 38"/>
          <p:cNvSpPr>
            <a:spLocks noChangeArrowheads="1"/>
          </p:cNvSpPr>
          <p:nvPr/>
        </p:nvSpPr>
        <p:spPr bwMode="auto">
          <a:xfrm>
            <a:off x="1470391" y="568911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1962760" y="568911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2455129" y="568911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H</a:t>
            </a:r>
          </a:p>
        </p:txBody>
      </p:sp>
      <p:sp>
        <p:nvSpPr>
          <p:cNvPr id="45" name="Rectangle 41"/>
          <p:cNvSpPr>
            <a:spLocks noChangeArrowheads="1"/>
          </p:cNvSpPr>
          <p:nvPr/>
        </p:nvSpPr>
        <p:spPr bwMode="auto">
          <a:xfrm>
            <a:off x="2947499" y="568911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46" name="Rectangle 42"/>
          <p:cNvSpPr>
            <a:spLocks noChangeArrowheads="1"/>
          </p:cNvSpPr>
          <p:nvPr/>
        </p:nvSpPr>
        <p:spPr bwMode="auto">
          <a:xfrm>
            <a:off x="3439868" y="568911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L</a:t>
            </a:r>
          </a:p>
        </p:txBody>
      </p:sp>
      <p:sp>
        <p:nvSpPr>
          <p:cNvPr id="47" name="Rectangle 43"/>
          <p:cNvSpPr>
            <a:spLocks noChangeArrowheads="1"/>
          </p:cNvSpPr>
          <p:nvPr/>
        </p:nvSpPr>
        <p:spPr bwMode="auto">
          <a:xfrm>
            <a:off x="3932237" y="568911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M</a:t>
            </a:r>
          </a:p>
        </p:txBody>
      </p:sp>
      <p:sp>
        <p:nvSpPr>
          <p:cNvPr id="48" name="Rectangle 44"/>
          <p:cNvSpPr>
            <a:spLocks noChangeArrowheads="1"/>
          </p:cNvSpPr>
          <p:nvPr/>
        </p:nvSpPr>
        <p:spPr bwMode="auto">
          <a:xfrm>
            <a:off x="4424606" y="568911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O</a:t>
            </a:r>
          </a:p>
        </p:txBody>
      </p:sp>
      <p:sp>
        <p:nvSpPr>
          <p:cNvPr id="49" name="Rectangle 45"/>
          <p:cNvSpPr>
            <a:spLocks noChangeArrowheads="1"/>
          </p:cNvSpPr>
          <p:nvPr/>
        </p:nvSpPr>
        <p:spPr bwMode="auto">
          <a:xfrm>
            <a:off x="4916975" y="568911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5409345" y="568911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S</a:t>
            </a:r>
          </a:p>
        </p:txBody>
      </p:sp>
      <p:sp>
        <p:nvSpPr>
          <p:cNvPr id="51" name="Rectangle 47"/>
          <p:cNvSpPr>
            <a:spLocks noChangeArrowheads="1"/>
          </p:cNvSpPr>
          <p:nvPr/>
        </p:nvSpPr>
        <p:spPr bwMode="auto">
          <a:xfrm>
            <a:off x="5901714" y="568911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51"/>
              <p:cNvSpPr txBox="1">
                <a:spLocks noChangeArrowheads="1"/>
              </p:cNvSpPr>
              <p:nvPr/>
            </p:nvSpPr>
            <p:spPr bwMode="auto">
              <a:xfrm>
                <a:off x="7820846" y="5731247"/>
                <a:ext cx="704850" cy="33855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52" name="Text 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0846" y="5731247"/>
                <a:ext cx="704850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52"/>
              <p:cNvSpPr txBox="1">
                <a:spLocks noChangeArrowheads="1"/>
              </p:cNvSpPr>
              <p:nvPr/>
            </p:nvSpPr>
            <p:spPr bwMode="auto">
              <a:xfrm>
                <a:off x="7748227" y="5094561"/>
                <a:ext cx="944562" cy="33855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53" name="Text 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8227" y="5094561"/>
                <a:ext cx="944562" cy="338554"/>
              </a:xfrm>
              <a:prstGeom prst="rect">
                <a:avLst/>
              </a:prstGeom>
              <a:blipFill rotWithShape="0">
                <a:blip r:embed="rId5"/>
                <a:stretch>
                  <a:fillRect b="-10526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53"/>
              <p:cNvSpPr txBox="1">
                <a:spLocks noChangeArrowheads="1"/>
              </p:cNvSpPr>
              <p:nvPr/>
            </p:nvSpPr>
            <p:spPr bwMode="auto">
              <a:xfrm>
                <a:off x="7854184" y="4365685"/>
                <a:ext cx="638175" cy="33855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54" name="Text 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54184" y="4365685"/>
                <a:ext cx="638175" cy="338554"/>
              </a:xfrm>
              <a:prstGeom prst="rect">
                <a:avLst/>
              </a:prstGeom>
              <a:blipFill rotWithShape="0">
                <a:blip r:embed="rId6"/>
                <a:stretch>
                  <a:fillRect b="-8621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7"/>
              <p:cNvSpPr txBox="1">
                <a:spLocks noChangeArrowheads="1"/>
              </p:cNvSpPr>
              <p:nvPr/>
            </p:nvSpPr>
            <p:spPr bwMode="auto">
              <a:xfrm>
                <a:off x="4606159" y="927538"/>
                <a:ext cx="3886200" cy="22493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Quicksort</a:t>
                </a:r>
                <a:r>
                  <a:rPr lang="en-US" alt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return</a:t>
                </a: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b="1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Quicksort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Quicksort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 call: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Quicksort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,1,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6159" y="927538"/>
                <a:ext cx="3886200" cy="2249334"/>
              </a:xfrm>
              <a:prstGeom prst="rect">
                <a:avLst/>
              </a:prstGeom>
              <a:blipFill rotWithShape="0">
                <a:blip r:embed="rId7"/>
                <a:stretch>
                  <a:fillRect b="-271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38"/>
          <p:cNvSpPr>
            <a:spLocks noChangeArrowheads="1"/>
          </p:cNvSpPr>
          <p:nvPr/>
        </p:nvSpPr>
        <p:spPr bwMode="auto">
          <a:xfrm>
            <a:off x="1224207" y="4407873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7" name="Rectangle 39"/>
          <p:cNvSpPr>
            <a:spLocks noChangeArrowheads="1"/>
          </p:cNvSpPr>
          <p:nvPr/>
        </p:nvSpPr>
        <p:spPr bwMode="auto">
          <a:xfrm>
            <a:off x="1716576" y="4407873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L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58" name="Rectangle 40"/>
          <p:cNvSpPr>
            <a:spLocks noChangeArrowheads="1"/>
          </p:cNvSpPr>
          <p:nvPr/>
        </p:nvSpPr>
        <p:spPr bwMode="auto">
          <a:xfrm>
            <a:off x="2208945" y="4407873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G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59" name="Rectangle 41"/>
          <p:cNvSpPr>
            <a:spLocks noChangeArrowheads="1"/>
          </p:cNvSpPr>
          <p:nvPr/>
        </p:nvSpPr>
        <p:spPr bwMode="auto">
          <a:xfrm>
            <a:off x="2701315" y="4407873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60" name="Rectangle 42"/>
          <p:cNvSpPr>
            <a:spLocks noChangeArrowheads="1"/>
          </p:cNvSpPr>
          <p:nvPr/>
        </p:nvSpPr>
        <p:spPr bwMode="auto">
          <a:xfrm>
            <a:off x="3193684" y="4407873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H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61" name="Rectangle 43"/>
          <p:cNvSpPr>
            <a:spLocks noChangeArrowheads="1"/>
          </p:cNvSpPr>
          <p:nvPr/>
        </p:nvSpPr>
        <p:spPr bwMode="auto">
          <a:xfrm>
            <a:off x="3932238" y="4407726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M</a:t>
            </a:r>
          </a:p>
        </p:txBody>
      </p:sp>
      <p:sp>
        <p:nvSpPr>
          <p:cNvPr id="62" name="Rectangle 44"/>
          <p:cNvSpPr>
            <a:spLocks noChangeArrowheads="1"/>
          </p:cNvSpPr>
          <p:nvPr/>
        </p:nvSpPr>
        <p:spPr bwMode="auto">
          <a:xfrm>
            <a:off x="4670791" y="4407873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O</a:t>
            </a:r>
          </a:p>
        </p:txBody>
      </p:sp>
      <p:sp>
        <p:nvSpPr>
          <p:cNvPr id="63" name="Rectangle 45"/>
          <p:cNvSpPr>
            <a:spLocks noChangeArrowheads="1"/>
          </p:cNvSpPr>
          <p:nvPr/>
        </p:nvSpPr>
        <p:spPr bwMode="auto">
          <a:xfrm>
            <a:off x="5163160" y="4407873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64" name="Rectangle 46"/>
          <p:cNvSpPr>
            <a:spLocks noChangeArrowheads="1"/>
          </p:cNvSpPr>
          <p:nvPr/>
        </p:nvSpPr>
        <p:spPr bwMode="auto">
          <a:xfrm>
            <a:off x="5655530" y="4407873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T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65" name="Rectangle 47"/>
          <p:cNvSpPr>
            <a:spLocks noChangeArrowheads="1"/>
          </p:cNvSpPr>
          <p:nvPr/>
        </p:nvSpPr>
        <p:spPr bwMode="auto">
          <a:xfrm>
            <a:off x="6147899" y="4407873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S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66" name="Rectangle 38"/>
          <p:cNvSpPr>
            <a:spLocks noChangeArrowheads="1"/>
          </p:cNvSpPr>
          <p:nvPr/>
        </p:nvSpPr>
        <p:spPr bwMode="auto">
          <a:xfrm>
            <a:off x="1224207" y="5048566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67" name="Rectangle 39"/>
          <p:cNvSpPr>
            <a:spLocks noChangeArrowheads="1"/>
          </p:cNvSpPr>
          <p:nvPr/>
        </p:nvSpPr>
        <p:spPr bwMode="auto">
          <a:xfrm>
            <a:off x="1716576" y="5048566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68" name="Rectangle 40"/>
          <p:cNvSpPr>
            <a:spLocks noChangeArrowheads="1"/>
          </p:cNvSpPr>
          <p:nvPr/>
        </p:nvSpPr>
        <p:spPr bwMode="auto">
          <a:xfrm>
            <a:off x="2208945" y="5048566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H</a:t>
            </a:r>
          </a:p>
        </p:txBody>
      </p:sp>
      <p:sp>
        <p:nvSpPr>
          <p:cNvPr id="69" name="Rectangle 41"/>
          <p:cNvSpPr>
            <a:spLocks noChangeArrowheads="1"/>
          </p:cNvSpPr>
          <p:nvPr/>
        </p:nvSpPr>
        <p:spPr bwMode="auto">
          <a:xfrm>
            <a:off x="2701315" y="5048566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70" name="Rectangle 42"/>
          <p:cNvSpPr>
            <a:spLocks noChangeArrowheads="1"/>
          </p:cNvSpPr>
          <p:nvPr/>
        </p:nvSpPr>
        <p:spPr bwMode="auto">
          <a:xfrm>
            <a:off x="3193684" y="5048566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L</a:t>
            </a:r>
          </a:p>
        </p:txBody>
      </p:sp>
      <p:sp>
        <p:nvSpPr>
          <p:cNvPr id="71" name="Rectangle 43"/>
          <p:cNvSpPr>
            <a:spLocks noChangeArrowheads="1"/>
          </p:cNvSpPr>
          <p:nvPr/>
        </p:nvSpPr>
        <p:spPr bwMode="auto">
          <a:xfrm>
            <a:off x="3932238" y="5048419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M</a:t>
            </a:r>
          </a:p>
        </p:txBody>
      </p:sp>
      <p:sp>
        <p:nvSpPr>
          <p:cNvPr id="72" name="Rectangle 44"/>
          <p:cNvSpPr>
            <a:spLocks noChangeArrowheads="1"/>
          </p:cNvSpPr>
          <p:nvPr/>
        </p:nvSpPr>
        <p:spPr bwMode="auto">
          <a:xfrm>
            <a:off x="4670791" y="5048566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O</a:t>
            </a:r>
          </a:p>
        </p:txBody>
      </p:sp>
      <p:sp>
        <p:nvSpPr>
          <p:cNvPr id="73" name="Rectangle 45"/>
          <p:cNvSpPr>
            <a:spLocks noChangeArrowheads="1"/>
          </p:cNvSpPr>
          <p:nvPr/>
        </p:nvSpPr>
        <p:spPr bwMode="auto">
          <a:xfrm>
            <a:off x="5163160" y="5048566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74" name="Rectangle 46"/>
          <p:cNvSpPr>
            <a:spLocks noChangeArrowheads="1"/>
          </p:cNvSpPr>
          <p:nvPr/>
        </p:nvSpPr>
        <p:spPr bwMode="auto">
          <a:xfrm>
            <a:off x="5655530" y="5048566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S</a:t>
            </a:r>
          </a:p>
        </p:txBody>
      </p:sp>
      <p:sp>
        <p:nvSpPr>
          <p:cNvPr id="75" name="Rectangle 47"/>
          <p:cNvSpPr>
            <a:spLocks noChangeArrowheads="1"/>
          </p:cNvSpPr>
          <p:nvPr/>
        </p:nvSpPr>
        <p:spPr bwMode="auto">
          <a:xfrm>
            <a:off x="6147899" y="5048566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69150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with the last element as the pivot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4</a:t>
            </a:fld>
            <a:endParaRPr lang="en-US" altLang="en-US" sz="140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490" y="963336"/>
            <a:ext cx="3871476" cy="982439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54" y="2064986"/>
            <a:ext cx="4516375" cy="3901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7"/>
              <p:cNvSpPr txBox="1">
                <a:spLocks noChangeArrowheads="1"/>
              </p:cNvSpPr>
              <p:nvPr/>
            </p:nvSpPr>
            <p:spPr bwMode="auto">
              <a:xfrm>
                <a:off x="388617" y="2282172"/>
                <a:ext cx="3950611" cy="28270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  <a:endParaRPr lang="en-US" altLang="en-US" b="1" u="sng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𝑖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−1</m:t>
                      </m:r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</m:t>
                    </m:r>
                  </m:oMath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i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exchange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i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with</a:t>
                </a:r>
                <a:r>
                  <a:rPr lang="en-US" altLang="en-US" i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en-US" b="0" i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exchange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𝑟</m:t>
                        </m:r>
                      </m:e>
                    </m:d>
                  </m:oMath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617" y="2282172"/>
                <a:ext cx="3950611" cy="2827056"/>
              </a:xfrm>
              <a:prstGeom prst="rect">
                <a:avLst/>
              </a:prstGeom>
              <a:blipFill rotWithShape="0">
                <a:blip r:embed="rId4"/>
                <a:stretch>
                  <a:fillRect b="-431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8617" y="5612235"/>
                <a:ext cx="46594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solidFill>
                      <a:schemeClr val="tx1"/>
                    </a:solidFill>
                  </a:rPr>
                  <a:t>Time: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 smtClean="0">
                  <a:solidFill>
                    <a:schemeClr val="tx1"/>
                  </a:solidFill>
                </a:endParaRPr>
              </a:p>
              <a:p>
                <a:r>
                  <a:rPr lang="en-US" sz="1800" dirty="0" smtClean="0">
                    <a:solidFill>
                      <a:schemeClr val="tx1"/>
                    </a:solidFill>
                  </a:rPr>
                  <a:t>Working space: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</a:rPr>
                  <a:t>  (in-place algorithm)</a:t>
                </a: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17" y="5612235"/>
                <a:ext cx="4659481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1178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50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Pivot selection is crucial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251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Running time.</a:t>
                </a:r>
              </a:p>
              <a:p>
                <a:pPr lvl="1"/>
                <a:r>
                  <a:rPr lang="en-US" altLang="en-US" dirty="0">
                    <a:solidFill>
                      <a:schemeClr val="hlink"/>
                    </a:solidFill>
                  </a:rPr>
                  <a:t>[Best case.]</a:t>
                </a:r>
                <a:r>
                  <a:rPr lang="en-US" altLang="en-US" dirty="0"/>
                  <a:t>  </a:t>
                </a:r>
                <a:r>
                  <a:rPr lang="en-US" altLang="en-US" dirty="0">
                    <a:solidFill>
                      <a:schemeClr val="bg2"/>
                    </a:solidFill>
                  </a:rPr>
                  <a:t>Select the median element as the </a:t>
                </a:r>
                <a:r>
                  <a:rPr lang="en-US" altLang="en-US" dirty="0" smtClean="0">
                    <a:solidFill>
                      <a:schemeClr val="bg2"/>
                    </a:solidFill>
                  </a:rPr>
                  <a:t>pivot: </a:t>
                </a:r>
                <a:r>
                  <a:rPr lang="en-US" altLang="en-US" dirty="0">
                    <a:solidFill>
                      <a:schemeClr val="bg2"/>
                    </a:solidFill>
                  </a:rPr>
                  <a:t>quicksort </a:t>
                </a:r>
                <a:r>
                  <a:rPr lang="en-US" altLang="en-US" dirty="0" smtClean="0">
                    <a:solidFill>
                      <a:schemeClr val="bg2"/>
                    </a:solidFill>
                  </a:rPr>
                  <a:t>runs in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sym typeface="Symbol" pitchFamily="92" charset="2"/>
                  </a:rPr>
                  <a:t> time.</a:t>
                </a:r>
                <a:endParaRPr lang="en-US" altLang="en-US" dirty="0">
                  <a:solidFill>
                    <a:schemeClr val="bg2"/>
                  </a:solidFill>
                  <a:sym typeface="Symbol" pitchFamily="92" charset="2"/>
                </a:endParaRPr>
              </a:p>
              <a:p>
                <a:pPr lvl="1"/>
                <a:r>
                  <a:rPr lang="en-US" altLang="en-US" dirty="0">
                    <a:solidFill>
                      <a:schemeClr val="hlink"/>
                    </a:solidFill>
                  </a:rPr>
                  <a:t>[Worst case.]</a:t>
                </a:r>
                <a:r>
                  <a:rPr lang="en-US" altLang="en-US" dirty="0"/>
                  <a:t>  </a:t>
                </a:r>
                <a:r>
                  <a:rPr lang="en-US" altLang="en-US" dirty="0">
                    <a:solidFill>
                      <a:schemeClr val="bg2"/>
                    </a:solidFill>
                  </a:rPr>
                  <a:t>Select the </a:t>
                </a:r>
                <a:r>
                  <a:rPr lang="en-US" altLang="en-US" dirty="0" smtClean="0">
                    <a:solidFill>
                      <a:schemeClr val="bg2"/>
                    </a:solidFill>
                  </a:rPr>
                  <a:t>smallest (or the largest) </a:t>
                </a:r>
                <a:r>
                  <a:rPr lang="en-US" altLang="en-US" dirty="0">
                    <a:solidFill>
                      <a:schemeClr val="bg2"/>
                    </a:solidFill>
                  </a:rPr>
                  <a:t>element as the </a:t>
                </a:r>
                <a:r>
                  <a:rPr lang="en-US" altLang="en-US" dirty="0" smtClean="0">
                    <a:solidFill>
                      <a:schemeClr val="bg2"/>
                    </a:solidFill>
                  </a:rPr>
                  <a:t>pivot: </a:t>
                </a:r>
                <a:r>
                  <a:rPr lang="en-US" altLang="en-US" dirty="0">
                    <a:solidFill>
                      <a:schemeClr val="bg2"/>
                    </a:solidFill>
                  </a:rPr>
                  <a:t>quicksort </a:t>
                </a:r>
                <a:r>
                  <a:rPr lang="en-US" altLang="en-US" dirty="0" smtClean="0">
                    <a:solidFill>
                      <a:schemeClr val="bg2"/>
                    </a:solidFill>
                  </a:rPr>
                  <a:t>runs in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sym typeface="Symbol" pitchFamily="92" charset="2"/>
                  </a:rPr>
                  <a:t> time.</a:t>
                </a:r>
                <a:endParaRPr lang="en-US" altLang="en-US" dirty="0">
                  <a:solidFill>
                    <a:schemeClr val="bg2"/>
                  </a:solidFill>
                  <a:sym typeface="Symbol" pitchFamily="92" charset="2"/>
                </a:endParaRPr>
              </a:p>
              <a:p>
                <a:r>
                  <a:rPr lang="en-US" dirty="0" smtClean="0"/>
                  <a:t>Q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How to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find the median element?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A: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Sort?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 smtClean="0"/>
                  <a:t>A: </a:t>
                </a:r>
                <a:r>
                  <a:rPr lang="en-US" altLang="en-US" dirty="0" smtClean="0">
                    <a:solidFill>
                      <a:schemeClr val="bg2"/>
                    </a:solidFill>
                  </a:rPr>
                  <a:t>Randomly choose an element as the pivot! 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pPr/>
                <a:r>
                  <a:rPr lang="en-US" altLang="en-US" dirty="0" smtClean="0"/>
                  <a:t>Intuition: </a:t>
                </a:r>
                <a:r>
                  <a:rPr lang="en-US" altLang="en-US" dirty="0" smtClean="0">
                    <a:solidFill>
                      <a:schemeClr val="bg2"/>
                    </a:solidFill>
                    <a:sym typeface="Symbol" pitchFamily="92" charset="2"/>
                  </a:rPr>
                  <a:t>A randomly selected pivot </a:t>
                </a:r>
                <a:r>
                  <a:rPr lang="en-US" altLang="en-US" dirty="0">
                    <a:solidFill>
                      <a:schemeClr val="bg2"/>
                    </a:solidFill>
                    <a:sym typeface="Symbol" pitchFamily="92" charset="2"/>
                  </a:rPr>
                  <a:t>“roughly</a:t>
                </a:r>
                <a:r>
                  <a:rPr lang="en-US" altLang="en-US" dirty="0" smtClean="0">
                    <a:solidFill>
                      <a:schemeClr val="bg2"/>
                    </a:solidFill>
                    <a:sym typeface="Symbol" pitchFamily="92" charset="2"/>
                  </a:rPr>
                  <a:t>” partitions the array as 25% vs 75%, so we have the recurrence </a:t>
                </a:r>
                <a:br>
                  <a:rPr lang="en-US" altLang="en-US" dirty="0" smtClean="0">
                    <a:solidFill>
                      <a:schemeClr val="bg2"/>
                    </a:solidFill>
                    <a:sym typeface="Symbol" pitchFamily="92" charset="2"/>
                  </a:rPr>
                </a:br>
                <a:r>
                  <a:rPr lang="en-US" altLang="en-US" dirty="0" smtClean="0">
                    <a:solidFill>
                      <a:schemeClr val="bg2"/>
                    </a:solidFill>
                    <a:sym typeface="Symbol" pitchFamily="92" charset="2"/>
                  </a:rPr>
                  <a:t/>
                </a:r>
                <a:br>
                  <a:rPr lang="en-US" altLang="en-US" dirty="0" smtClean="0">
                    <a:solidFill>
                      <a:schemeClr val="bg2"/>
                    </a:solidFill>
                    <a:sym typeface="Symbol" pitchFamily="92" charset="2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𝑇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𝑛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=</m:t>
                      </m:r>
                      <m:r>
                        <a:rPr lang="en-US" alt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𝑇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</m:ctrlPr>
                            </m:fPr>
                            <m:num>
                              <m:r>
                                <a:rPr lang="en-US" alt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𝑛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+</m:t>
                      </m:r>
                      <m:r>
                        <a:rPr lang="en-US" alt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𝑇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</m:ctrlPr>
                            </m:fPr>
                            <m:num>
                              <m:r>
                                <a:rPr lang="en-US" alt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𝑛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+</m:t>
                      </m:r>
                      <m:r>
                        <a:rPr lang="en-US" alt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𝑂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r>
                  <a:rPr lang="en-US" altLang="en-US" b="0" dirty="0" smtClean="0">
                    <a:solidFill>
                      <a:schemeClr val="bg2"/>
                    </a:solidFill>
                    <a:sym typeface="Symbol" pitchFamily="92" charset="2"/>
                  </a:rPr>
                  <a:t/>
                </a:r>
                <a:br>
                  <a:rPr lang="en-US" altLang="en-US" b="0" dirty="0" smtClean="0">
                    <a:solidFill>
                      <a:schemeClr val="bg2"/>
                    </a:solidFill>
                    <a:sym typeface="Symbol" pitchFamily="92" charset="2"/>
                  </a:rPr>
                </a:br>
                <a:r>
                  <a:rPr lang="en-US" altLang="en-US" b="0" dirty="0" smtClean="0">
                    <a:solidFill>
                      <a:schemeClr val="bg2"/>
                    </a:solidFill>
                    <a:sym typeface="Symbol" pitchFamily="92" charset="2"/>
                  </a:rPr>
                  <a:t/>
                </a:r>
                <a:br>
                  <a:rPr lang="en-US" altLang="en-US" b="0" dirty="0" smtClean="0">
                    <a:solidFill>
                      <a:schemeClr val="bg2"/>
                    </a:solidFill>
                    <a:sym typeface="Symbol" pitchFamily="92" charset="2"/>
                  </a:rPr>
                </a:br>
                <a:r>
                  <a:rPr lang="en-US" altLang="en-US" dirty="0" smtClean="0">
                    <a:solidFill>
                      <a:schemeClr val="bg2"/>
                    </a:solidFill>
                    <a:sym typeface="Symbol" pitchFamily="92" charset="2"/>
                  </a:rPr>
                  <a:t>which solves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𝑇</m:t>
                    </m:r>
                    <m:d>
                      <m:d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𝑛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=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𝑂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(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𝑛</m:t>
                    </m:r>
                    <m:func>
                      <m:func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log</m:t>
                        </m:r>
                      </m:fName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𝑛</m:t>
                        </m:r>
                      </m:e>
                    </m:func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)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sym typeface="Symbol" pitchFamily="92" charset="2"/>
                  </a:rPr>
                  <a:t>. (See next page.)</a:t>
                </a:r>
                <a:endParaRPr lang="en-US" altLang="en-US" dirty="0">
                  <a:solidFill>
                    <a:schemeClr val="bg2"/>
                  </a:solidFill>
                  <a:sym typeface="Symbol" pitchFamily="92" charset="2"/>
                </a:endParaRPr>
              </a:p>
            </p:txBody>
          </p:sp>
        </mc:Choice>
        <mc:Fallback xmlns="">
          <p:sp>
            <p:nvSpPr>
              <p:cNvPr id="8325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 r="-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6D67C-3DB0-44CE-8862-275575D24514}" type="slidenum">
              <a:rPr lang="en-US" altLang="en-US"/>
              <a:pPr/>
              <a:t>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6848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1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the recurrence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6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86000" y="822121"/>
                <a:ext cx="4572000" cy="71474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𝑇</m:t>
                      </m:r>
                      <m:d>
                        <m:dPr>
                          <m:ctrlPr>
                            <a:rPr lang="en-US" altLang="en-US" sz="1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dPr>
                        <m:e>
                          <m:r>
                            <a:rPr lang="en-US" altLang="en-US" sz="1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𝑛</m:t>
                          </m:r>
                        </m:e>
                      </m:d>
                      <m:r>
                        <a:rPr lang="en-US" altLang="en-US" sz="1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=</m:t>
                      </m:r>
                      <m:r>
                        <a:rPr lang="en-US" altLang="en-US" sz="1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𝑇</m:t>
                      </m:r>
                      <m:d>
                        <m:dPr>
                          <m:ctrlPr>
                            <a:rPr lang="en-US" altLang="en-US" sz="1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1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1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en-US" sz="1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en-US" sz="1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𝑛</m:t>
                          </m:r>
                        </m:e>
                      </m:d>
                      <m:r>
                        <a:rPr lang="en-US" altLang="en-US" sz="1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+</m:t>
                      </m:r>
                      <m:r>
                        <a:rPr lang="en-US" altLang="en-US" sz="1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𝑇</m:t>
                      </m:r>
                      <m:d>
                        <m:dPr>
                          <m:ctrlPr>
                            <a:rPr lang="en-US" altLang="en-US" sz="1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1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1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en-US" sz="1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en-US" sz="1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𝑛</m:t>
                          </m:r>
                        </m:e>
                      </m:d>
                      <m:r>
                        <a:rPr lang="en-US" altLang="en-US" sz="1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+</m:t>
                      </m:r>
                      <m:r>
                        <a:rPr lang="en-US" altLang="en-US" sz="1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𝑂</m:t>
                      </m:r>
                      <m:d>
                        <m:dPr>
                          <m:ctrlPr>
                            <a:rPr lang="en-US" altLang="en-US" sz="1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dPr>
                        <m:e>
                          <m:r>
                            <a:rPr lang="en-US" altLang="en-US" sz="1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r>
                  <a:rPr lang="en-US" altLang="en-US" sz="1800" dirty="0">
                    <a:solidFill>
                      <a:schemeClr val="bg2"/>
                    </a:solidFill>
                    <a:sym typeface="Symbol" pitchFamily="92" charset="2"/>
                  </a:rPr>
                  <a:t/>
                </a:r>
                <a:br>
                  <a:rPr lang="en-US" altLang="en-US" sz="1800" dirty="0">
                    <a:solidFill>
                      <a:schemeClr val="bg2"/>
                    </a:solidFill>
                    <a:sym typeface="Symbol" pitchFamily="92" charset="2"/>
                  </a:rPr>
                </a:br>
                <a:endParaRPr lang="en-US" sz="1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822121"/>
                <a:ext cx="4572000" cy="7147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3"/>
              <p:cNvSpPr txBox="1">
                <a:spLocks noChangeArrowheads="1"/>
              </p:cNvSpPr>
              <p:nvPr/>
            </p:nvSpPr>
            <p:spPr bwMode="auto">
              <a:xfrm>
                <a:off x="3135313" y="1869665"/>
                <a:ext cx="952500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48537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5313" y="1869665"/>
                <a:ext cx="952500" cy="339196"/>
              </a:xfrm>
              <a:prstGeom prst="rect">
                <a:avLst/>
              </a:prstGeom>
              <a:blipFill rotWithShape="0">
                <a:blip r:embed="rId4"/>
                <a:stretch>
                  <a:fillRect b="-12727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4"/>
              <p:cNvSpPr txBox="1">
                <a:spLocks noChangeArrowheads="1"/>
              </p:cNvSpPr>
              <p:nvPr/>
            </p:nvSpPr>
            <p:spPr bwMode="auto">
              <a:xfrm>
                <a:off x="4495800" y="2672940"/>
                <a:ext cx="914400" cy="64620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0"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alt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0" lang="en-US" altLang="en-US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kumimoji="0" lang="en-US" alt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7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5800" y="2672940"/>
                <a:ext cx="914400" cy="6462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5"/>
              <p:cNvSpPr txBox="1">
                <a:spLocks noChangeArrowheads="1"/>
              </p:cNvSpPr>
              <p:nvPr/>
            </p:nvSpPr>
            <p:spPr bwMode="auto">
              <a:xfrm>
                <a:off x="1843088" y="2685640"/>
                <a:ext cx="900112" cy="64620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0"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alt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en-US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kumimoji="0" lang="en-US" alt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8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3088" y="2685640"/>
                <a:ext cx="900112" cy="6462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AutoShape 6"/>
          <p:cNvCxnSpPr>
            <a:cxnSpLocks noChangeShapeType="1"/>
            <a:stCxn id="6" idx="2"/>
            <a:endCxn id="8" idx="0"/>
          </p:cNvCxnSpPr>
          <p:nvPr/>
        </p:nvCxnSpPr>
        <p:spPr bwMode="auto">
          <a:xfrm flipH="1">
            <a:off x="2293144" y="2208861"/>
            <a:ext cx="1318419" cy="4767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2"/>
            <a:endCxn id="7" idx="0"/>
          </p:cNvCxnSpPr>
          <p:nvPr/>
        </p:nvCxnSpPr>
        <p:spPr bwMode="auto">
          <a:xfrm>
            <a:off x="3611563" y="2208861"/>
            <a:ext cx="1341437" cy="4640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5108575" y="3887946"/>
                <a:ext cx="911225" cy="651205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0"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alt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kumimoji="0"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kumimoji="0" lang="en-US" alt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kumimoji="0"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kumimoji="0" lang="en-US" alt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1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8575" y="3887946"/>
                <a:ext cx="911225" cy="65120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9"/>
              <p:cNvSpPr txBox="1">
                <a:spLocks noChangeArrowheads="1"/>
              </p:cNvSpPr>
              <p:nvPr/>
            </p:nvSpPr>
            <p:spPr bwMode="auto">
              <a:xfrm>
                <a:off x="3810000" y="3900646"/>
                <a:ext cx="890588" cy="64620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0"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alt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kumimoji="0" lang="en-US" alt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kumimoji="0"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kumimoji="0" lang="en-US" alt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12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0" y="3900646"/>
                <a:ext cx="890588" cy="64620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AutoShape 10"/>
          <p:cNvCxnSpPr>
            <a:cxnSpLocks noChangeShapeType="1"/>
            <a:stCxn id="7" idx="2"/>
            <a:endCxn id="12" idx="0"/>
          </p:cNvCxnSpPr>
          <p:nvPr/>
        </p:nvCxnSpPr>
        <p:spPr bwMode="auto">
          <a:xfrm flipH="1">
            <a:off x="4255294" y="3319144"/>
            <a:ext cx="697706" cy="5815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" name="AutoShape 11"/>
          <p:cNvCxnSpPr>
            <a:cxnSpLocks noChangeShapeType="1"/>
            <a:stCxn id="7" idx="2"/>
            <a:endCxn id="11" idx="0"/>
          </p:cNvCxnSpPr>
          <p:nvPr/>
        </p:nvCxnSpPr>
        <p:spPr bwMode="auto">
          <a:xfrm>
            <a:off x="4953000" y="3319144"/>
            <a:ext cx="611188" cy="5688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2"/>
              <p:cNvSpPr txBox="1">
                <a:spLocks noChangeArrowheads="1"/>
              </p:cNvSpPr>
              <p:nvPr/>
            </p:nvSpPr>
            <p:spPr bwMode="auto">
              <a:xfrm>
                <a:off x="914400" y="3887946"/>
                <a:ext cx="928688" cy="64620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0"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alt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kumimoji="0" lang="en-US" alt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en-US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kumimoji="0"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kumimoji="0" lang="en-US" alt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15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3887946"/>
                <a:ext cx="928688" cy="64620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AutoShape 13"/>
          <p:cNvCxnSpPr>
            <a:cxnSpLocks noChangeShapeType="1"/>
            <a:stCxn id="8" idx="2"/>
            <a:endCxn id="15" idx="0"/>
          </p:cNvCxnSpPr>
          <p:nvPr/>
        </p:nvCxnSpPr>
        <p:spPr bwMode="auto">
          <a:xfrm flipH="1">
            <a:off x="1378744" y="3331844"/>
            <a:ext cx="914400" cy="5561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4"/>
              <p:cNvSpPr txBox="1">
                <a:spLocks noChangeArrowheads="1"/>
              </p:cNvSpPr>
              <p:nvPr/>
            </p:nvSpPr>
            <p:spPr bwMode="auto">
              <a:xfrm>
                <a:off x="2454275" y="3887946"/>
                <a:ext cx="898525" cy="64620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0"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alt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kumimoji="0" lang="en-US" alt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kumimoji="0"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kumimoji="0" lang="en-US" alt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17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4275" y="3887946"/>
                <a:ext cx="898525" cy="64620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AutoShape 15"/>
          <p:cNvCxnSpPr>
            <a:cxnSpLocks noChangeShapeType="1"/>
            <a:stCxn id="8" idx="2"/>
            <a:endCxn id="17" idx="0"/>
          </p:cNvCxnSpPr>
          <p:nvPr/>
        </p:nvCxnSpPr>
        <p:spPr bwMode="auto">
          <a:xfrm>
            <a:off x="2293144" y="3331844"/>
            <a:ext cx="610394" cy="5561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" name="AutoShape 17"/>
          <p:cNvCxnSpPr>
            <a:cxnSpLocks noChangeShapeType="1"/>
            <a:stCxn id="15" idx="2"/>
          </p:cNvCxnSpPr>
          <p:nvPr/>
        </p:nvCxnSpPr>
        <p:spPr bwMode="auto">
          <a:xfrm flipH="1">
            <a:off x="919958" y="4534150"/>
            <a:ext cx="458786" cy="11095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" name="AutoShape 19"/>
          <p:cNvCxnSpPr>
            <a:cxnSpLocks noChangeShapeType="1"/>
            <a:stCxn id="15" idx="2"/>
          </p:cNvCxnSpPr>
          <p:nvPr/>
        </p:nvCxnSpPr>
        <p:spPr bwMode="auto">
          <a:xfrm>
            <a:off x="1378744" y="4534150"/>
            <a:ext cx="228600" cy="11095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" name="AutoShape 21"/>
          <p:cNvCxnSpPr>
            <a:cxnSpLocks noChangeShapeType="1"/>
            <a:stCxn id="17" idx="2"/>
          </p:cNvCxnSpPr>
          <p:nvPr/>
        </p:nvCxnSpPr>
        <p:spPr bwMode="auto">
          <a:xfrm flipH="1">
            <a:off x="2455864" y="4534150"/>
            <a:ext cx="447674" cy="11222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" name="AutoShape 23"/>
          <p:cNvCxnSpPr>
            <a:cxnSpLocks noChangeShapeType="1"/>
            <a:stCxn id="17" idx="2"/>
          </p:cNvCxnSpPr>
          <p:nvPr/>
        </p:nvCxnSpPr>
        <p:spPr bwMode="auto">
          <a:xfrm>
            <a:off x="2903538" y="4534150"/>
            <a:ext cx="276225" cy="11222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" name="AutoShape 25"/>
          <p:cNvCxnSpPr>
            <a:cxnSpLocks noChangeShapeType="1"/>
            <a:stCxn id="12" idx="2"/>
          </p:cNvCxnSpPr>
          <p:nvPr/>
        </p:nvCxnSpPr>
        <p:spPr bwMode="auto">
          <a:xfrm flipH="1">
            <a:off x="3898108" y="4546850"/>
            <a:ext cx="357186" cy="11095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" name="AutoShape 27"/>
          <p:cNvCxnSpPr>
            <a:cxnSpLocks noChangeShapeType="1"/>
            <a:stCxn id="12" idx="2"/>
          </p:cNvCxnSpPr>
          <p:nvPr/>
        </p:nvCxnSpPr>
        <p:spPr bwMode="auto">
          <a:xfrm>
            <a:off x="4255294" y="4546850"/>
            <a:ext cx="312738" cy="11095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9"/>
          <p:cNvCxnSpPr>
            <a:cxnSpLocks noChangeShapeType="1"/>
            <a:stCxn id="11" idx="2"/>
          </p:cNvCxnSpPr>
          <p:nvPr/>
        </p:nvCxnSpPr>
        <p:spPr bwMode="auto">
          <a:xfrm flipH="1">
            <a:off x="5399088" y="4539151"/>
            <a:ext cx="165100" cy="1117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AutoShape 31"/>
          <p:cNvCxnSpPr>
            <a:cxnSpLocks noChangeShapeType="1"/>
            <a:stCxn id="11" idx="2"/>
          </p:cNvCxnSpPr>
          <p:nvPr/>
        </p:nvCxnSpPr>
        <p:spPr bwMode="auto">
          <a:xfrm>
            <a:off x="5564188" y="4539151"/>
            <a:ext cx="530225" cy="1117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32"/>
              <p:cNvSpPr txBox="1">
                <a:spLocks noChangeArrowheads="1"/>
              </p:cNvSpPr>
              <p:nvPr/>
            </p:nvSpPr>
            <p:spPr bwMode="auto">
              <a:xfrm>
                <a:off x="7148513" y="1937928"/>
                <a:ext cx="681037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85408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8513" y="1937928"/>
                <a:ext cx="681037" cy="33919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754063" y="4759484"/>
            <a:ext cx="5510212" cy="271462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34"/>
              <p:cNvSpPr txBox="1">
                <a:spLocks noChangeArrowheads="1"/>
              </p:cNvSpPr>
              <p:nvPr/>
            </p:nvSpPr>
            <p:spPr bwMode="auto">
              <a:xfrm>
                <a:off x="6905625" y="2826444"/>
                <a:ext cx="1157287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37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05625" y="2826444"/>
                <a:ext cx="1157287" cy="339196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7255326" y="4656296"/>
            <a:ext cx="11572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. . .</a:t>
            </a:r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6725101" y="1992961"/>
            <a:ext cx="0" cy="3536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6259512" y="3598657"/>
                <a:ext cx="931178" cy="3613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en-US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4/3</m:t>
                              </m:r>
                            </m:sub>
                          </m:sSub>
                        </m:fName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59512" y="3598657"/>
                <a:ext cx="931178" cy="361318"/>
              </a:xfrm>
              <a:prstGeom prst="rect">
                <a:avLst/>
              </a:prstGeom>
              <a:blipFill rotWithShape="0">
                <a:blip r:embed="rId21"/>
                <a:stretch>
                  <a:fillRect b="-5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Line 42"/>
          <p:cNvSpPr>
            <a:spLocks noChangeShapeType="1"/>
          </p:cNvSpPr>
          <p:nvPr/>
        </p:nvSpPr>
        <p:spPr bwMode="auto">
          <a:xfrm flipH="1">
            <a:off x="7081838" y="5679665"/>
            <a:ext cx="10874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 Box 43"/>
              <p:cNvSpPr txBox="1">
                <a:spLocks noChangeArrowheads="1"/>
              </p:cNvSpPr>
              <p:nvPr/>
            </p:nvSpPr>
            <p:spPr bwMode="auto">
              <a:xfrm>
                <a:off x="7025735" y="5756875"/>
                <a:ext cx="1157287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baseline="30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6" name="Text 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5735" y="5756875"/>
                <a:ext cx="1157287" cy="339196"/>
              </a:xfrm>
              <a:prstGeom prst="rect">
                <a:avLst/>
              </a:prstGeom>
              <a:blipFill rotWithShape="0">
                <a:blip r:embed="rId22"/>
                <a:stretch>
                  <a:fillRect b="-107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34"/>
              <p:cNvSpPr txBox="1">
                <a:spLocks noChangeArrowheads="1"/>
              </p:cNvSpPr>
              <p:nvPr/>
            </p:nvSpPr>
            <p:spPr bwMode="auto">
              <a:xfrm>
                <a:off x="6905625" y="4041450"/>
                <a:ext cx="1157287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7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05625" y="4041450"/>
                <a:ext cx="1157287" cy="339196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34"/>
              <p:cNvSpPr txBox="1">
                <a:spLocks noChangeArrowheads="1"/>
              </p:cNvSpPr>
              <p:nvPr/>
            </p:nvSpPr>
            <p:spPr bwMode="auto">
              <a:xfrm>
                <a:off x="6905625" y="5136998"/>
                <a:ext cx="1157287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8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05625" y="5136998"/>
                <a:ext cx="1157287" cy="339196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45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for Randomized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7848600" cy="1988191"/>
              </a:xfrm>
            </p:spPr>
            <p:txBody>
              <a:bodyPr/>
              <a:lstStyle/>
              <a:p>
                <a:r>
                  <a:rPr lang="en-US" dirty="0" smtClean="0"/>
                  <a:t>Worst case almost never happens: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Every pivot has to be the minimum or maximum, which happens with probability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(1/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Expected running time: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where the expectation is over all random choices made by the algorithm. 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still the worst-case running time on any input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7848600" cy="1988191"/>
              </a:xfrm>
              <a:blipFill rotWithShape="0">
                <a:blip r:embed="rId2"/>
                <a:stretch>
                  <a:fillRect l="-621" r="-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7</a:t>
            </a:fld>
            <a:endParaRPr lang="en-US" altLang="en-US" sz="14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835643"/>
              </p:ext>
            </p:extLst>
          </p:nvPr>
        </p:nvGraphicFramePr>
        <p:xfrm>
          <a:off x="713064" y="3054992"/>
          <a:ext cx="7608814" cy="27166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804407"/>
                <a:gridCol w="3804407"/>
              </a:tblGrid>
              <a:tr h="434662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3399"/>
                          </a:solidFill>
                        </a:rPr>
                        <a:t>Average case</a:t>
                      </a:r>
                      <a:r>
                        <a:rPr lang="en-US" b="0" baseline="0" dirty="0" smtClean="0">
                          <a:solidFill>
                            <a:srgbClr val="003399"/>
                          </a:solidFill>
                        </a:rPr>
                        <a:t> analysis</a:t>
                      </a:r>
                      <a:endParaRPr lang="en-US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3399"/>
                          </a:solidFill>
                        </a:rPr>
                        <a:t>Expected case analysis</a:t>
                      </a:r>
                      <a:endParaRPr lang="en-US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0657">
                <a:tc>
                  <a:txBody>
                    <a:bodyPr/>
                    <a:lstStyle/>
                    <a:p>
                      <a:r>
                        <a:rPr lang="en-US" b="0" dirty="0" smtClean="0"/>
                        <a:t>Used for deterministic</a:t>
                      </a:r>
                    </a:p>
                    <a:p>
                      <a:r>
                        <a:rPr lang="en-US" b="0" dirty="0" smtClean="0"/>
                        <a:t>algorithms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Used for randomized</a:t>
                      </a:r>
                    </a:p>
                    <a:p>
                      <a:r>
                        <a:rPr lang="en-US" b="0" dirty="0" smtClean="0"/>
                        <a:t>algorithms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60657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Assume the input is chosen randomly from some distribution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Need to work for </a:t>
                      </a:r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any</a:t>
                      </a:r>
                      <a:r>
                        <a:rPr lang="en-US" b="0" dirty="0" smtClean="0"/>
                        <a:t> input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60657">
                <a:tc>
                  <a:txBody>
                    <a:bodyPr/>
                    <a:lstStyle/>
                    <a:p>
                      <a:r>
                        <a:rPr lang="en-US" b="0" dirty="0" smtClean="0"/>
                        <a:t>Depends on assumptions on</a:t>
                      </a:r>
                    </a:p>
                    <a:p>
                      <a:r>
                        <a:rPr lang="en-US" b="0" dirty="0" smtClean="0"/>
                        <a:t>the input, weaker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Randomization is inherent</a:t>
                      </a:r>
                    </a:p>
                    <a:p>
                      <a:r>
                        <a:rPr lang="en-US" b="0" dirty="0" smtClean="0"/>
                        <a:t>within the algorithm, stronger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26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616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Analysis of quicksort</a:t>
            </a:r>
            <a:r>
              <a:rPr lang="en-US" altLang="en-US" dirty="0"/>
              <a:t>: </a:t>
            </a:r>
            <a:r>
              <a:rPr lang="en-US" altLang="en-US" dirty="0" smtClean="0"/>
              <a:t>The binary tree representation</a:t>
            </a:r>
            <a:endParaRPr lang="en-US" altLang="en-US" dirty="0"/>
          </a:p>
        </p:txBody>
      </p:sp>
      <p:sp>
        <p:nvSpPr>
          <p:cNvPr id="834617" name="Rectangle 57"/>
          <p:cNvSpPr>
            <a:spLocks noGrp="1" noChangeArrowheads="1"/>
          </p:cNvSpPr>
          <p:nvPr>
            <p:ph idx="1"/>
          </p:nvPr>
        </p:nvSpPr>
        <p:spPr>
          <a:xfrm>
            <a:off x="609600" y="672123"/>
            <a:ext cx="7848600" cy="5652477"/>
          </a:xfrm>
        </p:spPr>
        <p:txBody>
          <a:bodyPr/>
          <a:lstStyle/>
          <a:p>
            <a:r>
              <a:rPr lang="en-US" altLang="en-US" dirty="0" smtClean="0"/>
              <a:t>Assumption: </a:t>
            </a:r>
            <a:r>
              <a:rPr lang="en-US" altLang="en-US" dirty="0" smtClean="0">
                <a:solidFill>
                  <a:schemeClr val="tx1"/>
                </a:solidFill>
              </a:rPr>
              <a:t>All elements are distinct</a:t>
            </a:r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Note:</a:t>
            </a:r>
            <a:r>
              <a:rPr lang="en-US" altLang="en-US" dirty="0" smtClean="0">
                <a:solidFill>
                  <a:schemeClr val="tx1"/>
                </a:solidFill>
              </a:rPr>
              <a:t> Running time = O(# comparisons)</a:t>
            </a:r>
          </a:p>
          <a:p>
            <a:r>
              <a:rPr lang="en-US" altLang="en-US" dirty="0" smtClean="0">
                <a:solidFill>
                  <a:schemeClr val="tx1"/>
                </a:solidFill>
              </a:rPr>
              <a:t>Relabel the elements from small to large as z</a:t>
            </a:r>
            <a:r>
              <a:rPr lang="en-US" altLang="en-US" baseline="-25000" dirty="0">
                <a:solidFill>
                  <a:schemeClr val="tx1"/>
                </a:solidFill>
              </a:rPr>
              <a:t>1</a:t>
            </a:r>
            <a:r>
              <a:rPr lang="en-US" altLang="en-US" dirty="0" smtClean="0">
                <a:solidFill>
                  <a:schemeClr val="tx1"/>
                </a:solidFill>
              </a:rPr>
              <a:t>, z</a:t>
            </a:r>
            <a:r>
              <a:rPr lang="en-US" alt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altLang="en-US" dirty="0" smtClean="0">
                <a:solidFill>
                  <a:schemeClr val="tx1"/>
                </a:solidFill>
              </a:rPr>
              <a:t>, …, </a:t>
            </a:r>
            <a:r>
              <a:rPr lang="en-US" altLang="en-US" dirty="0" err="1" smtClean="0">
                <a:solidFill>
                  <a:schemeClr val="tx1"/>
                </a:solidFill>
              </a:rPr>
              <a:t>z</a:t>
            </a:r>
            <a:r>
              <a:rPr lang="en-US" altLang="en-US" baseline="-25000" dirty="0" err="1">
                <a:solidFill>
                  <a:schemeClr val="tx1"/>
                </a:solidFill>
              </a:rPr>
              <a:t>n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6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562288"/>
            <a:ext cx="1905000" cy="228600"/>
          </a:xfrm>
        </p:spPr>
        <p:txBody>
          <a:bodyPr/>
          <a:lstStyle/>
          <a:p>
            <a:fld id="{73DD3BC3-6813-4EE2-A07B-5A60DB251AAF}" type="slidenum">
              <a:rPr lang="en-US" altLang="en-US"/>
              <a:pPr/>
              <a:t>8</a:t>
            </a:fld>
            <a:endParaRPr lang="en-US" altLang="en-US" sz="1400"/>
          </a:p>
        </p:txBody>
      </p:sp>
      <p:sp>
        <p:nvSpPr>
          <p:cNvPr id="834562" name="Freeform 2"/>
          <p:cNvSpPr>
            <a:spLocks/>
          </p:cNvSpPr>
          <p:nvPr/>
        </p:nvSpPr>
        <p:spPr bwMode="auto">
          <a:xfrm>
            <a:off x="5392738" y="3520830"/>
            <a:ext cx="3436937" cy="3036888"/>
          </a:xfrm>
          <a:custGeom>
            <a:avLst/>
            <a:gdLst>
              <a:gd name="T0" fmla="*/ 929 w 2165"/>
              <a:gd name="T1" fmla="*/ 12 h 1913"/>
              <a:gd name="T2" fmla="*/ 1011 w 2165"/>
              <a:gd name="T3" fmla="*/ 31 h 1913"/>
              <a:gd name="T4" fmla="*/ 1161 w 2165"/>
              <a:gd name="T5" fmla="*/ 90 h 1913"/>
              <a:gd name="T6" fmla="*/ 1244 w 2165"/>
              <a:gd name="T7" fmla="*/ 148 h 1913"/>
              <a:gd name="T8" fmla="*/ 1331 w 2165"/>
              <a:gd name="T9" fmla="*/ 177 h 1913"/>
              <a:gd name="T10" fmla="*/ 1418 w 2165"/>
              <a:gd name="T11" fmla="*/ 216 h 1913"/>
              <a:gd name="T12" fmla="*/ 1467 w 2165"/>
              <a:gd name="T13" fmla="*/ 235 h 1913"/>
              <a:gd name="T14" fmla="*/ 1598 w 2165"/>
              <a:gd name="T15" fmla="*/ 313 h 1913"/>
              <a:gd name="T16" fmla="*/ 1641 w 2165"/>
              <a:gd name="T17" fmla="*/ 351 h 1913"/>
              <a:gd name="T18" fmla="*/ 1748 w 2165"/>
              <a:gd name="T19" fmla="*/ 385 h 1913"/>
              <a:gd name="T20" fmla="*/ 1903 w 2165"/>
              <a:gd name="T21" fmla="*/ 492 h 1913"/>
              <a:gd name="T22" fmla="*/ 1961 w 2165"/>
              <a:gd name="T23" fmla="*/ 550 h 1913"/>
              <a:gd name="T24" fmla="*/ 2020 w 2165"/>
              <a:gd name="T25" fmla="*/ 618 h 1913"/>
              <a:gd name="T26" fmla="*/ 2049 w 2165"/>
              <a:gd name="T27" fmla="*/ 642 h 1913"/>
              <a:gd name="T28" fmla="*/ 2063 w 2165"/>
              <a:gd name="T29" fmla="*/ 667 h 1913"/>
              <a:gd name="T30" fmla="*/ 2078 w 2165"/>
              <a:gd name="T31" fmla="*/ 686 h 1913"/>
              <a:gd name="T32" fmla="*/ 2117 w 2165"/>
              <a:gd name="T33" fmla="*/ 763 h 1913"/>
              <a:gd name="T34" fmla="*/ 2136 w 2165"/>
              <a:gd name="T35" fmla="*/ 797 h 1913"/>
              <a:gd name="T36" fmla="*/ 2165 w 2165"/>
              <a:gd name="T37" fmla="*/ 870 h 1913"/>
              <a:gd name="T38" fmla="*/ 2160 w 2165"/>
              <a:gd name="T39" fmla="*/ 1020 h 1913"/>
              <a:gd name="T40" fmla="*/ 2136 w 2165"/>
              <a:gd name="T41" fmla="*/ 1093 h 1913"/>
              <a:gd name="T42" fmla="*/ 2039 w 2165"/>
              <a:gd name="T43" fmla="*/ 1447 h 1913"/>
              <a:gd name="T44" fmla="*/ 1913 w 2165"/>
              <a:gd name="T45" fmla="*/ 1568 h 1913"/>
              <a:gd name="T46" fmla="*/ 1714 w 2165"/>
              <a:gd name="T47" fmla="*/ 1728 h 1913"/>
              <a:gd name="T48" fmla="*/ 1627 w 2165"/>
              <a:gd name="T49" fmla="*/ 1782 h 1913"/>
              <a:gd name="T50" fmla="*/ 1569 w 2165"/>
              <a:gd name="T51" fmla="*/ 1801 h 1913"/>
              <a:gd name="T52" fmla="*/ 1409 w 2165"/>
              <a:gd name="T53" fmla="*/ 1825 h 1913"/>
              <a:gd name="T54" fmla="*/ 1297 w 2165"/>
              <a:gd name="T55" fmla="*/ 1864 h 1913"/>
              <a:gd name="T56" fmla="*/ 1123 w 2165"/>
              <a:gd name="T57" fmla="*/ 1913 h 1913"/>
              <a:gd name="T58" fmla="*/ 861 w 2165"/>
              <a:gd name="T59" fmla="*/ 1859 h 1913"/>
              <a:gd name="T60" fmla="*/ 769 w 2165"/>
              <a:gd name="T61" fmla="*/ 1825 h 1913"/>
              <a:gd name="T62" fmla="*/ 701 w 2165"/>
              <a:gd name="T63" fmla="*/ 1811 h 1913"/>
              <a:gd name="T64" fmla="*/ 541 w 2165"/>
              <a:gd name="T65" fmla="*/ 1757 h 1913"/>
              <a:gd name="T66" fmla="*/ 458 w 2165"/>
              <a:gd name="T67" fmla="*/ 1733 h 1913"/>
              <a:gd name="T68" fmla="*/ 327 w 2165"/>
              <a:gd name="T69" fmla="*/ 1627 h 1913"/>
              <a:gd name="T70" fmla="*/ 221 w 2165"/>
              <a:gd name="T71" fmla="*/ 1462 h 1913"/>
              <a:gd name="T72" fmla="*/ 109 w 2165"/>
              <a:gd name="T73" fmla="*/ 1248 h 1913"/>
              <a:gd name="T74" fmla="*/ 56 w 2165"/>
              <a:gd name="T75" fmla="*/ 1137 h 1913"/>
              <a:gd name="T76" fmla="*/ 27 w 2165"/>
              <a:gd name="T77" fmla="*/ 1045 h 1913"/>
              <a:gd name="T78" fmla="*/ 22 w 2165"/>
              <a:gd name="T79" fmla="*/ 957 h 1913"/>
              <a:gd name="T80" fmla="*/ 17 w 2165"/>
              <a:gd name="T81" fmla="*/ 851 h 1913"/>
              <a:gd name="T82" fmla="*/ 12 w 2165"/>
              <a:gd name="T83" fmla="*/ 797 h 1913"/>
              <a:gd name="T84" fmla="*/ 3 w 2165"/>
              <a:gd name="T85" fmla="*/ 783 h 1913"/>
              <a:gd name="T86" fmla="*/ 27 w 2165"/>
              <a:gd name="T87" fmla="*/ 618 h 1913"/>
              <a:gd name="T88" fmla="*/ 51 w 2165"/>
              <a:gd name="T89" fmla="*/ 461 h 1913"/>
              <a:gd name="T90" fmla="*/ 90 w 2165"/>
              <a:gd name="T91" fmla="*/ 384 h 1913"/>
              <a:gd name="T92" fmla="*/ 143 w 2165"/>
              <a:gd name="T93" fmla="*/ 321 h 1913"/>
              <a:gd name="T94" fmla="*/ 197 w 2165"/>
              <a:gd name="T95" fmla="*/ 277 h 1913"/>
              <a:gd name="T96" fmla="*/ 260 w 2165"/>
              <a:gd name="T97" fmla="*/ 238 h 1913"/>
              <a:gd name="T98" fmla="*/ 323 w 2165"/>
              <a:gd name="T99" fmla="*/ 180 h 1913"/>
              <a:gd name="T100" fmla="*/ 526 w 2165"/>
              <a:gd name="T101" fmla="*/ 94 h 1913"/>
              <a:gd name="T102" fmla="*/ 623 w 2165"/>
              <a:gd name="T103" fmla="*/ 56 h 1913"/>
              <a:gd name="T104" fmla="*/ 691 w 2165"/>
              <a:gd name="T105" fmla="*/ 22 h 1913"/>
              <a:gd name="T106" fmla="*/ 744 w 2165"/>
              <a:gd name="T107" fmla="*/ 2 h 1913"/>
              <a:gd name="T108" fmla="*/ 929 w 2165"/>
              <a:gd name="T109" fmla="*/ 12 h 1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165" h="1913">
                <a:moveTo>
                  <a:pt x="929" y="12"/>
                </a:moveTo>
                <a:cubicBezTo>
                  <a:pt x="972" y="19"/>
                  <a:pt x="972" y="18"/>
                  <a:pt x="1011" y="31"/>
                </a:cubicBezTo>
                <a:cubicBezTo>
                  <a:pt x="1050" y="44"/>
                  <a:pt x="1122" y="71"/>
                  <a:pt x="1161" y="90"/>
                </a:cubicBezTo>
                <a:cubicBezTo>
                  <a:pt x="1191" y="109"/>
                  <a:pt x="1208" y="141"/>
                  <a:pt x="1244" y="148"/>
                </a:cubicBezTo>
                <a:cubicBezTo>
                  <a:pt x="1273" y="162"/>
                  <a:pt x="1298" y="171"/>
                  <a:pt x="1331" y="177"/>
                </a:cubicBezTo>
                <a:cubicBezTo>
                  <a:pt x="1361" y="189"/>
                  <a:pt x="1389" y="200"/>
                  <a:pt x="1418" y="216"/>
                </a:cubicBezTo>
                <a:cubicBezTo>
                  <a:pt x="1433" y="224"/>
                  <a:pt x="1467" y="235"/>
                  <a:pt x="1467" y="235"/>
                </a:cubicBezTo>
                <a:cubicBezTo>
                  <a:pt x="1508" y="267"/>
                  <a:pt x="1551" y="288"/>
                  <a:pt x="1598" y="313"/>
                </a:cubicBezTo>
                <a:cubicBezTo>
                  <a:pt x="1629" y="329"/>
                  <a:pt x="1592" y="317"/>
                  <a:pt x="1641" y="351"/>
                </a:cubicBezTo>
                <a:cubicBezTo>
                  <a:pt x="1655" y="360"/>
                  <a:pt x="1725" y="381"/>
                  <a:pt x="1748" y="385"/>
                </a:cubicBezTo>
                <a:cubicBezTo>
                  <a:pt x="1796" y="420"/>
                  <a:pt x="1849" y="463"/>
                  <a:pt x="1903" y="492"/>
                </a:cubicBezTo>
                <a:cubicBezTo>
                  <a:pt x="1919" y="516"/>
                  <a:pt x="1940" y="529"/>
                  <a:pt x="1961" y="550"/>
                </a:cubicBezTo>
                <a:cubicBezTo>
                  <a:pt x="1981" y="570"/>
                  <a:pt x="1999" y="597"/>
                  <a:pt x="2020" y="618"/>
                </a:cubicBezTo>
                <a:cubicBezTo>
                  <a:pt x="2036" y="634"/>
                  <a:pt x="2033" y="620"/>
                  <a:pt x="2049" y="642"/>
                </a:cubicBezTo>
                <a:cubicBezTo>
                  <a:pt x="2054" y="649"/>
                  <a:pt x="2057" y="659"/>
                  <a:pt x="2063" y="667"/>
                </a:cubicBezTo>
                <a:cubicBezTo>
                  <a:pt x="2067" y="673"/>
                  <a:pt x="2073" y="679"/>
                  <a:pt x="2078" y="686"/>
                </a:cubicBezTo>
                <a:cubicBezTo>
                  <a:pt x="2087" y="713"/>
                  <a:pt x="2100" y="739"/>
                  <a:pt x="2117" y="763"/>
                </a:cubicBezTo>
                <a:cubicBezTo>
                  <a:pt x="2125" y="795"/>
                  <a:pt x="2113" y="759"/>
                  <a:pt x="2136" y="797"/>
                </a:cubicBezTo>
                <a:cubicBezTo>
                  <a:pt x="2155" y="829"/>
                  <a:pt x="2154" y="835"/>
                  <a:pt x="2165" y="870"/>
                </a:cubicBezTo>
                <a:cubicBezTo>
                  <a:pt x="2134" y="930"/>
                  <a:pt x="2160" y="871"/>
                  <a:pt x="2160" y="1020"/>
                </a:cubicBezTo>
                <a:cubicBezTo>
                  <a:pt x="2160" y="1045"/>
                  <a:pt x="2144" y="1068"/>
                  <a:pt x="2136" y="1093"/>
                </a:cubicBezTo>
                <a:cubicBezTo>
                  <a:pt x="2133" y="1204"/>
                  <a:pt x="2148" y="1368"/>
                  <a:pt x="2039" y="1447"/>
                </a:cubicBezTo>
                <a:cubicBezTo>
                  <a:pt x="2007" y="1495"/>
                  <a:pt x="1955" y="1528"/>
                  <a:pt x="1913" y="1568"/>
                </a:cubicBezTo>
                <a:cubicBezTo>
                  <a:pt x="1853" y="1624"/>
                  <a:pt x="1795" y="1700"/>
                  <a:pt x="1714" y="1728"/>
                </a:cubicBezTo>
                <a:cubicBezTo>
                  <a:pt x="1685" y="1747"/>
                  <a:pt x="1657" y="1767"/>
                  <a:pt x="1627" y="1782"/>
                </a:cubicBezTo>
                <a:cubicBezTo>
                  <a:pt x="1608" y="1790"/>
                  <a:pt x="1569" y="1801"/>
                  <a:pt x="1569" y="1801"/>
                </a:cubicBezTo>
                <a:cubicBezTo>
                  <a:pt x="1520" y="1833"/>
                  <a:pt x="1468" y="1822"/>
                  <a:pt x="1409" y="1825"/>
                </a:cubicBezTo>
                <a:cubicBezTo>
                  <a:pt x="1370" y="1836"/>
                  <a:pt x="1334" y="1851"/>
                  <a:pt x="1297" y="1864"/>
                </a:cubicBezTo>
                <a:cubicBezTo>
                  <a:pt x="1244" y="1905"/>
                  <a:pt x="1188" y="1905"/>
                  <a:pt x="1123" y="1913"/>
                </a:cubicBezTo>
                <a:cubicBezTo>
                  <a:pt x="1034" y="1890"/>
                  <a:pt x="952" y="1865"/>
                  <a:pt x="861" y="1859"/>
                </a:cubicBezTo>
                <a:cubicBezTo>
                  <a:pt x="830" y="1848"/>
                  <a:pt x="799" y="1833"/>
                  <a:pt x="769" y="1825"/>
                </a:cubicBezTo>
                <a:cubicBezTo>
                  <a:pt x="746" y="1818"/>
                  <a:pt x="701" y="1811"/>
                  <a:pt x="701" y="1811"/>
                </a:cubicBezTo>
                <a:cubicBezTo>
                  <a:pt x="648" y="1787"/>
                  <a:pt x="596" y="1772"/>
                  <a:pt x="541" y="1757"/>
                </a:cubicBezTo>
                <a:cubicBezTo>
                  <a:pt x="513" y="1749"/>
                  <a:pt x="458" y="1733"/>
                  <a:pt x="458" y="1733"/>
                </a:cubicBezTo>
                <a:cubicBezTo>
                  <a:pt x="416" y="1703"/>
                  <a:pt x="353" y="1671"/>
                  <a:pt x="327" y="1627"/>
                </a:cubicBezTo>
                <a:cubicBezTo>
                  <a:pt x="293" y="1571"/>
                  <a:pt x="250" y="1520"/>
                  <a:pt x="221" y="1462"/>
                </a:cubicBezTo>
                <a:cubicBezTo>
                  <a:pt x="185" y="1390"/>
                  <a:pt x="146" y="1319"/>
                  <a:pt x="109" y="1248"/>
                </a:cubicBezTo>
                <a:cubicBezTo>
                  <a:pt x="102" y="1218"/>
                  <a:pt x="75" y="1162"/>
                  <a:pt x="56" y="1137"/>
                </a:cubicBezTo>
                <a:cubicBezTo>
                  <a:pt x="45" y="1105"/>
                  <a:pt x="38" y="1075"/>
                  <a:pt x="27" y="1045"/>
                </a:cubicBezTo>
                <a:cubicBezTo>
                  <a:pt x="22" y="1006"/>
                  <a:pt x="16" y="994"/>
                  <a:pt x="22" y="957"/>
                </a:cubicBezTo>
                <a:cubicBezTo>
                  <a:pt x="19" y="921"/>
                  <a:pt x="24" y="884"/>
                  <a:pt x="17" y="851"/>
                </a:cubicBezTo>
                <a:cubicBezTo>
                  <a:pt x="15" y="833"/>
                  <a:pt x="15" y="814"/>
                  <a:pt x="12" y="797"/>
                </a:cubicBezTo>
                <a:cubicBezTo>
                  <a:pt x="10" y="791"/>
                  <a:pt x="3" y="788"/>
                  <a:pt x="3" y="783"/>
                </a:cubicBezTo>
                <a:cubicBezTo>
                  <a:pt x="0" y="739"/>
                  <a:pt x="1" y="658"/>
                  <a:pt x="27" y="618"/>
                </a:cubicBezTo>
                <a:cubicBezTo>
                  <a:pt x="56" y="571"/>
                  <a:pt x="23" y="508"/>
                  <a:pt x="51" y="461"/>
                </a:cubicBezTo>
                <a:cubicBezTo>
                  <a:pt x="62" y="441"/>
                  <a:pt x="77" y="401"/>
                  <a:pt x="90" y="384"/>
                </a:cubicBezTo>
                <a:cubicBezTo>
                  <a:pt x="112" y="352"/>
                  <a:pt x="114" y="349"/>
                  <a:pt x="143" y="321"/>
                </a:cubicBezTo>
                <a:cubicBezTo>
                  <a:pt x="151" y="313"/>
                  <a:pt x="187" y="283"/>
                  <a:pt x="197" y="277"/>
                </a:cubicBezTo>
                <a:cubicBezTo>
                  <a:pt x="210" y="267"/>
                  <a:pt x="260" y="238"/>
                  <a:pt x="260" y="238"/>
                </a:cubicBezTo>
                <a:cubicBezTo>
                  <a:pt x="274" y="215"/>
                  <a:pt x="303" y="197"/>
                  <a:pt x="323" y="180"/>
                </a:cubicBezTo>
                <a:cubicBezTo>
                  <a:pt x="381" y="127"/>
                  <a:pt x="449" y="120"/>
                  <a:pt x="526" y="94"/>
                </a:cubicBezTo>
                <a:cubicBezTo>
                  <a:pt x="567" y="64"/>
                  <a:pt x="565" y="60"/>
                  <a:pt x="623" y="56"/>
                </a:cubicBezTo>
                <a:cubicBezTo>
                  <a:pt x="646" y="44"/>
                  <a:pt x="668" y="33"/>
                  <a:pt x="691" y="22"/>
                </a:cubicBezTo>
                <a:cubicBezTo>
                  <a:pt x="707" y="13"/>
                  <a:pt x="727" y="11"/>
                  <a:pt x="744" y="2"/>
                </a:cubicBezTo>
                <a:cubicBezTo>
                  <a:pt x="784" y="0"/>
                  <a:pt x="883" y="4"/>
                  <a:pt x="929" y="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34563" name="Freeform 3"/>
          <p:cNvSpPr>
            <a:spLocks/>
          </p:cNvSpPr>
          <p:nvPr/>
        </p:nvSpPr>
        <p:spPr bwMode="auto">
          <a:xfrm>
            <a:off x="609600" y="3422405"/>
            <a:ext cx="3971925" cy="3325813"/>
          </a:xfrm>
          <a:custGeom>
            <a:avLst/>
            <a:gdLst>
              <a:gd name="T0" fmla="*/ 383 w 2502"/>
              <a:gd name="T1" fmla="*/ 321 h 2095"/>
              <a:gd name="T2" fmla="*/ 470 w 2502"/>
              <a:gd name="T3" fmla="*/ 287 h 2095"/>
              <a:gd name="T4" fmla="*/ 567 w 2502"/>
              <a:gd name="T5" fmla="*/ 253 h 2095"/>
              <a:gd name="T6" fmla="*/ 645 w 2502"/>
              <a:gd name="T7" fmla="*/ 215 h 2095"/>
              <a:gd name="T8" fmla="*/ 1212 w 2502"/>
              <a:gd name="T9" fmla="*/ 84 h 2095"/>
              <a:gd name="T10" fmla="*/ 1309 w 2502"/>
              <a:gd name="T11" fmla="*/ 59 h 2095"/>
              <a:gd name="T12" fmla="*/ 1425 w 2502"/>
              <a:gd name="T13" fmla="*/ 11 h 2095"/>
              <a:gd name="T14" fmla="*/ 1653 w 2502"/>
              <a:gd name="T15" fmla="*/ 30 h 2095"/>
              <a:gd name="T16" fmla="*/ 1799 w 2502"/>
              <a:gd name="T17" fmla="*/ 98 h 2095"/>
              <a:gd name="T18" fmla="*/ 1900 w 2502"/>
              <a:gd name="T19" fmla="*/ 156 h 2095"/>
              <a:gd name="T20" fmla="*/ 1978 w 2502"/>
              <a:gd name="T21" fmla="*/ 185 h 2095"/>
              <a:gd name="T22" fmla="*/ 2051 w 2502"/>
              <a:gd name="T23" fmla="*/ 219 h 2095"/>
              <a:gd name="T24" fmla="*/ 2167 w 2502"/>
              <a:gd name="T25" fmla="*/ 273 h 2095"/>
              <a:gd name="T26" fmla="*/ 2240 w 2502"/>
              <a:gd name="T27" fmla="*/ 316 h 2095"/>
              <a:gd name="T28" fmla="*/ 2327 w 2502"/>
              <a:gd name="T29" fmla="*/ 389 h 2095"/>
              <a:gd name="T30" fmla="*/ 2443 w 2502"/>
              <a:gd name="T31" fmla="*/ 510 h 2095"/>
              <a:gd name="T32" fmla="*/ 2502 w 2502"/>
              <a:gd name="T33" fmla="*/ 641 h 2095"/>
              <a:gd name="T34" fmla="*/ 2468 w 2502"/>
              <a:gd name="T35" fmla="*/ 859 h 2095"/>
              <a:gd name="T36" fmla="*/ 2473 w 2502"/>
              <a:gd name="T37" fmla="*/ 1010 h 2095"/>
              <a:gd name="T38" fmla="*/ 2429 w 2502"/>
              <a:gd name="T39" fmla="*/ 1242 h 2095"/>
              <a:gd name="T40" fmla="*/ 2458 w 2502"/>
              <a:gd name="T41" fmla="*/ 1407 h 2095"/>
              <a:gd name="T42" fmla="*/ 2376 w 2502"/>
              <a:gd name="T43" fmla="*/ 1592 h 2095"/>
              <a:gd name="T44" fmla="*/ 2346 w 2502"/>
              <a:gd name="T45" fmla="*/ 1655 h 2095"/>
              <a:gd name="T46" fmla="*/ 2322 w 2502"/>
              <a:gd name="T47" fmla="*/ 1722 h 2095"/>
              <a:gd name="T48" fmla="*/ 2240 w 2502"/>
              <a:gd name="T49" fmla="*/ 1873 h 2095"/>
              <a:gd name="T50" fmla="*/ 2177 w 2502"/>
              <a:gd name="T51" fmla="*/ 1950 h 2095"/>
              <a:gd name="T52" fmla="*/ 2085 w 2502"/>
              <a:gd name="T53" fmla="*/ 1999 h 2095"/>
              <a:gd name="T54" fmla="*/ 1013 w 2502"/>
              <a:gd name="T55" fmla="*/ 1984 h 2095"/>
              <a:gd name="T56" fmla="*/ 795 w 2502"/>
              <a:gd name="T57" fmla="*/ 1979 h 2095"/>
              <a:gd name="T58" fmla="*/ 761 w 2502"/>
              <a:gd name="T59" fmla="*/ 1979 h 2095"/>
              <a:gd name="T60" fmla="*/ 727 w 2502"/>
              <a:gd name="T61" fmla="*/ 1970 h 2095"/>
              <a:gd name="T62" fmla="*/ 659 w 2502"/>
              <a:gd name="T63" fmla="*/ 1989 h 2095"/>
              <a:gd name="T64" fmla="*/ 557 w 2502"/>
              <a:gd name="T65" fmla="*/ 1970 h 2095"/>
              <a:gd name="T66" fmla="*/ 383 w 2502"/>
              <a:gd name="T67" fmla="*/ 1955 h 2095"/>
              <a:gd name="T68" fmla="*/ 262 w 2502"/>
              <a:gd name="T69" fmla="*/ 1941 h 2095"/>
              <a:gd name="T70" fmla="*/ 208 w 2502"/>
              <a:gd name="T71" fmla="*/ 1926 h 2095"/>
              <a:gd name="T72" fmla="*/ 131 w 2502"/>
              <a:gd name="T73" fmla="*/ 1902 h 2095"/>
              <a:gd name="T74" fmla="*/ 58 w 2502"/>
              <a:gd name="T75" fmla="*/ 1882 h 2095"/>
              <a:gd name="T76" fmla="*/ 48 w 2502"/>
              <a:gd name="T77" fmla="*/ 1616 h 2095"/>
              <a:gd name="T78" fmla="*/ 97 w 2502"/>
              <a:gd name="T79" fmla="*/ 1276 h 2095"/>
              <a:gd name="T80" fmla="*/ 126 w 2502"/>
              <a:gd name="T81" fmla="*/ 1199 h 2095"/>
              <a:gd name="T82" fmla="*/ 165 w 2502"/>
              <a:gd name="T83" fmla="*/ 1049 h 2095"/>
              <a:gd name="T84" fmla="*/ 213 w 2502"/>
              <a:gd name="T85" fmla="*/ 840 h 2095"/>
              <a:gd name="T86" fmla="*/ 291 w 2502"/>
              <a:gd name="T87" fmla="*/ 665 h 2095"/>
              <a:gd name="T88" fmla="*/ 344 w 2502"/>
              <a:gd name="T89" fmla="*/ 559 h 2095"/>
              <a:gd name="T90" fmla="*/ 368 w 2502"/>
              <a:gd name="T91" fmla="*/ 428 h 2095"/>
              <a:gd name="T92" fmla="*/ 383 w 2502"/>
              <a:gd name="T93" fmla="*/ 326 h 2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502" h="2095">
                <a:moveTo>
                  <a:pt x="383" y="321"/>
                </a:moveTo>
                <a:cubicBezTo>
                  <a:pt x="411" y="302"/>
                  <a:pt x="437" y="291"/>
                  <a:pt x="470" y="287"/>
                </a:cubicBezTo>
                <a:cubicBezTo>
                  <a:pt x="504" y="271"/>
                  <a:pt x="530" y="262"/>
                  <a:pt x="567" y="253"/>
                </a:cubicBezTo>
                <a:cubicBezTo>
                  <a:pt x="593" y="232"/>
                  <a:pt x="613" y="224"/>
                  <a:pt x="645" y="215"/>
                </a:cubicBezTo>
                <a:cubicBezTo>
                  <a:pt x="794" y="96"/>
                  <a:pt x="1035" y="91"/>
                  <a:pt x="1212" y="84"/>
                </a:cubicBezTo>
                <a:cubicBezTo>
                  <a:pt x="1245" y="72"/>
                  <a:pt x="1275" y="66"/>
                  <a:pt x="1309" y="59"/>
                </a:cubicBezTo>
                <a:cubicBezTo>
                  <a:pt x="1359" y="28"/>
                  <a:pt x="1373" y="29"/>
                  <a:pt x="1425" y="11"/>
                </a:cubicBezTo>
                <a:cubicBezTo>
                  <a:pt x="1477" y="12"/>
                  <a:pt x="1586" y="0"/>
                  <a:pt x="1653" y="30"/>
                </a:cubicBezTo>
                <a:cubicBezTo>
                  <a:pt x="1659" y="32"/>
                  <a:pt x="1784" y="86"/>
                  <a:pt x="1799" y="98"/>
                </a:cubicBezTo>
                <a:cubicBezTo>
                  <a:pt x="1828" y="121"/>
                  <a:pt x="1862" y="148"/>
                  <a:pt x="1900" y="156"/>
                </a:cubicBezTo>
                <a:cubicBezTo>
                  <a:pt x="1930" y="180"/>
                  <a:pt x="1939" y="180"/>
                  <a:pt x="1978" y="185"/>
                </a:cubicBezTo>
                <a:cubicBezTo>
                  <a:pt x="2004" y="198"/>
                  <a:pt x="2022" y="210"/>
                  <a:pt x="2051" y="219"/>
                </a:cubicBezTo>
                <a:cubicBezTo>
                  <a:pt x="2089" y="246"/>
                  <a:pt x="2130" y="251"/>
                  <a:pt x="2167" y="273"/>
                </a:cubicBezTo>
                <a:cubicBezTo>
                  <a:pt x="2243" y="318"/>
                  <a:pt x="2199" y="305"/>
                  <a:pt x="2240" y="316"/>
                </a:cubicBezTo>
                <a:cubicBezTo>
                  <a:pt x="2269" y="339"/>
                  <a:pt x="2296" y="367"/>
                  <a:pt x="2327" y="389"/>
                </a:cubicBezTo>
                <a:cubicBezTo>
                  <a:pt x="2355" y="431"/>
                  <a:pt x="2403" y="477"/>
                  <a:pt x="2443" y="510"/>
                </a:cubicBezTo>
                <a:cubicBezTo>
                  <a:pt x="2458" y="555"/>
                  <a:pt x="2485" y="595"/>
                  <a:pt x="2502" y="641"/>
                </a:cubicBezTo>
                <a:cubicBezTo>
                  <a:pt x="2493" y="716"/>
                  <a:pt x="2487" y="786"/>
                  <a:pt x="2468" y="859"/>
                </a:cubicBezTo>
                <a:cubicBezTo>
                  <a:pt x="2469" y="909"/>
                  <a:pt x="2478" y="959"/>
                  <a:pt x="2473" y="1010"/>
                </a:cubicBezTo>
                <a:cubicBezTo>
                  <a:pt x="2465" y="1088"/>
                  <a:pt x="2429" y="1242"/>
                  <a:pt x="2429" y="1242"/>
                </a:cubicBezTo>
                <a:cubicBezTo>
                  <a:pt x="2433" y="1271"/>
                  <a:pt x="2435" y="1374"/>
                  <a:pt x="2458" y="1407"/>
                </a:cubicBezTo>
                <a:cubicBezTo>
                  <a:pt x="2435" y="1471"/>
                  <a:pt x="2423" y="1541"/>
                  <a:pt x="2376" y="1592"/>
                </a:cubicBezTo>
                <a:cubicBezTo>
                  <a:pt x="2367" y="1616"/>
                  <a:pt x="2357" y="1632"/>
                  <a:pt x="2346" y="1655"/>
                </a:cubicBezTo>
                <a:cubicBezTo>
                  <a:pt x="2340" y="1680"/>
                  <a:pt x="2330" y="1698"/>
                  <a:pt x="2322" y="1722"/>
                </a:cubicBezTo>
                <a:cubicBezTo>
                  <a:pt x="2311" y="1784"/>
                  <a:pt x="2270" y="1820"/>
                  <a:pt x="2240" y="1873"/>
                </a:cubicBezTo>
                <a:cubicBezTo>
                  <a:pt x="2223" y="1900"/>
                  <a:pt x="2204" y="1932"/>
                  <a:pt x="2177" y="1950"/>
                </a:cubicBezTo>
                <a:cubicBezTo>
                  <a:pt x="2152" y="1986"/>
                  <a:pt x="2126" y="1993"/>
                  <a:pt x="2085" y="1999"/>
                </a:cubicBezTo>
                <a:cubicBezTo>
                  <a:pt x="1729" y="1977"/>
                  <a:pt x="1347" y="2095"/>
                  <a:pt x="1013" y="1984"/>
                </a:cubicBezTo>
                <a:cubicBezTo>
                  <a:pt x="950" y="1994"/>
                  <a:pt x="841" y="1980"/>
                  <a:pt x="795" y="1979"/>
                </a:cubicBezTo>
                <a:cubicBezTo>
                  <a:pt x="758" y="1956"/>
                  <a:pt x="804" y="1979"/>
                  <a:pt x="761" y="1979"/>
                </a:cubicBezTo>
                <a:cubicBezTo>
                  <a:pt x="749" y="1979"/>
                  <a:pt x="738" y="1973"/>
                  <a:pt x="727" y="1970"/>
                </a:cubicBezTo>
                <a:cubicBezTo>
                  <a:pt x="704" y="1976"/>
                  <a:pt x="682" y="1987"/>
                  <a:pt x="659" y="1989"/>
                </a:cubicBezTo>
                <a:cubicBezTo>
                  <a:pt x="605" y="1992"/>
                  <a:pt x="600" y="1977"/>
                  <a:pt x="557" y="1970"/>
                </a:cubicBezTo>
                <a:cubicBezTo>
                  <a:pt x="487" y="1958"/>
                  <a:pt x="454" y="1958"/>
                  <a:pt x="383" y="1955"/>
                </a:cubicBezTo>
                <a:cubicBezTo>
                  <a:pt x="344" y="1942"/>
                  <a:pt x="302" y="1947"/>
                  <a:pt x="262" y="1941"/>
                </a:cubicBezTo>
                <a:cubicBezTo>
                  <a:pt x="214" y="1917"/>
                  <a:pt x="275" y="1945"/>
                  <a:pt x="208" y="1926"/>
                </a:cubicBezTo>
                <a:cubicBezTo>
                  <a:pt x="180" y="1918"/>
                  <a:pt x="161" y="1906"/>
                  <a:pt x="131" y="1902"/>
                </a:cubicBezTo>
                <a:cubicBezTo>
                  <a:pt x="107" y="1890"/>
                  <a:pt x="83" y="1888"/>
                  <a:pt x="58" y="1882"/>
                </a:cubicBezTo>
                <a:cubicBezTo>
                  <a:pt x="0" y="1790"/>
                  <a:pt x="36" y="1857"/>
                  <a:pt x="48" y="1616"/>
                </a:cubicBezTo>
                <a:cubicBezTo>
                  <a:pt x="52" y="1509"/>
                  <a:pt x="61" y="1378"/>
                  <a:pt x="97" y="1276"/>
                </a:cubicBezTo>
                <a:cubicBezTo>
                  <a:pt x="106" y="1250"/>
                  <a:pt x="118" y="1225"/>
                  <a:pt x="126" y="1199"/>
                </a:cubicBezTo>
                <a:cubicBezTo>
                  <a:pt x="137" y="1156"/>
                  <a:pt x="148" y="1094"/>
                  <a:pt x="165" y="1049"/>
                </a:cubicBezTo>
                <a:cubicBezTo>
                  <a:pt x="170" y="984"/>
                  <a:pt x="174" y="897"/>
                  <a:pt x="213" y="840"/>
                </a:cubicBezTo>
                <a:cubicBezTo>
                  <a:pt x="222" y="777"/>
                  <a:pt x="259" y="719"/>
                  <a:pt x="291" y="665"/>
                </a:cubicBezTo>
                <a:cubicBezTo>
                  <a:pt x="311" y="630"/>
                  <a:pt x="320" y="590"/>
                  <a:pt x="344" y="559"/>
                </a:cubicBezTo>
                <a:cubicBezTo>
                  <a:pt x="358" y="515"/>
                  <a:pt x="353" y="469"/>
                  <a:pt x="368" y="428"/>
                </a:cubicBezTo>
                <a:cubicBezTo>
                  <a:pt x="372" y="393"/>
                  <a:pt x="371" y="358"/>
                  <a:pt x="383" y="32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34564" name="Text Box 4"/>
          <p:cNvSpPr txBox="1">
            <a:spLocks noChangeArrowheads="1"/>
          </p:cNvSpPr>
          <p:nvPr/>
        </p:nvSpPr>
        <p:spPr bwMode="auto">
          <a:xfrm>
            <a:off x="6948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7</a:t>
            </a:r>
            <a:endParaRPr kumimoji="0" lang="en-US" altLang="en-US" dirty="0"/>
          </a:p>
        </p:txBody>
      </p:sp>
      <p:sp>
        <p:nvSpPr>
          <p:cNvPr id="834565" name="Text Box 5"/>
          <p:cNvSpPr txBox="1">
            <a:spLocks noChangeArrowheads="1"/>
          </p:cNvSpPr>
          <p:nvPr/>
        </p:nvSpPr>
        <p:spPr bwMode="auto">
          <a:xfrm>
            <a:off x="11520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6</a:t>
            </a:r>
            <a:endParaRPr kumimoji="0" lang="en-US" altLang="en-US" baseline="-25000" dirty="0"/>
          </a:p>
        </p:txBody>
      </p:sp>
      <p:sp>
        <p:nvSpPr>
          <p:cNvPr id="834566" name="Text Box 6"/>
          <p:cNvSpPr txBox="1">
            <a:spLocks noChangeArrowheads="1"/>
          </p:cNvSpPr>
          <p:nvPr/>
        </p:nvSpPr>
        <p:spPr bwMode="auto">
          <a:xfrm>
            <a:off x="16092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12</a:t>
            </a:r>
            <a:endParaRPr kumimoji="0" lang="en-US" altLang="en-US" baseline="-25000" dirty="0"/>
          </a:p>
        </p:txBody>
      </p:sp>
      <p:sp>
        <p:nvSpPr>
          <p:cNvPr id="834567" name="Text Box 7"/>
          <p:cNvSpPr txBox="1">
            <a:spLocks noChangeArrowheads="1"/>
          </p:cNvSpPr>
          <p:nvPr/>
        </p:nvSpPr>
        <p:spPr bwMode="auto">
          <a:xfrm>
            <a:off x="20664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3</a:t>
            </a:r>
            <a:endParaRPr kumimoji="0" lang="en-US" altLang="en-US" dirty="0"/>
          </a:p>
        </p:txBody>
      </p:sp>
      <p:sp>
        <p:nvSpPr>
          <p:cNvPr id="834568" name="Text Box 8"/>
          <p:cNvSpPr txBox="1">
            <a:spLocks noChangeArrowheads="1"/>
          </p:cNvSpPr>
          <p:nvPr/>
        </p:nvSpPr>
        <p:spPr bwMode="auto">
          <a:xfrm>
            <a:off x="29808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8</a:t>
            </a:r>
            <a:endParaRPr kumimoji="0" lang="en-US" altLang="en-US" dirty="0"/>
          </a:p>
        </p:txBody>
      </p:sp>
      <p:sp>
        <p:nvSpPr>
          <p:cNvPr id="834569" name="Text Box 9"/>
          <p:cNvSpPr txBox="1">
            <a:spLocks noChangeArrowheads="1"/>
          </p:cNvSpPr>
          <p:nvPr/>
        </p:nvSpPr>
        <p:spPr bwMode="auto">
          <a:xfrm>
            <a:off x="34380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7</a:t>
            </a:r>
            <a:endParaRPr kumimoji="0" lang="en-US" altLang="en-US" dirty="0"/>
          </a:p>
        </p:txBody>
      </p:sp>
      <p:sp>
        <p:nvSpPr>
          <p:cNvPr id="834570" name="Text Box 10"/>
          <p:cNvSpPr txBox="1">
            <a:spLocks noChangeArrowheads="1"/>
          </p:cNvSpPr>
          <p:nvPr/>
        </p:nvSpPr>
        <p:spPr bwMode="auto">
          <a:xfrm>
            <a:off x="38952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</a:t>
            </a:r>
            <a:endParaRPr kumimoji="0" lang="en-US" altLang="en-US" dirty="0"/>
          </a:p>
        </p:txBody>
      </p:sp>
      <p:sp>
        <p:nvSpPr>
          <p:cNvPr id="834571" name="Text Box 11"/>
          <p:cNvSpPr txBox="1">
            <a:spLocks noChangeArrowheads="1"/>
          </p:cNvSpPr>
          <p:nvPr/>
        </p:nvSpPr>
        <p:spPr bwMode="auto">
          <a:xfrm>
            <a:off x="43524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15</a:t>
            </a:r>
            <a:endParaRPr kumimoji="0" lang="en-US" altLang="en-US" dirty="0"/>
          </a:p>
        </p:txBody>
      </p:sp>
      <p:sp>
        <p:nvSpPr>
          <p:cNvPr id="834572" name="Text Box 12"/>
          <p:cNvSpPr txBox="1">
            <a:spLocks noChangeArrowheads="1"/>
          </p:cNvSpPr>
          <p:nvPr/>
        </p:nvSpPr>
        <p:spPr bwMode="auto">
          <a:xfrm>
            <a:off x="5724088" y="2203956"/>
            <a:ext cx="457200" cy="3810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>
                <a:solidFill>
                  <a:schemeClr val="bg1"/>
                </a:solidFill>
              </a:rPr>
              <a:t>z</a:t>
            </a:r>
            <a:r>
              <a:rPr kumimoji="0" lang="en-US" altLang="en-US" baseline="-25000" dirty="0" smtClean="0">
                <a:solidFill>
                  <a:schemeClr val="bg1"/>
                </a:solidFill>
              </a:rPr>
              <a:t>10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834573" name="Text Box 13"/>
          <p:cNvSpPr txBox="1">
            <a:spLocks noChangeArrowheads="1"/>
          </p:cNvSpPr>
          <p:nvPr/>
        </p:nvSpPr>
        <p:spPr bwMode="auto">
          <a:xfrm>
            <a:off x="61812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16</a:t>
            </a:r>
            <a:endParaRPr kumimoji="0" lang="en-US" altLang="en-US" dirty="0"/>
          </a:p>
        </p:txBody>
      </p:sp>
      <p:sp>
        <p:nvSpPr>
          <p:cNvPr id="834574" name="Text Box 14"/>
          <p:cNvSpPr txBox="1">
            <a:spLocks noChangeArrowheads="1"/>
          </p:cNvSpPr>
          <p:nvPr/>
        </p:nvSpPr>
        <p:spPr bwMode="auto">
          <a:xfrm>
            <a:off x="66384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14</a:t>
            </a:r>
            <a:endParaRPr kumimoji="0" lang="en-US" altLang="en-US" dirty="0"/>
          </a:p>
        </p:txBody>
      </p:sp>
      <p:sp>
        <p:nvSpPr>
          <p:cNvPr id="834575" name="Text Box 15"/>
          <p:cNvSpPr txBox="1">
            <a:spLocks noChangeArrowheads="1"/>
          </p:cNvSpPr>
          <p:nvPr/>
        </p:nvSpPr>
        <p:spPr bwMode="auto">
          <a:xfrm>
            <a:off x="70956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9</a:t>
            </a:r>
            <a:endParaRPr kumimoji="0" lang="en-US" altLang="en-US" dirty="0"/>
          </a:p>
        </p:txBody>
      </p:sp>
      <p:sp>
        <p:nvSpPr>
          <p:cNvPr id="834576" name="Text Box 16"/>
          <p:cNvSpPr txBox="1">
            <a:spLocks noChangeArrowheads="1"/>
          </p:cNvSpPr>
          <p:nvPr/>
        </p:nvSpPr>
        <p:spPr bwMode="auto">
          <a:xfrm>
            <a:off x="52668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17</a:t>
            </a:r>
            <a:endParaRPr kumimoji="0" lang="en-US" altLang="en-US" dirty="0"/>
          </a:p>
        </p:txBody>
      </p:sp>
      <p:sp>
        <p:nvSpPr>
          <p:cNvPr id="834577" name="Text Box 17"/>
          <p:cNvSpPr txBox="1">
            <a:spLocks noChangeArrowheads="1"/>
          </p:cNvSpPr>
          <p:nvPr/>
        </p:nvSpPr>
        <p:spPr bwMode="auto">
          <a:xfrm>
            <a:off x="25236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11</a:t>
            </a:r>
            <a:endParaRPr kumimoji="0" lang="en-US" altLang="en-US" dirty="0"/>
          </a:p>
        </p:txBody>
      </p:sp>
      <p:sp>
        <p:nvSpPr>
          <p:cNvPr id="834578" name="Text Box 18"/>
          <p:cNvSpPr txBox="1">
            <a:spLocks noChangeArrowheads="1"/>
          </p:cNvSpPr>
          <p:nvPr/>
        </p:nvSpPr>
        <p:spPr bwMode="auto">
          <a:xfrm>
            <a:off x="48096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13</a:t>
            </a:r>
            <a:endParaRPr kumimoji="0" lang="en-US" altLang="en-US" dirty="0"/>
          </a:p>
        </p:txBody>
      </p:sp>
      <p:sp>
        <p:nvSpPr>
          <p:cNvPr id="834579" name="Text Box 19"/>
          <p:cNvSpPr txBox="1">
            <a:spLocks noChangeArrowheads="1"/>
          </p:cNvSpPr>
          <p:nvPr/>
        </p:nvSpPr>
        <p:spPr bwMode="auto">
          <a:xfrm>
            <a:off x="80100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5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834580" name="Text Box 20"/>
          <p:cNvSpPr txBox="1">
            <a:spLocks noChangeArrowheads="1"/>
          </p:cNvSpPr>
          <p:nvPr/>
        </p:nvSpPr>
        <p:spPr bwMode="auto">
          <a:xfrm>
            <a:off x="75528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4</a:t>
            </a:r>
            <a:endParaRPr kumimoji="0" lang="en-US" altLang="en-US" dirty="0"/>
          </a:p>
        </p:txBody>
      </p:sp>
      <p:sp>
        <p:nvSpPr>
          <p:cNvPr id="834581" name="Text Box 21"/>
          <p:cNvSpPr txBox="1">
            <a:spLocks noChangeArrowheads="1"/>
          </p:cNvSpPr>
          <p:nvPr/>
        </p:nvSpPr>
        <p:spPr bwMode="auto">
          <a:xfrm>
            <a:off x="4816475" y="3258893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10</a:t>
            </a:r>
            <a:endParaRPr kumimoji="0" lang="en-US" altLang="en-US" dirty="0"/>
          </a:p>
        </p:txBody>
      </p:sp>
      <p:sp>
        <p:nvSpPr>
          <p:cNvPr id="834582" name="Text Box 22"/>
          <p:cNvSpPr txBox="1">
            <a:spLocks noChangeArrowheads="1"/>
          </p:cNvSpPr>
          <p:nvPr/>
        </p:nvSpPr>
        <p:spPr bwMode="auto">
          <a:xfrm>
            <a:off x="6686550" y="3733555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13</a:t>
            </a:r>
            <a:endParaRPr kumimoji="0" lang="en-US" altLang="en-US" baseline="-25000" dirty="0"/>
          </a:p>
        </p:txBody>
      </p:sp>
      <p:sp>
        <p:nvSpPr>
          <p:cNvPr id="834583" name="Text Box 23"/>
          <p:cNvSpPr txBox="1">
            <a:spLocks noChangeArrowheads="1"/>
          </p:cNvSpPr>
          <p:nvPr/>
        </p:nvSpPr>
        <p:spPr bwMode="auto">
          <a:xfrm>
            <a:off x="2751138" y="3733555"/>
            <a:ext cx="384175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5</a:t>
            </a:r>
            <a:endParaRPr kumimoji="0" lang="en-US" altLang="en-US" baseline="-25000" dirty="0"/>
          </a:p>
        </p:txBody>
      </p:sp>
      <p:cxnSp>
        <p:nvCxnSpPr>
          <p:cNvPr id="834584" name="AutoShape 24"/>
          <p:cNvCxnSpPr>
            <a:cxnSpLocks noChangeShapeType="1"/>
            <a:stCxn id="834581" idx="2"/>
            <a:endCxn id="834583" idx="3"/>
          </p:cNvCxnSpPr>
          <p:nvPr/>
        </p:nvCxnSpPr>
        <p:spPr bwMode="auto">
          <a:xfrm flipH="1">
            <a:off x="3135313" y="3627193"/>
            <a:ext cx="1873250" cy="290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4585" name="AutoShape 25"/>
          <p:cNvCxnSpPr>
            <a:cxnSpLocks noChangeShapeType="1"/>
            <a:stCxn id="834581" idx="2"/>
            <a:endCxn id="834582" idx="1"/>
          </p:cNvCxnSpPr>
          <p:nvPr/>
        </p:nvCxnSpPr>
        <p:spPr bwMode="auto">
          <a:xfrm>
            <a:off x="5008563" y="3627193"/>
            <a:ext cx="1677987" cy="290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586" name="Text Box 26"/>
          <p:cNvSpPr txBox="1">
            <a:spLocks noChangeArrowheads="1"/>
          </p:cNvSpPr>
          <p:nvPr/>
        </p:nvSpPr>
        <p:spPr bwMode="auto">
          <a:xfrm>
            <a:off x="7808913" y="4401893"/>
            <a:ext cx="382587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16</a:t>
            </a:r>
            <a:endParaRPr kumimoji="0" lang="en-US" altLang="en-US" baseline="-25000" dirty="0"/>
          </a:p>
        </p:txBody>
      </p:sp>
      <p:sp>
        <p:nvSpPr>
          <p:cNvPr id="834587" name="Text Box 27"/>
          <p:cNvSpPr txBox="1">
            <a:spLocks noChangeArrowheads="1"/>
          </p:cNvSpPr>
          <p:nvPr/>
        </p:nvSpPr>
        <p:spPr bwMode="auto">
          <a:xfrm>
            <a:off x="5622925" y="4401893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11</a:t>
            </a:r>
            <a:endParaRPr kumimoji="0" lang="en-US" altLang="en-US" baseline="-25000" dirty="0"/>
          </a:p>
        </p:txBody>
      </p:sp>
      <p:cxnSp>
        <p:nvCxnSpPr>
          <p:cNvPr id="834588" name="AutoShape 28"/>
          <p:cNvCxnSpPr>
            <a:cxnSpLocks noChangeShapeType="1"/>
            <a:stCxn id="834582" idx="2"/>
            <a:endCxn id="834587" idx="0"/>
          </p:cNvCxnSpPr>
          <p:nvPr/>
        </p:nvCxnSpPr>
        <p:spPr bwMode="auto">
          <a:xfrm flipH="1">
            <a:off x="5815013" y="4101855"/>
            <a:ext cx="1063625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4589" name="AutoShape 29"/>
          <p:cNvCxnSpPr>
            <a:cxnSpLocks noChangeShapeType="1"/>
            <a:stCxn id="834582" idx="2"/>
            <a:endCxn id="834586" idx="0"/>
          </p:cNvCxnSpPr>
          <p:nvPr/>
        </p:nvCxnSpPr>
        <p:spPr bwMode="auto">
          <a:xfrm>
            <a:off x="6878638" y="4101855"/>
            <a:ext cx="1122362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590" name="Text Box 30"/>
          <p:cNvSpPr txBox="1">
            <a:spLocks noChangeArrowheads="1"/>
          </p:cNvSpPr>
          <p:nvPr/>
        </p:nvSpPr>
        <p:spPr bwMode="auto">
          <a:xfrm>
            <a:off x="1616075" y="4408243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3</a:t>
            </a:r>
            <a:endParaRPr kumimoji="0" lang="en-US" altLang="en-US" baseline="-25000" dirty="0"/>
          </a:p>
        </p:txBody>
      </p:sp>
      <p:cxnSp>
        <p:nvCxnSpPr>
          <p:cNvPr id="834591" name="AutoShape 31"/>
          <p:cNvCxnSpPr>
            <a:cxnSpLocks noChangeShapeType="1"/>
            <a:stCxn id="834583" idx="2"/>
            <a:endCxn id="834590" idx="0"/>
          </p:cNvCxnSpPr>
          <p:nvPr/>
        </p:nvCxnSpPr>
        <p:spPr bwMode="auto">
          <a:xfrm flipH="1">
            <a:off x="1808163" y="4101855"/>
            <a:ext cx="1135062" cy="306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592" name="Text Box 32"/>
          <p:cNvSpPr txBox="1">
            <a:spLocks noChangeArrowheads="1"/>
          </p:cNvSpPr>
          <p:nvPr/>
        </p:nvSpPr>
        <p:spPr bwMode="auto">
          <a:xfrm>
            <a:off x="3732213" y="4401893"/>
            <a:ext cx="382587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9</a:t>
            </a:r>
            <a:endParaRPr kumimoji="0" lang="en-US" altLang="en-US" baseline="-25000" dirty="0"/>
          </a:p>
        </p:txBody>
      </p:sp>
      <p:cxnSp>
        <p:nvCxnSpPr>
          <p:cNvPr id="834593" name="AutoShape 33"/>
          <p:cNvCxnSpPr>
            <a:cxnSpLocks noChangeShapeType="1"/>
            <a:stCxn id="834583" idx="2"/>
            <a:endCxn id="834592" idx="0"/>
          </p:cNvCxnSpPr>
          <p:nvPr/>
        </p:nvCxnSpPr>
        <p:spPr bwMode="auto">
          <a:xfrm>
            <a:off x="2943225" y="4101855"/>
            <a:ext cx="981075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594" name="Text Box 34"/>
          <p:cNvSpPr txBox="1">
            <a:spLocks noChangeArrowheads="1"/>
          </p:cNvSpPr>
          <p:nvPr/>
        </p:nvSpPr>
        <p:spPr bwMode="auto">
          <a:xfrm>
            <a:off x="1192213" y="5263905"/>
            <a:ext cx="384175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2</a:t>
            </a:r>
            <a:endParaRPr kumimoji="0" lang="en-US" altLang="en-US" baseline="-25000" dirty="0"/>
          </a:p>
        </p:txBody>
      </p:sp>
      <p:cxnSp>
        <p:nvCxnSpPr>
          <p:cNvPr id="834595" name="AutoShape 35"/>
          <p:cNvCxnSpPr>
            <a:cxnSpLocks noChangeShapeType="1"/>
            <a:stCxn id="834590" idx="2"/>
            <a:endCxn id="834594" idx="0"/>
          </p:cNvCxnSpPr>
          <p:nvPr/>
        </p:nvCxnSpPr>
        <p:spPr bwMode="auto">
          <a:xfrm flipH="1">
            <a:off x="1384300" y="4776543"/>
            <a:ext cx="423863" cy="487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596" name="Text Box 36"/>
          <p:cNvSpPr txBox="1">
            <a:spLocks noChangeArrowheads="1"/>
          </p:cNvSpPr>
          <p:nvPr/>
        </p:nvSpPr>
        <p:spPr bwMode="auto">
          <a:xfrm>
            <a:off x="1960563" y="5263905"/>
            <a:ext cx="382587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4</a:t>
            </a:r>
            <a:endParaRPr kumimoji="0" lang="en-US" altLang="en-US" baseline="-25000" dirty="0"/>
          </a:p>
        </p:txBody>
      </p:sp>
      <p:cxnSp>
        <p:nvCxnSpPr>
          <p:cNvPr id="834597" name="AutoShape 37"/>
          <p:cNvCxnSpPr>
            <a:cxnSpLocks noChangeShapeType="1"/>
            <a:stCxn id="834590" idx="2"/>
            <a:endCxn id="834596" idx="0"/>
          </p:cNvCxnSpPr>
          <p:nvPr/>
        </p:nvCxnSpPr>
        <p:spPr bwMode="auto">
          <a:xfrm>
            <a:off x="1808163" y="4776543"/>
            <a:ext cx="344487" cy="487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598" name="Text Box 38"/>
          <p:cNvSpPr txBox="1">
            <a:spLocks noChangeArrowheads="1"/>
          </p:cNvSpPr>
          <p:nvPr/>
        </p:nvSpPr>
        <p:spPr bwMode="auto">
          <a:xfrm>
            <a:off x="3322638" y="5276605"/>
            <a:ext cx="382587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7</a:t>
            </a:r>
            <a:endParaRPr kumimoji="0" lang="en-US" altLang="en-US" baseline="-25000" dirty="0"/>
          </a:p>
        </p:txBody>
      </p:sp>
      <p:cxnSp>
        <p:nvCxnSpPr>
          <p:cNvPr id="834599" name="AutoShape 39"/>
          <p:cNvCxnSpPr>
            <a:cxnSpLocks noChangeShapeType="1"/>
            <a:stCxn id="834592" idx="2"/>
            <a:endCxn id="834598" idx="0"/>
          </p:cNvCxnSpPr>
          <p:nvPr/>
        </p:nvCxnSpPr>
        <p:spPr bwMode="auto">
          <a:xfrm flipH="1">
            <a:off x="3514725" y="4770193"/>
            <a:ext cx="409575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600" name="Text Box 40"/>
          <p:cNvSpPr txBox="1">
            <a:spLocks noChangeArrowheads="1"/>
          </p:cNvSpPr>
          <p:nvPr/>
        </p:nvSpPr>
        <p:spPr bwMode="auto">
          <a:xfrm>
            <a:off x="5908675" y="5276605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12</a:t>
            </a:r>
            <a:endParaRPr kumimoji="0" lang="en-US" altLang="en-US" baseline="-25000" dirty="0"/>
          </a:p>
        </p:txBody>
      </p:sp>
      <p:cxnSp>
        <p:nvCxnSpPr>
          <p:cNvPr id="834601" name="AutoShape 41"/>
          <p:cNvCxnSpPr>
            <a:cxnSpLocks noChangeShapeType="1"/>
            <a:stCxn id="834587" idx="2"/>
            <a:endCxn id="834600" idx="0"/>
          </p:cNvCxnSpPr>
          <p:nvPr/>
        </p:nvCxnSpPr>
        <p:spPr bwMode="auto">
          <a:xfrm>
            <a:off x="5815013" y="4770193"/>
            <a:ext cx="285750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602" name="Text Box 42"/>
          <p:cNvSpPr txBox="1">
            <a:spLocks noChangeArrowheads="1"/>
          </p:cNvSpPr>
          <p:nvPr/>
        </p:nvSpPr>
        <p:spPr bwMode="auto">
          <a:xfrm>
            <a:off x="7258050" y="5276605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15</a:t>
            </a:r>
            <a:endParaRPr kumimoji="0" lang="en-US" altLang="en-US" baseline="-25000" dirty="0"/>
          </a:p>
        </p:txBody>
      </p:sp>
      <p:cxnSp>
        <p:nvCxnSpPr>
          <p:cNvPr id="834603" name="AutoShape 43"/>
          <p:cNvCxnSpPr>
            <a:cxnSpLocks noChangeShapeType="1"/>
            <a:stCxn id="834586" idx="2"/>
            <a:endCxn id="834602" idx="0"/>
          </p:cNvCxnSpPr>
          <p:nvPr/>
        </p:nvCxnSpPr>
        <p:spPr bwMode="auto">
          <a:xfrm flipH="1">
            <a:off x="7450138" y="4770193"/>
            <a:ext cx="550862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604" name="Text Box 44"/>
          <p:cNvSpPr txBox="1">
            <a:spLocks noChangeArrowheads="1"/>
          </p:cNvSpPr>
          <p:nvPr/>
        </p:nvSpPr>
        <p:spPr bwMode="auto">
          <a:xfrm>
            <a:off x="8167688" y="5276605"/>
            <a:ext cx="382587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17</a:t>
            </a:r>
            <a:endParaRPr kumimoji="0" lang="en-US" altLang="en-US" baseline="-25000" dirty="0"/>
          </a:p>
        </p:txBody>
      </p:sp>
      <p:cxnSp>
        <p:nvCxnSpPr>
          <p:cNvPr id="834605" name="AutoShape 45"/>
          <p:cNvCxnSpPr>
            <a:cxnSpLocks noChangeShapeType="1"/>
            <a:stCxn id="834586" idx="2"/>
            <a:endCxn id="834604" idx="0"/>
          </p:cNvCxnSpPr>
          <p:nvPr/>
        </p:nvCxnSpPr>
        <p:spPr bwMode="auto">
          <a:xfrm>
            <a:off x="8001000" y="4770193"/>
            <a:ext cx="358775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4606" name="AutoShape 46"/>
          <p:cNvCxnSpPr>
            <a:cxnSpLocks noChangeShapeType="1"/>
            <a:stCxn id="834594" idx="2"/>
            <a:endCxn id="834610" idx="0"/>
          </p:cNvCxnSpPr>
          <p:nvPr/>
        </p:nvCxnSpPr>
        <p:spPr bwMode="auto">
          <a:xfrm flipH="1">
            <a:off x="1046163" y="5632205"/>
            <a:ext cx="338137" cy="382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4607" name="AutoShape 47"/>
          <p:cNvCxnSpPr>
            <a:cxnSpLocks noChangeShapeType="1"/>
            <a:stCxn id="834598" idx="2"/>
            <a:endCxn id="834611" idx="0"/>
          </p:cNvCxnSpPr>
          <p:nvPr/>
        </p:nvCxnSpPr>
        <p:spPr bwMode="auto">
          <a:xfrm flipH="1">
            <a:off x="3159125" y="5644905"/>
            <a:ext cx="355600" cy="369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4608" name="AutoShape 48"/>
          <p:cNvCxnSpPr>
            <a:cxnSpLocks noChangeShapeType="1"/>
            <a:stCxn id="834598" idx="2"/>
            <a:endCxn id="834612" idx="0"/>
          </p:cNvCxnSpPr>
          <p:nvPr/>
        </p:nvCxnSpPr>
        <p:spPr bwMode="auto">
          <a:xfrm>
            <a:off x="3514725" y="5644905"/>
            <a:ext cx="341313" cy="369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4609" name="AutoShape 49"/>
          <p:cNvCxnSpPr>
            <a:cxnSpLocks noChangeShapeType="1"/>
            <a:stCxn id="834602" idx="2"/>
            <a:endCxn id="834613" idx="0"/>
          </p:cNvCxnSpPr>
          <p:nvPr/>
        </p:nvCxnSpPr>
        <p:spPr bwMode="auto">
          <a:xfrm flipH="1">
            <a:off x="7094538" y="5644905"/>
            <a:ext cx="355600" cy="37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610" name="Text Box 50"/>
          <p:cNvSpPr txBox="1">
            <a:spLocks noChangeArrowheads="1"/>
          </p:cNvSpPr>
          <p:nvPr/>
        </p:nvSpPr>
        <p:spPr bwMode="auto">
          <a:xfrm>
            <a:off x="854075" y="6014793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</a:t>
            </a:r>
            <a:endParaRPr kumimoji="0" lang="en-US" altLang="en-US" baseline="-25000" dirty="0"/>
          </a:p>
        </p:txBody>
      </p:sp>
      <p:sp>
        <p:nvSpPr>
          <p:cNvPr id="834611" name="Text Box 51"/>
          <p:cNvSpPr txBox="1">
            <a:spLocks noChangeArrowheads="1"/>
          </p:cNvSpPr>
          <p:nvPr/>
        </p:nvSpPr>
        <p:spPr bwMode="auto">
          <a:xfrm>
            <a:off x="2967038" y="6014793"/>
            <a:ext cx="384175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6</a:t>
            </a:r>
            <a:endParaRPr kumimoji="0" lang="en-US" altLang="en-US" baseline="-25000" dirty="0"/>
          </a:p>
        </p:txBody>
      </p:sp>
      <p:sp>
        <p:nvSpPr>
          <p:cNvPr id="834612" name="Text Box 52"/>
          <p:cNvSpPr txBox="1">
            <a:spLocks noChangeArrowheads="1"/>
          </p:cNvSpPr>
          <p:nvPr/>
        </p:nvSpPr>
        <p:spPr bwMode="auto">
          <a:xfrm>
            <a:off x="3663950" y="6014793"/>
            <a:ext cx="384175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8</a:t>
            </a:r>
            <a:endParaRPr kumimoji="0" lang="en-US" altLang="en-US" baseline="-25000" dirty="0"/>
          </a:p>
        </p:txBody>
      </p:sp>
      <p:sp>
        <p:nvSpPr>
          <p:cNvPr id="834613" name="Text Box 53"/>
          <p:cNvSpPr txBox="1">
            <a:spLocks noChangeArrowheads="1"/>
          </p:cNvSpPr>
          <p:nvPr/>
        </p:nvSpPr>
        <p:spPr bwMode="auto">
          <a:xfrm>
            <a:off x="6902450" y="6021143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14</a:t>
            </a:r>
            <a:endParaRPr kumimoji="0" lang="en-US" altLang="en-US" baseline="-25000" dirty="0"/>
          </a:p>
        </p:txBody>
      </p:sp>
      <p:sp>
        <p:nvSpPr>
          <p:cNvPr id="834614" name="Line 54"/>
          <p:cNvSpPr>
            <a:spLocks noChangeShapeType="1"/>
          </p:cNvSpPr>
          <p:nvPr/>
        </p:nvSpPr>
        <p:spPr bwMode="auto">
          <a:xfrm flipV="1">
            <a:off x="5952688" y="26611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34615" name="Rectangle 55"/>
          <p:cNvSpPr>
            <a:spLocks noChangeArrowheads="1"/>
          </p:cNvSpPr>
          <p:nvPr/>
        </p:nvSpPr>
        <p:spPr bwMode="auto">
          <a:xfrm>
            <a:off x="5426075" y="2899546"/>
            <a:ext cx="286456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/>
              <a:t>first </a:t>
            </a:r>
            <a:r>
              <a:rPr lang="en-US" altLang="en-US" dirty="0" smtClean="0"/>
              <a:t>pivot, </a:t>
            </a:r>
            <a:r>
              <a:rPr lang="en-US" altLang="en-US" dirty="0"/>
              <a:t>chosen </a:t>
            </a:r>
            <a:r>
              <a:rPr lang="en-US" altLang="en-US" dirty="0" smtClean="0"/>
              <a:t>randomly</a:t>
            </a:r>
            <a:endParaRPr lang="en-US" altLang="en-US" dirty="0"/>
          </a:p>
        </p:txBody>
      </p:sp>
      <p:sp>
        <p:nvSpPr>
          <p:cNvPr id="834618" name="Line 58"/>
          <p:cNvSpPr>
            <a:spLocks noChangeShapeType="1"/>
          </p:cNvSpPr>
          <p:nvPr/>
        </p:nvSpPr>
        <p:spPr bwMode="auto">
          <a:xfrm flipH="1">
            <a:off x="5108575" y="3073592"/>
            <a:ext cx="3175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617" grpId="0" build="p"/>
      <p:bldP spid="834562" grpId="0" animBg="1"/>
      <p:bldP spid="834563" grpId="0" animBg="1"/>
      <p:bldP spid="834564" grpId="0" animBg="1"/>
      <p:bldP spid="834565" grpId="0" animBg="1"/>
      <p:bldP spid="834566" grpId="0" animBg="1"/>
      <p:bldP spid="834567" grpId="0" animBg="1"/>
      <p:bldP spid="834568" grpId="0" animBg="1"/>
      <p:bldP spid="834569" grpId="0" animBg="1"/>
      <p:bldP spid="834570" grpId="0" animBg="1"/>
      <p:bldP spid="834571" grpId="0" animBg="1"/>
      <p:bldP spid="834572" grpId="0" animBg="1"/>
      <p:bldP spid="834573" grpId="0" animBg="1"/>
      <p:bldP spid="834574" grpId="0" animBg="1"/>
      <p:bldP spid="834575" grpId="0" animBg="1"/>
      <p:bldP spid="834576" grpId="0" animBg="1"/>
      <p:bldP spid="834577" grpId="0" animBg="1"/>
      <p:bldP spid="834578" grpId="0" animBg="1"/>
      <p:bldP spid="834579" grpId="0" animBg="1"/>
      <p:bldP spid="834580" grpId="0" animBg="1"/>
      <p:bldP spid="834581" grpId="0" animBg="1"/>
      <p:bldP spid="834582" grpId="0" animBg="1"/>
      <p:bldP spid="834583" grpId="0" animBg="1"/>
      <p:bldP spid="834586" grpId="0" animBg="1"/>
      <p:bldP spid="834587" grpId="0" animBg="1"/>
      <p:bldP spid="834590" grpId="0" animBg="1"/>
      <p:bldP spid="834592" grpId="0" animBg="1"/>
      <p:bldP spid="834594" grpId="0" animBg="1"/>
      <p:bldP spid="834596" grpId="0" animBg="1"/>
      <p:bldP spid="834598" grpId="0" animBg="1"/>
      <p:bldP spid="834600" grpId="0" animBg="1"/>
      <p:bldP spid="834602" grpId="0" animBg="1"/>
      <p:bldP spid="834604" grpId="0" animBg="1"/>
      <p:bldP spid="834610" grpId="0" animBg="1"/>
      <p:bldP spid="834611" grpId="0" animBg="1"/>
      <p:bldP spid="834612" grpId="0" animBg="1"/>
      <p:bldP spid="834613" grpId="0" animBg="1"/>
      <p:bldP spid="834614" grpId="0" animBg="1"/>
      <p:bldP spid="834615" grpId="0"/>
      <p:bldP spid="8346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Analysis of quicksort</a:t>
            </a:r>
            <a:endParaRPr lang="en-US" altLang="en-US" dirty="0"/>
          </a:p>
        </p:txBody>
      </p:sp>
      <p:sp>
        <p:nvSpPr>
          <p:cNvPr id="836612" name="Rectangle 4"/>
          <p:cNvSpPr>
            <a:spLocks noGrp="1" noChangeArrowheads="1"/>
          </p:cNvSpPr>
          <p:nvPr>
            <p:ph idx="1"/>
          </p:nvPr>
        </p:nvSpPr>
        <p:spPr>
          <a:xfrm>
            <a:off x="115585" y="703385"/>
            <a:ext cx="9020599" cy="5549879"/>
          </a:xfrm>
        </p:spPr>
        <p:txBody>
          <a:bodyPr/>
          <a:lstStyle/>
          <a:p>
            <a:r>
              <a:rPr lang="en-US" altLang="en-US" dirty="0" smtClean="0"/>
              <a:t>Observation 1: </a:t>
            </a:r>
            <a:r>
              <a:rPr lang="en-US" altLang="en-US" dirty="0" smtClean="0">
                <a:solidFill>
                  <a:schemeClr val="tx1"/>
                </a:solidFill>
              </a:rPr>
              <a:t>Element only </a:t>
            </a:r>
            <a:r>
              <a:rPr lang="en-US" altLang="en-US" dirty="0">
                <a:solidFill>
                  <a:schemeClr val="tx1"/>
                </a:solidFill>
              </a:rPr>
              <a:t>compared with its ancestors and </a:t>
            </a:r>
            <a:r>
              <a:rPr lang="en-US" altLang="en-US" dirty="0" smtClean="0">
                <a:solidFill>
                  <a:schemeClr val="tx1"/>
                </a:solidFill>
              </a:rPr>
              <a:t>descendants.</a:t>
            </a:r>
          </a:p>
          <a:p>
            <a:pPr lvl="1"/>
            <a:r>
              <a:rPr lang="en-US" altLang="en-US" dirty="0" smtClean="0"/>
              <a:t>z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and z</a:t>
            </a:r>
            <a:r>
              <a:rPr lang="en-US" altLang="en-US" baseline="-25000" dirty="0" smtClean="0"/>
              <a:t>7</a:t>
            </a:r>
            <a:r>
              <a:rPr lang="en-US" altLang="en-US" dirty="0" smtClean="0"/>
              <a:t> are compared if their lowest common ancestor (</a:t>
            </a:r>
            <a:r>
              <a:rPr lang="en-US" altLang="en-US" dirty="0" err="1" smtClean="0"/>
              <a:t>lca</a:t>
            </a:r>
            <a:r>
              <a:rPr lang="en-US" altLang="en-US" dirty="0" smtClean="0"/>
              <a:t>) is z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or z</a:t>
            </a:r>
            <a:r>
              <a:rPr lang="en-US" altLang="en-US" baseline="-25000" dirty="0" smtClean="0"/>
              <a:t>7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dirty="0" smtClean="0"/>
              <a:t>z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dirty="0"/>
              <a:t>and </a:t>
            </a:r>
            <a:r>
              <a:rPr lang="en-US" altLang="en-US" dirty="0" smtClean="0"/>
              <a:t>z</a:t>
            </a:r>
            <a:r>
              <a:rPr lang="en-US" altLang="en-US" baseline="-25000" dirty="0" smtClean="0"/>
              <a:t>7</a:t>
            </a:r>
            <a:r>
              <a:rPr lang="en-US" altLang="en-US" dirty="0" smtClean="0"/>
              <a:t> </a:t>
            </a:r>
            <a:r>
              <a:rPr lang="en-US" altLang="en-US" dirty="0"/>
              <a:t>are not compared if their </a:t>
            </a:r>
            <a:r>
              <a:rPr lang="en-US" altLang="en-US" dirty="0" err="1"/>
              <a:t>lca</a:t>
            </a:r>
            <a:r>
              <a:rPr lang="en-US" altLang="en-US" dirty="0"/>
              <a:t> </a:t>
            </a:r>
            <a:r>
              <a:rPr lang="en-US" altLang="en-US" dirty="0" smtClean="0"/>
              <a:t>is z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, z</a:t>
            </a:r>
            <a:r>
              <a:rPr lang="en-US" altLang="en-US" baseline="-25000" dirty="0" smtClean="0"/>
              <a:t>4</a:t>
            </a:r>
            <a:r>
              <a:rPr lang="en-US" altLang="en-US" dirty="0" smtClean="0"/>
              <a:t>, z</a:t>
            </a:r>
            <a:r>
              <a:rPr lang="en-US" altLang="en-US" baseline="-25000" dirty="0" smtClean="0"/>
              <a:t>5</a:t>
            </a:r>
            <a:r>
              <a:rPr lang="en-US" altLang="en-US" dirty="0" smtClean="0"/>
              <a:t>, or z</a:t>
            </a:r>
            <a:r>
              <a:rPr lang="en-US" altLang="en-US" baseline="-25000" dirty="0" smtClean="0"/>
              <a:t>6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dirty="0" smtClean="0"/>
              <a:t>Other elements cannot be the </a:t>
            </a:r>
            <a:r>
              <a:rPr lang="en-US" altLang="en-US" dirty="0" err="1" smtClean="0"/>
              <a:t>lca</a:t>
            </a:r>
            <a:r>
              <a:rPr lang="en-US" altLang="en-US" dirty="0" smtClean="0"/>
              <a:t> </a:t>
            </a:r>
            <a:r>
              <a:rPr lang="en-US" altLang="en-US" dirty="0"/>
              <a:t>of z</a:t>
            </a:r>
            <a:r>
              <a:rPr lang="en-US" altLang="en-US" baseline="-25000" dirty="0"/>
              <a:t>2</a:t>
            </a:r>
            <a:r>
              <a:rPr lang="en-US" altLang="en-US" dirty="0"/>
              <a:t> and z</a:t>
            </a:r>
            <a:r>
              <a:rPr lang="en-US" altLang="en-US" baseline="-25000" dirty="0"/>
              <a:t>7</a:t>
            </a:r>
            <a:endParaRPr lang="en-US" altLang="en-US" dirty="0"/>
          </a:p>
          <a:p>
            <a:r>
              <a:rPr lang="en-US" altLang="en-US" dirty="0" smtClean="0"/>
              <a:t>Observation 2: </a:t>
            </a:r>
            <a:r>
              <a:rPr lang="en-US" altLang="en-US" dirty="0" smtClean="0">
                <a:solidFill>
                  <a:schemeClr val="tx1"/>
                </a:solidFill>
              </a:rPr>
              <a:t>Every element </a:t>
            </a:r>
            <a:r>
              <a:rPr lang="en-US" altLang="en-US" dirty="0">
                <a:solidFill>
                  <a:schemeClr val="tx1"/>
                </a:solidFill>
              </a:rPr>
              <a:t>in </a:t>
            </a:r>
            <a:r>
              <a:rPr lang="en-US" altLang="en-US" dirty="0" smtClean="0">
                <a:solidFill>
                  <a:schemeClr val="tx1"/>
                </a:solidFill>
              </a:rPr>
              <a:t>{</a:t>
            </a:r>
            <a:r>
              <a:rPr lang="en-US" altLang="en-US" dirty="0" err="1" smtClean="0">
                <a:solidFill>
                  <a:schemeClr val="tx1"/>
                </a:solidFill>
              </a:rPr>
              <a:t>z</a:t>
            </a:r>
            <a:r>
              <a:rPr lang="en-US" alt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altLang="en-US" dirty="0" smtClean="0">
                <a:solidFill>
                  <a:schemeClr val="tx1"/>
                </a:solidFill>
              </a:rPr>
              <a:t>, …, </a:t>
            </a:r>
            <a:r>
              <a:rPr lang="en-US" altLang="en-US" dirty="0" err="1" smtClean="0">
                <a:solidFill>
                  <a:schemeClr val="tx1"/>
                </a:solidFill>
              </a:rPr>
              <a:t>z</a:t>
            </a:r>
            <a:r>
              <a:rPr lang="en-US" altLang="en-US" baseline="-25000" dirty="0" err="1" smtClean="0">
                <a:solidFill>
                  <a:schemeClr val="tx1"/>
                </a:solidFill>
              </a:rPr>
              <a:t>j</a:t>
            </a:r>
            <a:r>
              <a:rPr lang="en-US" altLang="en-US" dirty="0" smtClean="0">
                <a:solidFill>
                  <a:schemeClr val="tx1"/>
                </a:solidFill>
              </a:rPr>
              <a:t>} is equally likely to be the </a:t>
            </a:r>
            <a:r>
              <a:rPr lang="en-US" altLang="en-US" dirty="0" err="1" smtClean="0">
                <a:solidFill>
                  <a:schemeClr val="tx1"/>
                </a:solidFill>
              </a:rPr>
              <a:t>lca</a:t>
            </a:r>
            <a:r>
              <a:rPr lang="en-US" altLang="en-US" dirty="0" smtClean="0">
                <a:solidFill>
                  <a:schemeClr val="tx1"/>
                </a:solidFill>
              </a:rPr>
              <a:t> of </a:t>
            </a:r>
            <a:r>
              <a:rPr lang="en-US" altLang="en-US" dirty="0" err="1" smtClean="0">
                <a:solidFill>
                  <a:schemeClr val="tx1"/>
                </a:solidFill>
              </a:rPr>
              <a:t>z</a:t>
            </a:r>
            <a:r>
              <a:rPr lang="en-US" alt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altLang="en-US" dirty="0" smtClean="0">
                <a:solidFill>
                  <a:schemeClr val="tx1"/>
                </a:solidFill>
              </a:rPr>
              <a:t> and </a:t>
            </a:r>
            <a:r>
              <a:rPr lang="en-US" altLang="en-US" dirty="0" err="1" smtClean="0">
                <a:solidFill>
                  <a:schemeClr val="tx1"/>
                </a:solidFill>
              </a:rPr>
              <a:t>z</a:t>
            </a:r>
            <a:r>
              <a:rPr lang="en-US" altLang="en-US" baseline="-25000" dirty="0" err="1" smtClean="0">
                <a:solidFill>
                  <a:schemeClr val="tx1"/>
                </a:solidFill>
              </a:rPr>
              <a:t>j</a:t>
            </a:r>
            <a:endParaRPr lang="en-US" altLang="en-US" dirty="0" smtClean="0"/>
          </a:p>
          <a:p>
            <a:r>
              <a:rPr lang="en-US" altLang="en-US" dirty="0" smtClean="0">
                <a:solidFill>
                  <a:schemeClr val="tx1"/>
                </a:solidFill>
              </a:rPr>
              <a:t>So, </a:t>
            </a:r>
            <a:r>
              <a:rPr lang="en-US" altLang="en-US" dirty="0" err="1" smtClean="0">
                <a:solidFill>
                  <a:schemeClr val="tx1"/>
                </a:solidFill>
              </a:rPr>
              <a:t>Pr</a:t>
            </a:r>
            <a:r>
              <a:rPr lang="en-US" altLang="en-US" dirty="0" smtClean="0">
                <a:solidFill>
                  <a:schemeClr val="tx1"/>
                </a:solidFill>
              </a:rPr>
              <a:t>[</a:t>
            </a:r>
            <a:r>
              <a:rPr lang="en-US" altLang="en-US" dirty="0" err="1" smtClean="0">
                <a:solidFill>
                  <a:schemeClr val="tx1"/>
                </a:solidFill>
              </a:rPr>
              <a:t>z</a:t>
            </a:r>
            <a:r>
              <a:rPr lang="en-US" alt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and </a:t>
            </a:r>
            <a:r>
              <a:rPr lang="en-US" altLang="en-US" dirty="0" err="1" smtClean="0">
                <a:solidFill>
                  <a:schemeClr val="tx1"/>
                </a:solidFill>
              </a:rPr>
              <a:t>z</a:t>
            </a:r>
            <a:r>
              <a:rPr lang="en-US" altLang="en-US" baseline="-25000" dirty="0" err="1" smtClean="0">
                <a:solidFill>
                  <a:schemeClr val="tx1"/>
                </a:solidFill>
              </a:rPr>
              <a:t>j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are compared] =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2 / </a:t>
            </a:r>
            <a:r>
              <a:rPr lang="en-US" altLang="en-US" dirty="0" smtClean="0">
                <a:solidFill>
                  <a:schemeClr val="tx1"/>
                </a:solidFill>
                <a:sym typeface="Symbol" pitchFamily="92" charset="2"/>
              </a:rPr>
              <a:t>(j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- </a:t>
            </a:r>
            <a:r>
              <a:rPr lang="en-US" altLang="en-US" dirty="0" err="1">
                <a:solidFill>
                  <a:schemeClr val="tx1"/>
                </a:solidFill>
                <a:sym typeface="Symbol" pitchFamily="92" charset="2"/>
              </a:rPr>
              <a:t>i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 + </a:t>
            </a:r>
            <a:r>
              <a:rPr lang="en-US" altLang="en-US" dirty="0" smtClean="0">
                <a:solidFill>
                  <a:schemeClr val="tx1"/>
                </a:solidFill>
                <a:sym typeface="Symbol" pitchFamily="92" charset="2"/>
              </a:rPr>
              <a:t>1).</a:t>
            </a:r>
            <a:endParaRPr lang="en-US" altLang="en-US" dirty="0">
              <a:solidFill>
                <a:schemeClr val="tx1"/>
              </a:solidFill>
              <a:sym typeface="Symbol" pitchFamily="92" charset="2"/>
            </a:endParaRPr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A890-501A-440B-8CA8-AAB5E47AFC7C}" type="slidenum">
              <a:rPr lang="en-US" altLang="en-US"/>
              <a:pPr/>
              <a:t>9</a:t>
            </a:fld>
            <a:endParaRPr lang="en-US" altLang="en-US" sz="1400"/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4809688" y="3160812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10</a:t>
            </a:r>
            <a:endParaRPr kumimoji="0" lang="en-US" altLang="en-US" dirty="0"/>
          </a:p>
        </p:txBody>
      </p:sp>
      <p:sp>
        <p:nvSpPr>
          <p:cNvPr id="42" name="Text Box 22"/>
          <p:cNvSpPr txBox="1">
            <a:spLocks noChangeArrowheads="1"/>
          </p:cNvSpPr>
          <p:nvPr/>
        </p:nvSpPr>
        <p:spPr bwMode="auto">
          <a:xfrm>
            <a:off x="6679763" y="3635474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13</a:t>
            </a:r>
            <a:endParaRPr kumimoji="0" lang="en-US" altLang="en-US" baseline="-25000" dirty="0"/>
          </a:p>
        </p:txBody>
      </p:sp>
      <p:sp>
        <p:nvSpPr>
          <p:cNvPr id="43" name="Text Box 23"/>
          <p:cNvSpPr txBox="1">
            <a:spLocks noChangeArrowheads="1"/>
          </p:cNvSpPr>
          <p:nvPr/>
        </p:nvSpPr>
        <p:spPr bwMode="auto">
          <a:xfrm>
            <a:off x="2744351" y="3635474"/>
            <a:ext cx="384175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5</a:t>
            </a:r>
            <a:endParaRPr kumimoji="0" lang="en-US" altLang="en-US" baseline="-25000" dirty="0"/>
          </a:p>
        </p:txBody>
      </p:sp>
      <p:cxnSp>
        <p:nvCxnSpPr>
          <p:cNvPr id="44" name="AutoShape 24"/>
          <p:cNvCxnSpPr>
            <a:cxnSpLocks noChangeShapeType="1"/>
            <a:stCxn id="41" idx="2"/>
            <a:endCxn id="43" idx="3"/>
          </p:cNvCxnSpPr>
          <p:nvPr/>
        </p:nvCxnSpPr>
        <p:spPr bwMode="auto">
          <a:xfrm flipH="1">
            <a:off x="3128526" y="3529112"/>
            <a:ext cx="1873250" cy="290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" name="AutoShape 25"/>
          <p:cNvCxnSpPr>
            <a:cxnSpLocks noChangeShapeType="1"/>
            <a:stCxn id="41" idx="2"/>
            <a:endCxn id="42" idx="1"/>
          </p:cNvCxnSpPr>
          <p:nvPr/>
        </p:nvCxnSpPr>
        <p:spPr bwMode="auto">
          <a:xfrm>
            <a:off x="5001776" y="3529112"/>
            <a:ext cx="1677987" cy="290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" name="Text Box 26"/>
          <p:cNvSpPr txBox="1">
            <a:spLocks noChangeArrowheads="1"/>
          </p:cNvSpPr>
          <p:nvPr/>
        </p:nvSpPr>
        <p:spPr bwMode="auto">
          <a:xfrm>
            <a:off x="7802126" y="4303812"/>
            <a:ext cx="382587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16</a:t>
            </a:r>
            <a:endParaRPr kumimoji="0" lang="en-US" altLang="en-US" baseline="-25000" dirty="0"/>
          </a:p>
        </p:txBody>
      </p:sp>
      <p:sp>
        <p:nvSpPr>
          <p:cNvPr id="47" name="Text Box 27"/>
          <p:cNvSpPr txBox="1">
            <a:spLocks noChangeArrowheads="1"/>
          </p:cNvSpPr>
          <p:nvPr/>
        </p:nvSpPr>
        <p:spPr bwMode="auto">
          <a:xfrm>
            <a:off x="5616138" y="4303812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11</a:t>
            </a:r>
            <a:endParaRPr kumimoji="0" lang="en-US" altLang="en-US" baseline="-25000" dirty="0"/>
          </a:p>
        </p:txBody>
      </p:sp>
      <p:cxnSp>
        <p:nvCxnSpPr>
          <p:cNvPr id="48" name="AutoShape 28"/>
          <p:cNvCxnSpPr>
            <a:cxnSpLocks noChangeShapeType="1"/>
            <a:stCxn id="42" idx="2"/>
            <a:endCxn id="47" idx="0"/>
          </p:cNvCxnSpPr>
          <p:nvPr/>
        </p:nvCxnSpPr>
        <p:spPr bwMode="auto">
          <a:xfrm flipH="1">
            <a:off x="5808226" y="4003774"/>
            <a:ext cx="1063625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" name="AutoShape 29"/>
          <p:cNvCxnSpPr>
            <a:cxnSpLocks noChangeShapeType="1"/>
            <a:stCxn id="42" idx="2"/>
            <a:endCxn id="46" idx="0"/>
          </p:cNvCxnSpPr>
          <p:nvPr/>
        </p:nvCxnSpPr>
        <p:spPr bwMode="auto">
          <a:xfrm>
            <a:off x="6871851" y="4003774"/>
            <a:ext cx="1122362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" name="Text Box 30"/>
          <p:cNvSpPr txBox="1">
            <a:spLocks noChangeArrowheads="1"/>
          </p:cNvSpPr>
          <p:nvPr/>
        </p:nvSpPr>
        <p:spPr bwMode="auto">
          <a:xfrm>
            <a:off x="1609288" y="4310162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3</a:t>
            </a:r>
            <a:endParaRPr kumimoji="0" lang="en-US" altLang="en-US" baseline="-25000" dirty="0"/>
          </a:p>
        </p:txBody>
      </p:sp>
      <p:cxnSp>
        <p:nvCxnSpPr>
          <p:cNvPr id="51" name="AutoShape 31"/>
          <p:cNvCxnSpPr>
            <a:cxnSpLocks noChangeShapeType="1"/>
            <a:stCxn id="43" idx="2"/>
            <a:endCxn id="50" idx="0"/>
          </p:cNvCxnSpPr>
          <p:nvPr/>
        </p:nvCxnSpPr>
        <p:spPr bwMode="auto">
          <a:xfrm flipH="1">
            <a:off x="1801376" y="4003774"/>
            <a:ext cx="1135062" cy="306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" name="Text Box 32"/>
          <p:cNvSpPr txBox="1">
            <a:spLocks noChangeArrowheads="1"/>
          </p:cNvSpPr>
          <p:nvPr/>
        </p:nvSpPr>
        <p:spPr bwMode="auto">
          <a:xfrm>
            <a:off x="3725426" y="4303812"/>
            <a:ext cx="382587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9</a:t>
            </a:r>
            <a:endParaRPr kumimoji="0" lang="en-US" altLang="en-US" baseline="-25000" dirty="0"/>
          </a:p>
        </p:txBody>
      </p:sp>
      <p:cxnSp>
        <p:nvCxnSpPr>
          <p:cNvPr id="53" name="AutoShape 33"/>
          <p:cNvCxnSpPr>
            <a:cxnSpLocks noChangeShapeType="1"/>
            <a:stCxn id="43" idx="2"/>
            <a:endCxn id="52" idx="0"/>
          </p:cNvCxnSpPr>
          <p:nvPr/>
        </p:nvCxnSpPr>
        <p:spPr bwMode="auto">
          <a:xfrm>
            <a:off x="2936438" y="4003774"/>
            <a:ext cx="981075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185426" y="5165824"/>
            <a:ext cx="384175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2</a:t>
            </a:r>
            <a:endParaRPr kumimoji="0" lang="en-US" altLang="en-US" baseline="-25000" dirty="0"/>
          </a:p>
        </p:txBody>
      </p:sp>
      <p:cxnSp>
        <p:nvCxnSpPr>
          <p:cNvPr id="55" name="AutoShape 35"/>
          <p:cNvCxnSpPr>
            <a:cxnSpLocks noChangeShapeType="1"/>
            <a:stCxn id="50" idx="2"/>
            <a:endCxn id="54" idx="0"/>
          </p:cNvCxnSpPr>
          <p:nvPr/>
        </p:nvCxnSpPr>
        <p:spPr bwMode="auto">
          <a:xfrm flipH="1">
            <a:off x="1377513" y="4678462"/>
            <a:ext cx="423863" cy="487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" name="Text Box 36"/>
          <p:cNvSpPr txBox="1">
            <a:spLocks noChangeArrowheads="1"/>
          </p:cNvSpPr>
          <p:nvPr/>
        </p:nvSpPr>
        <p:spPr bwMode="auto">
          <a:xfrm>
            <a:off x="1953776" y="5165824"/>
            <a:ext cx="382587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4</a:t>
            </a:r>
            <a:endParaRPr kumimoji="0" lang="en-US" altLang="en-US" baseline="-25000" dirty="0"/>
          </a:p>
        </p:txBody>
      </p:sp>
      <p:cxnSp>
        <p:nvCxnSpPr>
          <p:cNvPr id="57" name="AutoShape 37"/>
          <p:cNvCxnSpPr>
            <a:cxnSpLocks noChangeShapeType="1"/>
            <a:stCxn id="50" idx="2"/>
            <a:endCxn id="56" idx="0"/>
          </p:cNvCxnSpPr>
          <p:nvPr/>
        </p:nvCxnSpPr>
        <p:spPr bwMode="auto">
          <a:xfrm>
            <a:off x="1801376" y="4678462"/>
            <a:ext cx="344487" cy="487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" name="Text Box 38"/>
          <p:cNvSpPr txBox="1">
            <a:spLocks noChangeArrowheads="1"/>
          </p:cNvSpPr>
          <p:nvPr/>
        </p:nvSpPr>
        <p:spPr bwMode="auto">
          <a:xfrm>
            <a:off x="3315851" y="5178524"/>
            <a:ext cx="382587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7</a:t>
            </a:r>
            <a:endParaRPr kumimoji="0" lang="en-US" altLang="en-US" baseline="-25000" dirty="0"/>
          </a:p>
        </p:txBody>
      </p:sp>
      <p:cxnSp>
        <p:nvCxnSpPr>
          <p:cNvPr id="59" name="AutoShape 39"/>
          <p:cNvCxnSpPr>
            <a:cxnSpLocks noChangeShapeType="1"/>
            <a:stCxn id="52" idx="2"/>
            <a:endCxn id="58" idx="0"/>
          </p:cNvCxnSpPr>
          <p:nvPr/>
        </p:nvCxnSpPr>
        <p:spPr bwMode="auto">
          <a:xfrm flipH="1">
            <a:off x="3507938" y="4672112"/>
            <a:ext cx="409575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0" name="Text Box 40"/>
          <p:cNvSpPr txBox="1">
            <a:spLocks noChangeArrowheads="1"/>
          </p:cNvSpPr>
          <p:nvPr/>
        </p:nvSpPr>
        <p:spPr bwMode="auto">
          <a:xfrm>
            <a:off x="5901888" y="5178524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12</a:t>
            </a:r>
            <a:endParaRPr kumimoji="0" lang="en-US" altLang="en-US" baseline="-25000" dirty="0"/>
          </a:p>
        </p:txBody>
      </p:sp>
      <p:cxnSp>
        <p:nvCxnSpPr>
          <p:cNvPr id="61" name="AutoShape 41"/>
          <p:cNvCxnSpPr>
            <a:cxnSpLocks noChangeShapeType="1"/>
            <a:stCxn id="47" idx="2"/>
            <a:endCxn id="60" idx="0"/>
          </p:cNvCxnSpPr>
          <p:nvPr/>
        </p:nvCxnSpPr>
        <p:spPr bwMode="auto">
          <a:xfrm>
            <a:off x="5808226" y="4672112"/>
            <a:ext cx="285750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2" name="Text Box 42"/>
          <p:cNvSpPr txBox="1">
            <a:spLocks noChangeArrowheads="1"/>
          </p:cNvSpPr>
          <p:nvPr/>
        </p:nvSpPr>
        <p:spPr bwMode="auto">
          <a:xfrm>
            <a:off x="7251263" y="5178524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15</a:t>
            </a:r>
            <a:endParaRPr kumimoji="0" lang="en-US" altLang="en-US" baseline="-25000" dirty="0"/>
          </a:p>
        </p:txBody>
      </p:sp>
      <p:cxnSp>
        <p:nvCxnSpPr>
          <p:cNvPr id="63" name="AutoShape 43"/>
          <p:cNvCxnSpPr>
            <a:cxnSpLocks noChangeShapeType="1"/>
            <a:stCxn id="46" idx="2"/>
            <a:endCxn id="62" idx="0"/>
          </p:cNvCxnSpPr>
          <p:nvPr/>
        </p:nvCxnSpPr>
        <p:spPr bwMode="auto">
          <a:xfrm flipH="1">
            <a:off x="7443351" y="4672112"/>
            <a:ext cx="550862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4" name="Text Box 44"/>
          <p:cNvSpPr txBox="1">
            <a:spLocks noChangeArrowheads="1"/>
          </p:cNvSpPr>
          <p:nvPr/>
        </p:nvSpPr>
        <p:spPr bwMode="auto">
          <a:xfrm>
            <a:off x="8160901" y="5178524"/>
            <a:ext cx="382587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17</a:t>
            </a:r>
            <a:endParaRPr kumimoji="0" lang="en-US" altLang="en-US" baseline="-25000" dirty="0"/>
          </a:p>
        </p:txBody>
      </p:sp>
      <p:cxnSp>
        <p:nvCxnSpPr>
          <p:cNvPr id="65" name="AutoShape 45"/>
          <p:cNvCxnSpPr>
            <a:cxnSpLocks noChangeShapeType="1"/>
            <a:stCxn id="46" idx="2"/>
            <a:endCxn id="64" idx="0"/>
          </p:cNvCxnSpPr>
          <p:nvPr/>
        </p:nvCxnSpPr>
        <p:spPr bwMode="auto">
          <a:xfrm>
            <a:off x="7994213" y="4672112"/>
            <a:ext cx="358775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" name="AutoShape 46"/>
          <p:cNvCxnSpPr>
            <a:cxnSpLocks noChangeShapeType="1"/>
            <a:stCxn id="54" idx="2"/>
            <a:endCxn id="70" idx="0"/>
          </p:cNvCxnSpPr>
          <p:nvPr/>
        </p:nvCxnSpPr>
        <p:spPr bwMode="auto">
          <a:xfrm flipH="1">
            <a:off x="1039376" y="5534124"/>
            <a:ext cx="338137" cy="382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" name="AutoShape 47"/>
          <p:cNvCxnSpPr>
            <a:cxnSpLocks noChangeShapeType="1"/>
            <a:stCxn id="58" idx="2"/>
            <a:endCxn id="71" idx="0"/>
          </p:cNvCxnSpPr>
          <p:nvPr/>
        </p:nvCxnSpPr>
        <p:spPr bwMode="auto">
          <a:xfrm flipH="1">
            <a:off x="3152338" y="5546824"/>
            <a:ext cx="355600" cy="369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" name="AutoShape 48"/>
          <p:cNvCxnSpPr>
            <a:cxnSpLocks noChangeShapeType="1"/>
            <a:stCxn id="58" idx="2"/>
            <a:endCxn id="72" idx="0"/>
          </p:cNvCxnSpPr>
          <p:nvPr/>
        </p:nvCxnSpPr>
        <p:spPr bwMode="auto">
          <a:xfrm>
            <a:off x="3507938" y="5546824"/>
            <a:ext cx="341313" cy="369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" name="AutoShape 49"/>
          <p:cNvCxnSpPr>
            <a:cxnSpLocks noChangeShapeType="1"/>
            <a:stCxn id="62" idx="2"/>
            <a:endCxn id="73" idx="0"/>
          </p:cNvCxnSpPr>
          <p:nvPr/>
        </p:nvCxnSpPr>
        <p:spPr bwMode="auto">
          <a:xfrm flipH="1">
            <a:off x="7087751" y="5546824"/>
            <a:ext cx="355600" cy="37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" name="Text Box 50"/>
          <p:cNvSpPr txBox="1">
            <a:spLocks noChangeArrowheads="1"/>
          </p:cNvSpPr>
          <p:nvPr/>
        </p:nvSpPr>
        <p:spPr bwMode="auto">
          <a:xfrm>
            <a:off x="847288" y="5916712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</a:t>
            </a:r>
            <a:endParaRPr kumimoji="0" lang="en-US" altLang="en-US" baseline="-25000" dirty="0"/>
          </a:p>
        </p:txBody>
      </p:sp>
      <p:sp>
        <p:nvSpPr>
          <p:cNvPr id="71" name="Text Box 51"/>
          <p:cNvSpPr txBox="1">
            <a:spLocks noChangeArrowheads="1"/>
          </p:cNvSpPr>
          <p:nvPr/>
        </p:nvSpPr>
        <p:spPr bwMode="auto">
          <a:xfrm>
            <a:off x="2960251" y="5916712"/>
            <a:ext cx="384175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6</a:t>
            </a:r>
            <a:endParaRPr kumimoji="0" lang="en-US" altLang="en-US" baseline="-25000" dirty="0"/>
          </a:p>
        </p:txBody>
      </p:sp>
      <p:sp>
        <p:nvSpPr>
          <p:cNvPr id="72" name="Text Box 52"/>
          <p:cNvSpPr txBox="1">
            <a:spLocks noChangeArrowheads="1"/>
          </p:cNvSpPr>
          <p:nvPr/>
        </p:nvSpPr>
        <p:spPr bwMode="auto">
          <a:xfrm>
            <a:off x="3657163" y="5916712"/>
            <a:ext cx="384175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8</a:t>
            </a:r>
            <a:endParaRPr kumimoji="0" lang="en-US" altLang="en-US" baseline="-25000" dirty="0"/>
          </a:p>
        </p:txBody>
      </p:sp>
      <p:sp>
        <p:nvSpPr>
          <p:cNvPr id="73" name="Text Box 53"/>
          <p:cNvSpPr txBox="1">
            <a:spLocks noChangeArrowheads="1"/>
          </p:cNvSpPr>
          <p:nvPr/>
        </p:nvSpPr>
        <p:spPr bwMode="auto">
          <a:xfrm>
            <a:off x="6895663" y="5923062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14</a:t>
            </a:r>
            <a:endParaRPr kumimoji="0" lang="en-US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63882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12" grpId="0" build="p"/>
    </p:bld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22357</TotalTime>
  <Words>1004</Words>
  <Application>Microsoft Office PowerPoint</Application>
  <PresentationFormat>全屏显示(4:3)</PresentationFormat>
  <Paragraphs>360</Paragraphs>
  <Slides>14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  <vt:variant>
        <vt:lpstr>自定义放映</vt:lpstr>
      </vt:variant>
      <vt:variant>
        <vt:i4>1</vt:i4>
      </vt:variant>
    </vt:vector>
  </HeadingPairs>
  <TitlesOfParts>
    <vt:vector size="22" baseType="lpstr">
      <vt:lpstr>Monotype Sorts</vt:lpstr>
      <vt:lpstr>Cambria Math</vt:lpstr>
      <vt:lpstr>Comic Sans MS</vt:lpstr>
      <vt:lpstr>Courier New</vt:lpstr>
      <vt:lpstr>Symbol</vt:lpstr>
      <vt:lpstr>Wingdings</vt:lpstr>
      <vt:lpstr>Theme1</vt:lpstr>
      <vt:lpstr>Lecture 6: Quicksort and Linear-Time Selection</vt:lpstr>
      <vt:lpstr>Quicksort: The “dual” of merge sort</vt:lpstr>
      <vt:lpstr>Quicksort: The “dual” of merge sort</vt:lpstr>
      <vt:lpstr>Partition with the last element as the pivot</vt:lpstr>
      <vt:lpstr>Pivot selection is crucial</vt:lpstr>
      <vt:lpstr>Solve the recurrence</vt:lpstr>
      <vt:lpstr>Analysis for Randomized Algorithms</vt:lpstr>
      <vt:lpstr>Analysis of quicksort: The binary tree representation</vt:lpstr>
      <vt:lpstr>Analysis of quicksort</vt:lpstr>
      <vt:lpstr>Analysis of quicksort (continued)</vt:lpstr>
      <vt:lpstr>Quicksort in practice</vt:lpstr>
      <vt:lpstr>Randomized Selection</vt:lpstr>
      <vt:lpstr>Analysis of randomized selection</vt:lpstr>
      <vt:lpstr>Space analysis</vt:lpstr>
      <vt:lpstr>handout</vt:lpstr>
    </vt:vector>
  </TitlesOfParts>
  <Company>Dell Computer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lenovo</cp:lastModifiedBy>
  <cp:revision>1363</cp:revision>
  <cp:lastPrinted>2005-05-09T19:05:58Z</cp:lastPrinted>
  <dcterms:created xsi:type="dcterms:W3CDTF">1999-12-31T01:41:01Z</dcterms:created>
  <dcterms:modified xsi:type="dcterms:W3CDTF">2015-03-23T14:17:14Z</dcterms:modified>
</cp:coreProperties>
</file>