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4" r:id="rId15"/>
    <p:sldId id="505" r:id="rId16"/>
    <p:sldId id="506" r:id="rId17"/>
    <p:sldId id="507" r:id="rId18"/>
    <p:sldId id="508" r:id="rId19"/>
    <p:sldId id="509" r:id="rId20"/>
    <p:sldId id="510" r:id="rId21"/>
  </p:sldIdLst>
  <p:sldSz cx="9144000" cy="6858000" type="screen4x3"/>
  <p:notesSz cx="9269413" cy="7019925"/>
  <p:custShowLst>
    <p:custShow name="handout" id="0">
      <p:sldLst>
        <p:sld r:id="rId2"/>
        <p:sld r:id="rId1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1" d="100"/>
          <a:sy n="61" d="100"/>
        </p:scale>
        <p:origin x="-16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9: </a:t>
            </a:r>
            <a:r>
              <a:rPr lang="en-US" altLang="en-US" dirty="0" smtClean="0"/>
              <a:t>Binary Search Trees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an AVL-tree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base case)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≥2⋅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(induction hypothesis)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height of an AVL-tree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8199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balance after an insertion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an insertion, only nodes that are on the path from the insertion </a:t>
                </a:r>
                <a:r>
                  <a:rPr lang="en-US" dirty="0">
                    <a:solidFill>
                      <a:schemeClr val="tx1"/>
                    </a:solidFill>
                  </a:rPr>
                  <a:t>node to the root might have their balance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altered</a:t>
                </a:r>
              </a:p>
              <a:p>
                <a:pPr marL="631825" lvl="1" indent="-285750"/>
                <a:r>
                  <a:rPr lang="en-US" dirty="0" smtClean="0"/>
                  <a:t>Because </a:t>
                </a:r>
                <a:r>
                  <a:rPr lang="en-US" dirty="0"/>
                  <a:t>only those nodes have their subtrees </a:t>
                </a:r>
                <a:r>
                  <a:rPr lang="en-US" dirty="0" smtClean="0"/>
                  <a:t>altered</a:t>
                </a:r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285750" indent="-285750"/>
                <a:r>
                  <a:rPr lang="en-US" dirty="0" smtClean="0"/>
                  <a:t>Idea: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631825" lvl="1" indent="-285750"/>
                <a:r>
                  <a:rPr lang="en-US" dirty="0" smtClean="0"/>
                  <a:t>Update the heights of these nodes from the insertion node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Stop when we find the </a:t>
                </a:r>
                <a:r>
                  <a:rPr lang="en-US" dirty="0">
                    <a:solidFill>
                      <a:schemeClr val="tx1"/>
                    </a:solidFill>
                  </a:rPr>
                  <a:t>lowest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violating </a:t>
                </a:r>
                <a:r>
                  <a:rPr lang="en-US" dirty="0">
                    <a:solidFill>
                      <a:schemeClr val="tx1"/>
                    </a:solidFill>
                  </a:rPr>
                  <a:t>AVL tree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property</a:t>
                </a:r>
              </a:p>
              <a:p>
                <a:pPr marL="631825" lvl="1" indent="-285750"/>
                <a:r>
                  <a:rPr lang="en-US" dirty="0" smtClean="0"/>
                  <a:t>We will fix the tree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2896" y="2057174"/>
            <a:ext cx="5982007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case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79" y="793898"/>
            <a:ext cx="8176041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886200"/>
                <a:ext cx="4114800" cy="16594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86200"/>
                <a:ext cx="4114800" cy="165942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497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case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624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8106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35" y="762000"/>
            <a:ext cx="6730930" cy="5638800"/>
          </a:xfr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584944"/>
                <a:ext cx="41148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4944"/>
                <a:ext cx="4114800" cy="224933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609600" y="5834278"/>
            <a:ext cx="2667000" cy="566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AVL-tree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2000"/>
            <a:ext cx="7848600" cy="5410200"/>
          </a:xfrm>
        </p:spPr>
        <p:txBody>
          <a:bodyPr/>
          <a:lstStyle/>
          <a:p>
            <a:r>
              <a:rPr lang="en-US" dirty="0" smtClean="0"/>
              <a:t>Inserting into an AVL-tree</a:t>
            </a:r>
          </a:p>
          <a:p>
            <a:pPr marL="631825" lvl="1" indent="-285750"/>
            <a:r>
              <a:rPr lang="en-US" dirty="0" smtClean="0"/>
              <a:t>Insert the new element as a leaf</a:t>
            </a:r>
          </a:p>
          <a:p>
            <a:pPr marL="631825" lvl="1" indent="-285750"/>
            <a:r>
              <a:rPr lang="en-US" dirty="0" smtClean="0"/>
              <a:t>Update the height of every node above the inserted node, until we encounter the first node out of balance</a:t>
            </a:r>
          </a:p>
          <a:p>
            <a:pPr marL="631825" lvl="1" indent="-285750"/>
            <a:r>
              <a:rPr lang="en-US" dirty="0" smtClean="0"/>
              <a:t>Fix the balance (4 cases)</a:t>
            </a:r>
          </a:p>
          <a:p>
            <a:pPr marL="912813" lvl="2" indent="-285750"/>
            <a:r>
              <a:rPr lang="en-US" dirty="0" smtClean="0"/>
              <a:t>Left-left and right-right</a:t>
            </a:r>
          </a:p>
          <a:p>
            <a:pPr marL="912813" lvl="2" indent="-285750"/>
            <a:r>
              <a:rPr lang="en-US" dirty="0" smtClean="0"/>
              <a:t>Left-right and right-left</a:t>
            </a:r>
          </a:p>
          <a:p>
            <a:pPr marL="285750" indent="-285750"/>
            <a:r>
              <a:rPr lang="en-US" dirty="0" smtClean="0"/>
              <a:t>Deletion?</a:t>
            </a:r>
          </a:p>
          <a:p>
            <a:pPr marL="631825" lvl="1" indent="-285750"/>
            <a:r>
              <a:rPr lang="en-US" dirty="0" smtClean="0"/>
              <a:t>More complicated, when an internal node is deleted</a:t>
            </a:r>
          </a:p>
          <a:p>
            <a:pPr marL="631825" lvl="1" indent="-285750"/>
            <a:r>
              <a:rPr lang="en-US" dirty="0" smtClean="0"/>
              <a:t>Code is ugly</a:t>
            </a:r>
          </a:p>
          <a:p>
            <a:pPr marL="631825" lvl="1" indent="-285750"/>
            <a:r>
              <a:rPr lang="en-US" dirty="0" smtClean="0"/>
              <a:t>Not required for this course!</a:t>
            </a:r>
          </a:p>
          <a:p>
            <a:r>
              <a:rPr lang="en-US" dirty="0" smtClean="0"/>
              <a:t>In practice: </a:t>
            </a:r>
          </a:p>
          <a:p>
            <a:pPr marL="631825" lvl="1" indent="-285750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tx1"/>
                </a:solidFill>
              </a:rPr>
              <a:t> in C++ STL</a:t>
            </a:r>
          </a:p>
          <a:p>
            <a:pPr marL="631825" lvl="1" indent="-285750"/>
            <a:r>
              <a:rPr lang="en-US" dirty="0" smtClean="0"/>
              <a:t>Red-black tree (more complicated, but more efficient in terms of space; see textbook)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1186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BST with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3352800" cy="3124200"/>
          </a:xfrm>
        </p:spPr>
        <p:txBody>
          <a:bodyPr/>
          <a:lstStyle/>
          <a:p>
            <a:r>
              <a:rPr lang="en-US" dirty="0" smtClean="0"/>
              <a:t>Extra information: height</a:t>
            </a:r>
          </a:p>
          <a:p>
            <a:pPr marL="631825" lvl="1" indent="-285750"/>
            <a:r>
              <a:rPr lang="en-US" dirty="0" smtClean="0"/>
              <a:t>AVL-tree</a:t>
            </a:r>
          </a:p>
          <a:p>
            <a:r>
              <a:rPr lang="en-US" dirty="0"/>
              <a:t>Extra information</a:t>
            </a:r>
            <a:r>
              <a:rPr lang="en-US" dirty="0" smtClean="0"/>
              <a:t>: </a:t>
            </a:r>
            <a:r>
              <a:rPr lang="en-US" dirty="0"/>
              <a:t>size of </a:t>
            </a:r>
            <a:r>
              <a:rPr lang="en-US" dirty="0" smtClean="0"/>
              <a:t>subtree</a:t>
            </a:r>
            <a:endParaRPr lang="en-US" dirty="0"/>
          </a:p>
          <a:p>
            <a:pPr marL="631825" lvl="1" indent="-285750"/>
            <a:r>
              <a:rPr lang="en-US" dirty="0" smtClean="0"/>
              <a:t>Retrieving the element with a given rank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273" y="800100"/>
            <a:ext cx="8239254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59882" y="3009900"/>
                <a:ext cx="50292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+ 1</m:t>
                    </m:r>
                  </m:oMath>
                </a14:m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882" y="3009900"/>
                <a:ext cx="5029200" cy="224933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836318" y="5257800"/>
                <a:ext cx="4926682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Note: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This is a tail-recursion.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318" y="5257800"/>
                <a:ext cx="4926682" cy="53340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989" b="-850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975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BST with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3352800" cy="3124200"/>
          </a:xfrm>
        </p:spPr>
        <p:txBody>
          <a:bodyPr/>
          <a:lstStyle/>
          <a:p>
            <a:r>
              <a:rPr lang="en-US" dirty="0" smtClean="0"/>
              <a:t>Extra information: height</a:t>
            </a:r>
          </a:p>
          <a:p>
            <a:pPr marL="631825" lvl="1" indent="-285750"/>
            <a:r>
              <a:rPr lang="en-US" dirty="0" smtClean="0"/>
              <a:t>AVL-tree</a:t>
            </a:r>
          </a:p>
          <a:p>
            <a:r>
              <a:rPr lang="en-US" dirty="0"/>
              <a:t>Extra information: </a:t>
            </a:r>
            <a:r>
              <a:rPr lang="en-US" dirty="0" smtClean="0"/>
              <a:t>size of subtree</a:t>
            </a:r>
            <a:endParaRPr lang="en-US" dirty="0"/>
          </a:p>
          <a:p>
            <a:pPr marL="631825" lvl="1" indent="-285750"/>
            <a:r>
              <a:rPr lang="en-US" dirty="0" smtClean="0"/>
              <a:t>Retrieving the element with a given rank</a:t>
            </a:r>
          </a:p>
          <a:p>
            <a:pPr marL="631825" lvl="1" indent="-285750"/>
            <a:r>
              <a:rPr lang="en-US" dirty="0" smtClean="0"/>
              <a:t>Find the rank of any element</a:t>
            </a:r>
            <a:endParaRPr lang="en-US" dirty="0"/>
          </a:p>
          <a:p>
            <a:pPr marL="631825" lvl="1" indent="-2857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273" y="800100"/>
            <a:ext cx="8239254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86200" y="3009900"/>
                <a:ext cx="4953000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Rank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else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altLang="en-US" dirty="0" smtClean="0">
                    <a:latin typeface="+mn-lt"/>
                    <a:cs typeface="Courier New" panose="02070309020205020404" pitchFamily="49" charset="0"/>
                  </a:rPr>
                  <a:t>return rank of predecessor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+mn-lt"/>
                    <a:cs typeface="Courier New" panose="02070309020205020404" pitchFamily="49" charset="0"/>
                  </a:rPr>
                  <a:t> doesn’t exist</a:t>
                </a:r>
                <a:endParaRPr lang="en-US" altLang="en-US" dirty="0" smtClean="0">
                  <a:latin typeface="+mn-lt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3009900"/>
                <a:ext cx="4953000" cy="283923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3962400" y="5867400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867400"/>
                <a:ext cx="2509020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94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31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on 2-dimensional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4343400"/>
              </a:xfrm>
            </p:spPr>
            <p:txBody>
              <a:bodyPr/>
              <a:lstStyle/>
              <a:p>
                <a:r>
                  <a:rPr lang="en-US" dirty="0" smtClean="0"/>
                  <a:t>Data: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Student ID, GPA</a:t>
                </a:r>
              </a:p>
              <a:p>
                <a:r>
                  <a:rPr lang="en-US" dirty="0"/>
                  <a:t>BST augmented with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GPA: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the GPA for any given student ID</a:t>
                </a: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to support the query “return the average GPA for student IDs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students in the range? This may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Augment with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Subtree size: 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# students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Sum of GPAs of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912813" lvl="2" indent="-285750"/>
                <a:r>
                  <a:rPr lang="en-US" dirty="0" smtClean="0"/>
                  <a:t>Sum of GPAs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>
                    <a:solidFill>
                      <a:schemeClr val="tx1"/>
                    </a:solidFill>
                  </a:rPr>
                  <a:t>How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about “return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maximum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GPA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Maximum GPA in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Minimum student ID in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Maximum student ID in </a:t>
                </a:r>
                <a:r>
                  <a:rPr lang="en-US" dirty="0" err="1" smtClean="0"/>
                  <a:t>subtree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4343400"/>
              </a:xfrm>
              <a:blipFill rotWithShape="0">
                <a:blip r:embed="rId2" cstate="print"/>
                <a:stretch>
                  <a:fillRect l="-621" b="-27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8735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399" y="3590448"/>
            <a:ext cx="4104167" cy="3119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077" y="3540066"/>
                <a:ext cx="4191000" cy="2716944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marL="631825" lvl="1" indent="-285750"/>
                <a:r>
                  <a:rPr lang="en-US" dirty="0" smtClean="0"/>
                  <a:t>The search starts with a single path until a split point</a:t>
                </a:r>
              </a:p>
              <a:p>
                <a:pPr marL="631825" lvl="1" indent="-285750"/>
                <a:r>
                  <a:rPr lang="en-US" dirty="0" smtClean="0"/>
                  <a:t>After the split, we have two separate paths</a:t>
                </a:r>
              </a:p>
              <a:p>
                <a:pPr marL="631825" lvl="1" indent="-285750"/>
                <a:r>
                  <a:rPr lang="en-US" dirty="0" smtClean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you do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𝑚𝑖𝑛𝐼𝐷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𝑚𝑎𝑥𝐼𝐷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631825" lvl="1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077" y="3540066"/>
                <a:ext cx="4191000" cy="2716944"/>
              </a:xfrm>
              <a:blipFill rotWithShape="0">
                <a:blip r:embed="rId3" cstate="print"/>
                <a:stretch>
                  <a:fillRect l="-116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143000" y="713010"/>
                <a:ext cx="7239000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Range-Max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𝑚𝑎𝑥𝐼𝐷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𝑚𝑖𝑛𝐼𝐷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𝑚𝑖𝑛𝐼𝐷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𝑚𝑎𝑥𝐼𝐷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𝑚𝑎𝑥𝐺𝑃𝐴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𝐼𝐷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∈[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𝐺𝑃𝐴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max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,Range-Max(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,Range-Max(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 Range-Max(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713010"/>
                <a:ext cx="7239000" cy="282705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2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514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binary search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“no”.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How to insert/delete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Have to shift all elements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Or, we can use a linked list instead of an array</a:t>
                </a:r>
              </a:p>
              <a:p>
                <a:pPr marL="631825" lvl="1" indent="-285750"/>
                <a:r>
                  <a:rPr lang="en-US" dirty="0" smtClean="0"/>
                  <a:t>Insertion/deletion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 marL="631825" lvl="1" indent="-285750"/>
                <a:r>
                  <a:rPr lang="en-US" dirty="0" smtClean="0"/>
                  <a:t>But, how to do a binary search on a list?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139462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631831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12420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361657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108939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4601308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093677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558604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607841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570785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9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extra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dirty="0" smtClean="0"/>
                  <a:t>How to maintain the extra information during an insertion?</a:t>
                </a:r>
              </a:p>
              <a:p>
                <a:pPr marL="631825" lvl="1" indent="-285750"/>
                <a:r>
                  <a:rPr lang="en-US" dirty="0" smtClean="0"/>
                  <a:t>Only need: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First update the extra information of all ancestors of the newly inserted node</a:t>
                </a:r>
              </a:p>
              <a:p>
                <a:pPr marL="631825" lvl="1" indent="-285750"/>
                <a:r>
                  <a:rPr lang="en-US" dirty="0" smtClean="0"/>
                  <a:t>During a rotation</a:t>
                </a:r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285750" indent="-285750"/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augmented BST can be maintained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per insertion/deletion.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773927" y="2895600"/>
                <a:ext cx="38100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 extra info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 extra info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927" y="2895600"/>
                <a:ext cx="3810000" cy="224933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59442"/>
          <a:stretch/>
        </p:blipFill>
        <p:spPr bwMode="auto">
          <a:xfrm>
            <a:off x="4598780" y="2460551"/>
            <a:ext cx="4088020" cy="231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53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067" y="232218"/>
            <a:ext cx="7265466" cy="3263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 (BST)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33400" y="5029200"/>
                <a:ext cx="7924800" cy="1142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Note 1: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We can also find the neighbors of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if it is not present in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.</a:t>
                </a:r>
                <a:endParaRPr lang="en-US" sz="1800" kern="0" dirty="0" smtClean="0"/>
              </a:p>
              <a:p>
                <a:r>
                  <a:rPr lang="en-US" sz="1800" kern="0" dirty="0" smtClean="0"/>
                  <a:t>Note 2: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(worst-case) search time in a BST is O(height of the BST)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029200"/>
                <a:ext cx="7924800" cy="114299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Tree-Search(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3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00600" y="3499730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99"/>
                </a:solidFill>
              </a:rPr>
              <a:t>Assumption:</a:t>
            </a:r>
            <a:r>
              <a:rPr lang="en-US" sz="1800" dirty="0" smtClean="0"/>
              <a:t> All keys are distinct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3319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BST from a sorted array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3896191"/>
                <a:ext cx="7848600" cy="2514600"/>
              </a:xfrm>
            </p:spPr>
            <p:txBody>
              <a:bodyPr/>
              <a:lstStyle/>
              <a:p>
                <a:r>
                  <a:rPr lang="en-US" dirty="0" smtClean="0"/>
                  <a:t>Running time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resulting BST</a:t>
                </a:r>
              </a:p>
              <a:p>
                <a:pPr marL="631825" lvl="1" indent="-285750"/>
                <a:r>
                  <a:rPr lang="en-US" dirty="0" smtClean="0"/>
                  <a:t>Any search on the tree is exactly the same as doing a binary search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The height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631825" lvl="1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3896191"/>
                <a:ext cx="7848600" cy="2514600"/>
              </a:xfrm>
              <a:blipFill rotWithShape="0">
                <a:blip r:embed="rId2" cstate="print"/>
                <a:stretch>
                  <a:fillRect l="-621" b="-4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55528" y="762000"/>
                <a:ext cx="5832944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a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528" y="762000"/>
                <a:ext cx="5832944" cy="313419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442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0235" y="723900"/>
            <a:ext cx="4660314" cy="255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a BST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72200" y="3526934"/>
            <a:ext cx="2815884" cy="155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The insertion time is O(height of the BST)</a:t>
            </a:r>
          </a:p>
          <a:p>
            <a:r>
              <a:rPr lang="en-US" sz="1800" kern="0" dirty="0" smtClean="0"/>
              <a:t>Deletion: </a:t>
            </a:r>
            <a:r>
              <a:rPr lang="en-US" sz="1800" kern="0" dirty="0" smtClean="0">
                <a:solidFill>
                  <a:schemeClr val="tx1"/>
                </a:solidFill>
              </a:rPr>
              <a:t>See textbook (not required).</a:t>
            </a:r>
            <a:endParaRPr lang="en-US" sz="1800" kern="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33400" y="2743199"/>
                <a:ext cx="5562600" cy="31220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Tree-Insert(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(assuming 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empty)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a new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𝑛𝑖𝑙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𝑛𝑖𝑙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43199"/>
                <a:ext cx="5562600" cy="31220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726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the insertion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we insert all elements in sorted order…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Need a way to restore “balance” so that the height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grpSp>
        <p:nvGrpSpPr>
          <p:cNvPr id="63" name="Group 62"/>
          <p:cNvGrpSpPr/>
          <p:nvPr/>
        </p:nvGrpSpPr>
        <p:grpSpPr>
          <a:xfrm>
            <a:off x="3281030" y="1447800"/>
            <a:ext cx="2581939" cy="2743200"/>
            <a:chOff x="3590261" y="1524000"/>
            <a:chExt cx="2581939" cy="2743200"/>
          </a:xfrm>
        </p:grpSpPr>
        <p:sp>
          <p:nvSpPr>
            <p:cNvPr id="5" name="Oval 4"/>
            <p:cNvSpPr/>
            <p:nvPr/>
          </p:nvSpPr>
          <p:spPr bwMode="auto">
            <a:xfrm>
              <a:off x="3590261" y="15240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123661" y="2047654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78326" y="26289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mic Sans MS" pitchFamily="92" charset="0"/>
                </a:rPr>
                <a:t>3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90461" y="32004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5000" y="38100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mic Sans MS" pitchFamily="92" charset="0"/>
                </a:rPr>
                <a:t>5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1" name="Straight Connector 10"/>
            <p:cNvCxnSpPr>
              <a:stCxn id="5" idx="5"/>
              <a:endCxn id="6" idx="1"/>
            </p:cNvCxnSpPr>
            <p:nvPr/>
          </p:nvCxnSpPr>
          <p:spPr bwMode="auto">
            <a:xfrm>
              <a:off x="3980506" y="1914245"/>
              <a:ext cx="210110" cy="2003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7" idx="5"/>
              <a:endCxn id="8" idx="1"/>
            </p:cNvCxnSpPr>
            <p:nvPr/>
          </p:nvCxnSpPr>
          <p:spPr bwMode="auto">
            <a:xfrm>
              <a:off x="5068571" y="3019145"/>
              <a:ext cx="188845" cy="248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6" idx="5"/>
              <a:endCxn id="7" idx="1"/>
            </p:cNvCxnSpPr>
            <p:nvPr/>
          </p:nvCxnSpPr>
          <p:spPr bwMode="auto">
            <a:xfrm>
              <a:off x="4513906" y="2437899"/>
              <a:ext cx="231375" cy="2579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8" idx="5"/>
              <a:endCxn id="9" idx="1"/>
            </p:cNvCxnSpPr>
            <p:nvPr/>
          </p:nvCxnSpPr>
          <p:spPr bwMode="auto">
            <a:xfrm>
              <a:off x="5580706" y="3590645"/>
              <a:ext cx="201249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7618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 node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5532" y="1676400"/>
            <a:ext cx="3250019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399"/>
            <a:ext cx="7239000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The </a:t>
            </a:r>
            <a:r>
              <a:rPr lang="en-US" sz="1800" kern="0" dirty="0">
                <a:solidFill>
                  <a:srgbClr val="C00000"/>
                </a:solidFill>
              </a:rPr>
              <a:t>height</a:t>
            </a:r>
            <a:r>
              <a:rPr lang="en-US" sz="1800" kern="0" dirty="0">
                <a:solidFill>
                  <a:schemeClr val="tx1"/>
                </a:solidFill>
              </a:rPr>
              <a:t> of a node in a tree is the number of edges on </a:t>
            </a:r>
            <a:r>
              <a:rPr lang="en-US" sz="1800" kern="0" dirty="0" smtClean="0">
                <a:solidFill>
                  <a:schemeClr val="tx1"/>
                </a:solidFill>
              </a:rPr>
              <a:t>the longest </a:t>
            </a:r>
            <a:r>
              <a:rPr lang="en-US" sz="1800" kern="0" dirty="0">
                <a:solidFill>
                  <a:schemeClr val="tx1"/>
                </a:solidFill>
              </a:rPr>
              <a:t>downward path from the node to a leaf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Node </a:t>
            </a:r>
            <a:r>
              <a:rPr lang="en-US" sz="1800" kern="0" dirty="0" smtClean="0">
                <a:solidFill>
                  <a:schemeClr val="tx1"/>
                </a:solidFill>
              </a:rPr>
              <a:t>height = </a:t>
            </a:r>
            <a:r>
              <a:rPr lang="en-US" sz="1800" kern="0" dirty="0">
                <a:solidFill>
                  <a:schemeClr val="tx1"/>
                </a:solidFill>
              </a:rPr>
              <a:t>max(children height) +1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Leaves: height = 0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Tree height = root height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Empty tree: height = −1</a:t>
            </a:r>
          </a:p>
        </p:txBody>
      </p:sp>
    </p:spTree>
    <p:extLst>
      <p:ext uri="{BB962C8B-B14F-4D97-AF65-F5344CB8AC3E}">
        <p14:creationId xmlns:p14="http://schemas.microsoft.com/office/powerpoint/2010/main" xmlns="" val="20684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Tree: AVL Tree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AVL-tree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binary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search tree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which for </a:t>
                </a:r>
                <a:r>
                  <a:rPr lang="en-US" dirty="0">
                    <a:solidFill>
                      <a:schemeClr val="tx1"/>
                    </a:solidFill>
                  </a:rPr>
                  <a:t>every node in the tree, heights of its left and right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subtrees differ </a:t>
                </a:r>
                <a:r>
                  <a:rPr lang="en-US" dirty="0">
                    <a:solidFill>
                      <a:schemeClr val="tx1"/>
                    </a:solidFill>
                  </a:rPr>
                  <a:t>by at most 1.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Why is the height of 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AVLtree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How to maintain the AVL property after an insertion/deletion?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161" y="1905000"/>
            <a:ext cx="6181677" cy="28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88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an AVL-tree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Observation: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Equivalent to show that #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an AVL-tree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minimum number of nodes in an AVL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 cstate="print"/>
                <a:stretch>
                  <a:fillRect l="-609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471" y="2514600"/>
            <a:ext cx="7369057" cy="28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3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12074</TotalTime>
  <Words>321</Words>
  <Application>Microsoft Office PowerPoint</Application>
  <PresentationFormat>全屏显示(4:3)</PresentationFormat>
  <Paragraphs>106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Theme1</vt:lpstr>
      <vt:lpstr>Lecture 9: Binary Search Trees</vt:lpstr>
      <vt:lpstr>Recall the binary search algorithm</vt:lpstr>
      <vt:lpstr>Binary search trees (BST)</vt:lpstr>
      <vt:lpstr>Building a BST from a sorted array</vt:lpstr>
      <vt:lpstr>Insert into a BST</vt:lpstr>
      <vt:lpstr>Problem with the insertion algorithm</vt:lpstr>
      <vt:lpstr>Height of a node</vt:lpstr>
      <vt:lpstr>Balanced Binary Search Tree: AVL Tree</vt:lpstr>
      <vt:lpstr>Height of an AVL-tree</vt:lpstr>
      <vt:lpstr>Height of an AVL-tree</vt:lpstr>
      <vt:lpstr>Restoring balance after an insertion</vt:lpstr>
      <vt:lpstr>Left-left case</vt:lpstr>
      <vt:lpstr>Left-right case</vt:lpstr>
      <vt:lpstr>Left-right case</vt:lpstr>
      <vt:lpstr>AVL-tree summary</vt:lpstr>
      <vt:lpstr>Augmenting BST with extra information</vt:lpstr>
      <vt:lpstr>Augmenting BST with extra information</vt:lpstr>
      <vt:lpstr>BST on 2-dimensional data</vt:lpstr>
      <vt:lpstr>Range query</vt:lpstr>
      <vt:lpstr>Maintaining extra information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1056</cp:revision>
  <cp:lastPrinted>2005-06-06T17:49:42Z</cp:lastPrinted>
  <dcterms:created xsi:type="dcterms:W3CDTF">1999-12-31T01:41:01Z</dcterms:created>
  <dcterms:modified xsi:type="dcterms:W3CDTF">2015-03-23T05:49:04Z</dcterms:modified>
  <cp:category/>
</cp:coreProperties>
</file>