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0" r:id="rId1"/>
  </p:sldMasterIdLst>
  <p:notesMasterIdLst>
    <p:notesMasterId r:id="rId17"/>
  </p:notesMasterIdLst>
  <p:handoutMasterIdLst>
    <p:handoutMasterId r:id="rId18"/>
  </p:handoutMasterIdLst>
  <p:sldIdLst>
    <p:sldId id="478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  <p:sldId id="488" r:id="rId12"/>
    <p:sldId id="489" r:id="rId13"/>
    <p:sldId id="490" r:id="rId14"/>
    <p:sldId id="491" r:id="rId15"/>
    <p:sldId id="492" r:id="rId16"/>
  </p:sldIdLst>
  <p:sldSz cx="9144000" cy="6858000" type="screen4x3"/>
  <p:notesSz cx="9269413" cy="7019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0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006600"/>
    <a:srgbClr val="990033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8" autoAdjust="0"/>
    <p:restoredTop sz="82035" autoAdjust="0"/>
  </p:normalViewPr>
  <p:slideViewPr>
    <p:cSldViewPr>
      <p:cViewPr varScale="1">
        <p:scale>
          <a:sx n="90" d="100"/>
          <a:sy n="90" d="100"/>
        </p:scale>
        <p:origin x="67" y="1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846" y="-90"/>
      </p:cViewPr>
      <p:guideLst>
        <p:guide orient="horz" pos="2210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3F24B597-7D33-4698-A419-D773849F8701}" type="datetime1">
              <a:rPr lang="en-US" altLang="en-US"/>
              <a:pPr/>
              <a:t>3/30/2015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C5DD02F5-A699-48D6-9600-EF8B15FC40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4941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72BEF13A-D0EF-4709-BA92-97B0C1B0281E}" type="datetime1">
              <a:rPr lang="en-US" altLang="en-US"/>
              <a:pPr/>
              <a:t>3/30/2015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06E46160-821D-4DD2-A58C-7765218403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9880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30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9026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033EC0-DC1E-4A3F-A6CC-A0E7C7D718A9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6034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BB2243-BFC4-4551-BAAC-3B1EAB36A2C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46932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C0BB7F-D21B-4708-ADEF-04162FC8EFF7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3432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7F0152-355F-471C-9AA4-EE199ABBE7E3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513666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5DF096-AB35-4867-90F3-69FF4EC4CA1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0055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766DC0-B55E-4785-BB8F-063353A3CD1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1845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41DB36-E79C-4298-880C-986963590D5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29649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BC365D-50EE-414C-A30A-D9A381CBBD83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978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EF10DE-0011-444B-B633-7F647615787B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494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57EE3EE-5D8B-4032-949A-3AE2A0306F63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6147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E180BB70-01BC-4CC8-B1F3-8C3507A9107B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2941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smtClean="0"/>
              <a:t>Lecture 12: </a:t>
            </a:r>
            <a:r>
              <a:rPr lang="en-US" altLang="en-US" dirty="0" smtClean="0"/>
              <a:t>Huffman Coding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Observation: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Moving </a:t>
                </a:r>
                <a:r>
                  <a:rPr lang="en-US" dirty="0">
                    <a:solidFill>
                      <a:schemeClr val="tx1"/>
                    </a:solidFill>
                  </a:rPr>
                  <a:t>a small-frequency character downward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doesn’t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make it </a:t>
                </a:r>
                <a:r>
                  <a:rPr lang="en-US" dirty="0">
                    <a:solidFill>
                      <a:schemeClr val="tx1"/>
                    </a:solidFill>
                  </a:rPr>
                  <a:t>worse. </a:t>
                </a:r>
                <a:endParaRPr lang="en-US" dirty="0" smtClean="0"/>
              </a:p>
              <a:p>
                <a:r>
                  <a:rPr lang="en-US" dirty="0" smtClean="0"/>
                  <a:t>Lemma 2: </a:t>
                </a: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prefix code tree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be </a:t>
                </a:r>
                <a:r>
                  <a:rPr lang="en-US" dirty="0">
                    <a:solidFill>
                      <a:schemeClr val="tx1"/>
                    </a:solidFill>
                  </a:rPr>
                  <a:t>another obtained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by swapping </a:t>
                </a:r>
                <a:r>
                  <a:rPr lang="en-US" dirty="0">
                    <a:solidFill>
                      <a:schemeClr val="tx1"/>
                    </a:solidFill>
                  </a:rPr>
                  <a:t>two leaf nodes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If,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then,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′)≤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r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10</a:t>
            </a:fld>
            <a:endParaRPr lang="en-US" altLang="en-US" sz="140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70" y="3581400"/>
            <a:ext cx="5997460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Coding: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Pf: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11</a:t>
            </a:fld>
            <a:endParaRPr lang="en-US" altLang="en-US" sz="140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70" y="3581400"/>
            <a:ext cx="5997460" cy="2446232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8077200" cy="178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2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Lemma 3: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Consider </a:t>
                </a:r>
                <a:r>
                  <a:rPr lang="en-US" dirty="0">
                    <a:solidFill>
                      <a:schemeClr val="tx1"/>
                    </a:solidFill>
                  </a:rPr>
                  <a:t>the two characters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the smallest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frequencies. There </a:t>
                </a:r>
                <a:r>
                  <a:rPr lang="en-US" dirty="0">
                    <a:solidFill>
                      <a:schemeClr val="tx1"/>
                    </a:solidFill>
                  </a:rPr>
                  <a:t>is an optimal code tree in which these two letters are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sibling leaves </a:t>
                </a:r>
                <a:r>
                  <a:rPr lang="en-US" dirty="0">
                    <a:solidFill>
                      <a:schemeClr val="tx1"/>
                    </a:solidFill>
                  </a:rPr>
                  <a:t>at the deepest level of the tree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 smtClean="0"/>
                  <a:t>Pf: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any optimal prefix code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tree,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two siblings at the deepest level of the tree (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must exist </a:t>
                </a:r>
                <a:r>
                  <a:rPr lang="en-US" dirty="0">
                    <a:solidFill>
                      <a:schemeClr val="tx1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full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Assume without loss of generality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dirty="0">
                    <a:solidFill>
                      <a:schemeClr val="tx1"/>
                    </a:solidFill>
                  </a:rPr>
                  <a:t>If necessary) swap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swap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Proved due to </a:t>
                </a:r>
                <a:r>
                  <a:rPr lang="en-US" dirty="0">
                    <a:solidFill>
                      <a:schemeClr val="tx1"/>
                    </a:solidFill>
                  </a:rPr>
                  <a:t>Lemma 2.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r="-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12</a:t>
            </a:fld>
            <a:endParaRPr lang="en-US" altLang="en-US" sz="140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67" y="2895600"/>
            <a:ext cx="7046665" cy="179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Lemma 4: </a:t>
                </a: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a prefix code tree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are two sibling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leaves.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obtained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by removing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naming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parent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  <a:r>
                  <a:rPr lang="en-US" dirty="0">
                    <a:solidFill>
                      <a:schemeClr val="tx1"/>
                    </a:solidFill>
                  </a:rPr>
                  <a:t>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Pf: </a:t>
                </a:r>
                <a14:m>
                  <m:oMath xmlns:m="http://schemas.openxmlformats.org/officeDocument/2006/math"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)+1)+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pl-P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)+1)</m:t>
                    </m:r>
                  </m:oMath>
                </a14:m>
                <a:endParaRPr lang="pl-PL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pl-P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pl-P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l-PL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l-P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l-P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l-PL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l-P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pl-P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l-PL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l-P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l-P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l-PL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pl-P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pl-PL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pl-PL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pl-P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13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87986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Theorem: </a:t>
                </a:r>
                <a:r>
                  <a:rPr lang="en-US" dirty="0">
                    <a:solidFill>
                      <a:schemeClr val="tx1"/>
                    </a:solidFill>
                  </a:rPr>
                  <a:t>The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Huffman tree is </a:t>
                </a:r>
                <a:r>
                  <a:rPr lang="en-US" dirty="0">
                    <a:solidFill>
                      <a:schemeClr val="tx1"/>
                    </a:solidFill>
                  </a:rPr>
                  <a:t>optimal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/>
                  <a:t>Pf: </a:t>
                </a:r>
                <a:r>
                  <a:rPr lang="en-US" dirty="0">
                    <a:solidFill>
                      <a:schemeClr val="tx1"/>
                    </a:solidFill>
                  </a:rPr>
                  <a:t>(By induction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 number of characters) 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Base </a:t>
                </a:r>
                <a:r>
                  <a:rPr lang="en-US" dirty="0">
                    <a:solidFill>
                      <a:schemeClr val="tx1"/>
                    </a:solidFill>
                  </a:rPr>
                  <a:t>case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Tree with two leaves. Obviously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optimal.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Induction </a:t>
                </a:r>
                <a:r>
                  <a:rPr lang="en-US" dirty="0">
                    <a:solidFill>
                      <a:schemeClr val="tx1"/>
                    </a:solidFill>
                  </a:rPr>
                  <a:t>hypothesis: Huffman’s algorithm produces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optimal tree </a:t>
                </a:r>
                <a:r>
                  <a:rPr lang="en-US" dirty="0">
                    <a:solidFill>
                      <a:schemeClr val="tx1"/>
                    </a:solidFill>
                  </a:rPr>
                  <a:t>in the case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characters.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Induction </a:t>
                </a:r>
                <a:r>
                  <a:rPr lang="en-US" dirty="0">
                    <a:solidFill>
                      <a:schemeClr val="tx1"/>
                    </a:solidFill>
                  </a:rPr>
                  <a:t>step: Consider the case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characters:</a:t>
                </a:r>
              </a:p>
              <a:p>
                <a:pPr marL="912813" lvl="2" indent="-285750"/>
                <a:r>
                  <a:rPr lang="en-US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 tree produced by the Huffman’s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algorithm.</a:t>
                </a:r>
              </a:p>
              <a:p>
                <a:pPr marL="912813" lvl="2" indent="-285750"/>
                <a:r>
                  <a:rPr lang="en-US" dirty="0" smtClean="0">
                    <a:solidFill>
                      <a:schemeClr val="tx1"/>
                    </a:solidFill>
                  </a:rPr>
                  <a:t>Need </a:t>
                </a:r>
                <a:r>
                  <a:rPr lang="en-US" dirty="0">
                    <a:solidFill>
                      <a:schemeClr val="tx1"/>
                    </a:solidFill>
                  </a:rPr>
                  <a:t>to show: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optimal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631825" lvl="1" indent="-285750"/>
                <a:r>
                  <a:rPr lang="en-US" dirty="0"/>
                  <a:t>Due to the way Huffman’s algorithm works,</a:t>
                </a:r>
              </a:p>
              <a:p>
                <a:pPr marL="912813" lvl="2" indent="-285750"/>
                <a:r>
                  <a:rPr lang="en-US" dirty="0"/>
                  <a:t>There are two characters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the </a:t>
                </a:r>
                <a:r>
                  <a:rPr lang="en-US" dirty="0" smtClean="0"/>
                  <a:t>smallest frequencies </a:t>
                </a:r>
                <a:r>
                  <a:rPr lang="en-US" dirty="0"/>
                  <a:t>that are sibling leaves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631825" lvl="1" indent="-285750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 obtained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by removing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naming the </a:t>
                </a:r>
                <a:r>
                  <a:rPr lang="en-US" dirty="0"/>
                  <a:t>parent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631825" lvl="1" indent="-285750"/>
                <a:r>
                  <a:rPr lang="en-US" dirty="0"/>
                  <a:t>Alphabet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; </a:t>
                </a:r>
                <a:r>
                  <a:rPr lang="en-US" dirty="0" smtClean="0"/>
                  <a:t>alphabet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}∪{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631825" lvl="1" indent="-285750"/>
                <a:r>
                  <a:rPr lang="en-US" dirty="0"/>
                  <a:t>By Lemma </a:t>
                </a:r>
                <a:r>
                  <a:rPr lang="en-US" dirty="0" smtClean="0"/>
                  <a:t>4,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r="-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14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82424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631825" lvl="1" indent="-285750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the tree produced by Huffman’s algorithm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marL="631825" lvl="1" indent="-285750"/>
                <a:r>
                  <a:rPr lang="en-US" dirty="0"/>
                  <a:t>By </a:t>
                </a:r>
                <a:r>
                  <a:rPr lang="en-US" dirty="0" smtClean="0"/>
                  <a:t>the </a:t>
                </a:r>
                <a:r>
                  <a:rPr lang="en-US" dirty="0"/>
                  <a:t>induction hypothesis,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optimal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  <a:endParaRPr lang="en-US" dirty="0" smtClean="0"/>
              </a:p>
              <a:p>
                <a:pPr marL="631825" lvl="1" indent="-285750"/>
                <a:endParaRPr lang="en-US" dirty="0" smtClean="0"/>
              </a:p>
              <a:p>
                <a:pPr marL="631825" lvl="1" indent="-285750"/>
                <a:r>
                  <a:rPr lang="en-US" dirty="0" smtClean="0"/>
                  <a:t>By </a:t>
                </a:r>
                <a:r>
                  <a:rPr lang="en-US" dirty="0"/>
                  <a:t>Lemma 3, there exists an optimal tree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are sibling </a:t>
                </a:r>
                <a:r>
                  <a:rPr lang="en-US" dirty="0"/>
                  <a:t>leaves.</a:t>
                </a:r>
              </a:p>
              <a:p>
                <a:pPr marL="631825" lvl="1" indent="-285750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 obtained </a:t>
                </a:r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by removing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naming the </a:t>
                </a:r>
                <a:r>
                  <a:rPr lang="en-US" dirty="0"/>
                  <a:t>parent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631825" lvl="1" indent="-28575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a prefix code tree for alphabet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631825" lvl="1" indent="-285750"/>
                <a:r>
                  <a:rPr lang="en-US" dirty="0"/>
                  <a:t>By Lemma </a:t>
                </a:r>
                <a:r>
                  <a:rPr lang="en-US" dirty="0" smtClean="0"/>
                  <a:t>4,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631825" lvl="1" indent="-285750"/>
                <a:r>
                  <a:rPr lang="en-US" dirty="0" smtClean="0"/>
                  <a:t>Hence</a:t>
                </a:r>
              </a:p>
              <a:p>
                <a:pPr lvl="1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 indent="0">
                  <a:buNone/>
                </a:pPr>
                <a:r>
                  <a:rPr lang="en-US" dirty="0" smtClean="0"/>
                  <a:t>	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0" dirty="0" smtClean="0">
                    <a:latin typeface="+mj-lt"/>
                  </a:rPr>
                  <a:t>	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i="0" dirty="0" smtClean="0">
                    <a:latin typeface="+mj-lt"/>
                  </a:rPr>
                  <a:t> is optimal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i="0" dirty="0" smtClean="0">
                    <a:latin typeface="+mj-lt"/>
                  </a:rPr>
                  <a:t> )</a:t>
                </a:r>
                <a:endParaRPr lang="en-US" dirty="0" smtClean="0"/>
              </a:p>
              <a:p>
                <a:pPr lvl="1" indent="0">
                  <a:buNone/>
                </a:pPr>
                <a:r>
                  <a:rPr lang="en-US" dirty="0" smtClean="0"/>
                  <a:t>	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/>
              </a:p>
              <a:p>
                <a:pPr marL="631825" lvl="1" indent="-285750"/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must be optimal. Proved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15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6871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</a:t>
            </a:r>
            <a:r>
              <a:rPr lang="en-US" dirty="0"/>
              <a:t>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793334"/>
              </p:ext>
            </p:extLst>
          </p:nvPr>
        </p:nvGraphicFramePr>
        <p:xfrm>
          <a:off x="1447800" y="979256"/>
          <a:ext cx="6237774" cy="1230544"/>
        </p:xfrm>
        <a:graphic>
          <a:graphicData uri="http://schemas.openxmlformats.org/drawingml/2006/table">
            <a:tbl>
              <a:tblPr/>
              <a:tblGrid>
                <a:gridCol w="2514600"/>
                <a:gridCol w="620529"/>
                <a:gridCol w="620529"/>
                <a:gridCol w="620529"/>
                <a:gridCol w="620529"/>
                <a:gridCol w="620529"/>
                <a:gridCol w="620529"/>
              </a:tblGrid>
              <a:tr h="217217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</a:rPr>
                        <a:t>a</a:t>
                      </a:r>
                      <a:endParaRPr lang="en-US" sz="1600" b="1" dirty="0"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</a:rPr>
                        <a:t>b</a:t>
                      </a:r>
                      <a:endParaRPr lang="en-US" sz="1600" b="1" dirty="0"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</a:rPr>
                        <a:t>c</a:t>
                      </a:r>
                      <a:endParaRPr lang="en-US" sz="1600" b="1" dirty="0"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</a:rPr>
                        <a:t>d</a:t>
                      </a:r>
                      <a:endParaRPr lang="en-US" sz="1600" b="1" dirty="0"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</a:rPr>
                        <a:t>e</a:t>
                      </a:r>
                      <a:endParaRPr lang="en-US" sz="1600" b="1" dirty="0"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</a:rPr>
                        <a:t>f</a:t>
                      </a:r>
                      <a:endParaRPr lang="en-US" sz="1600" b="1" dirty="0"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3413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Frequency (in thousands)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3413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Fixed-length codeword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3413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Variable-length codeword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1101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1100</a:t>
                      </a:r>
                    </a:p>
                  </a:txBody>
                  <a:tcPr marL="63795" marR="63795" marT="31898" marB="318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2</a:t>
            </a:fld>
            <a:endParaRPr lang="en-US" altLang="en-US" sz="140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62678" y="9899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/>
              <p:cNvSpPr txBox="1">
                <a:spLocks noChangeArrowheads="1"/>
              </p:cNvSpPr>
              <p:nvPr/>
            </p:nvSpPr>
            <p:spPr bwMode="auto">
              <a:xfrm>
                <a:off x="609600" y="2362200"/>
                <a:ext cx="8001000" cy="396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en-US" sz="1800" kern="0" dirty="0" smtClean="0"/>
                  <a:t>Encoding: </a:t>
                </a:r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Replace characters by corresponding codewords.</a:t>
                </a:r>
              </a:p>
              <a:p>
                <a:r>
                  <a:rPr lang="en-US" altLang="en-US" sz="1800" kern="0" dirty="0" smtClean="0"/>
                  <a:t>Q: </a:t>
                </a:r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How to design a code to minimize the length of the encoded message?</a:t>
                </a:r>
              </a:p>
              <a:p>
                <a:r>
                  <a:rPr lang="en-US" altLang="en-US" sz="1800" kern="0" dirty="0" smtClean="0"/>
                  <a:t>Ex:</a:t>
                </a:r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 For a file with 100,000 characters with distribution in the table above, the fixed-length code requires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3⋅100,000=300,000</m:t>
                    </m:r>
                  </m:oMath>
                </a14:m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 bits</a:t>
                </a:r>
                <a:endParaRPr lang="en-US" altLang="en-US" sz="1800" kern="0" dirty="0">
                  <a:solidFill>
                    <a:schemeClr val="tx1"/>
                  </a:solidFill>
                </a:endParaRPr>
              </a:p>
              <a:p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The variable-length code requires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en-US" sz="18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(45·1+13·3+12·3+16·3+9·4+5·4)·1000=224,000</m:t>
                    </m:r>
                  </m:oMath>
                </a14:m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1800" kern="0" dirty="0">
                    <a:solidFill>
                      <a:schemeClr val="tx1"/>
                    </a:solidFill>
                  </a:rPr>
                  <a:t>bits</a:t>
                </a:r>
              </a:p>
            </p:txBody>
          </p:sp>
        </mc:Choice>
        <mc:Fallback xmlns="">
          <p:sp>
            <p:nvSpPr>
              <p:cNvPr id="7" name="Rectangl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362200"/>
                <a:ext cx="8001000" cy="3962400"/>
              </a:xfrm>
              <a:prstGeom prst="rect">
                <a:avLst/>
              </a:prstGeom>
              <a:blipFill rotWithShape="0">
                <a:blip r:embed="rId2"/>
                <a:stretch>
                  <a:fillRect l="-609" r="-4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10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/>
          <a:p>
            <a:r>
              <a:rPr lang="en-US" altLang="en-US" dirty="0" smtClean="0"/>
              <a:t>Decoding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chemeClr val="tx1"/>
                </a:solidFill>
              </a:rPr>
              <a:t>Replace </a:t>
            </a:r>
            <a:r>
              <a:rPr lang="en-US" altLang="en-US" dirty="0" smtClean="0">
                <a:solidFill>
                  <a:schemeClr val="tx1"/>
                </a:solidFill>
              </a:rPr>
              <a:t>codewords </a:t>
            </a:r>
            <a:r>
              <a:rPr lang="en-US" altLang="en-US" dirty="0">
                <a:solidFill>
                  <a:schemeClr val="tx1"/>
                </a:solidFill>
              </a:rPr>
              <a:t>by </a:t>
            </a:r>
            <a:r>
              <a:rPr lang="en-US" altLang="en-US" dirty="0" smtClean="0">
                <a:solidFill>
                  <a:schemeClr val="tx1"/>
                </a:solidFill>
              </a:rPr>
              <a:t>corresponding characters.</a:t>
            </a:r>
            <a:endParaRPr lang="en-US" alt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 = 01, c = 10, d = 11</a:t>
            </a:r>
            <a:r>
              <a:rPr lang="en-US" dirty="0" smtClean="0">
                <a:solidFill>
                  <a:schemeClr val="tx1"/>
                </a:solidFill>
              </a:rPr>
              <a:t>}.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{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0, b = 110, c = 10, d = 111</a:t>
            </a:r>
            <a:r>
              <a:rPr lang="en-US" dirty="0" smtClean="0">
                <a:solidFill>
                  <a:schemeClr val="tx1"/>
                </a:solidFill>
              </a:rPr>
              <a:t>}.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{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1, b = 110, c = 10, d = 111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message is </a:t>
            </a:r>
            <a:r>
              <a:rPr lang="en-US" dirty="0">
                <a:solidFill>
                  <a:srgbClr val="C00000"/>
                </a:solidFill>
              </a:rPr>
              <a:t>uniquely decodable </a:t>
            </a:r>
            <a:r>
              <a:rPr lang="en-US" dirty="0">
                <a:solidFill>
                  <a:schemeClr val="tx1"/>
                </a:solidFill>
              </a:rPr>
              <a:t>if it can only be decoded in </a:t>
            </a:r>
            <a:r>
              <a:rPr lang="en-US" dirty="0" smtClean="0">
                <a:solidFill>
                  <a:schemeClr val="tx1"/>
                </a:solidFill>
              </a:rPr>
              <a:t>one way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/>
              <a:t>Ex:</a:t>
            </a:r>
          </a:p>
          <a:p>
            <a:pPr marL="631825" lvl="1" indent="-285750"/>
            <a:r>
              <a:rPr lang="en-US" dirty="0" smtClean="0">
                <a:solidFill>
                  <a:schemeClr val="tx1"/>
                </a:solidFill>
              </a:rPr>
              <a:t>Relative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rgbClr val="003399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010011</a:t>
            </a:r>
            <a:r>
              <a:rPr lang="en-US" dirty="0">
                <a:solidFill>
                  <a:schemeClr val="tx1"/>
                </a:solidFill>
              </a:rPr>
              <a:t> is uniquely decodable to </a:t>
            </a:r>
            <a:r>
              <a:rPr lang="en-US" b="1" dirty="0" smtClean="0">
                <a:solidFill>
                  <a:srgbClr val="003399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bad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631825" lvl="1" indent="-285750"/>
            <a:r>
              <a:rPr lang="en-US" dirty="0" smtClean="0">
                <a:solidFill>
                  <a:schemeClr val="tx1"/>
                </a:solidFill>
              </a:rPr>
              <a:t>Relative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1100111</a:t>
            </a:r>
            <a:r>
              <a:rPr lang="en-US" dirty="0">
                <a:solidFill>
                  <a:schemeClr val="tx1"/>
                </a:solidFill>
              </a:rPr>
              <a:t> is uniquely decodable to </a:t>
            </a:r>
            <a:r>
              <a:rPr lang="en-US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marL="631825" lvl="1" indent="-285750"/>
            <a:r>
              <a:rPr lang="en-US" dirty="0" smtClean="0">
                <a:solidFill>
                  <a:schemeClr val="tx1"/>
                </a:solidFill>
              </a:rPr>
              <a:t>But, relative to C 3 , </a:t>
            </a:r>
            <a:r>
              <a:rPr lang="en-US" b="1" dirty="0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1101111</a:t>
            </a:r>
            <a:r>
              <a:rPr lang="en-US" dirty="0" smtClean="0">
                <a:solidFill>
                  <a:schemeClr val="tx1"/>
                </a:solidFill>
              </a:rPr>
              <a:t> is not uniquely decipherable since it could have </a:t>
            </a:r>
            <a:r>
              <a:rPr lang="en-US" dirty="0">
                <a:solidFill>
                  <a:schemeClr val="tx1"/>
                </a:solidFill>
              </a:rPr>
              <a:t>encoded </a:t>
            </a:r>
            <a:r>
              <a:rPr lang="en-US" dirty="0" smtClean="0">
                <a:solidFill>
                  <a:schemeClr val="tx1"/>
                </a:solidFill>
              </a:rPr>
              <a:t>to either </a:t>
            </a:r>
            <a:r>
              <a:rPr lang="en-US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acad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In fact, one can show that every message encoded using </a:t>
            </a:r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2 </a:t>
            </a: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chemeClr val="tx1"/>
                </a:solidFill>
              </a:rPr>
              <a:t>uniquely </a:t>
            </a:r>
            <a:r>
              <a:rPr lang="en-US" dirty="0" smtClean="0">
                <a:solidFill>
                  <a:schemeClr val="tx1"/>
                </a:solidFill>
              </a:rPr>
              <a:t>decodable. </a:t>
            </a:r>
          </a:p>
          <a:p>
            <a:pPr marL="631825" lvl="1" indent="-285750"/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: Because it is a fixed-length code.</a:t>
            </a:r>
            <a:endParaRPr lang="en-US" dirty="0" smtClean="0">
              <a:solidFill>
                <a:schemeClr val="tx1"/>
              </a:solidFill>
            </a:endParaRPr>
          </a:p>
          <a:p>
            <a:pPr marL="631825" lvl="1" indent="-285750"/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dirty="0"/>
              <a:t>: Because it is a </a:t>
            </a:r>
            <a:r>
              <a:rPr lang="en-US" dirty="0" smtClean="0">
                <a:solidFill>
                  <a:srgbClr val="C00000"/>
                </a:solidFill>
              </a:rPr>
              <a:t>prefix-free</a:t>
            </a:r>
            <a:r>
              <a:rPr lang="en-US" dirty="0" smtClean="0"/>
              <a:t> code</a:t>
            </a:r>
            <a:r>
              <a:rPr lang="en-US" dirty="0"/>
              <a:t>.</a:t>
            </a:r>
          </a:p>
          <a:p>
            <a:pPr marL="631825" lvl="1" indent="-28575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9220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A code is called a prefix (free) code if no codeword is a prefix </a:t>
            </a:r>
            <a:r>
              <a:rPr lang="en-US" dirty="0" smtClean="0">
                <a:solidFill>
                  <a:schemeClr val="tx1"/>
                </a:solidFill>
              </a:rPr>
              <a:t>of another </a:t>
            </a:r>
            <a:r>
              <a:rPr lang="en-US" dirty="0">
                <a:solidFill>
                  <a:schemeClr val="tx1"/>
                </a:solidFill>
              </a:rPr>
              <a:t>one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/>
              <a:t>Theorem:</a:t>
            </a:r>
            <a:r>
              <a:rPr lang="en-US" dirty="0">
                <a:solidFill>
                  <a:schemeClr val="tx1"/>
                </a:solidFill>
              </a:rPr>
              <a:t> Every message encoded by a prefix free code </a:t>
            </a:r>
            <a:r>
              <a:rPr lang="en-US" dirty="0" smtClean="0">
                <a:solidFill>
                  <a:schemeClr val="tx1"/>
                </a:solidFill>
              </a:rPr>
              <a:t>is uniquely decodable.</a:t>
            </a:r>
          </a:p>
          <a:p>
            <a:r>
              <a:rPr lang="en-US" dirty="0" smtClean="0"/>
              <a:t>Pf:</a:t>
            </a:r>
            <a:r>
              <a:rPr lang="en-US" dirty="0">
                <a:solidFill>
                  <a:schemeClr val="tx1"/>
                </a:solidFill>
              </a:rPr>
              <a:t> Since no codeword is a prefix of any other, we can always </a:t>
            </a:r>
            <a:r>
              <a:rPr lang="en-US" dirty="0" smtClean="0">
                <a:solidFill>
                  <a:schemeClr val="tx1"/>
                </a:solidFill>
              </a:rPr>
              <a:t>find the </a:t>
            </a:r>
            <a:r>
              <a:rPr lang="en-US" dirty="0">
                <a:solidFill>
                  <a:schemeClr val="tx1"/>
                </a:solidFill>
              </a:rPr>
              <a:t>first codeword in a message, peel it off, and </a:t>
            </a:r>
            <a:r>
              <a:rPr lang="en-US" dirty="0" smtClean="0">
                <a:solidFill>
                  <a:schemeClr val="tx1"/>
                </a:solidFill>
              </a:rPr>
              <a:t>continue decoding.</a:t>
            </a:r>
          </a:p>
          <a:p>
            <a:r>
              <a:rPr lang="en-US" dirty="0" smtClean="0"/>
              <a:t>Ex: </a:t>
            </a:r>
            <a:r>
              <a:rPr lang="fr-FR" dirty="0">
                <a:solidFill>
                  <a:schemeClr val="tx1"/>
                </a:solidFill>
              </a:rPr>
              <a:t>code: {</a:t>
            </a:r>
            <a:r>
              <a:rPr 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0, b = 110, c = 10, d = 111</a:t>
            </a:r>
            <a:r>
              <a:rPr lang="fr-FR" dirty="0" smtClean="0">
                <a:solidFill>
                  <a:schemeClr val="tx1"/>
                </a:solidFill>
              </a:rPr>
              <a:t>}.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01101100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Note: </a:t>
            </a:r>
            <a:r>
              <a:rPr lang="en-US" dirty="0" smtClean="0">
                <a:solidFill>
                  <a:schemeClr val="tx1"/>
                </a:solidFill>
              </a:rPr>
              <a:t>There are other kinds of codes that are also uniquely </a:t>
            </a:r>
            <a:r>
              <a:rPr lang="en-US" dirty="0" err="1" smtClean="0">
                <a:solidFill>
                  <a:schemeClr val="tx1"/>
                </a:solidFill>
              </a:rPr>
              <a:t>decocable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/>
          </a:p>
          <a:p>
            <a:r>
              <a:rPr lang="en-US" dirty="0" smtClean="0"/>
              <a:t>Theorem </a:t>
            </a:r>
            <a:r>
              <a:rPr lang="en-US" dirty="0" smtClean="0"/>
              <a:t>(proof omitted):</a:t>
            </a:r>
            <a:r>
              <a:rPr lang="en-US" dirty="0" smtClean="0">
                <a:solidFill>
                  <a:schemeClr val="tx1"/>
                </a:solidFill>
              </a:rPr>
              <a:t> The best prefix code can achieve the optimal data compression among any code that is uniquely decodable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/>
              <a:t>Q:</a:t>
            </a:r>
            <a:r>
              <a:rPr lang="en-US" dirty="0">
                <a:solidFill>
                  <a:schemeClr val="tx1"/>
                </a:solidFill>
              </a:rPr>
              <a:t> How to find the prefix code that results in the smallest encoded message for a given file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15350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Correspondence between Binary Trees and Prefix Codes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914400"/>
            <a:ext cx="7620000" cy="33016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5</a:t>
            </a:fld>
            <a:endParaRPr lang="en-US" altLang="en-US" sz="14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47700" y="4341155"/>
            <a:ext cx="7848600" cy="195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>
                <a:solidFill>
                  <a:schemeClr val="tx1"/>
                </a:solidFill>
                <a:latin typeface="+mn-lt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>
                <a:solidFill>
                  <a:schemeClr val="tx1"/>
                </a:solidFill>
              </a:rPr>
              <a:t>Left edge is labeled 0; right edge is labeled </a:t>
            </a:r>
            <a:r>
              <a:rPr lang="en-US" sz="1800" kern="0" dirty="0" smtClean="0">
                <a:solidFill>
                  <a:schemeClr val="tx1"/>
                </a:solidFill>
              </a:rPr>
              <a:t>1.</a:t>
            </a:r>
            <a:endParaRPr lang="en-US" sz="1800" kern="0" dirty="0">
              <a:solidFill>
                <a:schemeClr val="tx1"/>
              </a:solidFill>
            </a:endParaRPr>
          </a:p>
          <a:p>
            <a:r>
              <a:rPr lang="en-US" sz="1800" kern="0" dirty="0">
                <a:solidFill>
                  <a:schemeClr val="tx1"/>
                </a:solidFill>
              </a:rPr>
              <a:t>The binary string on a path from the root to a leaf is </a:t>
            </a:r>
            <a:r>
              <a:rPr lang="en-US" sz="1800" kern="0" dirty="0" smtClean="0">
                <a:solidFill>
                  <a:schemeClr val="tx1"/>
                </a:solidFill>
              </a:rPr>
              <a:t>the codeword </a:t>
            </a:r>
            <a:r>
              <a:rPr lang="en-US" sz="1800" kern="0" dirty="0">
                <a:solidFill>
                  <a:schemeClr val="tx1"/>
                </a:solidFill>
              </a:rPr>
              <a:t>associated with the character at the leaf</a:t>
            </a:r>
            <a:r>
              <a:rPr lang="en-US" sz="1800" kern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800" kern="0" dirty="0" smtClean="0">
                <a:solidFill>
                  <a:schemeClr val="tx1"/>
                </a:solidFill>
              </a:rPr>
              <a:t>The depth of a leaf is equal to the length of the codeword.</a:t>
            </a:r>
            <a:endParaRPr lang="en-US" sz="18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60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Restated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Problem definition: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Given an alphabet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characters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with weights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),…,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find a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binary tree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leaves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labeled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such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is minimized,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the depth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 smtClean="0"/>
                  <a:t>Greedy idea:</a:t>
                </a:r>
              </a:p>
              <a:p>
                <a:pPr marL="631825" lvl="1" indent="-285750"/>
                <a:r>
                  <a:rPr lang="en-US" dirty="0"/>
                  <a:t>Pick two characters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with the </a:t>
                </a:r>
                <a:r>
                  <a:rPr lang="en-US" dirty="0" smtClean="0"/>
                  <a:t>smallest weights</a:t>
                </a:r>
                <a:endParaRPr lang="en-US" dirty="0"/>
              </a:p>
              <a:p>
                <a:pPr marL="631825" lvl="1" indent="-285750"/>
                <a:r>
                  <a:rPr lang="en-US" dirty="0" smtClean="0"/>
                  <a:t>Create </a:t>
                </a:r>
                <a:r>
                  <a:rPr lang="en-US" dirty="0"/>
                  <a:t>a subtree that has these two characters as leaves.</a:t>
                </a:r>
              </a:p>
              <a:p>
                <a:pPr marL="631825" lvl="1" indent="-285750"/>
                <a:r>
                  <a:rPr lang="en-US" dirty="0"/>
                  <a:t>Label the root of this subtree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631825" lvl="1" indent="-285750"/>
                <a:r>
                  <a:rPr lang="en-US" dirty="0" smtClean="0"/>
                  <a:t>Set </a:t>
                </a:r>
                <a:r>
                  <a:rPr lang="en-US" dirty="0"/>
                  <a:t>frequency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631825" lvl="1" indent="-285750"/>
                <a:r>
                  <a:rPr lang="en-US" dirty="0"/>
                  <a:t>Remove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and </a:t>
                </a:r>
                <a:r>
                  <a:rPr lang="en-US" dirty="0"/>
                  <a:t>add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631825" lvl="1" indent="-285750"/>
                <a:r>
                  <a:rPr lang="en-US" dirty="0" smtClean="0"/>
                  <a:t>Repeat the above procedure (called a merge), until only </a:t>
                </a:r>
                <a:r>
                  <a:rPr lang="en-US" dirty="0"/>
                  <a:t>one </a:t>
                </a:r>
                <a:r>
                  <a:rPr lang="en-US" dirty="0" smtClean="0"/>
                  <a:t>character is </a:t>
                </a:r>
                <a:r>
                  <a:rPr lang="en-US" dirty="0"/>
                  <a:t>left.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t="-3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0758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752212"/>
            <a:ext cx="8686800" cy="58905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4576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3886200"/>
                <a:ext cx="7848600" cy="2438400"/>
              </a:xfrm>
            </p:spPr>
            <p:txBody>
              <a:bodyPr/>
              <a:lstStyle/>
              <a:p>
                <a:r>
                  <a:rPr lang="en-US" dirty="0" smtClean="0"/>
                  <a:t>Running time: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886200"/>
                <a:ext cx="7848600" cy="2438400"/>
              </a:xfrm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8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1066800" y="870228"/>
                <a:ext cx="7010400" cy="28931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lIns="182880" tIns="91440" rIns="137160" bIns="91440">
                <a:spAutoFit/>
              </a:bodyPr>
              <a:lstStyle/>
              <a:p>
                <a:r>
                  <a:rPr lang="en-US" altLang="en-US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Huffman(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):</a:t>
                </a:r>
                <a:endParaRPr lang="en-US" altLang="en-US" b="1" u="sng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create a min-priority queue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, with weight as key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allocate a new node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Extract-Min(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Extract-Min(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en-US" b="0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b="0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Insert(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 Extract-Min(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// return the root of the tree</a:t>
                </a:r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870228"/>
                <a:ext cx="7010400" cy="2893100"/>
              </a:xfrm>
              <a:prstGeom prst="rect">
                <a:avLst/>
              </a:prstGeom>
              <a:blipFill rotWithShape="0">
                <a:blip r:embed="rId3"/>
                <a:stretch>
                  <a:fillRect b="-42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52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Coding: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Lemma </a:t>
            </a:r>
            <a:r>
              <a:rPr lang="en-US" dirty="0" smtClean="0"/>
              <a:t>1: </a:t>
            </a:r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chemeClr val="tx1"/>
                </a:solidFill>
              </a:rPr>
              <a:t>optimal prefix code tree must be “full”, i.e., </a:t>
            </a:r>
            <a:r>
              <a:rPr lang="en-US" dirty="0" smtClean="0">
                <a:solidFill>
                  <a:schemeClr val="tx1"/>
                </a:solidFill>
              </a:rPr>
              <a:t>every </a:t>
            </a:r>
            <a:r>
              <a:rPr lang="en-US" dirty="0" smtClean="0">
                <a:solidFill>
                  <a:schemeClr val="tx1"/>
                </a:solidFill>
              </a:rPr>
              <a:t>internal node </a:t>
            </a:r>
            <a:r>
              <a:rPr lang="en-US" dirty="0">
                <a:solidFill>
                  <a:schemeClr val="tx1"/>
                </a:solidFill>
              </a:rPr>
              <a:t>has exactly two children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/>
              <a:t>Pf:</a:t>
            </a:r>
            <a:r>
              <a:rPr lang="en-US" dirty="0">
                <a:solidFill>
                  <a:schemeClr val="tx1"/>
                </a:solidFill>
              </a:rPr>
              <a:t> If some internal node had only one child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then we could simply get rid of this node and replace it with </a:t>
            </a:r>
            <a:r>
              <a:rPr lang="en-US" dirty="0" smtClean="0">
                <a:solidFill>
                  <a:schemeClr val="tx1"/>
                </a:solidFill>
              </a:rPr>
              <a:t>its </a:t>
            </a:r>
            <a:r>
              <a:rPr lang="en-US" dirty="0" smtClean="0">
                <a:solidFill>
                  <a:schemeClr val="tx1"/>
                </a:solidFill>
              </a:rPr>
              <a:t>child</a:t>
            </a:r>
            <a:r>
              <a:rPr lang="en-US" dirty="0">
                <a:solidFill>
                  <a:schemeClr val="tx1"/>
                </a:solidFill>
              </a:rPr>
              <a:t>. This would decrease the total cost of </a:t>
            </a:r>
            <a:r>
              <a:rPr lang="en-US" dirty="0" smtClean="0">
                <a:solidFill>
                  <a:schemeClr val="tx1"/>
                </a:solidFill>
              </a:rPr>
              <a:t>the encoding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9</a:t>
            </a:fld>
            <a:endParaRPr lang="en-US" altLang="en-US" sz="140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361" y="2286000"/>
            <a:ext cx="3709277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7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9832</TotalTime>
  <Words>1134</Words>
  <Application>Microsoft Office PowerPoint</Application>
  <PresentationFormat>On-screen Show (4:3)</PresentationFormat>
  <Paragraphs>159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Monotype Sorts</vt:lpstr>
      <vt:lpstr>Arial</vt:lpstr>
      <vt:lpstr>Cambria Math</vt:lpstr>
      <vt:lpstr>Comic Sans MS</vt:lpstr>
      <vt:lpstr>Courier New</vt:lpstr>
      <vt:lpstr>Wingdings</vt:lpstr>
      <vt:lpstr>Theme1</vt:lpstr>
      <vt:lpstr>Lecture 12: Huffman Coding</vt:lpstr>
      <vt:lpstr>Encoding</vt:lpstr>
      <vt:lpstr>Decoding</vt:lpstr>
      <vt:lpstr>Prefix Codes</vt:lpstr>
      <vt:lpstr>Correspondence between Binary Trees and Prefix Codes</vt:lpstr>
      <vt:lpstr>Problem Restated</vt:lpstr>
      <vt:lpstr>Example</vt:lpstr>
      <vt:lpstr>The Algorithm</vt:lpstr>
      <vt:lpstr>Huffman Coding: Correctness</vt:lpstr>
      <vt:lpstr>Huffman Coding: Correctness</vt:lpstr>
      <vt:lpstr>Huffman Coding: Correctness</vt:lpstr>
      <vt:lpstr>Huffman Coding: Correctness</vt:lpstr>
      <vt:lpstr>Huffman Coding: Correctness</vt:lpstr>
      <vt:lpstr>Huffman Coding: Correctness</vt:lpstr>
      <vt:lpstr>Huffman Coding: Correctness</vt:lpstr>
    </vt:vector>
  </TitlesOfParts>
  <Company>Dell Computer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yike</cp:lastModifiedBy>
  <cp:revision>928</cp:revision>
  <cp:lastPrinted>2005-06-06T17:45:38Z</cp:lastPrinted>
  <dcterms:created xsi:type="dcterms:W3CDTF">1999-12-31T01:41:01Z</dcterms:created>
  <dcterms:modified xsi:type="dcterms:W3CDTF">2015-03-30T01:08:25Z</dcterms:modified>
</cp:coreProperties>
</file>