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20" r:id="rId2"/>
    <p:sldMasterId id="2147483792" r:id="rId3"/>
  </p:sldMasterIdLst>
  <p:notesMasterIdLst>
    <p:notesMasterId r:id="rId16"/>
  </p:notesMasterIdLst>
  <p:sldIdLst>
    <p:sldId id="256" r:id="rId4"/>
    <p:sldId id="257" r:id="rId5"/>
    <p:sldId id="258" r:id="rId6"/>
    <p:sldId id="263" r:id="rId7"/>
    <p:sldId id="264" r:id="rId8"/>
    <p:sldId id="265" r:id="rId9"/>
    <p:sldId id="259" r:id="rId10"/>
    <p:sldId id="266" r:id="rId11"/>
    <p:sldId id="260" r:id="rId12"/>
    <p:sldId id="267" r:id="rId13"/>
    <p:sldId id="261" r:id="rId14"/>
    <p:sldId id="26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6C47A-4C00-490F-9A18-8203F95DAE89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9181-64AF-4A99-8F63-863F64AD87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4B95-1479-4048-80BB-2AEB089C3781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4C02-1E08-4D23-9732-D0608A10E5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FF4302-E6EF-4B0C-9964-E8332F0390C0}" type="datetimeFigureOut">
              <a:rPr lang="zh-CN" altLang="en-US" smtClean="0"/>
              <a:pPr/>
              <a:t>2013/5/29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076309-F214-40F2-B93D-B0EEB30F3D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4414" y="1357298"/>
            <a:ext cx="6357982" cy="1143008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600" dirty="0" smtClean="0">
                <a:latin typeface="方正舒体" pitchFamily="2" charset="-122"/>
                <a:ea typeface="方正舒体" pitchFamily="2" charset="-122"/>
              </a:rPr>
              <a:t> </a:t>
            </a:r>
            <a:r>
              <a:rPr altLang="zh-CN" sz="6600" dirty="0" smtClean="0">
                <a:latin typeface="方正舒体" pitchFamily="2" charset="-122"/>
                <a:ea typeface="方正舒体" pitchFamily="2" charset="-122"/>
              </a:rPr>
              <a:t>MES</a:t>
            </a:r>
            <a:r>
              <a:rPr lang="zh-CN" altLang="en-US" sz="6600" dirty="0" smtClean="0">
                <a:latin typeface="方正舒体" pitchFamily="2" charset="-122"/>
                <a:ea typeface="方正舒体" pitchFamily="2" charset="-122"/>
              </a:rPr>
              <a:t>基本介绍</a:t>
            </a:r>
            <a:r>
              <a:rPr altLang="zh-CN" dirty="0" smtClean="0"/>
              <a:t/>
            </a:r>
            <a:br>
              <a:rPr altLang="zh-CN" dirty="0" smtClean="0"/>
            </a:br>
            <a:r>
              <a:rPr altLang="zh-CN" dirty="0" smtClean="0"/>
              <a:t/>
            </a:r>
            <a:br>
              <a:rPr altLang="zh-CN" dirty="0" smtClean="0"/>
            </a:br>
            <a:r>
              <a:rPr altLang="zh-CN" dirty="0" smtClean="0"/>
              <a:t/>
            </a:r>
            <a:br>
              <a:rPr altLang="zh-CN" dirty="0" smtClean="0"/>
            </a:br>
            <a:endParaRPr lang="zh-CN" altLang="en-US" sz="2800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6380" y="4572008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信息系统管理科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崔胜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 2010-07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1472" y="785794"/>
            <a:ext cx="73283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spcAft>
                <a:spcPct val="60000"/>
              </a:spcAft>
              <a:buFontTx/>
              <a:buBlip>
                <a:blip r:embed="rId2"/>
              </a:buBlip>
              <a:tabLst>
                <a:tab pos="1528763" algn="l"/>
              </a:tabLst>
            </a:pPr>
            <a:r>
              <a:rPr lang="zh-CN" altLang="en-US" sz="1400" b="0" dirty="0">
                <a:solidFill>
                  <a:schemeClr val="bg1"/>
                </a:solidFill>
                <a:latin typeface="HY울릉도L" pitchFamily="18" charset="-127"/>
                <a:ea typeface="宋体" pitchFamily="2" charset="-122"/>
              </a:rPr>
              <a:t>向上位的</a:t>
            </a:r>
            <a:r>
              <a:rPr lang="ko-KR" altLang="en-US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 </a:t>
            </a:r>
            <a:r>
              <a:rPr lang="en-US" altLang="ko-KR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ERP</a:t>
            </a:r>
            <a:r>
              <a:rPr lang="zh-CN" altLang="en-US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系统</a:t>
            </a:r>
            <a:r>
              <a:rPr lang="zh-CN" altLang="en-US" sz="1400" b="0" dirty="0">
                <a:solidFill>
                  <a:schemeClr val="bg1"/>
                </a:solidFill>
                <a:latin typeface="HY울릉도L" pitchFamily="18" charset="-127"/>
                <a:ea typeface="宋体" pitchFamily="2" charset="-122"/>
              </a:rPr>
              <a:t>实时提供现场信息</a:t>
            </a:r>
            <a:r>
              <a:rPr lang="ko-KR" altLang="en-US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 </a:t>
            </a:r>
            <a:r>
              <a:rPr lang="ko-KR" altLang="en-US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  <a:sym typeface="Wingdings" pitchFamily="2" charset="2"/>
              </a:rPr>
              <a:t></a:t>
            </a:r>
            <a:r>
              <a:rPr lang="ko-KR" altLang="en-US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 </a:t>
            </a:r>
            <a:r>
              <a:rPr lang="zh-CN" altLang="en-US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使</a:t>
            </a:r>
            <a:r>
              <a:rPr lang="en-US" altLang="ko-KR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可以最优的配置系统资源</a:t>
            </a:r>
            <a:r>
              <a:rPr lang="ko-KR" altLang="en-US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spcAft>
                <a:spcPct val="60000"/>
              </a:spcAft>
              <a:buFontTx/>
              <a:buBlip>
                <a:blip r:embed="rId2"/>
              </a:buBlip>
              <a:tabLst>
                <a:tab pos="1528763" algn="l"/>
              </a:tabLst>
            </a:pPr>
            <a:r>
              <a:rPr lang="zh-CN" altLang="en-US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生产过程的合理化管理方案及品质改善</a:t>
            </a:r>
            <a:r>
              <a:rPr lang="ko-KR" altLang="en-US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 </a:t>
            </a:r>
            <a:r>
              <a:rPr lang="en-US" altLang="ko-KR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( </a:t>
            </a:r>
            <a:r>
              <a:rPr lang="zh-CN" altLang="en-US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不是事后品质管理而是事前品质管理</a:t>
            </a:r>
            <a:r>
              <a:rPr lang="ko-KR" altLang="en-US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 </a:t>
            </a:r>
            <a:r>
              <a:rPr lang="en-US" altLang="ko-KR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)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spcAft>
                <a:spcPct val="60000"/>
              </a:spcAft>
              <a:buFontTx/>
              <a:buBlip>
                <a:blip r:embed="rId2"/>
              </a:buBlip>
              <a:tabLst>
                <a:tab pos="1528763" algn="l"/>
              </a:tabLst>
            </a:pPr>
            <a:r>
              <a:rPr lang="zh-CN" altLang="en-US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强化追踪管理，掌握原资材</a:t>
            </a:r>
            <a:r>
              <a:rPr lang="en-US" altLang="ko-KR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在制品</a:t>
            </a:r>
            <a:r>
              <a:rPr lang="en-US" altLang="ko-KR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完成品的在工在库信息 </a:t>
            </a:r>
            <a:r>
              <a:rPr lang="en-US" altLang="ko-KR" sz="1400" b="0" dirty="0">
                <a:solidFill>
                  <a:schemeClr val="bg1"/>
                </a:solidFill>
                <a:latin typeface="HY울릉도L" pitchFamily="18" charset="-127"/>
                <a:ea typeface="HY울릉도L" pitchFamily="18" charset="-127"/>
              </a:rPr>
              <a:t>( WIP/Tracking )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spcAft>
                <a:spcPct val="60000"/>
              </a:spcAft>
              <a:buFontTx/>
              <a:buBlip>
                <a:blip r:embed="rId2"/>
              </a:buBlip>
              <a:tabLst>
                <a:tab pos="1528763" algn="l"/>
              </a:tabLst>
            </a:pPr>
            <a:r>
              <a:rPr lang="en-US" altLang="ko-KR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en-US" altLang="ko-KR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</a:t>
            </a:r>
            <a:r>
              <a:rPr lang="en-US" altLang="ko-KR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MES </a:t>
            </a:r>
            <a:r>
              <a:rPr lang="en-US" altLang="ko-KR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</a:t>
            </a:r>
            <a:r>
              <a:rPr lang="en-US" altLang="ko-KR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CONTROL </a:t>
            </a:r>
            <a:r>
              <a:rPr lang="zh-CN" altLang="en-US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系统间互通联动</a:t>
            </a:r>
            <a:r>
              <a:rPr lang="en-US" altLang="zh-CN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b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提供共有信息的同步</a:t>
            </a:r>
            <a:endParaRPr lang="ko-KR" altLang="en-US" sz="1400" b="0" dirty="0">
              <a:solidFill>
                <a:schemeClr val="bg1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64852" y="2290743"/>
            <a:ext cx="3525843" cy="3335338"/>
            <a:chOff x="336" y="1910"/>
            <a:chExt cx="2306" cy="207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2539"/>
              <a:ext cx="170" cy="323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263" y="2561"/>
              <a:ext cx="626" cy="323"/>
            </a:xfrm>
            <a:prstGeom prst="ellipse">
              <a:avLst/>
            </a:prstGeom>
            <a:solidFill>
              <a:srgbClr val="189E81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77" y="2742"/>
              <a:ext cx="625" cy="323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439" y="2742"/>
              <a:ext cx="625" cy="323"/>
            </a:xfrm>
            <a:prstGeom prst="ellipse">
              <a:avLst/>
            </a:prstGeom>
            <a:solidFill>
              <a:srgbClr val="FF66CC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263" y="2924"/>
              <a:ext cx="626" cy="323"/>
            </a:xfrm>
            <a:prstGeom prst="ellipse">
              <a:avLst/>
            </a:prstGeom>
            <a:solidFill>
              <a:srgbClr val="D6EF59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47" y="2784"/>
              <a:ext cx="7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1" tIns="45716" rIns="91431" bIns="4571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提高竞争力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207" y="2602"/>
              <a:ext cx="77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1" tIns="45716" rIns="91431" bIns="4571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Digital </a:t>
              </a: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经营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511" y="2880"/>
              <a:ext cx="70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1" tIns="45716" rIns="91431" bIns="4571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效率的生产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199" y="3065"/>
              <a:ext cx="77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1" tIns="45716" rIns="91431" bIns="4571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Digital </a:t>
              </a: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工序</a:t>
              </a:r>
            </a:p>
          </p:txBody>
        </p:sp>
        <p:pic>
          <p:nvPicPr>
            <p:cNvPr id="15" name="Picture 13" descr="IN00535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1" y="1920"/>
              <a:ext cx="541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66" y="3121"/>
              <a:ext cx="751" cy="662"/>
            </a:xfrm>
            <a:custGeom>
              <a:avLst/>
              <a:gdLst>
                <a:gd name="T0" fmla="*/ 5 w 1474"/>
                <a:gd name="T1" fmla="*/ 33 h 1017"/>
                <a:gd name="T2" fmla="*/ 5 w 1474"/>
                <a:gd name="T3" fmla="*/ 32 h 1017"/>
                <a:gd name="T4" fmla="*/ 5 w 1474"/>
                <a:gd name="T5" fmla="*/ 32 h 1017"/>
                <a:gd name="T6" fmla="*/ 5 w 1474"/>
                <a:gd name="T7" fmla="*/ 32 h 1017"/>
                <a:gd name="T8" fmla="*/ 5 w 1474"/>
                <a:gd name="T9" fmla="*/ 31 h 1017"/>
                <a:gd name="T10" fmla="*/ 5 w 1474"/>
                <a:gd name="T11" fmla="*/ 31 h 1017"/>
                <a:gd name="T12" fmla="*/ 5 w 1474"/>
                <a:gd name="T13" fmla="*/ 31 h 1017"/>
                <a:gd name="T14" fmla="*/ 5 w 1474"/>
                <a:gd name="T15" fmla="*/ 31 h 1017"/>
                <a:gd name="T16" fmla="*/ 5 w 1474"/>
                <a:gd name="T17" fmla="*/ 30 h 1017"/>
                <a:gd name="T18" fmla="*/ 4 w 1474"/>
                <a:gd name="T19" fmla="*/ 30 h 1017"/>
                <a:gd name="T20" fmla="*/ 4 w 1474"/>
                <a:gd name="T21" fmla="*/ 29 h 1017"/>
                <a:gd name="T22" fmla="*/ 4 w 1474"/>
                <a:gd name="T23" fmla="*/ 29 h 1017"/>
                <a:gd name="T24" fmla="*/ 4 w 1474"/>
                <a:gd name="T25" fmla="*/ 28 h 1017"/>
                <a:gd name="T26" fmla="*/ 4 w 1474"/>
                <a:gd name="T27" fmla="*/ 27 h 1017"/>
                <a:gd name="T28" fmla="*/ 4 w 1474"/>
                <a:gd name="T29" fmla="*/ 27 h 1017"/>
                <a:gd name="T30" fmla="*/ 4 w 1474"/>
                <a:gd name="T31" fmla="*/ 26 h 1017"/>
                <a:gd name="T32" fmla="*/ 4 w 1474"/>
                <a:gd name="T33" fmla="*/ 26 h 1017"/>
                <a:gd name="T34" fmla="*/ 3 w 1474"/>
                <a:gd name="T35" fmla="*/ 25 h 1017"/>
                <a:gd name="T36" fmla="*/ 3 w 1474"/>
                <a:gd name="T37" fmla="*/ 25 h 1017"/>
                <a:gd name="T38" fmla="*/ 3 w 1474"/>
                <a:gd name="T39" fmla="*/ 24 h 1017"/>
                <a:gd name="T40" fmla="*/ 3 w 1474"/>
                <a:gd name="T41" fmla="*/ 23 h 1017"/>
                <a:gd name="T42" fmla="*/ 3 w 1474"/>
                <a:gd name="T43" fmla="*/ 23 h 1017"/>
                <a:gd name="T44" fmla="*/ 3 w 1474"/>
                <a:gd name="T45" fmla="*/ 22 h 1017"/>
                <a:gd name="T46" fmla="*/ 3 w 1474"/>
                <a:gd name="T47" fmla="*/ 21 h 1017"/>
                <a:gd name="T48" fmla="*/ 3 w 1474"/>
                <a:gd name="T49" fmla="*/ 21 h 1017"/>
                <a:gd name="T50" fmla="*/ 3 w 1474"/>
                <a:gd name="T51" fmla="*/ 20 h 1017"/>
                <a:gd name="T52" fmla="*/ 3 w 1474"/>
                <a:gd name="T53" fmla="*/ 20 h 1017"/>
                <a:gd name="T54" fmla="*/ 2 w 1474"/>
                <a:gd name="T55" fmla="*/ 20 h 1017"/>
                <a:gd name="T56" fmla="*/ 2 w 1474"/>
                <a:gd name="T57" fmla="*/ 18 h 1017"/>
                <a:gd name="T58" fmla="*/ 2 w 1474"/>
                <a:gd name="T59" fmla="*/ 18 h 1017"/>
                <a:gd name="T60" fmla="*/ 2 w 1474"/>
                <a:gd name="T61" fmla="*/ 17 h 1017"/>
                <a:gd name="T62" fmla="*/ 2 w 1474"/>
                <a:gd name="T63" fmla="*/ 16 h 1017"/>
                <a:gd name="T64" fmla="*/ 2 w 1474"/>
                <a:gd name="T65" fmla="*/ 15 h 1017"/>
                <a:gd name="T66" fmla="*/ 2 w 1474"/>
                <a:gd name="T67" fmla="*/ 14 h 1017"/>
                <a:gd name="T68" fmla="*/ 2 w 1474"/>
                <a:gd name="T69" fmla="*/ 13 h 1017"/>
                <a:gd name="T70" fmla="*/ 2 w 1474"/>
                <a:gd name="T71" fmla="*/ 13 h 1017"/>
                <a:gd name="T72" fmla="*/ 2 w 1474"/>
                <a:gd name="T73" fmla="*/ 12 h 1017"/>
                <a:gd name="T74" fmla="*/ 0 w 1474"/>
                <a:gd name="T75" fmla="*/ 14 h 1017"/>
                <a:gd name="T76" fmla="*/ 2 w 1474"/>
                <a:gd name="T77" fmla="*/ 0 h 1017"/>
                <a:gd name="T78" fmla="*/ 6 w 1474"/>
                <a:gd name="T79" fmla="*/ 2 h 1017"/>
                <a:gd name="T80" fmla="*/ 4 w 1474"/>
                <a:gd name="T81" fmla="*/ 5 h 1017"/>
                <a:gd name="T82" fmla="*/ 5 w 1474"/>
                <a:gd name="T83" fmla="*/ 6 h 1017"/>
                <a:gd name="T84" fmla="*/ 5 w 1474"/>
                <a:gd name="T85" fmla="*/ 7 h 1017"/>
                <a:gd name="T86" fmla="*/ 5 w 1474"/>
                <a:gd name="T87" fmla="*/ 8 h 1017"/>
                <a:gd name="T88" fmla="*/ 5 w 1474"/>
                <a:gd name="T89" fmla="*/ 9 h 1017"/>
                <a:gd name="T90" fmla="*/ 5 w 1474"/>
                <a:gd name="T91" fmla="*/ 10 h 1017"/>
                <a:gd name="T92" fmla="*/ 5 w 1474"/>
                <a:gd name="T93" fmla="*/ 10 h 1017"/>
                <a:gd name="T94" fmla="*/ 5 w 1474"/>
                <a:gd name="T95" fmla="*/ 12 h 1017"/>
                <a:gd name="T96" fmla="*/ 5 w 1474"/>
                <a:gd name="T97" fmla="*/ 12 h 1017"/>
                <a:gd name="T98" fmla="*/ 6 w 1474"/>
                <a:gd name="T99" fmla="*/ 13 h 1017"/>
                <a:gd name="T100" fmla="*/ 6 w 1474"/>
                <a:gd name="T101" fmla="*/ 14 h 1017"/>
                <a:gd name="T102" fmla="*/ 6 w 1474"/>
                <a:gd name="T103" fmla="*/ 14 h 1017"/>
                <a:gd name="T104" fmla="*/ 6 w 1474"/>
                <a:gd name="T105" fmla="*/ 15 h 1017"/>
                <a:gd name="T106" fmla="*/ 6 w 1474"/>
                <a:gd name="T107" fmla="*/ 16 h 1017"/>
                <a:gd name="T108" fmla="*/ 6 w 1474"/>
                <a:gd name="T109" fmla="*/ 16 h 1017"/>
                <a:gd name="T110" fmla="*/ 6 w 1474"/>
                <a:gd name="T111" fmla="*/ 17 h 1017"/>
                <a:gd name="T112" fmla="*/ 7 w 1474"/>
                <a:gd name="T113" fmla="*/ 17 h 1017"/>
                <a:gd name="T114" fmla="*/ 7 w 1474"/>
                <a:gd name="T115" fmla="*/ 18 h 1017"/>
                <a:gd name="T116" fmla="*/ 5 w 1474"/>
                <a:gd name="T117" fmla="*/ 33 h 101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74"/>
                <a:gd name="T178" fmla="*/ 0 h 1017"/>
                <a:gd name="T179" fmla="*/ 1474 w 1474"/>
                <a:gd name="T180" fmla="*/ 1017 h 101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74" h="1017">
                  <a:moveTo>
                    <a:pt x="1170" y="1016"/>
                  </a:moveTo>
                  <a:lnTo>
                    <a:pt x="1139" y="1005"/>
                  </a:lnTo>
                  <a:lnTo>
                    <a:pt x="1115" y="995"/>
                  </a:lnTo>
                  <a:lnTo>
                    <a:pt x="1088" y="986"/>
                  </a:lnTo>
                  <a:lnTo>
                    <a:pt x="1064" y="976"/>
                  </a:lnTo>
                  <a:lnTo>
                    <a:pt x="1037" y="965"/>
                  </a:lnTo>
                  <a:lnTo>
                    <a:pt x="1010" y="954"/>
                  </a:lnTo>
                  <a:lnTo>
                    <a:pt x="986" y="942"/>
                  </a:lnTo>
                  <a:lnTo>
                    <a:pt x="959" y="931"/>
                  </a:lnTo>
                  <a:lnTo>
                    <a:pt x="931" y="916"/>
                  </a:lnTo>
                  <a:lnTo>
                    <a:pt x="899" y="901"/>
                  </a:lnTo>
                  <a:lnTo>
                    <a:pt x="874" y="887"/>
                  </a:lnTo>
                  <a:lnTo>
                    <a:pt x="849" y="872"/>
                  </a:lnTo>
                  <a:lnTo>
                    <a:pt x="821" y="857"/>
                  </a:lnTo>
                  <a:lnTo>
                    <a:pt x="791" y="840"/>
                  </a:lnTo>
                  <a:lnTo>
                    <a:pt x="764" y="824"/>
                  </a:lnTo>
                  <a:lnTo>
                    <a:pt x="736" y="806"/>
                  </a:lnTo>
                  <a:lnTo>
                    <a:pt x="713" y="791"/>
                  </a:lnTo>
                  <a:lnTo>
                    <a:pt x="681" y="769"/>
                  </a:lnTo>
                  <a:lnTo>
                    <a:pt x="654" y="751"/>
                  </a:lnTo>
                  <a:lnTo>
                    <a:pt x="631" y="733"/>
                  </a:lnTo>
                  <a:lnTo>
                    <a:pt x="605" y="712"/>
                  </a:lnTo>
                  <a:lnTo>
                    <a:pt x="586" y="697"/>
                  </a:lnTo>
                  <a:lnTo>
                    <a:pt x="563" y="678"/>
                  </a:lnTo>
                  <a:lnTo>
                    <a:pt x="540" y="659"/>
                  </a:lnTo>
                  <a:lnTo>
                    <a:pt x="516" y="635"/>
                  </a:lnTo>
                  <a:lnTo>
                    <a:pt x="493" y="616"/>
                  </a:lnTo>
                  <a:lnTo>
                    <a:pt x="470" y="594"/>
                  </a:lnTo>
                  <a:lnTo>
                    <a:pt x="444" y="568"/>
                  </a:lnTo>
                  <a:lnTo>
                    <a:pt x="421" y="544"/>
                  </a:lnTo>
                  <a:lnTo>
                    <a:pt x="396" y="518"/>
                  </a:lnTo>
                  <a:lnTo>
                    <a:pt x="373" y="492"/>
                  </a:lnTo>
                  <a:lnTo>
                    <a:pt x="353" y="465"/>
                  </a:lnTo>
                  <a:lnTo>
                    <a:pt x="330" y="436"/>
                  </a:lnTo>
                  <a:lnTo>
                    <a:pt x="315" y="411"/>
                  </a:lnTo>
                  <a:lnTo>
                    <a:pt x="296" y="388"/>
                  </a:lnTo>
                  <a:lnTo>
                    <a:pt x="281" y="362"/>
                  </a:lnTo>
                  <a:lnTo>
                    <a:pt x="0" y="458"/>
                  </a:lnTo>
                  <a:lnTo>
                    <a:pt x="463" y="0"/>
                  </a:lnTo>
                  <a:lnTo>
                    <a:pt x="1246" y="49"/>
                  </a:lnTo>
                  <a:lnTo>
                    <a:pt x="931" y="151"/>
                  </a:lnTo>
                  <a:lnTo>
                    <a:pt x="950" y="180"/>
                  </a:lnTo>
                  <a:lnTo>
                    <a:pt x="973" y="210"/>
                  </a:lnTo>
                  <a:lnTo>
                    <a:pt x="1001" y="243"/>
                  </a:lnTo>
                  <a:lnTo>
                    <a:pt x="1033" y="279"/>
                  </a:lnTo>
                  <a:lnTo>
                    <a:pt x="1062" y="307"/>
                  </a:lnTo>
                  <a:lnTo>
                    <a:pt x="1094" y="334"/>
                  </a:lnTo>
                  <a:lnTo>
                    <a:pt x="1124" y="362"/>
                  </a:lnTo>
                  <a:lnTo>
                    <a:pt x="1156" y="385"/>
                  </a:lnTo>
                  <a:lnTo>
                    <a:pt x="1191" y="407"/>
                  </a:lnTo>
                  <a:lnTo>
                    <a:pt x="1227" y="432"/>
                  </a:lnTo>
                  <a:lnTo>
                    <a:pt x="1263" y="452"/>
                  </a:lnTo>
                  <a:lnTo>
                    <a:pt x="1297" y="473"/>
                  </a:lnTo>
                  <a:lnTo>
                    <a:pt x="1331" y="491"/>
                  </a:lnTo>
                  <a:lnTo>
                    <a:pt x="1373" y="510"/>
                  </a:lnTo>
                  <a:lnTo>
                    <a:pt x="1414" y="528"/>
                  </a:lnTo>
                  <a:lnTo>
                    <a:pt x="1445" y="538"/>
                  </a:lnTo>
                  <a:lnTo>
                    <a:pt x="1473" y="549"/>
                  </a:lnTo>
                  <a:lnTo>
                    <a:pt x="1170" y="1016"/>
                  </a:lnTo>
                </a:path>
              </a:pathLst>
            </a:custGeom>
            <a:solidFill>
              <a:srgbClr val="B3D315"/>
            </a:solidFill>
            <a:ln w="12700" cap="rnd">
              <a:noFill/>
              <a:round/>
              <a:headEnd/>
              <a:tailEnd/>
            </a:ln>
            <a:effectLst>
              <a:prstShdw prst="shdw17" dist="17961" dir="2700000">
                <a:srgbClr val="6B7F0D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126" y="3379"/>
              <a:ext cx="815" cy="605"/>
            </a:xfrm>
            <a:custGeom>
              <a:avLst/>
              <a:gdLst>
                <a:gd name="T0" fmla="*/ 3 w 1601"/>
                <a:gd name="T1" fmla="*/ 0 h 929"/>
                <a:gd name="T2" fmla="*/ 3 w 1601"/>
                <a:gd name="T3" fmla="*/ 8 h 929"/>
                <a:gd name="T4" fmla="*/ 3 w 1601"/>
                <a:gd name="T5" fmla="*/ 8 h 929"/>
                <a:gd name="T6" fmla="*/ 3 w 1601"/>
                <a:gd name="T7" fmla="*/ 8 h 929"/>
                <a:gd name="T8" fmla="*/ 3 w 1601"/>
                <a:gd name="T9" fmla="*/ 8 h 929"/>
                <a:gd name="T10" fmla="*/ 3 w 1601"/>
                <a:gd name="T11" fmla="*/ 8 h 929"/>
                <a:gd name="T12" fmla="*/ 3 w 1601"/>
                <a:gd name="T13" fmla="*/ 9 h 929"/>
                <a:gd name="T14" fmla="*/ 3 w 1601"/>
                <a:gd name="T15" fmla="*/ 9 h 929"/>
                <a:gd name="T16" fmla="*/ 4 w 1601"/>
                <a:gd name="T17" fmla="*/ 9 h 929"/>
                <a:gd name="T18" fmla="*/ 4 w 1601"/>
                <a:gd name="T19" fmla="*/ 9 h 929"/>
                <a:gd name="T20" fmla="*/ 4 w 1601"/>
                <a:gd name="T21" fmla="*/ 9 h 929"/>
                <a:gd name="T22" fmla="*/ 4 w 1601"/>
                <a:gd name="T23" fmla="*/ 9 h 929"/>
                <a:gd name="T24" fmla="*/ 5 w 1601"/>
                <a:gd name="T25" fmla="*/ 9 h 929"/>
                <a:gd name="T26" fmla="*/ 5 w 1601"/>
                <a:gd name="T27" fmla="*/ 9 h 929"/>
                <a:gd name="T28" fmla="*/ 5 w 1601"/>
                <a:gd name="T29" fmla="*/ 9 h 929"/>
                <a:gd name="T30" fmla="*/ 5 w 1601"/>
                <a:gd name="T31" fmla="*/ 9 h 929"/>
                <a:gd name="T32" fmla="*/ 5 w 1601"/>
                <a:gd name="T33" fmla="*/ 9 h 929"/>
                <a:gd name="T34" fmla="*/ 5 w 1601"/>
                <a:gd name="T35" fmla="*/ 8 h 929"/>
                <a:gd name="T36" fmla="*/ 6 w 1601"/>
                <a:gd name="T37" fmla="*/ 8 h 929"/>
                <a:gd name="T38" fmla="*/ 7 w 1601"/>
                <a:gd name="T39" fmla="*/ 23 h 929"/>
                <a:gd name="T40" fmla="*/ 7 w 1601"/>
                <a:gd name="T41" fmla="*/ 23 h 929"/>
                <a:gd name="T42" fmla="*/ 7 w 1601"/>
                <a:gd name="T43" fmla="*/ 23 h 929"/>
                <a:gd name="T44" fmla="*/ 7 w 1601"/>
                <a:gd name="T45" fmla="*/ 23 h 929"/>
                <a:gd name="T46" fmla="*/ 7 w 1601"/>
                <a:gd name="T47" fmla="*/ 24 h 929"/>
                <a:gd name="T48" fmla="*/ 7 w 1601"/>
                <a:gd name="T49" fmla="*/ 24 h 929"/>
                <a:gd name="T50" fmla="*/ 6 w 1601"/>
                <a:gd name="T51" fmla="*/ 24 h 929"/>
                <a:gd name="T52" fmla="*/ 6 w 1601"/>
                <a:gd name="T53" fmla="*/ 25 h 929"/>
                <a:gd name="T54" fmla="*/ 6 w 1601"/>
                <a:gd name="T55" fmla="*/ 25 h 929"/>
                <a:gd name="T56" fmla="*/ 6 w 1601"/>
                <a:gd name="T57" fmla="*/ 25 h 929"/>
                <a:gd name="T58" fmla="*/ 6 w 1601"/>
                <a:gd name="T59" fmla="*/ 25 h 929"/>
                <a:gd name="T60" fmla="*/ 6 w 1601"/>
                <a:gd name="T61" fmla="*/ 25 h 929"/>
                <a:gd name="T62" fmla="*/ 5 w 1601"/>
                <a:gd name="T63" fmla="*/ 25 h 929"/>
                <a:gd name="T64" fmla="*/ 5 w 1601"/>
                <a:gd name="T65" fmla="*/ 26 h 929"/>
                <a:gd name="T66" fmla="*/ 5 w 1601"/>
                <a:gd name="T67" fmla="*/ 26 h 929"/>
                <a:gd name="T68" fmla="*/ 5 w 1601"/>
                <a:gd name="T69" fmla="*/ 26 h 929"/>
                <a:gd name="T70" fmla="*/ 5 w 1601"/>
                <a:gd name="T71" fmla="*/ 26 h 929"/>
                <a:gd name="T72" fmla="*/ 5 w 1601"/>
                <a:gd name="T73" fmla="*/ 26 h 929"/>
                <a:gd name="T74" fmla="*/ 4 w 1601"/>
                <a:gd name="T75" fmla="*/ 26 h 929"/>
                <a:gd name="T76" fmla="*/ 4 w 1601"/>
                <a:gd name="T77" fmla="*/ 26 h 929"/>
                <a:gd name="T78" fmla="*/ 4 w 1601"/>
                <a:gd name="T79" fmla="*/ 26 h 929"/>
                <a:gd name="T80" fmla="*/ 4 w 1601"/>
                <a:gd name="T81" fmla="*/ 26 h 929"/>
                <a:gd name="T82" fmla="*/ 4 w 1601"/>
                <a:gd name="T83" fmla="*/ 26 h 929"/>
                <a:gd name="T84" fmla="*/ 3 w 1601"/>
                <a:gd name="T85" fmla="*/ 26 h 929"/>
                <a:gd name="T86" fmla="*/ 3 w 1601"/>
                <a:gd name="T87" fmla="*/ 26 h 929"/>
                <a:gd name="T88" fmla="*/ 3 w 1601"/>
                <a:gd name="T89" fmla="*/ 25 h 929"/>
                <a:gd name="T90" fmla="*/ 3 w 1601"/>
                <a:gd name="T91" fmla="*/ 25 h 929"/>
                <a:gd name="T92" fmla="*/ 3 w 1601"/>
                <a:gd name="T93" fmla="*/ 25 h 929"/>
                <a:gd name="T94" fmla="*/ 3 w 1601"/>
                <a:gd name="T95" fmla="*/ 25 h 929"/>
                <a:gd name="T96" fmla="*/ 2 w 1601"/>
                <a:gd name="T97" fmla="*/ 25 h 929"/>
                <a:gd name="T98" fmla="*/ 2 w 1601"/>
                <a:gd name="T99" fmla="*/ 25 h 929"/>
                <a:gd name="T100" fmla="*/ 2 w 1601"/>
                <a:gd name="T101" fmla="*/ 24 h 929"/>
                <a:gd name="T102" fmla="*/ 2 w 1601"/>
                <a:gd name="T103" fmla="*/ 24 h 929"/>
                <a:gd name="T104" fmla="*/ 2 w 1601"/>
                <a:gd name="T105" fmla="*/ 23 h 929"/>
                <a:gd name="T106" fmla="*/ 1 w 1601"/>
                <a:gd name="T107" fmla="*/ 23 h 929"/>
                <a:gd name="T108" fmla="*/ 1 w 1601"/>
                <a:gd name="T109" fmla="*/ 30 h 929"/>
                <a:gd name="T110" fmla="*/ 0 w 1601"/>
                <a:gd name="T111" fmla="*/ 10 h 929"/>
                <a:gd name="T112" fmla="*/ 3 w 1601"/>
                <a:gd name="T113" fmla="*/ 0 h 92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01"/>
                <a:gd name="T172" fmla="*/ 0 h 929"/>
                <a:gd name="T173" fmla="*/ 1601 w 1601"/>
                <a:gd name="T174" fmla="*/ 929 h 92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01" h="929">
                  <a:moveTo>
                    <a:pt x="641" y="0"/>
                  </a:moveTo>
                  <a:lnTo>
                    <a:pt x="508" y="239"/>
                  </a:lnTo>
                  <a:lnTo>
                    <a:pt x="538" y="249"/>
                  </a:lnTo>
                  <a:lnTo>
                    <a:pt x="567" y="254"/>
                  </a:lnTo>
                  <a:lnTo>
                    <a:pt x="599" y="261"/>
                  </a:lnTo>
                  <a:lnTo>
                    <a:pt x="635" y="268"/>
                  </a:lnTo>
                  <a:lnTo>
                    <a:pt x="677" y="274"/>
                  </a:lnTo>
                  <a:lnTo>
                    <a:pt x="715" y="278"/>
                  </a:lnTo>
                  <a:lnTo>
                    <a:pt x="753" y="282"/>
                  </a:lnTo>
                  <a:lnTo>
                    <a:pt x="796" y="286"/>
                  </a:lnTo>
                  <a:lnTo>
                    <a:pt x="842" y="289"/>
                  </a:lnTo>
                  <a:lnTo>
                    <a:pt x="923" y="289"/>
                  </a:lnTo>
                  <a:lnTo>
                    <a:pt x="967" y="287"/>
                  </a:lnTo>
                  <a:lnTo>
                    <a:pt x="1005" y="285"/>
                  </a:lnTo>
                  <a:lnTo>
                    <a:pt x="1045" y="280"/>
                  </a:lnTo>
                  <a:lnTo>
                    <a:pt x="1086" y="275"/>
                  </a:lnTo>
                  <a:lnTo>
                    <a:pt x="1122" y="271"/>
                  </a:lnTo>
                  <a:lnTo>
                    <a:pt x="1168" y="263"/>
                  </a:lnTo>
                  <a:lnTo>
                    <a:pt x="1209" y="253"/>
                  </a:lnTo>
                  <a:lnTo>
                    <a:pt x="1600" y="701"/>
                  </a:lnTo>
                  <a:lnTo>
                    <a:pt x="1562" y="712"/>
                  </a:lnTo>
                  <a:lnTo>
                    <a:pt x="1526" y="722"/>
                  </a:lnTo>
                  <a:lnTo>
                    <a:pt x="1494" y="730"/>
                  </a:lnTo>
                  <a:lnTo>
                    <a:pt x="1460" y="738"/>
                  </a:lnTo>
                  <a:lnTo>
                    <a:pt x="1427" y="745"/>
                  </a:lnTo>
                  <a:lnTo>
                    <a:pt x="1393" y="753"/>
                  </a:lnTo>
                  <a:lnTo>
                    <a:pt x="1363" y="759"/>
                  </a:lnTo>
                  <a:lnTo>
                    <a:pt x="1331" y="764"/>
                  </a:lnTo>
                  <a:lnTo>
                    <a:pt x="1299" y="770"/>
                  </a:lnTo>
                  <a:lnTo>
                    <a:pt x="1263" y="777"/>
                  </a:lnTo>
                  <a:lnTo>
                    <a:pt x="1221" y="781"/>
                  </a:lnTo>
                  <a:lnTo>
                    <a:pt x="1187" y="786"/>
                  </a:lnTo>
                  <a:lnTo>
                    <a:pt x="1149" y="792"/>
                  </a:lnTo>
                  <a:lnTo>
                    <a:pt x="1109" y="796"/>
                  </a:lnTo>
                  <a:lnTo>
                    <a:pt x="1067" y="799"/>
                  </a:lnTo>
                  <a:lnTo>
                    <a:pt x="1022" y="800"/>
                  </a:lnTo>
                  <a:lnTo>
                    <a:pt x="978" y="803"/>
                  </a:lnTo>
                  <a:lnTo>
                    <a:pt x="936" y="803"/>
                  </a:lnTo>
                  <a:lnTo>
                    <a:pt x="891" y="803"/>
                  </a:lnTo>
                  <a:lnTo>
                    <a:pt x="834" y="803"/>
                  </a:lnTo>
                  <a:lnTo>
                    <a:pt x="783" y="802"/>
                  </a:lnTo>
                  <a:lnTo>
                    <a:pt x="747" y="800"/>
                  </a:lnTo>
                  <a:lnTo>
                    <a:pt x="707" y="799"/>
                  </a:lnTo>
                  <a:lnTo>
                    <a:pt x="665" y="796"/>
                  </a:lnTo>
                  <a:lnTo>
                    <a:pt x="618" y="791"/>
                  </a:lnTo>
                  <a:lnTo>
                    <a:pt x="578" y="785"/>
                  </a:lnTo>
                  <a:lnTo>
                    <a:pt x="538" y="781"/>
                  </a:lnTo>
                  <a:lnTo>
                    <a:pt x="491" y="773"/>
                  </a:lnTo>
                  <a:lnTo>
                    <a:pt x="455" y="766"/>
                  </a:lnTo>
                  <a:lnTo>
                    <a:pt x="409" y="759"/>
                  </a:lnTo>
                  <a:lnTo>
                    <a:pt x="370" y="751"/>
                  </a:lnTo>
                  <a:lnTo>
                    <a:pt x="330" y="742"/>
                  </a:lnTo>
                  <a:lnTo>
                    <a:pt x="288" y="731"/>
                  </a:lnTo>
                  <a:lnTo>
                    <a:pt x="237" y="718"/>
                  </a:lnTo>
                  <a:lnTo>
                    <a:pt x="116" y="928"/>
                  </a:lnTo>
                  <a:lnTo>
                    <a:pt x="0" y="333"/>
                  </a:lnTo>
                  <a:lnTo>
                    <a:pt x="641" y="0"/>
                  </a:lnTo>
                </a:path>
              </a:pathLst>
            </a:custGeom>
            <a:solidFill>
              <a:srgbClr val="99FF99"/>
            </a:solidFill>
            <a:ln w="12700" cap="rnd">
              <a:noFill/>
              <a:round/>
              <a:headEnd/>
              <a:tailEnd/>
            </a:ln>
            <a:effectLst>
              <a:prstShdw prst="shdw17" dist="17961" dir="2700000">
                <a:srgbClr val="5C995C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718" y="3271"/>
              <a:ext cx="709" cy="657"/>
            </a:xfrm>
            <a:custGeom>
              <a:avLst/>
              <a:gdLst>
                <a:gd name="T0" fmla="*/ 6 w 1391"/>
                <a:gd name="T1" fmla="*/ 7 h 1009"/>
                <a:gd name="T2" fmla="*/ 6 w 1391"/>
                <a:gd name="T3" fmla="*/ 8 h 1009"/>
                <a:gd name="T4" fmla="*/ 6 w 1391"/>
                <a:gd name="T5" fmla="*/ 8 h 1009"/>
                <a:gd name="T6" fmla="*/ 6 w 1391"/>
                <a:gd name="T7" fmla="*/ 9 h 1009"/>
                <a:gd name="T8" fmla="*/ 6 w 1391"/>
                <a:gd name="T9" fmla="*/ 10 h 1009"/>
                <a:gd name="T10" fmla="*/ 6 w 1391"/>
                <a:gd name="T11" fmla="*/ 10 h 1009"/>
                <a:gd name="T12" fmla="*/ 6 w 1391"/>
                <a:gd name="T13" fmla="*/ 11 h 1009"/>
                <a:gd name="T14" fmla="*/ 6 w 1391"/>
                <a:gd name="T15" fmla="*/ 12 h 1009"/>
                <a:gd name="T16" fmla="*/ 6 w 1391"/>
                <a:gd name="T17" fmla="*/ 12 h 1009"/>
                <a:gd name="T18" fmla="*/ 6 w 1391"/>
                <a:gd name="T19" fmla="*/ 13 h 1009"/>
                <a:gd name="T20" fmla="*/ 6 w 1391"/>
                <a:gd name="T21" fmla="*/ 14 h 1009"/>
                <a:gd name="T22" fmla="*/ 6 w 1391"/>
                <a:gd name="T23" fmla="*/ 14 h 1009"/>
                <a:gd name="T24" fmla="*/ 6 w 1391"/>
                <a:gd name="T25" fmla="*/ 15 h 1009"/>
                <a:gd name="T26" fmla="*/ 5 w 1391"/>
                <a:gd name="T27" fmla="*/ 15 h 1009"/>
                <a:gd name="T28" fmla="*/ 5 w 1391"/>
                <a:gd name="T29" fmla="*/ 16 h 1009"/>
                <a:gd name="T30" fmla="*/ 5 w 1391"/>
                <a:gd name="T31" fmla="*/ 17 h 1009"/>
                <a:gd name="T32" fmla="*/ 5 w 1391"/>
                <a:gd name="T33" fmla="*/ 18 h 1009"/>
                <a:gd name="T34" fmla="*/ 5 w 1391"/>
                <a:gd name="T35" fmla="*/ 18 h 1009"/>
                <a:gd name="T36" fmla="*/ 5 w 1391"/>
                <a:gd name="T37" fmla="*/ 19 h 1009"/>
                <a:gd name="T38" fmla="*/ 5 w 1391"/>
                <a:gd name="T39" fmla="*/ 20 h 1009"/>
                <a:gd name="T40" fmla="*/ 5 w 1391"/>
                <a:gd name="T41" fmla="*/ 20 h 1009"/>
                <a:gd name="T42" fmla="*/ 5 w 1391"/>
                <a:gd name="T43" fmla="*/ 20 h 1009"/>
                <a:gd name="T44" fmla="*/ 5 w 1391"/>
                <a:gd name="T45" fmla="*/ 21 h 1009"/>
                <a:gd name="T46" fmla="*/ 4 w 1391"/>
                <a:gd name="T47" fmla="*/ 21 h 1009"/>
                <a:gd name="T48" fmla="*/ 4 w 1391"/>
                <a:gd name="T49" fmla="*/ 21 h 1009"/>
                <a:gd name="T50" fmla="*/ 4 w 1391"/>
                <a:gd name="T51" fmla="*/ 23 h 1009"/>
                <a:gd name="T52" fmla="*/ 4 w 1391"/>
                <a:gd name="T53" fmla="*/ 23 h 1009"/>
                <a:gd name="T54" fmla="*/ 4 w 1391"/>
                <a:gd name="T55" fmla="*/ 23 h 1009"/>
                <a:gd name="T56" fmla="*/ 4 w 1391"/>
                <a:gd name="T57" fmla="*/ 24 h 1009"/>
                <a:gd name="T58" fmla="*/ 4 w 1391"/>
                <a:gd name="T59" fmla="*/ 25 h 1009"/>
                <a:gd name="T60" fmla="*/ 3 w 1391"/>
                <a:gd name="T61" fmla="*/ 25 h 1009"/>
                <a:gd name="T62" fmla="*/ 3 w 1391"/>
                <a:gd name="T63" fmla="*/ 26 h 1009"/>
                <a:gd name="T64" fmla="*/ 3 w 1391"/>
                <a:gd name="T65" fmla="*/ 27 h 1009"/>
                <a:gd name="T66" fmla="*/ 4 w 1391"/>
                <a:gd name="T67" fmla="*/ 33 h 1009"/>
                <a:gd name="T68" fmla="*/ 1 w 1391"/>
                <a:gd name="T69" fmla="*/ 25 h 1009"/>
                <a:gd name="T70" fmla="*/ 0 w 1391"/>
                <a:gd name="T71" fmla="*/ 8 h 1009"/>
                <a:gd name="T72" fmla="*/ 1 w 1391"/>
                <a:gd name="T73" fmla="*/ 13 h 1009"/>
                <a:gd name="T74" fmla="*/ 1 w 1391"/>
                <a:gd name="T75" fmla="*/ 13 h 1009"/>
                <a:gd name="T76" fmla="*/ 1 w 1391"/>
                <a:gd name="T77" fmla="*/ 12 h 1009"/>
                <a:gd name="T78" fmla="*/ 2 w 1391"/>
                <a:gd name="T79" fmla="*/ 12 h 1009"/>
                <a:gd name="T80" fmla="*/ 2 w 1391"/>
                <a:gd name="T81" fmla="*/ 11 h 1009"/>
                <a:gd name="T82" fmla="*/ 2 w 1391"/>
                <a:gd name="T83" fmla="*/ 10 h 1009"/>
                <a:gd name="T84" fmla="*/ 2 w 1391"/>
                <a:gd name="T85" fmla="*/ 10 h 1009"/>
                <a:gd name="T86" fmla="*/ 2 w 1391"/>
                <a:gd name="T87" fmla="*/ 9 h 1009"/>
                <a:gd name="T88" fmla="*/ 3 w 1391"/>
                <a:gd name="T89" fmla="*/ 8 h 1009"/>
                <a:gd name="T90" fmla="*/ 3 w 1391"/>
                <a:gd name="T91" fmla="*/ 8 h 1009"/>
                <a:gd name="T92" fmla="*/ 3 w 1391"/>
                <a:gd name="T93" fmla="*/ 7 h 1009"/>
                <a:gd name="T94" fmla="*/ 3 w 1391"/>
                <a:gd name="T95" fmla="*/ 6 h 1009"/>
                <a:gd name="T96" fmla="*/ 3 w 1391"/>
                <a:gd name="T97" fmla="*/ 5 h 1009"/>
                <a:gd name="T98" fmla="*/ 3 w 1391"/>
                <a:gd name="T99" fmla="*/ 5 h 1009"/>
                <a:gd name="T100" fmla="*/ 3 w 1391"/>
                <a:gd name="T101" fmla="*/ 3 h 1009"/>
                <a:gd name="T102" fmla="*/ 3 w 1391"/>
                <a:gd name="T103" fmla="*/ 2 h 1009"/>
                <a:gd name="T104" fmla="*/ 3 w 1391"/>
                <a:gd name="T105" fmla="*/ 1 h 1009"/>
                <a:gd name="T106" fmla="*/ 4 w 1391"/>
                <a:gd name="T107" fmla="*/ 1 h 1009"/>
                <a:gd name="T108" fmla="*/ 4 w 1391"/>
                <a:gd name="T109" fmla="*/ 0 h 1009"/>
                <a:gd name="T110" fmla="*/ 6 w 1391"/>
                <a:gd name="T111" fmla="*/ 7 h 100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391"/>
                <a:gd name="T169" fmla="*/ 0 h 1009"/>
                <a:gd name="T170" fmla="*/ 1391 w 1391"/>
                <a:gd name="T171" fmla="*/ 1009 h 100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391" h="1009">
                  <a:moveTo>
                    <a:pt x="1390" y="221"/>
                  </a:moveTo>
                  <a:lnTo>
                    <a:pt x="1373" y="243"/>
                  </a:lnTo>
                  <a:lnTo>
                    <a:pt x="1362" y="261"/>
                  </a:lnTo>
                  <a:lnTo>
                    <a:pt x="1346" y="281"/>
                  </a:lnTo>
                  <a:lnTo>
                    <a:pt x="1335" y="298"/>
                  </a:lnTo>
                  <a:lnTo>
                    <a:pt x="1320" y="318"/>
                  </a:lnTo>
                  <a:lnTo>
                    <a:pt x="1303" y="337"/>
                  </a:lnTo>
                  <a:lnTo>
                    <a:pt x="1288" y="355"/>
                  </a:lnTo>
                  <a:lnTo>
                    <a:pt x="1271" y="374"/>
                  </a:lnTo>
                  <a:lnTo>
                    <a:pt x="1250" y="395"/>
                  </a:lnTo>
                  <a:lnTo>
                    <a:pt x="1229" y="417"/>
                  </a:lnTo>
                  <a:lnTo>
                    <a:pt x="1212" y="435"/>
                  </a:lnTo>
                  <a:lnTo>
                    <a:pt x="1191" y="452"/>
                  </a:lnTo>
                  <a:lnTo>
                    <a:pt x="1168" y="474"/>
                  </a:lnTo>
                  <a:lnTo>
                    <a:pt x="1145" y="496"/>
                  </a:lnTo>
                  <a:lnTo>
                    <a:pt x="1123" y="516"/>
                  </a:lnTo>
                  <a:lnTo>
                    <a:pt x="1098" y="536"/>
                  </a:lnTo>
                  <a:lnTo>
                    <a:pt x="1077" y="553"/>
                  </a:lnTo>
                  <a:lnTo>
                    <a:pt x="1047" y="576"/>
                  </a:lnTo>
                  <a:lnTo>
                    <a:pt x="1022" y="595"/>
                  </a:lnTo>
                  <a:lnTo>
                    <a:pt x="997" y="612"/>
                  </a:lnTo>
                  <a:lnTo>
                    <a:pt x="969" y="631"/>
                  </a:lnTo>
                  <a:lnTo>
                    <a:pt x="948" y="645"/>
                  </a:lnTo>
                  <a:lnTo>
                    <a:pt x="922" y="661"/>
                  </a:lnTo>
                  <a:lnTo>
                    <a:pt x="895" y="678"/>
                  </a:lnTo>
                  <a:lnTo>
                    <a:pt x="865" y="696"/>
                  </a:lnTo>
                  <a:lnTo>
                    <a:pt x="838" y="711"/>
                  </a:lnTo>
                  <a:lnTo>
                    <a:pt x="808" y="727"/>
                  </a:lnTo>
                  <a:lnTo>
                    <a:pt x="770" y="747"/>
                  </a:lnTo>
                  <a:lnTo>
                    <a:pt x="738" y="763"/>
                  </a:lnTo>
                  <a:lnTo>
                    <a:pt x="704" y="781"/>
                  </a:lnTo>
                  <a:lnTo>
                    <a:pt x="668" y="799"/>
                  </a:lnTo>
                  <a:lnTo>
                    <a:pt x="630" y="814"/>
                  </a:lnTo>
                  <a:lnTo>
                    <a:pt x="821" y="1008"/>
                  </a:lnTo>
                  <a:lnTo>
                    <a:pt x="57" y="759"/>
                  </a:lnTo>
                  <a:lnTo>
                    <a:pt x="0" y="267"/>
                  </a:lnTo>
                  <a:lnTo>
                    <a:pt x="159" y="406"/>
                  </a:lnTo>
                  <a:lnTo>
                    <a:pt x="195" y="393"/>
                  </a:lnTo>
                  <a:lnTo>
                    <a:pt x="231" y="380"/>
                  </a:lnTo>
                  <a:lnTo>
                    <a:pt x="279" y="363"/>
                  </a:lnTo>
                  <a:lnTo>
                    <a:pt x="324" y="344"/>
                  </a:lnTo>
                  <a:lnTo>
                    <a:pt x="372" y="320"/>
                  </a:lnTo>
                  <a:lnTo>
                    <a:pt x="412" y="300"/>
                  </a:lnTo>
                  <a:lnTo>
                    <a:pt x="449" y="276"/>
                  </a:lnTo>
                  <a:lnTo>
                    <a:pt x="487" y="253"/>
                  </a:lnTo>
                  <a:lnTo>
                    <a:pt x="518" y="231"/>
                  </a:lnTo>
                  <a:lnTo>
                    <a:pt x="550" y="206"/>
                  </a:lnTo>
                  <a:lnTo>
                    <a:pt x="584" y="179"/>
                  </a:lnTo>
                  <a:lnTo>
                    <a:pt x="613" y="154"/>
                  </a:lnTo>
                  <a:lnTo>
                    <a:pt x="641" y="128"/>
                  </a:lnTo>
                  <a:lnTo>
                    <a:pt x="666" y="105"/>
                  </a:lnTo>
                  <a:lnTo>
                    <a:pt x="692" y="73"/>
                  </a:lnTo>
                  <a:lnTo>
                    <a:pt x="717" y="44"/>
                  </a:lnTo>
                  <a:lnTo>
                    <a:pt x="730" y="22"/>
                  </a:lnTo>
                  <a:lnTo>
                    <a:pt x="743" y="0"/>
                  </a:lnTo>
                  <a:lnTo>
                    <a:pt x="1390" y="221"/>
                  </a:lnTo>
                </a:path>
              </a:pathLst>
            </a:custGeom>
            <a:solidFill>
              <a:srgbClr val="B3D315"/>
            </a:solidFill>
            <a:ln w="12700" cap="rnd">
              <a:noFill/>
              <a:round/>
              <a:headEnd/>
              <a:tailEnd/>
            </a:ln>
            <a:effectLst>
              <a:prstShdw prst="shdw17" dist="17961" dir="2700000">
                <a:srgbClr val="6B7F0D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982" y="2658"/>
              <a:ext cx="652" cy="763"/>
            </a:xfrm>
            <a:custGeom>
              <a:avLst/>
              <a:gdLst>
                <a:gd name="T0" fmla="*/ 0 w 1282"/>
                <a:gd name="T1" fmla="*/ 24 h 1173"/>
                <a:gd name="T2" fmla="*/ 2 w 1282"/>
                <a:gd name="T3" fmla="*/ 27 h 1173"/>
                <a:gd name="T4" fmla="*/ 2 w 1282"/>
                <a:gd name="T5" fmla="*/ 26 h 1173"/>
                <a:gd name="T6" fmla="*/ 2 w 1282"/>
                <a:gd name="T7" fmla="*/ 25 h 1173"/>
                <a:gd name="T8" fmla="*/ 2 w 1282"/>
                <a:gd name="T9" fmla="*/ 24 h 1173"/>
                <a:gd name="T10" fmla="*/ 2 w 1282"/>
                <a:gd name="T11" fmla="*/ 23 h 1173"/>
                <a:gd name="T12" fmla="*/ 2 w 1282"/>
                <a:gd name="T13" fmla="*/ 22 h 1173"/>
                <a:gd name="T14" fmla="*/ 2 w 1282"/>
                <a:gd name="T15" fmla="*/ 21 h 1173"/>
                <a:gd name="T16" fmla="*/ 2 w 1282"/>
                <a:gd name="T17" fmla="*/ 21 h 1173"/>
                <a:gd name="T18" fmla="*/ 2 w 1282"/>
                <a:gd name="T19" fmla="*/ 20 h 1173"/>
                <a:gd name="T20" fmla="*/ 2 w 1282"/>
                <a:gd name="T21" fmla="*/ 19 h 1173"/>
                <a:gd name="T22" fmla="*/ 2 w 1282"/>
                <a:gd name="T23" fmla="*/ 18 h 1173"/>
                <a:gd name="T24" fmla="*/ 2 w 1282"/>
                <a:gd name="T25" fmla="*/ 16 h 1173"/>
                <a:gd name="T26" fmla="*/ 2 w 1282"/>
                <a:gd name="T27" fmla="*/ 14 h 1173"/>
                <a:gd name="T28" fmla="*/ 2 w 1282"/>
                <a:gd name="T29" fmla="*/ 14 h 1173"/>
                <a:gd name="T30" fmla="*/ 2 w 1282"/>
                <a:gd name="T31" fmla="*/ 13 h 1173"/>
                <a:gd name="T32" fmla="*/ 2 w 1282"/>
                <a:gd name="T33" fmla="*/ 12 h 1173"/>
                <a:gd name="T34" fmla="*/ 2 w 1282"/>
                <a:gd name="T35" fmla="*/ 11 h 1173"/>
                <a:gd name="T36" fmla="*/ 2 w 1282"/>
                <a:gd name="T37" fmla="*/ 10 h 1173"/>
                <a:gd name="T38" fmla="*/ 2 w 1282"/>
                <a:gd name="T39" fmla="*/ 9 h 1173"/>
                <a:gd name="T40" fmla="*/ 5 w 1282"/>
                <a:gd name="T41" fmla="*/ 0 h 1173"/>
                <a:gd name="T42" fmla="*/ 5 w 1282"/>
                <a:gd name="T43" fmla="*/ 1 h 1173"/>
                <a:gd name="T44" fmla="*/ 5 w 1282"/>
                <a:gd name="T45" fmla="*/ 2 h 1173"/>
                <a:gd name="T46" fmla="*/ 5 w 1282"/>
                <a:gd name="T47" fmla="*/ 3 h 1173"/>
                <a:gd name="T48" fmla="*/ 5 w 1282"/>
                <a:gd name="T49" fmla="*/ 3 h 1173"/>
                <a:gd name="T50" fmla="*/ 5 w 1282"/>
                <a:gd name="T51" fmla="*/ 4 h 1173"/>
                <a:gd name="T52" fmla="*/ 5 w 1282"/>
                <a:gd name="T53" fmla="*/ 5 h 1173"/>
                <a:gd name="T54" fmla="*/ 5 w 1282"/>
                <a:gd name="T55" fmla="*/ 5 h 1173"/>
                <a:gd name="T56" fmla="*/ 5 w 1282"/>
                <a:gd name="T57" fmla="*/ 7 h 1173"/>
                <a:gd name="T58" fmla="*/ 5 w 1282"/>
                <a:gd name="T59" fmla="*/ 7 h 1173"/>
                <a:gd name="T60" fmla="*/ 5 w 1282"/>
                <a:gd name="T61" fmla="*/ 8 h 1173"/>
                <a:gd name="T62" fmla="*/ 5 w 1282"/>
                <a:gd name="T63" fmla="*/ 9 h 1173"/>
                <a:gd name="T64" fmla="*/ 5 w 1282"/>
                <a:gd name="T65" fmla="*/ 10 h 1173"/>
                <a:gd name="T66" fmla="*/ 5 w 1282"/>
                <a:gd name="T67" fmla="*/ 10 h 1173"/>
                <a:gd name="T68" fmla="*/ 5 w 1282"/>
                <a:gd name="T69" fmla="*/ 12 h 1173"/>
                <a:gd name="T70" fmla="*/ 5 w 1282"/>
                <a:gd name="T71" fmla="*/ 12 h 1173"/>
                <a:gd name="T72" fmla="*/ 5 w 1282"/>
                <a:gd name="T73" fmla="*/ 14 h 1173"/>
                <a:gd name="T74" fmla="*/ 5 w 1282"/>
                <a:gd name="T75" fmla="*/ 14 h 1173"/>
                <a:gd name="T76" fmla="*/ 5 w 1282"/>
                <a:gd name="T77" fmla="*/ 16 h 1173"/>
                <a:gd name="T78" fmla="*/ 5 w 1282"/>
                <a:gd name="T79" fmla="*/ 16 h 1173"/>
                <a:gd name="T80" fmla="*/ 5 w 1282"/>
                <a:gd name="T81" fmla="*/ 18 h 1173"/>
                <a:gd name="T82" fmla="*/ 5 w 1282"/>
                <a:gd name="T83" fmla="*/ 19 h 1173"/>
                <a:gd name="T84" fmla="*/ 5 w 1282"/>
                <a:gd name="T85" fmla="*/ 20 h 1173"/>
                <a:gd name="T86" fmla="*/ 5 w 1282"/>
                <a:gd name="T87" fmla="*/ 21 h 1173"/>
                <a:gd name="T88" fmla="*/ 5 w 1282"/>
                <a:gd name="T89" fmla="*/ 21 h 1173"/>
                <a:gd name="T90" fmla="*/ 5 w 1282"/>
                <a:gd name="T91" fmla="*/ 23 h 1173"/>
                <a:gd name="T92" fmla="*/ 5 w 1282"/>
                <a:gd name="T93" fmla="*/ 24 h 1173"/>
                <a:gd name="T94" fmla="*/ 5 w 1282"/>
                <a:gd name="T95" fmla="*/ 25 h 1173"/>
                <a:gd name="T96" fmla="*/ 5 w 1282"/>
                <a:gd name="T97" fmla="*/ 26 h 1173"/>
                <a:gd name="T98" fmla="*/ 5 w 1282"/>
                <a:gd name="T99" fmla="*/ 26 h 1173"/>
                <a:gd name="T100" fmla="*/ 5 w 1282"/>
                <a:gd name="T101" fmla="*/ 27 h 1173"/>
                <a:gd name="T102" fmla="*/ 5 w 1282"/>
                <a:gd name="T103" fmla="*/ 29 h 1173"/>
                <a:gd name="T104" fmla="*/ 5 w 1282"/>
                <a:gd name="T105" fmla="*/ 30 h 1173"/>
                <a:gd name="T106" fmla="*/ 5 w 1282"/>
                <a:gd name="T107" fmla="*/ 31 h 1173"/>
                <a:gd name="T108" fmla="*/ 5 w 1282"/>
                <a:gd name="T109" fmla="*/ 32 h 1173"/>
                <a:gd name="T110" fmla="*/ 5 w 1282"/>
                <a:gd name="T111" fmla="*/ 33 h 1173"/>
                <a:gd name="T112" fmla="*/ 6 w 1282"/>
                <a:gd name="T113" fmla="*/ 36 h 1173"/>
                <a:gd name="T114" fmla="*/ 3 w 1282"/>
                <a:gd name="T115" fmla="*/ 38 h 1173"/>
                <a:gd name="T116" fmla="*/ 0 w 1282"/>
                <a:gd name="T117" fmla="*/ 24 h 117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2"/>
                <a:gd name="T178" fmla="*/ 0 h 1173"/>
                <a:gd name="T179" fmla="*/ 1282 w 1282"/>
                <a:gd name="T180" fmla="*/ 1173 h 117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2" h="1173">
                  <a:moveTo>
                    <a:pt x="0" y="745"/>
                  </a:moveTo>
                  <a:lnTo>
                    <a:pt x="318" y="831"/>
                  </a:lnTo>
                  <a:lnTo>
                    <a:pt x="335" y="802"/>
                  </a:lnTo>
                  <a:lnTo>
                    <a:pt x="349" y="775"/>
                  </a:lnTo>
                  <a:lnTo>
                    <a:pt x="358" y="749"/>
                  </a:lnTo>
                  <a:lnTo>
                    <a:pt x="368" y="725"/>
                  </a:lnTo>
                  <a:lnTo>
                    <a:pt x="377" y="699"/>
                  </a:lnTo>
                  <a:lnTo>
                    <a:pt x="385" y="669"/>
                  </a:lnTo>
                  <a:lnTo>
                    <a:pt x="390" y="642"/>
                  </a:lnTo>
                  <a:lnTo>
                    <a:pt x="396" y="614"/>
                  </a:lnTo>
                  <a:lnTo>
                    <a:pt x="402" y="583"/>
                  </a:lnTo>
                  <a:lnTo>
                    <a:pt x="404" y="550"/>
                  </a:lnTo>
                  <a:lnTo>
                    <a:pt x="404" y="491"/>
                  </a:lnTo>
                  <a:lnTo>
                    <a:pt x="402" y="459"/>
                  </a:lnTo>
                  <a:lnTo>
                    <a:pt x="400" y="431"/>
                  </a:lnTo>
                  <a:lnTo>
                    <a:pt x="394" y="403"/>
                  </a:lnTo>
                  <a:lnTo>
                    <a:pt x="387" y="372"/>
                  </a:lnTo>
                  <a:lnTo>
                    <a:pt x="379" y="346"/>
                  </a:lnTo>
                  <a:lnTo>
                    <a:pt x="370" y="313"/>
                  </a:lnTo>
                  <a:lnTo>
                    <a:pt x="356" y="282"/>
                  </a:lnTo>
                  <a:lnTo>
                    <a:pt x="974" y="0"/>
                  </a:lnTo>
                  <a:lnTo>
                    <a:pt x="989" y="27"/>
                  </a:lnTo>
                  <a:lnTo>
                    <a:pt x="1002" y="54"/>
                  </a:lnTo>
                  <a:lnTo>
                    <a:pt x="1014" y="77"/>
                  </a:lnTo>
                  <a:lnTo>
                    <a:pt x="1025" y="102"/>
                  </a:lnTo>
                  <a:lnTo>
                    <a:pt x="1035" y="125"/>
                  </a:lnTo>
                  <a:lnTo>
                    <a:pt x="1046" y="150"/>
                  </a:lnTo>
                  <a:lnTo>
                    <a:pt x="1054" y="172"/>
                  </a:lnTo>
                  <a:lnTo>
                    <a:pt x="1061" y="195"/>
                  </a:lnTo>
                  <a:lnTo>
                    <a:pt x="1069" y="218"/>
                  </a:lnTo>
                  <a:lnTo>
                    <a:pt x="1078" y="245"/>
                  </a:lnTo>
                  <a:lnTo>
                    <a:pt x="1084" y="275"/>
                  </a:lnTo>
                  <a:lnTo>
                    <a:pt x="1092" y="300"/>
                  </a:lnTo>
                  <a:lnTo>
                    <a:pt x="1099" y="327"/>
                  </a:lnTo>
                  <a:lnTo>
                    <a:pt x="1105" y="356"/>
                  </a:lnTo>
                  <a:lnTo>
                    <a:pt x="1107" y="386"/>
                  </a:lnTo>
                  <a:lnTo>
                    <a:pt x="1110" y="419"/>
                  </a:lnTo>
                  <a:lnTo>
                    <a:pt x="1114" y="451"/>
                  </a:lnTo>
                  <a:lnTo>
                    <a:pt x="1114" y="481"/>
                  </a:lnTo>
                  <a:lnTo>
                    <a:pt x="1114" y="514"/>
                  </a:lnTo>
                  <a:lnTo>
                    <a:pt x="1114" y="555"/>
                  </a:lnTo>
                  <a:lnTo>
                    <a:pt x="1112" y="592"/>
                  </a:lnTo>
                  <a:lnTo>
                    <a:pt x="1110" y="618"/>
                  </a:lnTo>
                  <a:lnTo>
                    <a:pt x="1107" y="647"/>
                  </a:lnTo>
                  <a:lnTo>
                    <a:pt x="1105" y="677"/>
                  </a:lnTo>
                  <a:lnTo>
                    <a:pt x="1097" y="712"/>
                  </a:lnTo>
                  <a:lnTo>
                    <a:pt x="1090" y="741"/>
                  </a:lnTo>
                  <a:lnTo>
                    <a:pt x="1082" y="769"/>
                  </a:lnTo>
                  <a:lnTo>
                    <a:pt x="1073" y="804"/>
                  </a:lnTo>
                  <a:lnTo>
                    <a:pt x="1063" y="830"/>
                  </a:lnTo>
                  <a:lnTo>
                    <a:pt x="1054" y="863"/>
                  </a:lnTo>
                  <a:lnTo>
                    <a:pt x="1042" y="892"/>
                  </a:lnTo>
                  <a:lnTo>
                    <a:pt x="1029" y="921"/>
                  </a:lnTo>
                  <a:lnTo>
                    <a:pt x="1016" y="951"/>
                  </a:lnTo>
                  <a:lnTo>
                    <a:pt x="999" y="988"/>
                  </a:lnTo>
                  <a:lnTo>
                    <a:pt x="980" y="1025"/>
                  </a:lnTo>
                  <a:lnTo>
                    <a:pt x="1281" y="1114"/>
                  </a:lnTo>
                  <a:lnTo>
                    <a:pt x="525" y="1172"/>
                  </a:lnTo>
                  <a:lnTo>
                    <a:pt x="0" y="745"/>
                  </a:lnTo>
                </a:path>
              </a:pathLst>
            </a:custGeom>
            <a:solidFill>
              <a:srgbClr val="99FF99"/>
            </a:solidFill>
            <a:ln w="12700" cap="rnd">
              <a:noFill/>
              <a:round/>
              <a:headEnd/>
              <a:tailEnd/>
            </a:ln>
            <a:effectLst>
              <a:prstShdw prst="shdw17" dist="17961" dir="2700000">
                <a:srgbClr val="5C995C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876" y="2184"/>
              <a:ext cx="764" cy="674"/>
            </a:xfrm>
            <a:custGeom>
              <a:avLst/>
              <a:gdLst>
                <a:gd name="T0" fmla="*/ 2 w 1501"/>
                <a:gd name="T1" fmla="*/ 0 h 1036"/>
                <a:gd name="T2" fmla="*/ 2 w 1501"/>
                <a:gd name="T3" fmla="*/ 1 h 1036"/>
                <a:gd name="T4" fmla="*/ 2 w 1501"/>
                <a:gd name="T5" fmla="*/ 1 h 1036"/>
                <a:gd name="T6" fmla="*/ 2 w 1501"/>
                <a:gd name="T7" fmla="*/ 1 h 1036"/>
                <a:gd name="T8" fmla="*/ 2 w 1501"/>
                <a:gd name="T9" fmla="*/ 1 h 1036"/>
                <a:gd name="T10" fmla="*/ 2 w 1501"/>
                <a:gd name="T11" fmla="*/ 2 h 1036"/>
                <a:gd name="T12" fmla="*/ 2 w 1501"/>
                <a:gd name="T13" fmla="*/ 2 h 1036"/>
                <a:gd name="T14" fmla="*/ 3 w 1501"/>
                <a:gd name="T15" fmla="*/ 2 h 1036"/>
                <a:gd name="T16" fmla="*/ 3 w 1501"/>
                <a:gd name="T17" fmla="*/ 3 h 1036"/>
                <a:gd name="T18" fmla="*/ 3 w 1501"/>
                <a:gd name="T19" fmla="*/ 3 h 1036"/>
                <a:gd name="T20" fmla="*/ 3 w 1501"/>
                <a:gd name="T21" fmla="*/ 4 h 1036"/>
                <a:gd name="T22" fmla="*/ 3 w 1501"/>
                <a:gd name="T23" fmla="*/ 5 h 1036"/>
                <a:gd name="T24" fmla="*/ 3 w 1501"/>
                <a:gd name="T25" fmla="*/ 5 h 1036"/>
                <a:gd name="T26" fmla="*/ 3 w 1501"/>
                <a:gd name="T27" fmla="*/ 5 h 1036"/>
                <a:gd name="T28" fmla="*/ 3 w 1501"/>
                <a:gd name="T29" fmla="*/ 6 h 1036"/>
                <a:gd name="T30" fmla="*/ 3 w 1501"/>
                <a:gd name="T31" fmla="*/ 6 h 1036"/>
                <a:gd name="T32" fmla="*/ 4 w 1501"/>
                <a:gd name="T33" fmla="*/ 7 h 1036"/>
                <a:gd name="T34" fmla="*/ 4 w 1501"/>
                <a:gd name="T35" fmla="*/ 7 h 1036"/>
                <a:gd name="T36" fmla="*/ 4 w 1501"/>
                <a:gd name="T37" fmla="*/ 8 h 1036"/>
                <a:gd name="T38" fmla="*/ 4 w 1501"/>
                <a:gd name="T39" fmla="*/ 8 h 1036"/>
                <a:gd name="T40" fmla="*/ 4 w 1501"/>
                <a:gd name="T41" fmla="*/ 9 h 1036"/>
                <a:gd name="T42" fmla="*/ 4 w 1501"/>
                <a:gd name="T43" fmla="*/ 10 h 1036"/>
                <a:gd name="T44" fmla="*/ 4 w 1501"/>
                <a:gd name="T45" fmla="*/ 10 h 1036"/>
                <a:gd name="T46" fmla="*/ 4 w 1501"/>
                <a:gd name="T47" fmla="*/ 11 h 1036"/>
                <a:gd name="T48" fmla="*/ 4 w 1501"/>
                <a:gd name="T49" fmla="*/ 12 h 1036"/>
                <a:gd name="T50" fmla="*/ 5 w 1501"/>
                <a:gd name="T51" fmla="*/ 12 h 1036"/>
                <a:gd name="T52" fmla="*/ 5 w 1501"/>
                <a:gd name="T53" fmla="*/ 13 h 1036"/>
                <a:gd name="T54" fmla="*/ 5 w 1501"/>
                <a:gd name="T55" fmla="*/ 14 h 1036"/>
                <a:gd name="T56" fmla="*/ 5 w 1501"/>
                <a:gd name="T57" fmla="*/ 14 h 1036"/>
                <a:gd name="T58" fmla="*/ 5 w 1501"/>
                <a:gd name="T59" fmla="*/ 15 h 1036"/>
                <a:gd name="T60" fmla="*/ 5 w 1501"/>
                <a:gd name="T61" fmla="*/ 16 h 1036"/>
                <a:gd name="T62" fmla="*/ 5 w 1501"/>
                <a:gd name="T63" fmla="*/ 17 h 1036"/>
                <a:gd name="T64" fmla="*/ 5 w 1501"/>
                <a:gd name="T65" fmla="*/ 18 h 1036"/>
                <a:gd name="T66" fmla="*/ 5 w 1501"/>
                <a:gd name="T67" fmla="*/ 19 h 1036"/>
                <a:gd name="T68" fmla="*/ 5 w 1501"/>
                <a:gd name="T69" fmla="*/ 20 h 1036"/>
                <a:gd name="T70" fmla="*/ 5 w 1501"/>
                <a:gd name="T71" fmla="*/ 20 h 1036"/>
                <a:gd name="T72" fmla="*/ 6 w 1501"/>
                <a:gd name="T73" fmla="*/ 21 h 1036"/>
                <a:gd name="T74" fmla="*/ 6 w 1501"/>
                <a:gd name="T75" fmla="*/ 21 h 1036"/>
                <a:gd name="T76" fmla="*/ 7 w 1501"/>
                <a:gd name="T77" fmla="*/ 19 h 1036"/>
                <a:gd name="T78" fmla="*/ 5 w 1501"/>
                <a:gd name="T79" fmla="*/ 33 h 1036"/>
                <a:gd name="T80" fmla="*/ 1 w 1501"/>
                <a:gd name="T81" fmla="*/ 31 h 1036"/>
                <a:gd name="T82" fmla="*/ 3 w 1501"/>
                <a:gd name="T83" fmla="*/ 28 h 1036"/>
                <a:gd name="T84" fmla="*/ 3 w 1501"/>
                <a:gd name="T85" fmla="*/ 27 h 1036"/>
                <a:gd name="T86" fmla="*/ 3 w 1501"/>
                <a:gd name="T87" fmla="*/ 26 h 1036"/>
                <a:gd name="T88" fmla="*/ 2 w 1501"/>
                <a:gd name="T89" fmla="*/ 25 h 1036"/>
                <a:gd name="T90" fmla="*/ 2 w 1501"/>
                <a:gd name="T91" fmla="*/ 23 h 1036"/>
                <a:gd name="T92" fmla="*/ 2 w 1501"/>
                <a:gd name="T93" fmla="*/ 23 h 1036"/>
                <a:gd name="T94" fmla="*/ 2 w 1501"/>
                <a:gd name="T95" fmla="*/ 21 h 1036"/>
                <a:gd name="T96" fmla="*/ 2 w 1501"/>
                <a:gd name="T97" fmla="*/ 21 h 1036"/>
                <a:gd name="T98" fmla="*/ 2 w 1501"/>
                <a:gd name="T99" fmla="*/ 20 h 1036"/>
                <a:gd name="T100" fmla="*/ 2 w 1501"/>
                <a:gd name="T101" fmla="*/ 20 h 1036"/>
                <a:gd name="T102" fmla="*/ 2 w 1501"/>
                <a:gd name="T103" fmla="*/ 19 h 1036"/>
                <a:gd name="T104" fmla="*/ 1 w 1501"/>
                <a:gd name="T105" fmla="*/ 18 h 1036"/>
                <a:gd name="T106" fmla="*/ 1 w 1501"/>
                <a:gd name="T107" fmla="*/ 18 h 1036"/>
                <a:gd name="T108" fmla="*/ 1 w 1501"/>
                <a:gd name="T109" fmla="*/ 17 h 1036"/>
                <a:gd name="T110" fmla="*/ 1 w 1501"/>
                <a:gd name="T111" fmla="*/ 16 h 1036"/>
                <a:gd name="T112" fmla="*/ 1 w 1501"/>
                <a:gd name="T113" fmla="*/ 16 h 1036"/>
                <a:gd name="T114" fmla="*/ 1 w 1501"/>
                <a:gd name="T115" fmla="*/ 15 h 1036"/>
                <a:gd name="T116" fmla="*/ 0 w 1501"/>
                <a:gd name="T117" fmla="*/ 15 h 1036"/>
                <a:gd name="T118" fmla="*/ 2 w 1501"/>
                <a:gd name="T119" fmla="*/ 0 h 10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01"/>
                <a:gd name="T181" fmla="*/ 0 h 1036"/>
                <a:gd name="T182" fmla="*/ 1501 w 1501"/>
                <a:gd name="T183" fmla="*/ 1036 h 10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01" h="1036">
                  <a:moveTo>
                    <a:pt x="305" y="0"/>
                  </a:moveTo>
                  <a:lnTo>
                    <a:pt x="336" y="11"/>
                  </a:lnTo>
                  <a:lnTo>
                    <a:pt x="360" y="21"/>
                  </a:lnTo>
                  <a:lnTo>
                    <a:pt x="387" y="30"/>
                  </a:lnTo>
                  <a:lnTo>
                    <a:pt x="412" y="40"/>
                  </a:lnTo>
                  <a:lnTo>
                    <a:pt x="438" y="51"/>
                  </a:lnTo>
                  <a:lnTo>
                    <a:pt x="463" y="63"/>
                  </a:lnTo>
                  <a:lnTo>
                    <a:pt x="487" y="74"/>
                  </a:lnTo>
                  <a:lnTo>
                    <a:pt x="512" y="85"/>
                  </a:lnTo>
                  <a:lnTo>
                    <a:pt x="542" y="100"/>
                  </a:lnTo>
                  <a:lnTo>
                    <a:pt x="575" y="117"/>
                  </a:lnTo>
                  <a:lnTo>
                    <a:pt x="599" y="129"/>
                  </a:lnTo>
                  <a:lnTo>
                    <a:pt x="624" y="144"/>
                  </a:lnTo>
                  <a:lnTo>
                    <a:pt x="654" y="159"/>
                  </a:lnTo>
                  <a:lnTo>
                    <a:pt x="685" y="176"/>
                  </a:lnTo>
                  <a:lnTo>
                    <a:pt x="711" y="192"/>
                  </a:lnTo>
                  <a:lnTo>
                    <a:pt x="738" y="210"/>
                  </a:lnTo>
                  <a:lnTo>
                    <a:pt x="762" y="227"/>
                  </a:lnTo>
                  <a:lnTo>
                    <a:pt x="793" y="247"/>
                  </a:lnTo>
                  <a:lnTo>
                    <a:pt x="819" y="265"/>
                  </a:lnTo>
                  <a:lnTo>
                    <a:pt x="842" y="283"/>
                  </a:lnTo>
                  <a:lnTo>
                    <a:pt x="869" y="304"/>
                  </a:lnTo>
                  <a:lnTo>
                    <a:pt x="889" y="319"/>
                  </a:lnTo>
                  <a:lnTo>
                    <a:pt x="912" y="338"/>
                  </a:lnTo>
                  <a:lnTo>
                    <a:pt x="935" y="357"/>
                  </a:lnTo>
                  <a:lnTo>
                    <a:pt x="960" y="381"/>
                  </a:lnTo>
                  <a:lnTo>
                    <a:pt x="980" y="400"/>
                  </a:lnTo>
                  <a:lnTo>
                    <a:pt x="1003" y="422"/>
                  </a:lnTo>
                  <a:lnTo>
                    <a:pt x="1030" y="448"/>
                  </a:lnTo>
                  <a:lnTo>
                    <a:pt x="1052" y="471"/>
                  </a:lnTo>
                  <a:lnTo>
                    <a:pt x="1077" y="498"/>
                  </a:lnTo>
                  <a:lnTo>
                    <a:pt x="1100" y="524"/>
                  </a:lnTo>
                  <a:lnTo>
                    <a:pt x="1121" y="551"/>
                  </a:lnTo>
                  <a:lnTo>
                    <a:pt x="1143" y="580"/>
                  </a:lnTo>
                  <a:lnTo>
                    <a:pt x="1161" y="605"/>
                  </a:lnTo>
                  <a:lnTo>
                    <a:pt x="1178" y="628"/>
                  </a:lnTo>
                  <a:lnTo>
                    <a:pt x="1193" y="656"/>
                  </a:lnTo>
                  <a:lnTo>
                    <a:pt x="1202" y="675"/>
                  </a:lnTo>
                  <a:lnTo>
                    <a:pt x="1500" y="590"/>
                  </a:lnTo>
                  <a:lnTo>
                    <a:pt x="1037" y="1035"/>
                  </a:lnTo>
                  <a:lnTo>
                    <a:pt x="218" y="962"/>
                  </a:lnTo>
                  <a:lnTo>
                    <a:pt x="542" y="867"/>
                  </a:lnTo>
                  <a:lnTo>
                    <a:pt x="521" y="836"/>
                  </a:lnTo>
                  <a:lnTo>
                    <a:pt x="501" y="805"/>
                  </a:lnTo>
                  <a:lnTo>
                    <a:pt x="472" y="772"/>
                  </a:lnTo>
                  <a:lnTo>
                    <a:pt x="440" y="738"/>
                  </a:lnTo>
                  <a:lnTo>
                    <a:pt x="412" y="709"/>
                  </a:lnTo>
                  <a:lnTo>
                    <a:pt x="381" y="682"/>
                  </a:lnTo>
                  <a:lnTo>
                    <a:pt x="349" y="654"/>
                  </a:lnTo>
                  <a:lnTo>
                    <a:pt x="317" y="631"/>
                  </a:lnTo>
                  <a:lnTo>
                    <a:pt x="284" y="609"/>
                  </a:lnTo>
                  <a:lnTo>
                    <a:pt x="247" y="584"/>
                  </a:lnTo>
                  <a:lnTo>
                    <a:pt x="210" y="564"/>
                  </a:lnTo>
                  <a:lnTo>
                    <a:pt x="176" y="543"/>
                  </a:lnTo>
                  <a:lnTo>
                    <a:pt x="142" y="525"/>
                  </a:lnTo>
                  <a:lnTo>
                    <a:pt x="101" y="506"/>
                  </a:lnTo>
                  <a:lnTo>
                    <a:pt x="59" y="488"/>
                  </a:lnTo>
                  <a:lnTo>
                    <a:pt x="30" y="478"/>
                  </a:lnTo>
                  <a:lnTo>
                    <a:pt x="0" y="466"/>
                  </a:lnTo>
                  <a:lnTo>
                    <a:pt x="305" y="0"/>
                  </a:lnTo>
                </a:path>
              </a:pathLst>
            </a:custGeom>
            <a:solidFill>
              <a:srgbClr val="B3D315"/>
            </a:solidFill>
            <a:ln w="12700" cap="rnd">
              <a:noFill/>
              <a:round/>
              <a:headEnd/>
              <a:tailEnd/>
            </a:ln>
            <a:effectLst>
              <a:prstShdw prst="shdw17" dist="17961" dir="2700000">
                <a:srgbClr val="6B7F0D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374" y="1967"/>
              <a:ext cx="772" cy="553"/>
            </a:xfrm>
            <a:custGeom>
              <a:avLst/>
              <a:gdLst>
                <a:gd name="T0" fmla="*/ 5 w 1451"/>
                <a:gd name="T1" fmla="*/ 27 h 849"/>
                <a:gd name="T2" fmla="*/ 6 w 1451"/>
                <a:gd name="T3" fmla="*/ 22 h 849"/>
                <a:gd name="T4" fmla="*/ 5 w 1451"/>
                <a:gd name="T5" fmla="*/ 21 h 849"/>
                <a:gd name="T6" fmla="*/ 5 w 1451"/>
                <a:gd name="T7" fmla="*/ 21 h 849"/>
                <a:gd name="T8" fmla="*/ 5 w 1451"/>
                <a:gd name="T9" fmla="*/ 21 h 849"/>
                <a:gd name="T10" fmla="*/ 5 w 1451"/>
                <a:gd name="T11" fmla="*/ 21 h 849"/>
                <a:gd name="T12" fmla="*/ 4 w 1451"/>
                <a:gd name="T13" fmla="*/ 21 h 849"/>
                <a:gd name="T14" fmla="*/ 4 w 1451"/>
                <a:gd name="T15" fmla="*/ 21 h 849"/>
                <a:gd name="T16" fmla="*/ 4 w 1451"/>
                <a:gd name="T17" fmla="*/ 21 h 849"/>
                <a:gd name="T18" fmla="*/ 3 w 1451"/>
                <a:gd name="T19" fmla="*/ 21 h 849"/>
                <a:gd name="T20" fmla="*/ 3 w 1451"/>
                <a:gd name="T21" fmla="*/ 21 h 849"/>
                <a:gd name="T22" fmla="*/ 3 w 1451"/>
                <a:gd name="T23" fmla="*/ 21 h 849"/>
                <a:gd name="T24" fmla="*/ 3 w 1451"/>
                <a:gd name="T25" fmla="*/ 21 h 849"/>
                <a:gd name="T26" fmla="*/ 2 w 1451"/>
                <a:gd name="T27" fmla="*/ 21 h 849"/>
                <a:gd name="T28" fmla="*/ 2 w 1451"/>
                <a:gd name="T29" fmla="*/ 21 h 849"/>
                <a:gd name="T30" fmla="*/ 2 w 1451"/>
                <a:gd name="T31" fmla="*/ 21 h 849"/>
                <a:gd name="T32" fmla="*/ 2 w 1451"/>
                <a:gd name="T33" fmla="*/ 23 h 849"/>
                <a:gd name="T34" fmla="*/ 2 w 1451"/>
                <a:gd name="T35" fmla="*/ 10 h 849"/>
                <a:gd name="T36" fmla="*/ 0 w 1451"/>
                <a:gd name="T37" fmla="*/ 7 h 849"/>
                <a:gd name="T38" fmla="*/ 1 w 1451"/>
                <a:gd name="T39" fmla="*/ 7 h 849"/>
                <a:gd name="T40" fmla="*/ 1 w 1451"/>
                <a:gd name="T41" fmla="*/ 6 h 849"/>
                <a:gd name="T42" fmla="*/ 1 w 1451"/>
                <a:gd name="T43" fmla="*/ 6 h 849"/>
                <a:gd name="T44" fmla="*/ 1 w 1451"/>
                <a:gd name="T45" fmla="*/ 5 h 849"/>
                <a:gd name="T46" fmla="*/ 1 w 1451"/>
                <a:gd name="T47" fmla="*/ 5 h 849"/>
                <a:gd name="T48" fmla="*/ 1 w 1451"/>
                <a:gd name="T49" fmla="*/ 5 h 849"/>
                <a:gd name="T50" fmla="*/ 2 w 1451"/>
                <a:gd name="T51" fmla="*/ 5 h 849"/>
                <a:gd name="T52" fmla="*/ 2 w 1451"/>
                <a:gd name="T53" fmla="*/ 5 h 849"/>
                <a:gd name="T54" fmla="*/ 2 w 1451"/>
                <a:gd name="T55" fmla="*/ 5 h 849"/>
                <a:gd name="T56" fmla="*/ 2 w 1451"/>
                <a:gd name="T57" fmla="*/ 5 h 849"/>
                <a:gd name="T58" fmla="*/ 3 w 1451"/>
                <a:gd name="T59" fmla="*/ 5 h 849"/>
                <a:gd name="T60" fmla="*/ 3 w 1451"/>
                <a:gd name="T61" fmla="*/ 5 h 849"/>
                <a:gd name="T62" fmla="*/ 3 w 1451"/>
                <a:gd name="T63" fmla="*/ 5 h 849"/>
                <a:gd name="T64" fmla="*/ 3 w 1451"/>
                <a:gd name="T65" fmla="*/ 5 h 849"/>
                <a:gd name="T66" fmla="*/ 3 w 1451"/>
                <a:gd name="T67" fmla="*/ 5 h 849"/>
                <a:gd name="T68" fmla="*/ 4 w 1451"/>
                <a:gd name="T69" fmla="*/ 5 h 849"/>
                <a:gd name="T70" fmla="*/ 4 w 1451"/>
                <a:gd name="T71" fmla="*/ 5 h 849"/>
                <a:gd name="T72" fmla="*/ 4 w 1451"/>
                <a:gd name="T73" fmla="*/ 5 h 849"/>
                <a:gd name="T74" fmla="*/ 5 w 1451"/>
                <a:gd name="T75" fmla="*/ 5 h 849"/>
                <a:gd name="T76" fmla="*/ 5 w 1451"/>
                <a:gd name="T77" fmla="*/ 5 h 849"/>
                <a:gd name="T78" fmla="*/ 5 w 1451"/>
                <a:gd name="T79" fmla="*/ 5 h 849"/>
                <a:gd name="T80" fmla="*/ 6 w 1451"/>
                <a:gd name="T81" fmla="*/ 5 h 849"/>
                <a:gd name="T82" fmla="*/ 6 w 1451"/>
                <a:gd name="T83" fmla="*/ 5 h 849"/>
                <a:gd name="T84" fmla="*/ 6 w 1451"/>
                <a:gd name="T85" fmla="*/ 5 h 849"/>
                <a:gd name="T86" fmla="*/ 6 w 1451"/>
                <a:gd name="T87" fmla="*/ 5 h 849"/>
                <a:gd name="T88" fmla="*/ 6 w 1451"/>
                <a:gd name="T89" fmla="*/ 6 h 849"/>
                <a:gd name="T90" fmla="*/ 7 w 1451"/>
                <a:gd name="T91" fmla="*/ 6 h 849"/>
                <a:gd name="T92" fmla="*/ 7 w 1451"/>
                <a:gd name="T93" fmla="*/ 7 h 849"/>
                <a:gd name="T94" fmla="*/ 7 w 1451"/>
                <a:gd name="T95" fmla="*/ 7 h 849"/>
                <a:gd name="T96" fmla="*/ 8 w 1451"/>
                <a:gd name="T97" fmla="*/ 0 h 849"/>
                <a:gd name="T98" fmla="*/ 10 w 1451"/>
                <a:gd name="T99" fmla="*/ 19 h 849"/>
                <a:gd name="T100" fmla="*/ 5 w 1451"/>
                <a:gd name="T101" fmla="*/ 27 h 84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1"/>
                <a:gd name="T154" fmla="*/ 0 h 849"/>
                <a:gd name="T155" fmla="*/ 1451 w 1451"/>
                <a:gd name="T156" fmla="*/ 849 h 84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1" h="849">
                  <a:moveTo>
                    <a:pt x="773" y="848"/>
                  </a:moveTo>
                  <a:lnTo>
                    <a:pt x="868" y="683"/>
                  </a:lnTo>
                  <a:lnTo>
                    <a:pt x="838" y="676"/>
                  </a:lnTo>
                  <a:lnTo>
                    <a:pt x="804" y="671"/>
                  </a:lnTo>
                  <a:lnTo>
                    <a:pt x="760" y="664"/>
                  </a:lnTo>
                  <a:lnTo>
                    <a:pt x="724" y="660"/>
                  </a:lnTo>
                  <a:lnTo>
                    <a:pt x="684" y="656"/>
                  </a:lnTo>
                  <a:lnTo>
                    <a:pt x="641" y="653"/>
                  </a:lnTo>
                  <a:lnTo>
                    <a:pt x="595" y="650"/>
                  </a:lnTo>
                  <a:lnTo>
                    <a:pt x="514" y="650"/>
                  </a:lnTo>
                  <a:lnTo>
                    <a:pt x="472" y="651"/>
                  </a:lnTo>
                  <a:lnTo>
                    <a:pt x="432" y="654"/>
                  </a:lnTo>
                  <a:lnTo>
                    <a:pt x="392" y="657"/>
                  </a:lnTo>
                  <a:lnTo>
                    <a:pt x="353" y="662"/>
                  </a:lnTo>
                  <a:lnTo>
                    <a:pt x="315" y="668"/>
                  </a:lnTo>
                  <a:lnTo>
                    <a:pt x="269" y="675"/>
                  </a:lnTo>
                  <a:lnTo>
                    <a:pt x="229" y="684"/>
                  </a:lnTo>
                  <a:lnTo>
                    <a:pt x="334" y="335"/>
                  </a:lnTo>
                  <a:lnTo>
                    <a:pt x="0" y="197"/>
                  </a:lnTo>
                  <a:lnTo>
                    <a:pt x="17" y="192"/>
                  </a:lnTo>
                  <a:lnTo>
                    <a:pt x="51" y="184"/>
                  </a:lnTo>
                  <a:lnTo>
                    <a:pt x="78" y="179"/>
                  </a:lnTo>
                  <a:lnTo>
                    <a:pt x="108" y="172"/>
                  </a:lnTo>
                  <a:lnTo>
                    <a:pt x="144" y="166"/>
                  </a:lnTo>
                  <a:lnTo>
                    <a:pt x="174" y="161"/>
                  </a:lnTo>
                  <a:lnTo>
                    <a:pt x="214" y="154"/>
                  </a:lnTo>
                  <a:lnTo>
                    <a:pt x="248" y="150"/>
                  </a:lnTo>
                  <a:lnTo>
                    <a:pt x="288" y="146"/>
                  </a:lnTo>
                  <a:lnTo>
                    <a:pt x="330" y="142"/>
                  </a:lnTo>
                  <a:lnTo>
                    <a:pt x="370" y="139"/>
                  </a:lnTo>
                  <a:lnTo>
                    <a:pt x="415" y="137"/>
                  </a:lnTo>
                  <a:lnTo>
                    <a:pt x="459" y="135"/>
                  </a:lnTo>
                  <a:lnTo>
                    <a:pt x="502" y="135"/>
                  </a:lnTo>
                  <a:lnTo>
                    <a:pt x="548" y="135"/>
                  </a:lnTo>
                  <a:lnTo>
                    <a:pt x="605" y="135"/>
                  </a:lnTo>
                  <a:lnTo>
                    <a:pt x="656" y="136"/>
                  </a:lnTo>
                  <a:lnTo>
                    <a:pt x="690" y="137"/>
                  </a:lnTo>
                  <a:lnTo>
                    <a:pt x="732" y="140"/>
                  </a:lnTo>
                  <a:lnTo>
                    <a:pt x="771" y="143"/>
                  </a:lnTo>
                  <a:lnTo>
                    <a:pt x="819" y="147"/>
                  </a:lnTo>
                  <a:lnTo>
                    <a:pt x="859" y="153"/>
                  </a:lnTo>
                  <a:lnTo>
                    <a:pt x="897" y="158"/>
                  </a:lnTo>
                  <a:lnTo>
                    <a:pt x="946" y="165"/>
                  </a:lnTo>
                  <a:lnTo>
                    <a:pt x="984" y="172"/>
                  </a:lnTo>
                  <a:lnTo>
                    <a:pt x="1029" y="180"/>
                  </a:lnTo>
                  <a:lnTo>
                    <a:pt x="1067" y="187"/>
                  </a:lnTo>
                  <a:lnTo>
                    <a:pt x="1109" y="197"/>
                  </a:lnTo>
                  <a:lnTo>
                    <a:pt x="1151" y="206"/>
                  </a:lnTo>
                  <a:lnTo>
                    <a:pt x="1274" y="0"/>
                  </a:lnTo>
                  <a:lnTo>
                    <a:pt x="1450" y="574"/>
                  </a:lnTo>
                  <a:lnTo>
                    <a:pt x="773" y="848"/>
                  </a:lnTo>
                </a:path>
              </a:pathLst>
            </a:custGeom>
            <a:solidFill>
              <a:srgbClr val="99FF99"/>
            </a:solidFill>
            <a:ln w="12700" cap="rnd">
              <a:noFill/>
              <a:round/>
              <a:headEnd/>
              <a:tailEnd/>
            </a:ln>
            <a:effectLst>
              <a:prstShdw prst="shdw17" dist="17961" dir="2700000">
                <a:srgbClr val="5C995C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120" y="2982"/>
              <a:ext cx="522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0" tIns="44446" rIns="90480" bIns="4444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共有工序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信息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97" y="3659"/>
              <a:ext cx="62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0" tIns="44446" rIns="90480" bIns="4444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信赖度提高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543" y="2107"/>
              <a:ext cx="623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0" tIns="44446" rIns="90480" bIns="4444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构建稳定的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工序系统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01" y="3509"/>
              <a:ext cx="5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0" tIns="44446" rIns="90480" bIns="4444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品质提高</a:t>
              </a:r>
              <a:r>
                <a:rPr lang="ko-KR" altLang="de-DE" sz="1200">
                  <a:solidFill>
                    <a:srgbClr val="003366"/>
                  </a:solidFill>
                  <a:latin typeface="Verdana" pitchFamily="34" charset="0"/>
                </a:rPr>
                <a:t> 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62" y="1910"/>
              <a:ext cx="234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1" tIns="45716" rIns="91431" bIns="45716" anchor="ctr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400">
                  <a:solidFill>
                    <a:schemeClr val="tx1"/>
                  </a:solidFill>
                  <a:latin typeface="Arial" pitchFamily="34" charset="0"/>
                </a:rPr>
                <a:t>制造</a:t>
              </a:r>
              <a:endParaRPr lang="ko-KR" altLang="en-US" sz="14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 rot="-2453515">
              <a:off x="501" y="2370"/>
              <a:ext cx="493" cy="359"/>
            </a:xfrm>
            <a:prstGeom prst="leftRightArrow">
              <a:avLst>
                <a:gd name="adj1" fmla="val 50000"/>
                <a:gd name="adj2" fmla="val 27465"/>
              </a:avLst>
            </a:prstGeom>
            <a:solidFill>
              <a:srgbClr val="B3D315"/>
            </a:solidFill>
            <a:ln w="12700">
              <a:noFill/>
              <a:miter lim="800000"/>
              <a:headEnd/>
              <a:tailEnd/>
            </a:ln>
          </p:spPr>
          <p:txBody>
            <a:bodyPr vert="eaVert" wrap="none" lIns="91431" tIns="45716" rIns="91431" bIns="45716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tx1"/>
                  </a:solidFill>
                  <a:latin typeface="Arial" pitchFamily="34" charset="0"/>
                </a:rPr>
                <a:t>制品信息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tx1"/>
                  </a:solidFill>
                  <a:latin typeface="Arial" pitchFamily="34" charset="0"/>
                </a:rPr>
                <a:t>顾客满足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zh-CN" altLang="en-US" sz="1400">
                <a:solidFill>
                  <a:srgbClr val="003366"/>
                </a:solidFill>
                <a:latin typeface="Arial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965" y="2482"/>
              <a:ext cx="629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0" tIns="44446" rIns="90480" bIns="4444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其他 </a:t>
              </a:r>
              <a:r>
                <a:rPr lang="ko-KR" altLang="de-DE" sz="1200">
                  <a:solidFill>
                    <a:srgbClr val="003366"/>
                  </a:solidFill>
                  <a:latin typeface="Verdana" pitchFamily="34" charset="0"/>
                </a:rPr>
                <a:t> </a:t>
              </a: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系统</a:t>
              </a:r>
              <a:r>
                <a:rPr lang="ko-KR" altLang="de-DE" sz="1200">
                  <a:solidFill>
                    <a:srgbClr val="003366"/>
                  </a:solidFill>
                  <a:latin typeface="Verdana" pitchFamily="34" charset="0"/>
                </a:rPr>
                <a:t> 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de-DE" altLang="ko-KR" sz="1200">
                  <a:solidFill>
                    <a:srgbClr val="003366"/>
                  </a:solidFill>
                  <a:latin typeface="Verdana" pitchFamily="34" charset="0"/>
                </a:rPr>
                <a:t>Support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812" y="3221"/>
              <a:ext cx="12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0" tIns="44446" rIns="90480" bIns="4444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ko-KR" altLang="de-DE" sz="1400">
                <a:solidFill>
                  <a:srgbClr val="FFFF00"/>
                </a:solidFill>
                <a:latin typeface="Arial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725" y="3333"/>
              <a:ext cx="522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0" tIns="44446" rIns="90480" bIns="44446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容易扩张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de-DE" sz="1200">
                  <a:solidFill>
                    <a:srgbClr val="003366"/>
                  </a:solidFill>
                  <a:latin typeface="Verdana" pitchFamily="34" charset="0"/>
                </a:rPr>
                <a:t>信息系统</a:t>
              </a:r>
            </a:p>
          </p:txBody>
        </p:sp>
        <p:pic>
          <p:nvPicPr>
            <p:cNvPr id="31" name="Picture 29" descr="PE01846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" y="2783"/>
              <a:ext cx="661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4018057" y="2368531"/>
            <a:ext cx="3811465" cy="2853493"/>
            <a:chOff x="3024" y="1872"/>
            <a:chExt cx="2493" cy="1854"/>
          </a:xfrm>
        </p:grpSpPr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3024" y="1872"/>
              <a:ext cx="2064" cy="477"/>
            </a:xfrm>
            <a:prstGeom prst="triangle">
              <a:avLst>
                <a:gd name="adj" fmla="val 50000"/>
              </a:avLst>
            </a:prstGeom>
            <a:solidFill>
              <a:srgbClr val="00808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072" y="1922"/>
              <a:ext cx="768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1" tIns="45716" rIns="91431" bIns="45716" anchor="ctr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200" i="1">
                  <a:solidFill>
                    <a:schemeClr val="tx1"/>
                  </a:solidFill>
                  <a:latin typeface="Arial" pitchFamily="34" charset="0"/>
                  <a:ea typeface="GulimChe" pitchFamily="49" charset="-127"/>
                </a:rPr>
                <a:t>Business Area &amp;</a:t>
              </a:r>
              <a:br>
                <a:rPr lang="en-US" altLang="ko-KR" sz="1200" i="1">
                  <a:solidFill>
                    <a:schemeClr val="tx1"/>
                  </a:solidFill>
                  <a:latin typeface="Arial" pitchFamily="34" charset="0"/>
                  <a:ea typeface="GulimChe" pitchFamily="49" charset="-127"/>
                </a:rPr>
              </a:br>
              <a:r>
                <a:rPr lang="en-US" altLang="ko-KR" sz="1200" i="1">
                  <a:solidFill>
                    <a:schemeClr val="tx1"/>
                  </a:solidFill>
                  <a:latin typeface="Arial" pitchFamily="34" charset="0"/>
                  <a:ea typeface="GulimChe" pitchFamily="49" charset="-127"/>
                </a:rPr>
                <a:t>   Information Technology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744" y="2472"/>
              <a:ext cx="62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600" y="2784"/>
              <a:ext cx="93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408" y="3168"/>
              <a:ext cx="134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882" y="2289"/>
              <a:ext cx="480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999" tIns="10799" rIns="17999" bIns="10799" anchor="ctr"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经营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策略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816" y="2576"/>
              <a:ext cx="50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999" tIns="10799" rIns="17999" bIns="10799" anchor="ctr"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000" b="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   决策支援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600" y="2856"/>
              <a:ext cx="96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1" tIns="45716" rIns="91431" bIns="45716" anchor="ctr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ERP(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会计</a:t>
              </a: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人事</a:t>
              </a: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筹办，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材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料</a:t>
              </a:r>
              <a:r>
                <a:rPr kumimoji="0" lang="en-US" altLang="zh-CN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生产</a:t>
              </a: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营业</a:t>
              </a: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)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120" y="3391"/>
              <a:ext cx="18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999" tIns="10799" rIns="17999" bIns="10799" anchor="ctr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MES 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( 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制造现场</a:t>
              </a: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出货</a:t>
              </a: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流通</a:t>
              </a: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物流</a:t>
              </a: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设备</a:t>
              </a:r>
              <a:r>
                <a:rPr lang="ko-KR" altLang="en-US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 </a:t>
              </a:r>
              <a:r>
                <a:rPr lang="en-US" altLang="ko-KR" sz="1000">
                  <a:solidFill>
                    <a:schemeClr val="bg1"/>
                  </a:solidFill>
                  <a:latin typeface="Arial" pitchFamily="34" charset="0"/>
                  <a:ea typeface="GulimChe" pitchFamily="49" charset="-127"/>
                </a:rPr>
                <a:t>)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4989" y="1958"/>
              <a:ext cx="528" cy="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7999" tIns="10799" rIns="17999" bIns="10799" anchor="ctr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GulimChe" pitchFamily="49" charset="-127"/>
                </a:rPr>
                <a:t>(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最高经营者</a:t>
              </a:r>
              <a:r>
                <a:rPr lang="en-US" altLang="ko-KR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GulimChe" pitchFamily="49" charset="-127"/>
                </a:rPr>
                <a:t>)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en-US" altLang="ko-KR" sz="110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GulimChe" pitchFamily="49" charset="-127"/>
              </a:endParaRP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en-US" altLang="ko-KR" sz="110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GulimChe" pitchFamily="49" charset="-127"/>
              </a:endParaRP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en-US" altLang="zh-CN" sz="110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GulimChe" pitchFamily="49" charset="-127"/>
              </a:endParaRP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企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组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业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织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体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制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   的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活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        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性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强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化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GulimChe" pitchFamily="49" charset="-127"/>
                </a:rPr>
                <a:t>    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化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zh-CN" altLang="en-US" sz="110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GulimChe" pitchFamily="49" charset="-127"/>
              </a:endParaRP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zh-CN" altLang="en-US" sz="110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GulimChe" pitchFamily="49" charset="-127"/>
              </a:endParaRP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ko-KR" altLang="en-US" sz="110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GulimChe" pitchFamily="49" charset="-127"/>
              </a:endParaRP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GulimChe" pitchFamily="49" charset="-127"/>
                </a:rPr>
                <a:t>(</a:t>
              </a:r>
              <a:r>
                <a:rPr lang="zh-CN" altLang="en-US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业务负责人</a:t>
              </a:r>
              <a:r>
                <a:rPr lang="en-US" altLang="ko-KR" sz="11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GulimChe" pitchFamily="49" charset="-127"/>
                </a:rPr>
                <a:t>)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4416" y="2859"/>
              <a:ext cx="5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1" tIns="45716" rIns="91431" bIns="45716" anchor="ctr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200" u="sng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定型业务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4608" y="3338"/>
              <a:ext cx="672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1" tIns="45716" rIns="91431" bIns="45716" anchor="ctr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Arial" pitchFamily="34" charset="0"/>
                  <a:ea typeface="GulimChe" pitchFamily="49" charset="-127"/>
                </a:rPr>
                <a:t> </a:t>
              </a:r>
              <a:r>
                <a:rPr lang="zh-CN" altLang="en-US" sz="1200" u="sng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非定型业务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V="1">
              <a:off x="5277" y="216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MES</a:t>
            </a:r>
            <a:r>
              <a:rPr lang="zh-CN" altLang="en-US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系统的架构</a:t>
            </a:r>
            <a:endParaRPr lang="zh-CN" altLang="en-US" dirty="0">
              <a:solidFill>
                <a:srgbClr val="0070C0"/>
              </a:solidFill>
              <a:latin typeface="方正舒体" pitchFamily="2" charset="-122"/>
              <a:ea typeface="方正舒体" pitchFamily="2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524001"/>
            <a:ext cx="9003323" cy="5369088"/>
            <a:chOff x="-27" y="1046"/>
            <a:chExt cx="6334" cy="337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-27" y="3978"/>
              <a:ext cx="6334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8" tIns="45714" rIns="91428" bIns="45714" anchor="ctr"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0">
                  <a:solidFill>
                    <a:schemeClr val="tx1"/>
                  </a:solidFill>
                  <a:latin typeface="HY울릉도L" pitchFamily="18" charset="-127"/>
                  <a:ea typeface="HY울릉도L" pitchFamily="18" charset="-127"/>
                </a:rPr>
                <a:t>ECM : Enterprise Content Management ,   QMS : Quality Management System,   YMS : Yield Management System,    EAM : Enterprise Asset Management   KMS : Knowledge management system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0">
                  <a:solidFill>
                    <a:schemeClr val="tx1"/>
                  </a:solidFill>
                  <a:latin typeface="HY울릉도L" pitchFamily="18" charset="-127"/>
                  <a:ea typeface="HY울릉도L" pitchFamily="18" charset="-127"/>
                </a:rPr>
                <a:t>ATP : available to promise    ECO : engineering change order    PR : Purchase requirement      PO : purchase order       ECM : </a:t>
              </a:r>
              <a:r>
                <a:rPr lang="en-US" altLang="zh-CN" sz="800" b="0"/>
                <a:t>Effective Communication Management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800" b="0">
                  <a:solidFill>
                    <a:schemeClr val="tx1"/>
                  </a:solidFill>
                  <a:latin typeface="HY울릉도L" pitchFamily="18" charset="-127"/>
                  <a:ea typeface="HY울릉도L" pitchFamily="18" charset="-127"/>
                </a:rPr>
                <a:t>RFID : </a:t>
              </a:r>
              <a:r>
                <a:rPr lang="en-US" altLang="zh-CN" sz="800" b="0"/>
                <a:t>Radio Frequency Identification</a:t>
              </a:r>
              <a:r>
                <a:rPr lang="zh-CN" altLang="en-US" sz="800" b="0"/>
                <a:t>射频识别</a:t>
              </a:r>
              <a:endParaRPr lang="en-US" altLang="ko-KR" sz="800" b="0">
                <a:solidFill>
                  <a:schemeClr val="tx1"/>
                </a:solidFill>
                <a:latin typeface="HY울릉도L" pitchFamily="18" charset="-127"/>
                <a:ea typeface="HY울릉도L" pitchFamily="18" charset="-127"/>
              </a:endParaRP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endParaRPr lang="en-US" altLang="ko-KR" sz="800" b="0">
                <a:solidFill>
                  <a:schemeClr val="tx1"/>
                </a:solidFill>
                <a:latin typeface="HY울릉도L" pitchFamily="18" charset="-127"/>
                <a:ea typeface="HY울릉도L" pitchFamily="18" charset="-127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805" y="2184"/>
              <a:ext cx="0" cy="1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55" y="2170"/>
              <a:ext cx="55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82550" indent="-82550" fontAlgn="base" latinLnBrk="0">
                <a:lnSpc>
                  <a:spcPct val="100000"/>
                </a:lnSpc>
                <a:spcBef>
                  <a:spcPct val="0"/>
                </a:spcBef>
                <a:buClr>
                  <a:schemeClr val="bg1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accent2"/>
                  </a:solidFill>
                  <a:latin typeface="Tahoma" pitchFamily="34" charset="0"/>
                  <a:ea typeface="HY견고딕" pitchFamily="18" charset="-127"/>
                </a:rPr>
                <a:t>Product Info</a:t>
              </a:r>
            </a:p>
            <a:p>
              <a:pPr marL="82550" indent="-82550" fontAlgn="base" latinLnBrk="0">
                <a:lnSpc>
                  <a:spcPct val="100000"/>
                </a:lnSpc>
                <a:spcBef>
                  <a:spcPct val="0"/>
                </a:spcBef>
                <a:buClr>
                  <a:schemeClr val="bg1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accent2"/>
                  </a:solidFill>
                  <a:latin typeface="Tahoma" pitchFamily="34" charset="0"/>
                  <a:ea typeface="HY견고딕" pitchFamily="18" charset="-127"/>
                </a:rPr>
                <a:t>BOM(ECO) 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775" y="2192"/>
              <a:ext cx="0" cy="1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828" y="2172"/>
              <a:ext cx="84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82550" indent="-82550" fontAlgn="base" latinLnBrk="0">
                <a:lnSpc>
                  <a:spcPct val="100000"/>
                </a:lnSpc>
                <a:spcBef>
                  <a:spcPct val="0"/>
                </a:spcBef>
                <a:buClr>
                  <a:schemeClr val="bg1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accent2"/>
                  </a:solidFill>
                  <a:latin typeface="Tahoma" pitchFamily="34" charset="0"/>
                  <a:ea typeface="HY견고딕" pitchFamily="18" charset="-127"/>
                </a:rPr>
                <a:t>PR/PO</a:t>
              </a:r>
            </a:p>
            <a:p>
              <a:pPr marL="82550" indent="-82550" fontAlgn="base" latinLnBrk="0">
                <a:lnSpc>
                  <a:spcPct val="100000"/>
                </a:lnSpc>
                <a:spcBef>
                  <a:spcPct val="0"/>
                </a:spcBef>
                <a:buClr>
                  <a:schemeClr val="bg1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accent2"/>
                  </a:solidFill>
                  <a:latin typeface="Tahoma" pitchFamily="34" charset="0"/>
                  <a:ea typeface="HY견고딕" pitchFamily="18" charset="-127"/>
                </a:rPr>
                <a:t>Production Forecast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701" y="2192"/>
              <a:ext cx="0" cy="19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744" y="2172"/>
              <a:ext cx="65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Master Data</a:t>
              </a:r>
            </a:p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Sales Forecast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73" y="2192"/>
              <a:ext cx="0" cy="19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718" y="2172"/>
              <a:ext cx="746" cy="3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45714" rIns="0" bIns="45714">
              <a:spAutoFit/>
            </a:bodyPr>
            <a:lstStyle/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FRQ/FO</a:t>
              </a:r>
            </a:p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Price/Service Info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786" y="2192"/>
              <a:ext cx="0" cy="1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840" y="2173"/>
              <a:ext cx="62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82550" indent="-82550" fontAlgn="base" latinLnBrk="0">
                <a:lnSpc>
                  <a:spcPct val="100000"/>
                </a:lnSpc>
                <a:spcBef>
                  <a:spcPct val="0"/>
                </a:spcBef>
                <a:buClr>
                  <a:schemeClr val="bg1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accent2"/>
                  </a:solidFill>
                  <a:latin typeface="Tahoma" pitchFamily="34" charset="0"/>
                  <a:ea typeface="HY견고딕" pitchFamily="18" charset="-127"/>
                </a:rPr>
                <a:t>Customer Info</a:t>
              </a:r>
            </a:p>
            <a:p>
              <a:pPr marL="82550" indent="-82550" fontAlgn="base" latinLnBrk="0">
                <a:lnSpc>
                  <a:spcPct val="100000"/>
                </a:lnSpc>
                <a:spcBef>
                  <a:spcPct val="0"/>
                </a:spcBef>
                <a:buClr>
                  <a:schemeClr val="bg1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accent2"/>
                  </a:solidFill>
                  <a:latin typeface="Tahoma" pitchFamily="34" charset="0"/>
                  <a:ea typeface="HY견고딕" pitchFamily="18" charset="-127"/>
                </a:rPr>
                <a:t>Order Info</a:t>
              </a: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652" y="1114"/>
              <a:ext cx="5421" cy="1121"/>
              <a:chOff x="575" y="1010"/>
              <a:chExt cx="5499" cy="1245"/>
            </a:xfrm>
          </p:grpSpPr>
          <p:sp>
            <p:nvSpPr>
              <p:cNvPr id="76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4566" y="1049"/>
                <a:ext cx="784" cy="1089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50000">
                    <a:srgbClr val="FFEA97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00"/>
                </a:extrusionClr>
              </a:sp3d>
            </p:spPr>
            <p:txBody>
              <a:bodyPr lIns="91428" tIns="0" rIns="91428" bIns="0" anchor="ctr">
                <a:flatTx/>
              </a:bodyPr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endParaRPr lang="zh-CN" altLang="en-US" sz="1400" b="0">
                  <a:solidFill>
                    <a:schemeClr val="tx1"/>
                  </a:solidFill>
                  <a:latin typeface="Tahoma" pitchFamily="34" charset="0"/>
                  <a:ea typeface="HY헤드라인M" pitchFamily="18" charset="-127"/>
                </a:endParaRPr>
              </a:p>
            </p:txBody>
          </p:sp>
          <p:sp>
            <p:nvSpPr>
              <p:cNvPr id="77" name="Rectangle 16"/>
              <p:cNvSpPr>
                <a:spLocks noChangeArrowheads="1"/>
              </p:cNvSpPr>
              <p:nvPr/>
            </p:nvSpPr>
            <p:spPr bwMode="auto">
              <a:xfrm>
                <a:off x="2368" y="1058"/>
                <a:ext cx="2108" cy="1089"/>
              </a:xfrm>
              <a:prstGeom prst="rect">
                <a:avLst/>
              </a:prstGeom>
              <a:gradFill rotWithShape="0">
                <a:gsLst>
                  <a:gs pos="0">
                    <a:srgbClr val="B3B3E0"/>
                  </a:gs>
                  <a:gs pos="100000">
                    <a:srgbClr val="CCCCFF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620" y="1058"/>
                <a:ext cx="807" cy="1089"/>
              </a:xfrm>
              <a:prstGeom prst="rect">
                <a:avLst/>
              </a:prstGeom>
              <a:gradFill rotWithShape="1">
                <a:gsLst>
                  <a:gs pos="0">
                    <a:srgbClr val="475E76"/>
                  </a:gs>
                  <a:gs pos="100000">
                    <a:srgbClr val="99CCFF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 wrap="none" lIns="91428" tIns="82789" rIns="91428" bIns="45714" anchor="ctr">
                <a:flatTx/>
              </a:bodyPr>
              <a:lstStyle/>
              <a:p>
                <a:pPr marL="114300" indent="-114300" fontAlgn="base" latinLnBrk="0">
                  <a:spcBef>
                    <a:spcPct val="20000"/>
                  </a:spcBef>
                  <a:buClr>
                    <a:schemeClr val="bg1"/>
                  </a:buClr>
                  <a:buSzPct val="95000"/>
                  <a:buFontTx/>
                  <a:buChar char="•"/>
                </a:pPr>
                <a:endParaRPr lang="zh-CN" altLang="en-US" sz="100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79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516" y="1058"/>
                <a:ext cx="762" cy="1089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rgbClr val="007676"/>
                  </a:gs>
                  <a:gs pos="100000">
                    <a:srgbClr val="00FFFF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FFFF"/>
                </a:extrusionClr>
              </a:sp3d>
            </p:spPr>
            <p:txBody>
              <a:bodyPr wrap="none" lIns="91428" tIns="45714" rIns="91428" bIns="45714" anchor="ctr">
                <a:flatTx/>
              </a:bodyPr>
              <a:lstStyle/>
              <a:p>
                <a:pPr algn="ctr" fontAlgn="base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ko-KR" sz="16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 </a:t>
                </a:r>
              </a:p>
            </p:txBody>
          </p:sp>
          <p:sp>
            <p:nvSpPr>
              <p:cNvPr id="80" name="Rectangle 19"/>
              <p:cNvSpPr>
                <a:spLocks noChangeArrowheads="1"/>
              </p:cNvSpPr>
              <p:nvPr/>
            </p:nvSpPr>
            <p:spPr bwMode="auto">
              <a:xfrm>
                <a:off x="5394" y="1058"/>
                <a:ext cx="680" cy="5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1428" tIns="45714" rIns="91428" bIns="45714" anchor="ctr"/>
              <a:lstStyle/>
              <a:p>
                <a:pPr marL="114300" indent="-114300" algn="ctr" fontAlgn="base" latinLnBrk="0">
                  <a:spcBef>
                    <a:spcPct val="20000"/>
                  </a:spcBef>
                  <a:buClr>
                    <a:schemeClr val="bg1"/>
                  </a:buClr>
                  <a:buSzPct val="95000"/>
                </a:pPr>
                <a:r>
                  <a:rPr lang="en-US" altLang="ko-KR" sz="1200" b="0">
                    <a:solidFill>
                      <a:schemeClr val="tx1"/>
                    </a:solidFill>
                    <a:latin typeface="Tahoma" pitchFamily="34" charset="0"/>
                    <a:ea typeface="HY견고딕" pitchFamily="18" charset="-127"/>
                  </a:rPr>
                  <a:t>e-Procurement</a:t>
                </a:r>
              </a:p>
            </p:txBody>
          </p:sp>
          <p:sp>
            <p:nvSpPr>
              <p:cNvPr id="81" name="Text Box 20"/>
              <p:cNvSpPr txBox="1">
                <a:spLocks noChangeArrowheads="1"/>
              </p:cNvSpPr>
              <p:nvPr/>
            </p:nvSpPr>
            <p:spPr bwMode="auto">
              <a:xfrm>
                <a:off x="575" y="1026"/>
                <a:ext cx="80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400" b="0" i="1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PDM</a:t>
                </a:r>
              </a:p>
            </p:txBody>
          </p:sp>
          <p:sp>
            <p:nvSpPr>
              <p:cNvPr id="82" name="Text Box 21"/>
              <p:cNvSpPr txBox="1">
                <a:spLocks noChangeArrowheads="1"/>
              </p:cNvSpPr>
              <p:nvPr/>
            </p:nvSpPr>
            <p:spPr bwMode="auto">
              <a:xfrm>
                <a:off x="676" y="1229"/>
                <a:ext cx="690" cy="419"/>
              </a:xfrm>
              <a:prstGeom prst="rect">
                <a:avLst/>
              </a:prstGeom>
              <a:solidFill>
                <a:srgbClr val="3399FF"/>
              </a:solidFill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lIns="91428" tIns="45714" rIns="91428" bIns="45714">
                <a:spAutoFit/>
              </a:bodyPr>
              <a:lstStyle/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lang="en-US" altLang="ko-KR" sz="1100" b="0" dirty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Data Flow Management</a:t>
                </a:r>
                <a:endParaRPr lang="en-US" altLang="ko-KR" sz="18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83" name="Text Box 22"/>
              <p:cNvSpPr txBox="1">
                <a:spLocks noChangeArrowheads="1"/>
              </p:cNvSpPr>
              <p:nvPr/>
            </p:nvSpPr>
            <p:spPr bwMode="auto">
              <a:xfrm>
                <a:off x="1471" y="1010"/>
                <a:ext cx="80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400" b="0" i="1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SCM</a:t>
                </a:r>
              </a:p>
            </p:txBody>
          </p:sp>
          <p:sp>
            <p:nvSpPr>
              <p:cNvPr id="84" name="Rectangle 23"/>
              <p:cNvSpPr>
                <a:spLocks noChangeArrowheads="1"/>
              </p:cNvSpPr>
              <p:nvPr/>
            </p:nvSpPr>
            <p:spPr bwMode="auto">
              <a:xfrm>
                <a:off x="1572" y="1671"/>
                <a:ext cx="619" cy="135"/>
              </a:xfrm>
              <a:prstGeom prst="rect">
                <a:avLst/>
              </a:prstGeom>
              <a:solidFill>
                <a:srgbClr val="DDEEA8"/>
              </a:solidFill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lIns="35995" tIns="35995" rIns="35995" bIns="35995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altLang="ko-KR" sz="1000" b="0" dirty="0">
                    <a:solidFill>
                      <a:schemeClr val="tx1"/>
                    </a:solidFill>
                    <a:latin typeface="Tahoma" pitchFamily="34" charset="0"/>
                    <a:ea typeface="HY견고딕" pitchFamily="18" charset="-127"/>
                  </a:rPr>
                  <a:t>Allocation/ATP</a:t>
                </a:r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1572" y="1433"/>
                <a:ext cx="619" cy="136"/>
              </a:xfrm>
              <a:prstGeom prst="rect">
                <a:avLst/>
              </a:prstGeom>
              <a:solidFill>
                <a:srgbClr val="DDEEA8"/>
              </a:solidFill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lIns="35995" tIns="35995" rIns="35995" bIns="35995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altLang="ko-KR" sz="1000" b="0" dirty="0">
                    <a:solidFill>
                      <a:schemeClr val="tx1"/>
                    </a:solidFill>
                    <a:latin typeface="Tahoma" pitchFamily="34" charset="0"/>
                    <a:ea typeface="HY견고딕" pitchFamily="18" charset="-127"/>
                  </a:rPr>
                  <a:t>Scheduling</a:t>
                </a:r>
              </a:p>
            </p:txBody>
          </p:sp>
          <p:sp>
            <p:nvSpPr>
              <p:cNvPr id="86" name="Rectangle 25"/>
              <p:cNvSpPr>
                <a:spLocks noChangeArrowheads="1"/>
              </p:cNvSpPr>
              <p:nvPr/>
            </p:nvSpPr>
            <p:spPr bwMode="auto">
              <a:xfrm>
                <a:off x="1562" y="1909"/>
                <a:ext cx="620" cy="152"/>
              </a:xfrm>
              <a:prstGeom prst="rect">
                <a:avLst/>
              </a:prstGeom>
              <a:solidFill>
                <a:srgbClr val="DDEEA8"/>
              </a:solidFill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lIns="35995" tIns="35995" rIns="35995" bIns="35995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altLang="ko-KR" sz="1000" b="0" dirty="0">
                    <a:solidFill>
                      <a:schemeClr val="tx1"/>
                    </a:solidFill>
                    <a:latin typeface="Tahoma" pitchFamily="34" charset="0"/>
                    <a:ea typeface="HY견고딕" pitchFamily="18" charset="-127"/>
                  </a:rPr>
                  <a:t>Plant Forecast</a:t>
                </a:r>
              </a:p>
            </p:txBody>
          </p:sp>
          <p:sp>
            <p:nvSpPr>
              <p:cNvPr id="87" name="Line 26"/>
              <p:cNvSpPr>
                <a:spLocks noChangeShapeType="1"/>
              </p:cNvSpPr>
              <p:nvPr/>
            </p:nvSpPr>
            <p:spPr bwMode="auto">
              <a:xfrm>
                <a:off x="1876" y="1317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tIns="82800" anchor="ctr"/>
              <a:lstStyle/>
              <a:p>
                <a:endParaRPr lang="ja-JP" altLang="en-US"/>
              </a:p>
            </p:txBody>
          </p:sp>
          <p:sp>
            <p:nvSpPr>
              <p:cNvPr id="88" name="Line 27"/>
              <p:cNvSpPr>
                <a:spLocks noChangeShapeType="1"/>
              </p:cNvSpPr>
              <p:nvPr/>
            </p:nvSpPr>
            <p:spPr bwMode="auto">
              <a:xfrm>
                <a:off x="1876" y="1569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tIns="82800" anchor="ctr"/>
              <a:lstStyle/>
              <a:p>
                <a:endParaRPr lang="ja-JP" altLang="en-US"/>
              </a:p>
            </p:txBody>
          </p:sp>
          <p:sp>
            <p:nvSpPr>
              <p:cNvPr id="89" name="Line 28"/>
              <p:cNvSpPr>
                <a:spLocks noChangeShapeType="1"/>
              </p:cNvSpPr>
              <p:nvPr/>
            </p:nvSpPr>
            <p:spPr bwMode="auto">
              <a:xfrm>
                <a:off x="1876" y="1807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tIns="82800" anchor="ctr"/>
              <a:lstStyle/>
              <a:p>
                <a:endParaRPr lang="ja-JP" altLang="en-US"/>
              </a:p>
            </p:txBody>
          </p:sp>
          <p:sp>
            <p:nvSpPr>
              <p:cNvPr id="90" name="Rectangle 29"/>
              <p:cNvSpPr>
                <a:spLocks noChangeArrowheads="1"/>
              </p:cNvSpPr>
              <p:nvPr/>
            </p:nvSpPr>
            <p:spPr bwMode="auto">
              <a:xfrm>
                <a:off x="5418" y="1661"/>
                <a:ext cx="650" cy="486"/>
              </a:xfrm>
              <a:prstGeom prst="rect">
                <a:avLst/>
              </a:prstGeom>
              <a:gradFill rotWithShape="0">
                <a:gsLst>
                  <a:gs pos="0">
                    <a:srgbClr val="728E8E"/>
                  </a:gs>
                  <a:gs pos="50000">
                    <a:srgbClr val="CCFFFF"/>
                  </a:gs>
                  <a:gs pos="100000">
                    <a:srgbClr val="728E8E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91428" tIns="45714" rIns="91428" bIns="45714" anchor="ctr"/>
              <a:lstStyle/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200" b="0">
                    <a:solidFill>
                      <a:schemeClr val="tx1"/>
                    </a:solidFill>
                    <a:latin typeface="Tahoma" pitchFamily="34" charset="0"/>
                    <a:ea typeface="HY견고딕" pitchFamily="18" charset="-127"/>
                  </a:rPr>
                  <a:t>KMS/</a:t>
                </a:r>
              </a:p>
              <a:p>
                <a:pPr algn="ctr" fontAlgn="base" latinLnBrk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200" b="0">
                    <a:solidFill>
                      <a:schemeClr val="tx1"/>
                    </a:solidFill>
                    <a:latin typeface="Tahoma" pitchFamily="34" charset="0"/>
                    <a:ea typeface="HY견고딕" pitchFamily="18" charset="-127"/>
                  </a:rPr>
                  <a:t>Groupware</a:t>
                </a:r>
                <a:endParaRPr lang="en-US" altLang="zh-CN" sz="12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91" name="Text Box 30"/>
              <p:cNvSpPr txBox="1">
                <a:spLocks noChangeArrowheads="1"/>
              </p:cNvSpPr>
              <p:nvPr/>
            </p:nvSpPr>
            <p:spPr bwMode="auto">
              <a:xfrm>
                <a:off x="4521" y="1026"/>
                <a:ext cx="80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400" b="0" i="1">
                    <a:solidFill>
                      <a:schemeClr val="tx1"/>
                    </a:solidFill>
                    <a:latin typeface="Tahoma" pitchFamily="34" charset="0"/>
                    <a:ea typeface="HY견고딕" pitchFamily="18" charset="-127"/>
                  </a:rPr>
                  <a:t>CRM</a:t>
                </a:r>
              </a:p>
            </p:txBody>
          </p:sp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auto">
              <a:xfrm>
                <a:off x="4611" y="1422"/>
                <a:ext cx="672" cy="186"/>
              </a:xfrm>
              <a:prstGeom prst="rect">
                <a:avLst/>
              </a:prstGeom>
              <a:solidFill>
                <a:srgbClr val="0F3FC5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lIns="0" tIns="0" rIns="0" bIns="0" anchor="ctr"/>
              <a:lstStyle/>
              <a:p>
                <a:pPr algn="ctr" fontAlgn="base" latinLnBrk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ko-KR" sz="1200" b="0" dirty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Marketing</a:t>
                </a:r>
              </a:p>
            </p:txBody>
          </p:sp>
          <p:sp>
            <p:nvSpPr>
              <p:cNvPr id="93" name="Text Box 32"/>
              <p:cNvSpPr txBox="1">
                <a:spLocks noChangeArrowheads="1"/>
              </p:cNvSpPr>
              <p:nvPr/>
            </p:nvSpPr>
            <p:spPr bwMode="auto">
              <a:xfrm>
                <a:off x="4611" y="1664"/>
                <a:ext cx="672" cy="184"/>
              </a:xfrm>
              <a:prstGeom prst="rect">
                <a:avLst/>
              </a:prstGeom>
              <a:solidFill>
                <a:srgbClr val="0F3FC5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lIns="0" tIns="0" rIns="0" bIns="0" anchor="ctr"/>
              <a:lstStyle/>
              <a:p>
                <a:pPr algn="ctr" fontAlgn="base" latinLnBrk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ko-KR" sz="1200" b="0" dirty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Sales</a:t>
                </a:r>
              </a:p>
            </p:txBody>
          </p:sp>
          <p:sp>
            <p:nvSpPr>
              <p:cNvPr id="94" name="Text Box 33"/>
              <p:cNvSpPr txBox="1">
                <a:spLocks noChangeArrowheads="1"/>
              </p:cNvSpPr>
              <p:nvPr/>
            </p:nvSpPr>
            <p:spPr bwMode="auto">
              <a:xfrm>
                <a:off x="4611" y="1909"/>
                <a:ext cx="672" cy="186"/>
              </a:xfrm>
              <a:prstGeom prst="rect">
                <a:avLst/>
              </a:prstGeom>
              <a:solidFill>
                <a:srgbClr val="0F3FC5"/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lIns="0" tIns="0" rIns="0" bIns="0" anchor="ctr"/>
              <a:lstStyle/>
              <a:p>
                <a:pPr algn="ctr" fontAlgn="base" latinLnBrk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ko-KR" sz="1200" b="0" dirty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Service</a:t>
                </a:r>
              </a:p>
            </p:txBody>
          </p:sp>
          <p:sp>
            <p:nvSpPr>
              <p:cNvPr id="95" name="Rectangle 34"/>
              <p:cNvSpPr>
                <a:spLocks noChangeArrowheads="1"/>
              </p:cNvSpPr>
              <p:nvPr/>
            </p:nvSpPr>
            <p:spPr bwMode="auto">
              <a:xfrm>
                <a:off x="4611" y="1214"/>
                <a:ext cx="688" cy="153"/>
              </a:xfrm>
              <a:prstGeom prst="rect">
                <a:avLst/>
              </a:prstGeom>
              <a:solidFill>
                <a:srgbClr val="339966"/>
              </a:solidFill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 lIns="0" tIns="0" rIns="0" bIns="0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altLang="ko-KR" sz="12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e-CRM</a:t>
                </a:r>
              </a:p>
            </p:txBody>
          </p:sp>
          <p:sp>
            <p:nvSpPr>
              <p:cNvPr id="96" name="Text Box 35"/>
              <p:cNvSpPr txBox="1">
                <a:spLocks noChangeArrowheads="1"/>
              </p:cNvSpPr>
              <p:nvPr/>
            </p:nvSpPr>
            <p:spPr bwMode="auto">
              <a:xfrm>
                <a:off x="3041" y="1058"/>
                <a:ext cx="808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600" b="0" i="1">
                    <a:solidFill>
                      <a:schemeClr val="tx1"/>
                    </a:solidFill>
                    <a:latin typeface="Tahoma" pitchFamily="34" charset="0"/>
                    <a:ea typeface="HY견고딕" pitchFamily="18" charset="-127"/>
                  </a:rPr>
                  <a:t>ERP</a:t>
                </a:r>
              </a:p>
            </p:txBody>
          </p:sp>
          <p:sp>
            <p:nvSpPr>
              <p:cNvPr id="97" name="AutoShape 36"/>
              <p:cNvSpPr>
                <a:spLocks noChangeArrowheads="1"/>
              </p:cNvSpPr>
              <p:nvPr/>
            </p:nvSpPr>
            <p:spPr bwMode="auto">
              <a:xfrm>
                <a:off x="2459" y="1467"/>
                <a:ext cx="942" cy="138"/>
              </a:xfrm>
              <a:prstGeom prst="bevel">
                <a:avLst>
                  <a:gd name="adj" fmla="val 5977"/>
                </a:avLst>
              </a:prstGeom>
              <a:gradFill rotWithShape="1">
                <a:gsLst>
                  <a:gs pos="0">
                    <a:srgbClr val="003366"/>
                  </a:gs>
                  <a:gs pos="100000">
                    <a:schemeClr val="hlink"/>
                  </a:gs>
                </a:gsLst>
                <a:lin ang="5400000" scaled="1"/>
              </a:gradFill>
              <a:ln w="28575">
                <a:noFill/>
                <a:miter lim="800000"/>
                <a:headEnd/>
                <a:tailEnd/>
              </a:ln>
            </p:spPr>
            <p:txBody>
              <a:bodyPr wrap="none" lIns="91428" tIns="45714" rIns="91428" bIns="45714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CO</a:t>
                </a:r>
                <a:r>
                  <a:rPr lang="zh-CN" altLang="en-US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管理会计</a:t>
                </a:r>
                <a:endParaRPr lang="en-US" altLang="ko-KR" sz="14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98" name="AutoShape 37"/>
              <p:cNvSpPr>
                <a:spLocks noChangeArrowheads="1"/>
              </p:cNvSpPr>
              <p:nvPr/>
            </p:nvSpPr>
            <p:spPr bwMode="auto">
              <a:xfrm>
                <a:off x="2459" y="1263"/>
                <a:ext cx="1927" cy="137"/>
              </a:xfrm>
              <a:prstGeom prst="bevel">
                <a:avLst>
                  <a:gd name="adj" fmla="val 5977"/>
                </a:avLst>
              </a:prstGeom>
              <a:gradFill rotWithShape="1">
                <a:gsLst>
                  <a:gs pos="0">
                    <a:srgbClr val="003366"/>
                  </a:gs>
                  <a:gs pos="100000">
                    <a:schemeClr val="hlink"/>
                  </a:gs>
                </a:gsLst>
                <a:lin ang="5400000" scaled="1"/>
              </a:gradFill>
              <a:ln w="28575">
                <a:noFill/>
                <a:miter lim="800000"/>
                <a:headEnd/>
                <a:tailEnd/>
              </a:ln>
            </p:spPr>
            <p:txBody>
              <a:bodyPr wrap="none" lIns="91428" tIns="45714" rIns="91428" bIns="45714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400" b="0" dirty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FI</a:t>
                </a:r>
                <a:r>
                  <a:rPr lang="zh-CN" altLang="en-US" sz="1400" b="0" dirty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基本会计</a:t>
                </a:r>
                <a:endParaRPr lang="en-US" altLang="ko-KR" sz="1400" b="0" dirty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99" name="AutoShape 38"/>
              <p:cNvSpPr>
                <a:spLocks noChangeArrowheads="1"/>
              </p:cNvSpPr>
              <p:nvPr/>
            </p:nvSpPr>
            <p:spPr bwMode="auto">
              <a:xfrm>
                <a:off x="3446" y="1467"/>
                <a:ext cx="941" cy="138"/>
              </a:xfrm>
              <a:prstGeom prst="bevel">
                <a:avLst>
                  <a:gd name="adj" fmla="val 5977"/>
                </a:avLst>
              </a:prstGeom>
              <a:gradFill rotWithShape="1">
                <a:gsLst>
                  <a:gs pos="0">
                    <a:srgbClr val="003366"/>
                  </a:gs>
                  <a:gs pos="100000">
                    <a:schemeClr val="hlink"/>
                  </a:gs>
                </a:gsLst>
                <a:lin ang="5400000" scaled="1"/>
              </a:gradFill>
              <a:ln w="28575">
                <a:noFill/>
                <a:miter lim="800000"/>
                <a:headEnd/>
                <a:tailEnd/>
              </a:ln>
            </p:spPr>
            <p:txBody>
              <a:bodyPr wrap="none" lIns="91428" tIns="45714" rIns="91428" bIns="45714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PP</a:t>
                </a:r>
                <a:r>
                  <a:rPr lang="zh-CN" altLang="en-US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生产计划</a:t>
                </a:r>
                <a:endParaRPr lang="en-US" altLang="ko-KR" sz="14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100" name="AutoShape 39"/>
              <p:cNvSpPr>
                <a:spLocks noChangeArrowheads="1"/>
              </p:cNvSpPr>
              <p:nvPr/>
            </p:nvSpPr>
            <p:spPr bwMode="auto">
              <a:xfrm>
                <a:off x="2459" y="1671"/>
                <a:ext cx="942" cy="137"/>
              </a:xfrm>
              <a:prstGeom prst="bevel">
                <a:avLst>
                  <a:gd name="adj" fmla="val 5977"/>
                </a:avLst>
              </a:prstGeom>
              <a:gradFill rotWithShape="1">
                <a:gsLst>
                  <a:gs pos="0">
                    <a:srgbClr val="003366"/>
                  </a:gs>
                  <a:gs pos="100000">
                    <a:schemeClr val="hlink"/>
                  </a:gs>
                </a:gsLst>
                <a:lin ang="5400000" scaled="1"/>
              </a:gradFill>
              <a:ln w="28575">
                <a:noFill/>
                <a:miter lim="800000"/>
                <a:headEnd/>
                <a:tailEnd/>
              </a:ln>
            </p:spPr>
            <p:txBody>
              <a:bodyPr wrap="none" lIns="91428" tIns="45714" rIns="91428" bIns="45714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SD</a:t>
                </a:r>
                <a:r>
                  <a:rPr lang="zh-CN" altLang="en-US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销售与分销</a:t>
                </a:r>
                <a:endParaRPr lang="en-US" altLang="ko-KR" sz="14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101" name="AutoShape 40"/>
              <p:cNvSpPr>
                <a:spLocks noChangeArrowheads="1"/>
              </p:cNvSpPr>
              <p:nvPr/>
            </p:nvSpPr>
            <p:spPr bwMode="auto">
              <a:xfrm>
                <a:off x="3446" y="1671"/>
                <a:ext cx="941" cy="137"/>
              </a:xfrm>
              <a:prstGeom prst="bevel">
                <a:avLst>
                  <a:gd name="adj" fmla="val 5977"/>
                </a:avLst>
              </a:prstGeom>
              <a:gradFill rotWithShape="1">
                <a:gsLst>
                  <a:gs pos="0">
                    <a:srgbClr val="003366"/>
                  </a:gs>
                  <a:gs pos="100000">
                    <a:schemeClr val="hlink"/>
                  </a:gs>
                </a:gsLst>
                <a:lin ang="5400000" scaled="1"/>
              </a:gradFill>
              <a:ln w="28575">
                <a:noFill/>
                <a:miter lim="800000"/>
                <a:headEnd/>
                <a:tailEnd/>
              </a:ln>
            </p:spPr>
            <p:txBody>
              <a:bodyPr wrap="none" lIns="91428" tIns="45714" rIns="91428" bIns="45714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MM</a:t>
                </a:r>
                <a:r>
                  <a:rPr lang="zh-CN" altLang="en-US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物料管理</a:t>
                </a:r>
                <a:endParaRPr lang="en-US" altLang="ko-KR" sz="14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102" name="AutoShape 41"/>
              <p:cNvSpPr>
                <a:spLocks noChangeArrowheads="1"/>
              </p:cNvSpPr>
              <p:nvPr/>
            </p:nvSpPr>
            <p:spPr bwMode="auto">
              <a:xfrm>
                <a:off x="2459" y="1875"/>
                <a:ext cx="942" cy="137"/>
              </a:xfrm>
              <a:prstGeom prst="bevel">
                <a:avLst>
                  <a:gd name="adj" fmla="val 5977"/>
                </a:avLst>
              </a:prstGeom>
              <a:gradFill rotWithShape="1">
                <a:gsLst>
                  <a:gs pos="0">
                    <a:srgbClr val="003366"/>
                  </a:gs>
                  <a:gs pos="100000">
                    <a:schemeClr val="hlink"/>
                  </a:gs>
                </a:gsLst>
                <a:lin ang="5400000" scaled="1"/>
              </a:gradFill>
              <a:ln w="28575">
                <a:noFill/>
                <a:miter lim="800000"/>
                <a:headEnd/>
                <a:tailEnd/>
              </a:ln>
            </p:spPr>
            <p:txBody>
              <a:bodyPr wrap="none" lIns="91428" tIns="45714" rIns="91428" bIns="45714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QM</a:t>
                </a:r>
                <a:r>
                  <a:rPr lang="zh-CN" altLang="en-US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质量管理</a:t>
                </a:r>
                <a:endParaRPr lang="en-US" altLang="ko-KR" sz="14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103" name="AutoShape 42"/>
              <p:cNvSpPr>
                <a:spLocks noChangeArrowheads="1"/>
              </p:cNvSpPr>
              <p:nvPr/>
            </p:nvSpPr>
            <p:spPr bwMode="auto">
              <a:xfrm>
                <a:off x="3446" y="1875"/>
                <a:ext cx="941" cy="137"/>
              </a:xfrm>
              <a:prstGeom prst="bevel">
                <a:avLst>
                  <a:gd name="adj" fmla="val 5977"/>
                </a:avLst>
              </a:prstGeom>
              <a:gradFill rotWithShape="1">
                <a:gsLst>
                  <a:gs pos="0">
                    <a:srgbClr val="003366"/>
                  </a:gs>
                  <a:gs pos="100000">
                    <a:schemeClr val="hlink"/>
                  </a:gs>
                </a:gsLst>
                <a:lin ang="5400000" scaled="1"/>
              </a:gradFill>
              <a:ln w="28575">
                <a:noFill/>
                <a:miter lim="800000"/>
                <a:headEnd/>
                <a:tailEnd/>
              </a:ln>
            </p:spPr>
            <p:txBody>
              <a:bodyPr wrap="none" lIns="91428" tIns="45714" rIns="91428" bIns="45714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HR</a:t>
                </a:r>
                <a:r>
                  <a:rPr lang="zh-CN" altLang="en-US" sz="14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人力资源</a:t>
                </a:r>
                <a:endParaRPr lang="en-US" altLang="ko-KR" sz="14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endParaRPr>
              </a:p>
            </p:txBody>
          </p:sp>
          <p:sp>
            <p:nvSpPr>
              <p:cNvPr id="104" name="AutoShape 43"/>
              <p:cNvSpPr>
                <a:spLocks noChangeArrowheads="1"/>
              </p:cNvSpPr>
              <p:nvPr/>
            </p:nvSpPr>
            <p:spPr bwMode="auto">
              <a:xfrm>
                <a:off x="720" y="1589"/>
                <a:ext cx="612" cy="347"/>
              </a:xfrm>
              <a:prstGeom prst="can">
                <a:avLst>
                  <a:gd name="adj" fmla="val 17611"/>
                </a:avLst>
              </a:prstGeom>
              <a:gradFill rotWithShape="1">
                <a:gsLst>
                  <a:gs pos="0">
                    <a:srgbClr val="002F47"/>
                  </a:gs>
                  <a:gs pos="5000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5" name="Rectangle 44"/>
              <p:cNvSpPr>
                <a:spLocks noChangeArrowheads="1"/>
              </p:cNvSpPr>
              <p:nvPr/>
            </p:nvSpPr>
            <p:spPr bwMode="auto">
              <a:xfrm>
                <a:off x="734" y="1654"/>
                <a:ext cx="606" cy="6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45714" rIns="0" bIns="45714">
                <a:spAutoFit/>
              </a:bodyPr>
              <a:lstStyle/>
              <a:p>
                <a:pPr marL="114300" indent="-114300" fontAlgn="base" latinLnBrk="0">
                  <a:lnSpc>
                    <a:spcPct val="100000"/>
                  </a:lnSpc>
                  <a:spcBef>
                    <a:spcPct val="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§"/>
                </a:pPr>
                <a:r>
                  <a:rPr lang="en-US" altLang="ko-KR" sz="10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Drawing</a:t>
                </a:r>
              </a:p>
              <a:p>
                <a:pPr marL="114300" indent="-114300" fontAlgn="base" latinLnBrk="0">
                  <a:lnSpc>
                    <a:spcPct val="100000"/>
                  </a:lnSpc>
                  <a:spcBef>
                    <a:spcPct val="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§"/>
                </a:pPr>
                <a:r>
                  <a:rPr lang="en-US" altLang="ko-KR" sz="10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Document</a:t>
                </a:r>
              </a:p>
              <a:p>
                <a:pPr marL="114300" indent="-114300" fontAlgn="base" latinLnBrk="0">
                  <a:lnSpc>
                    <a:spcPct val="100000"/>
                  </a:lnSpc>
                  <a:spcBef>
                    <a:spcPct val="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§"/>
                </a:pPr>
                <a:r>
                  <a:rPr lang="en-US" altLang="ko-KR" sz="10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Configuration</a:t>
                </a:r>
              </a:p>
              <a:p>
                <a:pPr marL="114300" indent="-114300" fontAlgn="base" latinLnBrk="0">
                  <a:lnSpc>
                    <a:spcPct val="100000"/>
                  </a:lnSpc>
                  <a:spcBef>
                    <a:spcPct val="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§"/>
                </a:pPr>
                <a:r>
                  <a:rPr lang="en-US" altLang="ko-KR" sz="1000" b="0">
                    <a:solidFill>
                      <a:schemeClr val="bg1"/>
                    </a:solidFill>
                    <a:latin typeface="Tahoma" pitchFamily="34" charset="0"/>
                    <a:ea typeface="HY견고딕" pitchFamily="18" charset="-127"/>
                  </a:rPr>
                  <a:t>ECM</a:t>
                </a:r>
              </a:p>
            </p:txBody>
          </p:sp>
          <p:sp>
            <p:nvSpPr>
              <p:cNvPr id="106" name="Rectangle 45"/>
              <p:cNvSpPr>
                <a:spLocks noChangeArrowheads="1"/>
              </p:cNvSpPr>
              <p:nvPr/>
            </p:nvSpPr>
            <p:spPr bwMode="auto">
              <a:xfrm>
                <a:off x="1572" y="1163"/>
                <a:ext cx="619" cy="183"/>
              </a:xfrm>
              <a:prstGeom prst="rect">
                <a:avLst/>
              </a:prstGeom>
              <a:solidFill>
                <a:srgbClr val="DDEEA8"/>
              </a:solidFill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lIns="35995" tIns="35995" rIns="35995" bIns="35995"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altLang="ko-KR" sz="1000" b="0" dirty="0">
                    <a:solidFill>
                      <a:schemeClr val="tx1"/>
                    </a:solidFill>
                    <a:latin typeface="Tahoma" pitchFamily="34" charset="0"/>
                    <a:ea typeface="HY견고딕" pitchFamily="18" charset="-127"/>
                  </a:rPr>
                  <a:t>Demand Forecast</a:t>
                </a:r>
              </a:p>
            </p:txBody>
          </p:sp>
        </p:grp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110" y="1046"/>
              <a:ext cx="513" cy="2914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40000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9050" algn="ctr">
              <a:solidFill>
                <a:srgbClr val="66903C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tx1">
                  <a:alpha val="50000"/>
                </a:schemeClr>
              </a:outerShdw>
            </a:effectLst>
          </p:spPr>
          <p:txBody>
            <a:bodyPr lIns="91428" tIns="0" rIns="91428" bIns="0"/>
            <a:lstStyle/>
            <a:p>
              <a:pPr algn="ctr" defTabSz="1381125" fontAlgn="base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Arial" charset="0"/>
                  <a:ea typeface="HY헤드라인M" pitchFamily="18" charset="-127"/>
                </a:rPr>
                <a:t>BPMS</a:t>
              </a:r>
            </a:p>
          </p:txBody>
        </p:sp>
        <p:sp>
          <p:nvSpPr>
            <p:cNvPr id="18" name="Rectangle 47"/>
            <p:cNvSpPr>
              <a:spLocks noChangeAspect="1" noChangeArrowheads="1"/>
            </p:cNvSpPr>
            <p:nvPr/>
          </p:nvSpPr>
          <p:spPr bwMode="auto">
            <a:xfrm>
              <a:off x="1705" y="2896"/>
              <a:ext cx="3079" cy="1059"/>
            </a:xfrm>
            <a:prstGeom prst="rect">
              <a:avLst/>
            </a:prstGeom>
            <a:gradFill rotWithShape="0">
              <a:gsLst>
                <a:gs pos="0">
                  <a:srgbClr val="63B167"/>
                </a:gs>
                <a:gs pos="50000">
                  <a:srgbClr val="AED7B0"/>
                </a:gs>
                <a:gs pos="100000">
                  <a:srgbClr val="63B167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63B167"/>
              </a:extrusionClr>
            </a:sp3d>
          </p:spPr>
          <p:txBody>
            <a:bodyPr wrap="none" lIns="91428" tIns="0" rIns="91428" bIns="0" anchor="ctr">
              <a:flatTx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zh-CN" altLang="en-US" sz="1400" b="0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683" y="2436"/>
              <a:ext cx="5340" cy="216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50000">
                  <a:schemeClr val="bg1"/>
                </a:gs>
                <a:gs pos="100000">
                  <a:srgbClr val="0000CC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lIns="91428" tIns="45714" rIns="91428" bIns="45714" anchor="ctr">
              <a:flatTx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800" b="0" dirty="0">
                  <a:solidFill>
                    <a:schemeClr val="tx1"/>
                  </a:solidFill>
                  <a:latin typeface="Arial" charset="0"/>
                  <a:ea typeface="HY견고딕" pitchFamily="18" charset="-127"/>
                </a:rPr>
                <a:t>EAI</a:t>
              </a:r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>
              <a:off x="2234" y="2655"/>
              <a:ext cx="0" cy="1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2280" y="2614"/>
              <a:ext cx="51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WIP</a:t>
              </a:r>
            </a:p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Work Plan </a:t>
              </a:r>
            </a:p>
          </p:txBody>
        </p:sp>
        <p:sp>
          <p:nvSpPr>
            <p:cNvPr id="22" name="Line 51"/>
            <p:cNvSpPr>
              <a:spLocks noChangeShapeType="1"/>
            </p:cNvSpPr>
            <p:nvPr/>
          </p:nvSpPr>
          <p:spPr bwMode="auto">
            <a:xfrm>
              <a:off x="3760" y="265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3804" y="2614"/>
              <a:ext cx="5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BOM</a:t>
              </a:r>
            </a:p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Work Actual</a:t>
              </a: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1770" y="3436"/>
              <a:ext cx="2946" cy="43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lIns="91428" tIns="45714" rIns="91428" bIns="45714">
              <a:flatTx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endParaRPr lang="zh-CN" altLang="en-US" sz="1000">
                <a:solidFill>
                  <a:schemeClr val="tx1"/>
                </a:solidFill>
                <a:latin typeface="Tahoma" pitchFamily="34" charset="0"/>
                <a:ea typeface="HY견고딕" pitchFamily="18" charset="-127"/>
              </a:endParaRPr>
            </a:p>
          </p:txBody>
        </p:sp>
        <p:sp>
          <p:nvSpPr>
            <p:cNvPr id="25" name="Text Box 54"/>
            <p:cNvSpPr txBox="1">
              <a:spLocks noChangeArrowheads="1"/>
            </p:cNvSpPr>
            <p:nvPr/>
          </p:nvSpPr>
          <p:spPr bwMode="auto">
            <a:xfrm>
              <a:off x="2545" y="2865"/>
              <a:ext cx="11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600" i="1">
                  <a:solidFill>
                    <a:schemeClr val="tx1"/>
                  </a:solidFill>
                  <a:latin typeface="Arial" pitchFamily="34" charset="0"/>
                  <a:ea typeface="(한)문화방송" pitchFamily="18" charset="-127"/>
                </a:rPr>
                <a:t>MES</a:t>
              </a:r>
            </a:p>
          </p:txBody>
        </p:sp>
        <p:sp>
          <p:nvSpPr>
            <p:cNvPr id="26" name="Text Box 55"/>
            <p:cNvSpPr txBox="1">
              <a:spLocks noChangeArrowheads="1"/>
            </p:cNvSpPr>
            <p:nvPr/>
          </p:nvSpPr>
          <p:spPr bwMode="auto">
            <a:xfrm>
              <a:off x="2635" y="3389"/>
              <a:ext cx="11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400" b="0" i="1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Automation</a:t>
              </a:r>
            </a:p>
          </p:txBody>
        </p:sp>
        <p:sp>
          <p:nvSpPr>
            <p:cNvPr id="27" name="AutoShape 56"/>
            <p:cNvSpPr>
              <a:spLocks noChangeArrowheads="1"/>
            </p:cNvSpPr>
            <p:nvPr/>
          </p:nvSpPr>
          <p:spPr bwMode="auto">
            <a:xfrm>
              <a:off x="1898" y="3583"/>
              <a:ext cx="489" cy="191"/>
            </a:xfrm>
            <a:prstGeom prst="bevel">
              <a:avLst>
                <a:gd name="adj" fmla="val 5977"/>
              </a:avLst>
            </a:prstGeom>
            <a:solidFill>
              <a:srgbClr val="0066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EQP</a:t>
              </a:r>
            </a:p>
          </p:txBody>
        </p:sp>
        <p:sp>
          <p:nvSpPr>
            <p:cNvPr id="28" name="AutoShape 57"/>
            <p:cNvSpPr>
              <a:spLocks noChangeArrowheads="1"/>
            </p:cNvSpPr>
            <p:nvPr/>
          </p:nvSpPr>
          <p:spPr bwMode="auto">
            <a:xfrm>
              <a:off x="2451" y="3583"/>
              <a:ext cx="492" cy="191"/>
            </a:xfrm>
            <a:prstGeom prst="bevel">
              <a:avLst>
                <a:gd name="adj" fmla="val 5977"/>
              </a:avLst>
            </a:prstGeom>
            <a:solidFill>
              <a:srgbClr val="0066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RFID</a:t>
              </a:r>
            </a:p>
          </p:txBody>
        </p:sp>
        <p:sp>
          <p:nvSpPr>
            <p:cNvPr id="29" name="AutoShape 58"/>
            <p:cNvSpPr>
              <a:spLocks noChangeArrowheads="1"/>
            </p:cNvSpPr>
            <p:nvPr/>
          </p:nvSpPr>
          <p:spPr bwMode="auto">
            <a:xfrm>
              <a:off x="3001" y="3583"/>
              <a:ext cx="490" cy="191"/>
            </a:xfrm>
            <a:prstGeom prst="bevel">
              <a:avLst>
                <a:gd name="adj" fmla="val 5977"/>
              </a:avLst>
            </a:prstGeom>
            <a:solidFill>
              <a:srgbClr val="0066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BCR</a:t>
              </a:r>
            </a:p>
          </p:txBody>
        </p:sp>
        <p:sp>
          <p:nvSpPr>
            <p:cNvPr id="30" name="AutoShape 59"/>
            <p:cNvSpPr>
              <a:spLocks noChangeArrowheads="1"/>
            </p:cNvSpPr>
            <p:nvPr/>
          </p:nvSpPr>
          <p:spPr bwMode="auto">
            <a:xfrm>
              <a:off x="4103" y="3583"/>
              <a:ext cx="489" cy="191"/>
            </a:xfrm>
            <a:prstGeom prst="bevel">
              <a:avLst>
                <a:gd name="adj" fmla="val 5977"/>
              </a:avLst>
            </a:prstGeom>
            <a:solidFill>
              <a:srgbClr val="0066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Etc.</a:t>
              </a:r>
            </a:p>
          </p:txBody>
        </p:sp>
        <p:sp>
          <p:nvSpPr>
            <p:cNvPr id="31" name="AutoShape 60"/>
            <p:cNvSpPr>
              <a:spLocks noChangeArrowheads="1"/>
            </p:cNvSpPr>
            <p:nvPr/>
          </p:nvSpPr>
          <p:spPr bwMode="auto">
            <a:xfrm>
              <a:off x="3553" y="3583"/>
              <a:ext cx="488" cy="191"/>
            </a:xfrm>
            <a:prstGeom prst="bevel">
              <a:avLst>
                <a:gd name="adj" fmla="val 5977"/>
              </a:avLst>
            </a:prstGeom>
            <a:solidFill>
              <a:srgbClr val="0066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GUI</a:t>
              </a:r>
            </a:p>
          </p:txBody>
        </p:sp>
        <p:sp>
          <p:nvSpPr>
            <p:cNvPr id="32" name="Line 61"/>
            <p:cNvSpPr>
              <a:spLocks noChangeShapeType="1"/>
            </p:cNvSpPr>
            <p:nvPr/>
          </p:nvSpPr>
          <p:spPr bwMode="auto">
            <a:xfrm>
              <a:off x="3087" y="3230"/>
              <a:ext cx="0" cy="19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33" name="AutoShape 62"/>
            <p:cNvSpPr>
              <a:spLocks noChangeArrowheads="1"/>
            </p:cNvSpPr>
            <p:nvPr/>
          </p:nvSpPr>
          <p:spPr bwMode="auto">
            <a:xfrm>
              <a:off x="1997" y="3032"/>
              <a:ext cx="502" cy="190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2877D6"/>
                </a:gs>
                <a:gs pos="50000">
                  <a:srgbClr val="003366"/>
                </a:gs>
                <a:gs pos="100000">
                  <a:srgbClr val="2877D6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WIP</a:t>
              </a:r>
            </a:p>
          </p:txBody>
        </p:sp>
        <p:sp>
          <p:nvSpPr>
            <p:cNvPr id="34" name="AutoShape 63"/>
            <p:cNvSpPr>
              <a:spLocks noChangeArrowheads="1"/>
            </p:cNvSpPr>
            <p:nvPr/>
          </p:nvSpPr>
          <p:spPr bwMode="auto">
            <a:xfrm>
              <a:off x="2555" y="3032"/>
              <a:ext cx="502" cy="190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2877D6"/>
                </a:gs>
                <a:gs pos="50000">
                  <a:srgbClr val="003366"/>
                </a:gs>
                <a:gs pos="100000">
                  <a:srgbClr val="2877D6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RAS</a:t>
              </a:r>
            </a:p>
          </p:txBody>
        </p:sp>
        <p:sp>
          <p:nvSpPr>
            <p:cNvPr id="35" name="AutoShape 64"/>
            <p:cNvSpPr>
              <a:spLocks noChangeArrowheads="1"/>
            </p:cNvSpPr>
            <p:nvPr/>
          </p:nvSpPr>
          <p:spPr bwMode="auto">
            <a:xfrm>
              <a:off x="3116" y="3032"/>
              <a:ext cx="501" cy="190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2877D6"/>
                </a:gs>
                <a:gs pos="50000">
                  <a:srgbClr val="003366"/>
                </a:gs>
                <a:gs pos="100000">
                  <a:srgbClr val="2877D6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FMB</a:t>
              </a:r>
            </a:p>
          </p:txBody>
        </p:sp>
        <p:sp>
          <p:nvSpPr>
            <p:cNvPr id="36" name="AutoShape 65"/>
            <p:cNvSpPr>
              <a:spLocks noChangeArrowheads="1"/>
            </p:cNvSpPr>
            <p:nvPr/>
          </p:nvSpPr>
          <p:spPr bwMode="auto">
            <a:xfrm>
              <a:off x="4258" y="3032"/>
              <a:ext cx="502" cy="190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2877D6"/>
                </a:gs>
                <a:gs pos="50000">
                  <a:srgbClr val="003366"/>
                </a:gs>
                <a:gs pos="100000">
                  <a:srgbClr val="2877D6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RBS</a:t>
              </a:r>
            </a:p>
          </p:txBody>
        </p:sp>
        <p:sp>
          <p:nvSpPr>
            <p:cNvPr id="37" name="AutoShape 66"/>
            <p:cNvSpPr>
              <a:spLocks noChangeArrowheads="1"/>
            </p:cNvSpPr>
            <p:nvPr/>
          </p:nvSpPr>
          <p:spPr bwMode="auto">
            <a:xfrm>
              <a:off x="3674" y="3032"/>
              <a:ext cx="503" cy="190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2877D6"/>
                </a:gs>
                <a:gs pos="50000">
                  <a:srgbClr val="003366"/>
                </a:gs>
                <a:gs pos="100000">
                  <a:srgbClr val="2877D6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BOM</a:t>
              </a:r>
            </a:p>
          </p:txBody>
        </p:sp>
        <p:sp>
          <p:nvSpPr>
            <p:cNvPr id="38" name="Text Box 67"/>
            <p:cNvSpPr txBox="1">
              <a:spLocks noChangeArrowheads="1"/>
            </p:cNvSpPr>
            <p:nvPr/>
          </p:nvSpPr>
          <p:spPr bwMode="auto">
            <a:xfrm>
              <a:off x="3152" y="3192"/>
              <a:ext cx="731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82550" indent="-82550" fontAlgn="base" latinLnBrk="0">
                <a:spcBef>
                  <a:spcPct val="0"/>
                </a:spcBef>
                <a:buClr>
                  <a:schemeClr val="bg1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2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Data interface</a:t>
              </a:r>
            </a:p>
          </p:txBody>
        </p:sp>
        <p:sp>
          <p:nvSpPr>
            <p:cNvPr id="39" name="AutoShape 68"/>
            <p:cNvSpPr>
              <a:spLocks noChangeArrowheads="1"/>
            </p:cNvSpPr>
            <p:nvPr/>
          </p:nvSpPr>
          <p:spPr bwMode="auto">
            <a:xfrm rot="-5400000">
              <a:off x="207" y="1295"/>
              <a:ext cx="446" cy="235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33FF">
                    <a:gamma/>
                    <a:shade val="46275"/>
                    <a:invGamma/>
                  </a:srgbClr>
                </a:gs>
                <a:gs pos="100000">
                  <a:srgbClr val="3333FF"/>
                </a:gs>
              </a:gsLst>
              <a:path path="rect">
                <a:fillToRect l="50000" t="50000" r="50000" b="50000"/>
              </a:path>
            </a:gra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Enterprise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Manager</a:t>
              </a:r>
            </a:p>
          </p:txBody>
        </p:sp>
        <p:sp>
          <p:nvSpPr>
            <p:cNvPr id="40" name="AutoShape 69"/>
            <p:cNvSpPr>
              <a:spLocks noChangeArrowheads="1"/>
            </p:cNvSpPr>
            <p:nvPr/>
          </p:nvSpPr>
          <p:spPr bwMode="auto">
            <a:xfrm rot="-5400000">
              <a:off x="214" y="1767"/>
              <a:ext cx="432" cy="235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33FF">
                    <a:gamma/>
                    <a:shade val="46275"/>
                    <a:invGamma/>
                  </a:srgbClr>
                </a:gs>
                <a:gs pos="100000">
                  <a:srgbClr val="3333FF"/>
                </a:gs>
              </a:gsLst>
              <a:path path="rect">
                <a:fillToRect l="50000" t="50000" r="50000" b="50000"/>
              </a:path>
            </a:gra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Process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Modeler</a:t>
              </a:r>
            </a:p>
          </p:txBody>
        </p:sp>
        <p:sp>
          <p:nvSpPr>
            <p:cNvPr id="41" name="AutoShape 70"/>
            <p:cNvSpPr>
              <a:spLocks noChangeArrowheads="1"/>
            </p:cNvSpPr>
            <p:nvPr/>
          </p:nvSpPr>
          <p:spPr bwMode="auto">
            <a:xfrm rot="-5400000">
              <a:off x="216" y="2224"/>
              <a:ext cx="427" cy="235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33FF">
                    <a:gamma/>
                    <a:shade val="46275"/>
                    <a:invGamma/>
                  </a:srgbClr>
                </a:gs>
                <a:gs pos="100000">
                  <a:srgbClr val="3333FF"/>
                </a:gs>
              </a:gsLst>
              <a:path path="rect">
                <a:fillToRect l="50000" t="50000" r="50000" b="50000"/>
              </a:path>
            </a:gra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BPMS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Server</a:t>
              </a:r>
            </a:p>
          </p:txBody>
        </p:sp>
        <p:sp>
          <p:nvSpPr>
            <p:cNvPr id="42" name="AutoShape 71"/>
            <p:cNvSpPr>
              <a:spLocks noChangeArrowheads="1"/>
            </p:cNvSpPr>
            <p:nvPr/>
          </p:nvSpPr>
          <p:spPr bwMode="auto">
            <a:xfrm rot="-5400000">
              <a:off x="214" y="2680"/>
              <a:ext cx="432" cy="235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33FF">
                    <a:gamma/>
                    <a:shade val="46275"/>
                    <a:invGamma/>
                  </a:srgbClr>
                </a:gs>
                <a:gs pos="100000">
                  <a:srgbClr val="3333FF"/>
                </a:gs>
              </a:gsLst>
              <a:path path="rect">
                <a:fillToRect l="50000" t="50000" r="50000" b="50000"/>
              </a:path>
            </a:gra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Process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Portal</a:t>
              </a:r>
            </a:p>
          </p:txBody>
        </p:sp>
        <p:sp>
          <p:nvSpPr>
            <p:cNvPr id="43" name="AutoShape 72"/>
            <p:cNvSpPr>
              <a:spLocks noChangeArrowheads="1"/>
            </p:cNvSpPr>
            <p:nvPr/>
          </p:nvSpPr>
          <p:spPr bwMode="auto">
            <a:xfrm rot="-5400000">
              <a:off x="214" y="3144"/>
              <a:ext cx="432" cy="235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33FF">
                    <a:gamma/>
                    <a:shade val="46275"/>
                    <a:invGamma/>
                  </a:srgbClr>
                </a:gs>
                <a:gs pos="100000">
                  <a:srgbClr val="3333FF"/>
                </a:gs>
              </a:gsLst>
              <a:path path="rect">
                <a:fillToRect l="50000" t="50000" r="50000" b="50000"/>
              </a:path>
            </a:gra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Process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Analyzer</a:t>
              </a:r>
            </a:p>
          </p:txBody>
        </p:sp>
        <p:sp>
          <p:nvSpPr>
            <p:cNvPr id="44" name="AutoShape 73"/>
            <p:cNvSpPr>
              <a:spLocks noChangeArrowheads="1"/>
            </p:cNvSpPr>
            <p:nvPr/>
          </p:nvSpPr>
          <p:spPr bwMode="auto">
            <a:xfrm rot="-5400000">
              <a:off x="216" y="3599"/>
              <a:ext cx="427" cy="235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33FF">
                    <a:gamma/>
                    <a:shade val="46275"/>
                    <a:invGamma/>
                  </a:srgbClr>
                </a:gs>
                <a:gs pos="100000">
                  <a:srgbClr val="3333FF"/>
                </a:gs>
              </a:gsLst>
              <a:path path="rect">
                <a:fillToRect l="50000" t="50000" r="50000" b="50000"/>
              </a:path>
            </a:gra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Process</a:t>
              </a: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Tahoma" pitchFamily="34" charset="0"/>
                  <a:ea typeface="HY울릉도L" pitchFamily="18" charset="-127"/>
                </a:rPr>
                <a:t>Optimizer</a:t>
              </a:r>
            </a:p>
          </p:txBody>
        </p:sp>
        <p:sp>
          <p:nvSpPr>
            <p:cNvPr id="45" name="AutoShape 74"/>
            <p:cNvSpPr>
              <a:spLocks noChangeArrowheads="1"/>
            </p:cNvSpPr>
            <p:nvPr/>
          </p:nvSpPr>
          <p:spPr bwMode="auto">
            <a:xfrm rot="-5400000">
              <a:off x="-22" y="1519"/>
              <a:ext cx="475" cy="156"/>
            </a:xfrm>
            <a:prstGeom prst="bevel">
              <a:avLst>
                <a:gd name="adj" fmla="val 5977"/>
              </a:avLst>
            </a:prstGeom>
            <a:solidFill>
              <a:srgbClr val="0099FF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2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HY견고딕" pitchFamily="18" charset="-127"/>
                </a:rPr>
                <a:t>Organization</a:t>
              </a:r>
            </a:p>
          </p:txBody>
        </p:sp>
        <p:sp>
          <p:nvSpPr>
            <p:cNvPr id="46" name="AutoShape 75"/>
            <p:cNvSpPr>
              <a:spLocks noChangeArrowheads="1"/>
            </p:cNvSpPr>
            <p:nvPr/>
          </p:nvSpPr>
          <p:spPr bwMode="auto">
            <a:xfrm rot="-5400000">
              <a:off x="-13" y="2164"/>
              <a:ext cx="475" cy="157"/>
            </a:xfrm>
            <a:prstGeom prst="bevel">
              <a:avLst>
                <a:gd name="adj" fmla="val 5977"/>
              </a:avLst>
            </a:prstGeom>
            <a:solidFill>
              <a:srgbClr val="0099FF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2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HY견고딕" pitchFamily="18" charset="-127"/>
                </a:rPr>
                <a:t>Role</a:t>
              </a:r>
            </a:p>
          </p:txBody>
        </p:sp>
        <p:sp>
          <p:nvSpPr>
            <p:cNvPr id="47" name="AutoShape 76"/>
            <p:cNvSpPr>
              <a:spLocks noChangeArrowheads="1"/>
            </p:cNvSpPr>
            <p:nvPr/>
          </p:nvSpPr>
          <p:spPr bwMode="auto">
            <a:xfrm rot="-5400000">
              <a:off x="-13" y="2805"/>
              <a:ext cx="475" cy="157"/>
            </a:xfrm>
            <a:prstGeom prst="bevel">
              <a:avLst>
                <a:gd name="adj" fmla="val 5977"/>
              </a:avLst>
            </a:prstGeom>
            <a:solidFill>
              <a:srgbClr val="0099FF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2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HY견고딕" pitchFamily="18" charset="-127"/>
                </a:rPr>
                <a:t>Task</a:t>
              </a:r>
            </a:p>
          </p:txBody>
        </p:sp>
        <p:sp>
          <p:nvSpPr>
            <p:cNvPr id="48" name="AutoShape 77"/>
            <p:cNvSpPr>
              <a:spLocks noChangeArrowheads="1"/>
            </p:cNvSpPr>
            <p:nvPr/>
          </p:nvSpPr>
          <p:spPr bwMode="auto">
            <a:xfrm rot="-5400000">
              <a:off x="-13" y="3446"/>
              <a:ext cx="475" cy="157"/>
            </a:xfrm>
            <a:prstGeom prst="bevel">
              <a:avLst>
                <a:gd name="adj" fmla="val 5977"/>
              </a:avLst>
            </a:prstGeom>
            <a:solidFill>
              <a:srgbClr val="0099FF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2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HY견고딕" pitchFamily="18" charset="-127"/>
                </a:rPr>
                <a:t>Procedure</a:t>
              </a:r>
            </a:p>
          </p:txBody>
        </p:sp>
        <p:sp>
          <p:nvSpPr>
            <p:cNvPr id="49" name="AutoShape 78"/>
            <p:cNvSpPr>
              <a:spLocks noChangeArrowheads="1"/>
            </p:cNvSpPr>
            <p:nvPr/>
          </p:nvSpPr>
          <p:spPr bwMode="auto">
            <a:xfrm>
              <a:off x="1557" y="2451"/>
              <a:ext cx="633" cy="172"/>
            </a:xfrm>
            <a:prstGeom prst="bevel">
              <a:avLst>
                <a:gd name="adj" fmla="val 5977"/>
              </a:avLst>
            </a:prstGeom>
            <a:solidFill>
              <a:srgbClr val="3333FF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ahoma" pitchFamily="34" charset="0"/>
                  <a:ea typeface="HY울릉도L" pitchFamily="18" charset="-127"/>
                </a:rPr>
                <a:t>Workflow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ahoma" pitchFamily="34" charset="0"/>
                  <a:ea typeface="HY울릉도L" pitchFamily="18" charset="-127"/>
                </a:rPr>
                <a:t>Designer</a:t>
              </a:r>
            </a:p>
          </p:txBody>
        </p:sp>
        <p:sp>
          <p:nvSpPr>
            <p:cNvPr id="50" name="AutoShape 79"/>
            <p:cNvSpPr>
              <a:spLocks noChangeArrowheads="1"/>
            </p:cNvSpPr>
            <p:nvPr/>
          </p:nvSpPr>
          <p:spPr bwMode="auto">
            <a:xfrm>
              <a:off x="2275" y="2451"/>
              <a:ext cx="628" cy="172"/>
            </a:xfrm>
            <a:prstGeom prst="bevel">
              <a:avLst>
                <a:gd name="adj" fmla="val 5977"/>
              </a:avLst>
            </a:prstGeom>
            <a:solidFill>
              <a:srgbClr val="3333FF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Tahoma" pitchFamily="34" charset="0"/>
                  <a:ea typeface="HY울릉도L" pitchFamily="18" charset="-127"/>
                </a:rPr>
                <a:t>X-Generator</a:t>
              </a:r>
            </a:p>
          </p:txBody>
        </p:sp>
        <p:sp>
          <p:nvSpPr>
            <p:cNvPr id="51" name="AutoShape 80"/>
            <p:cNvSpPr>
              <a:spLocks noChangeArrowheads="1"/>
            </p:cNvSpPr>
            <p:nvPr/>
          </p:nvSpPr>
          <p:spPr bwMode="auto">
            <a:xfrm>
              <a:off x="3842" y="2451"/>
              <a:ext cx="630" cy="172"/>
            </a:xfrm>
            <a:prstGeom prst="bevel">
              <a:avLst>
                <a:gd name="adj" fmla="val 5977"/>
              </a:avLst>
            </a:prstGeom>
            <a:solidFill>
              <a:srgbClr val="3333FF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ahoma" pitchFamily="34" charset="0"/>
                  <a:ea typeface="HY울릉도L" pitchFamily="18" charset="-127"/>
                </a:rPr>
                <a:t>Enterprise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ahoma" pitchFamily="34" charset="0"/>
                  <a:ea typeface="HY울릉도L" pitchFamily="18" charset="-127"/>
                </a:rPr>
                <a:t>Manager</a:t>
              </a:r>
            </a:p>
          </p:txBody>
        </p:sp>
        <p:sp>
          <p:nvSpPr>
            <p:cNvPr id="52" name="AutoShape 81"/>
            <p:cNvSpPr>
              <a:spLocks noChangeArrowheads="1"/>
            </p:cNvSpPr>
            <p:nvPr/>
          </p:nvSpPr>
          <p:spPr bwMode="auto">
            <a:xfrm>
              <a:off x="4560" y="2451"/>
              <a:ext cx="631" cy="172"/>
            </a:xfrm>
            <a:prstGeom prst="bevel">
              <a:avLst>
                <a:gd name="adj" fmla="val 5977"/>
              </a:avLst>
            </a:prstGeom>
            <a:solidFill>
              <a:srgbClr val="3333FF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Tahoma" pitchFamily="34" charset="0"/>
                  <a:ea typeface="HY울릉도L" pitchFamily="18" charset="-127"/>
                </a:rPr>
                <a:t>Bridge Dev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Tahoma" pitchFamily="34" charset="0"/>
                  <a:ea typeface="HY울릉도L" pitchFamily="18" charset="-127"/>
                </a:rPr>
                <a:t>Tool-kit</a:t>
              </a:r>
            </a:p>
          </p:txBody>
        </p:sp>
        <p:sp>
          <p:nvSpPr>
            <p:cNvPr id="53" name="AutoShape 82"/>
            <p:cNvSpPr>
              <a:spLocks noChangeArrowheads="1"/>
            </p:cNvSpPr>
            <p:nvPr/>
          </p:nvSpPr>
          <p:spPr bwMode="auto">
            <a:xfrm>
              <a:off x="5233" y="2451"/>
              <a:ext cx="628" cy="172"/>
            </a:xfrm>
            <a:prstGeom prst="bevel">
              <a:avLst>
                <a:gd name="adj" fmla="val 5977"/>
              </a:avLst>
            </a:prstGeom>
            <a:solidFill>
              <a:srgbClr val="3333FF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ahoma" pitchFamily="34" charset="0"/>
                  <a:ea typeface="HY울릉도L" pitchFamily="18" charset="-127"/>
                </a:rPr>
                <a:t>Web-based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Tahoma" pitchFamily="34" charset="0"/>
                  <a:ea typeface="HY울릉도L" pitchFamily="18" charset="-127"/>
                </a:rPr>
                <a:t>Manager</a:t>
              </a:r>
            </a:p>
          </p:txBody>
        </p:sp>
        <p:sp>
          <p:nvSpPr>
            <p:cNvPr id="54" name="Rectangle 83"/>
            <p:cNvSpPr>
              <a:spLocks noChangeAspect="1" noChangeArrowheads="1"/>
            </p:cNvSpPr>
            <p:nvPr/>
          </p:nvSpPr>
          <p:spPr bwMode="auto">
            <a:xfrm>
              <a:off x="5103" y="2940"/>
              <a:ext cx="1009" cy="1015"/>
            </a:xfrm>
            <a:prstGeom prst="rect">
              <a:avLst/>
            </a:prstGeom>
            <a:gradFill rotWithShape="1">
              <a:gsLst>
                <a:gs pos="0">
                  <a:srgbClr val="CC99FF"/>
                </a:gs>
                <a:gs pos="50000">
                  <a:srgbClr val="E5CAFF"/>
                </a:gs>
                <a:gs pos="100000">
                  <a:srgbClr val="CC99FF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 wrap="none" lIns="91428" tIns="0" rIns="91428" bIns="0" anchor="ctr">
              <a:flatTx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zh-CN" altLang="en-US" sz="1400" b="0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55" name="AutoShape 84"/>
            <p:cNvSpPr>
              <a:spLocks noChangeArrowheads="1"/>
            </p:cNvSpPr>
            <p:nvPr/>
          </p:nvSpPr>
          <p:spPr bwMode="auto">
            <a:xfrm>
              <a:off x="5153" y="3610"/>
              <a:ext cx="897" cy="194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003366"/>
                </a:gs>
                <a:gs pos="100000">
                  <a:srgbClr val="3399FF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Test Automation</a:t>
              </a:r>
            </a:p>
          </p:txBody>
        </p:sp>
        <p:sp>
          <p:nvSpPr>
            <p:cNvPr id="56" name="AutoShape 85"/>
            <p:cNvSpPr>
              <a:spLocks noChangeArrowheads="1"/>
            </p:cNvSpPr>
            <p:nvPr/>
          </p:nvSpPr>
          <p:spPr bwMode="auto">
            <a:xfrm>
              <a:off x="5153" y="3416"/>
              <a:ext cx="897" cy="173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003366"/>
                </a:gs>
                <a:gs pos="100000">
                  <a:srgbClr val="3399FF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Defect Management</a:t>
              </a:r>
            </a:p>
          </p:txBody>
        </p:sp>
        <p:sp>
          <p:nvSpPr>
            <p:cNvPr id="57" name="AutoShape 86"/>
            <p:cNvSpPr>
              <a:spLocks noChangeArrowheads="1"/>
            </p:cNvSpPr>
            <p:nvPr/>
          </p:nvSpPr>
          <p:spPr bwMode="auto">
            <a:xfrm>
              <a:off x="5153" y="3199"/>
              <a:ext cx="897" cy="174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003366"/>
                </a:gs>
                <a:gs pos="100000">
                  <a:srgbClr val="3399FF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Yield Analysis</a:t>
              </a:r>
            </a:p>
          </p:txBody>
        </p:sp>
        <p:sp>
          <p:nvSpPr>
            <p:cNvPr id="58" name="Text Box 87"/>
            <p:cNvSpPr txBox="1">
              <a:spLocks noChangeArrowheads="1"/>
            </p:cNvSpPr>
            <p:nvPr/>
          </p:nvSpPr>
          <p:spPr bwMode="auto">
            <a:xfrm>
              <a:off x="5058" y="2933"/>
              <a:ext cx="11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600" i="1">
                  <a:solidFill>
                    <a:schemeClr val="tx1"/>
                  </a:solidFill>
                  <a:latin typeface="Arial" pitchFamily="34" charset="0"/>
                  <a:ea typeface="(한)문화방송" pitchFamily="18" charset="-127"/>
                </a:rPr>
                <a:t>QMS/YMS</a:t>
              </a:r>
            </a:p>
          </p:txBody>
        </p: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5311" y="2678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>
              <a:off x="5355" y="2637"/>
              <a:ext cx="58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Work Actual</a:t>
              </a:r>
            </a:p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Yield/Quality</a:t>
              </a:r>
            </a:p>
          </p:txBody>
        </p:sp>
        <p:sp>
          <p:nvSpPr>
            <p:cNvPr id="61" name="Line 90"/>
            <p:cNvSpPr>
              <a:spLocks noChangeShapeType="1"/>
            </p:cNvSpPr>
            <p:nvPr/>
          </p:nvSpPr>
          <p:spPr bwMode="auto">
            <a:xfrm>
              <a:off x="4853" y="3566"/>
              <a:ext cx="247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 anchor="ctr"/>
            <a:lstStyle/>
            <a:p>
              <a:endParaRPr lang="ja-JP" altLang="en-US"/>
            </a:p>
          </p:txBody>
        </p:sp>
        <p:sp>
          <p:nvSpPr>
            <p:cNvPr id="62" name="Line 91"/>
            <p:cNvSpPr>
              <a:spLocks noChangeShapeType="1"/>
            </p:cNvSpPr>
            <p:nvPr/>
          </p:nvSpPr>
          <p:spPr bwMode="auto">
            <a:xfrm>
              <a:off x="4853" y="3113"/>
              <a:ext cx="247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 anchor="ctr"/>
            <a:lstStyle/>
            <a:p>
              <a:endParaRPr lang="ja-JP" altLang="en-US"/>
            </a:p>
          </p:txBody>
        </p:sp>
        <p:sp>
          <p:nvSpPr>
            <p:cNvPr id="63" name="Text Box 92"/>
            <p:cNvSpPr txBox="1">
              <a:spLocks noChangeArrowheads="1"/>
            </p:cNvSpPr>
            <p:nvPr/>
          </p:nvSpPr>
          <p:spPr bwMode="auto">
            <a:xfrm>
              <a:off x="4784" y="3177"/>
              <a:ext cx="38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Product</a:t>
              </a:r>
            </a:p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LOT</a:t>
              </a:r>
            </a:p>
          </p:txBody>
        </p:sp>
        <p:sp>
          <p:nvSpPr>
            <p:cNvPr id="64" name="Text Box 93"/>
            <p:cNvSpPr txBox="1">
              <a:spLocks noChangeArrowheads="1"/>
            </p:cNvSpPr>
            <p:nvPr/>
          </p:nvSpPr>
          <p:spPr bwMode="auto">
            <a:xfrm>
              <a:off x="4784" y="3609"/>
              <a:ext cx="388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Quality </a:t>
              </a:r>
            </a:p>
          </p:txBody>
        </p:sp>
        <p:sp>
          <p:nvSpPr>
            <p:cNvPr id="65" name="Rectangle 94"/>
            <p:cNvSpPr>
              <a:spLocks noChangeAspect="1" noChangeArrowheads="1"/>
            </p:cNvSpPr>
            <p:nvPr/>
          </p:nvSpPr>
          <p:spPr bwMode="auto">
            <a:xfrm>
              <a:off x="686" y="2926"/>
              <a:ext cx="927" cy="1009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lIns="91428" tIns="0" rIns="91428" bIns="0" anchor="ctr">
              <a:flatTx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endParaRPr lang="zh-CN" altLang="en-US" sz="1400" b="0">
                <a:solidFill>
                  <a:schemeClr val="tx1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66" name="AutoShape 95"/>
            <p:cNvSpPr>
              <a:spLocks noChangeArrowheads="1"/>
            </p:cNvSpPr>
            <p:nvPr/>
          </p:nvSpPr>
          <p:spPr bwMode="auto">
            <a:xfrm>
              <a:off x="788" y="3510"/>
              <a:ext cx="679" cy="194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003366"/>
                </a:gs>
                <a:gs pos="100000">
                  <a:srgbClr val="3399FF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Work Order</a:t>
              </a:r>
            </a:p>
          </p:txBody>
        </p:sp>
        <p:sp>
          <p:nvSpPr>
            <p:cNvPr id="67" name="AutoShape 96"/>
            <p:cNvSpPr>
              <a:spLocks noChangeArrowheads="1"/>
            </p:cNvSpPr>
            <p:nvPr/>
          </p:nvSpPr>
          <p:spPr bwMode="auto">
            <a:xfrm>
              <a:off x="788" y="3308"/>
              <a:ext cx="679" cy="173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003366"/>
                </a:gs>
                <a:gs pos="100000">
                  <a:srgbClr val="3399FF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Material</a:t>
              </a:r>
            </a:p>
          </p:txBody>
        </p:sp>
        <p:sp>
          <p:nvSpPr>
            <p:cNvPr id="68" name="AutoShape 97"/>
            <p:cNvSpPr>
              <a:spLocks noChangeArrowheads="1"/>
            </p:cNvSpPr>
            <p:nvPr/>
          </p:nvSpPr>
          <p:spPr bwMode="auto">
            <a:xfrm>
              <a:off x="788" y="3092"/>
              <a:ext cx="679" cy="173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003366"/>
                </a:gs>
                <a:gs pos="100000">
                  <a:srgbClr val="3399FF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Utility</a:t>
              </a:r>
              <a:r>
                <a:rPr lang="zh-CN" altLang="en-US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实用性</a:t>
              </a:r>
              <a:endParaRPr lang="en-US" altLang="ko-KR" sz="1200" b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endParaRPr>
            </a:p>
          </p:txBody>
        </p:sp>
        <p:sp>
          <p:nvSpPr>
            <p:cNvPr id="69" name="Text Box 98"/>
            <p:cNvSpPr txBox="1">
              <a:spLocks noChangeArrowheads="1"/>
            </p:cNvSpPr>
            <p:nvPr/>
          </p:nvSpPr>
          <p:spPr bwMode="auto">
            <a:xfrm>
              <a:off x="641" y="2918"/>
              <a:ext cx="10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600" i="1">
                  <a:solidFill>
                    <a:schemeClr val="tx1"/>
                  </a:solidFill>
                  <a:latin typeface="Arial" pitchFamily="34" charset="0"/>
                  <a:ea typeface="(한)문화방송" pitchFamily="18" charset="-127"/>
                </a:rPr>
                <a:t>EAM</a:t>
              </a:r>
            </a:p>
          </p:txBody>
        </p:sp>
        <p:sp>
          <p:nvSpPr>
            <p:cNvPr id="70" name="AutoShape 99"/>
            <p:cNvSpPr>
              <a:spLocks noChangeArrowheads="1"/>
            </p:cNvSpPr>
            <p:nvPr/>
          </p:nvSpPr>
          <p:spPr bwMode="auto">
            <a:xfrm>
              <a:off x="788" y="3733"/>
              <a:ext cx="679" cy="194"/>
            </a:xfrm>
            <a:prstGeom prst="bevel">
              <a:avLst>
                <a:gd name="adj" fmla="val 597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003366"/>
                </a:gs>
                <a:gs pos="100000">
                  <a:srgbClr val="3399FF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PM</a:t>
              </a:r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>
              <a:off x="878" y="2676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tIns="82800" anchor="ctr"/>
            <a:lstStyle/>
            <a:p>
              <a:endParaRPr lang="ja-JP" altLang="en-US"/>
            </a:p>
          </p:txBody>
        </p:sp>
        <p:sp>
          <p:nvSpPr>
            <p:cNvPr id="72" name="Text Box 101"/>
            <p:cNvSpPr txBox="1">
              <a:spLocks noChangeArrowheads="1"/>
            </p:cNvSpPr>
            <p:nvPr/>
          </p:nvSpPr>
          <p:spPr bwMode="auto">
            <a:xfrm>
              <a:off x="928" y="2616"/>
              <a:ext cx="54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45714" rIns="0" bIns="45714">
              <a:spAutoFit/>
            </a:bodyPr>
            <a:lstStyle/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Work Order</a:t>
              </a:r>
            </a:p>
            <a:p>
              <a:pPr marL="114300" indent="-114300" fontAlgn="base" latinLnBrk="0">
                <a:lnSpc>
                  <a:spcPct val="100000"/>
                </a:lnSpc>
                <a:spcBef>
                  <a:spcPct val="0"/>
                </a:spcBef>
                <a:buClr>
                  <a:srgbClr val="FFCC00"/>
                </a:buClr>
                <a:buSzPct val="95000"/>
                <a:buFont typeface="Wingdings" pitchFamily="2" charset="2"/>
                <a:buChar char="§"/>
              </a:pPr>
              <a:r>
                <a:rPr lang="en-US" altLang="ko-KR" sz="1000" b="0">
                  <a:solidFill>
                    <a:schemeClr val="tx1"/>
                  </a:solidFill>
                  <a:latin typeface="Tahoma" pitchFamily="34" charset="0"/>
                  <a:ea typeface="HY견고딕" pitchFamily="18" charset="-127"/>
                </a:rPr>
                <a:t>Utility</a:t>
              </a:r>
            </a:p>
          </p:txBody>
        </p:sp>
        <p:sp>
          <p:nvSpPr>
            <p:cNvPr id="73" name="Line 102"/>
            <p:cNvSpPr>
              <a:spLocks noChangeShapeType="1"/>
            </p:cNvSpPr>
            <p:nvPr/>
          </p:nvSpPr>
          <p:spPr bwMode="auto">
            <a:xfrm>
              <a:off x="1510" y="3220"/>
              <a:ext cx="292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Line 103"/>
            <p:cNvSpPr>
              <a:spLocks noChangeShapeType="1"/>
            </p:cNvSpPr>
            <p:nvPr/>
          </p:nvSpPr>
          <p:spPr bwMode="auto">
            <a:xfrm>
              <a:off x="1510" y="3653"/>
              <a:ext cx="243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Rectangle 104"/>
            <p:cNvSpPr>
              <a:spLocks noChangeArrowheads="1"/>
            </p:cNvSpPr>
            <p:nvPr/>
          </p:nvSpPr>
          <p:spPr bwMode="auto">
            <a:xfrm>
              <a:off x="665" y="1055"/>
              <a:ext cx="5445" cy="111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MES</a:t>
            </a:r>
            <a:r>
              <a:rPr lang="zh-CN" altLang="en-US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系统的常用术语</a:t>
            </a:r>
            <a:endParaRPr lang="zh-CN" altLang="en-US" dirty="0">
              <a:solidFill>
                <a:srgbClr val="0070C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7467600" cy="4525963"/>
          </a:xfrm>
        </p:spPr>
        <p:txBody>
          <a:bodyPr>
            <a:normAutofit fontScale="92500"/>
          </a:bodyPr>
          <a:lstStyle/>
          <a:p>
            <a:pPr marL="609600" indent="-609600">
              <a:buNone/>
            </a:pPr>
            <a:r>
              <a:rPr lang="en-US" altLang="zh-TW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一、</a:t>
            </a:r>
            <a:r>
              <a:rPr lang="en-US" altLang="zh-TW" sz="2400" dirty="0" smtClean="0">
                <a:latin typeface="隶书" pitchFamily="49" charset="-122"/>
                <a:ea typeface="隶书" pitchFamily="49" charset="-122"/>
              </a:rPr>
              <a:t> WO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工单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）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 sz="2400" dirty="0" smtClean="0">
                <a:latin typeface="隶书" pitchFamily="49" charset="-122"/>
                <a:ea typeface="隶书" pitchFamily="49" charset="-122"/>
              </a:rPr>
              <a:t>        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简言之就是计划的生产任务</a:t>
            </a:r>
            <a:endParaRPr lang="zh-TW" altLang="en-US" sz="24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二、</a:t>
            </a:r>
            <a:r>
              <a:rPr lang="en-US" altLang="zh-TW" sz="2400" dirty="0" smtClean="0">
                <a:latin typeface="隶书" pitchFamily="49" charset="-122"/>
                <a:ea typeface="隶书" pitchFamily="49" charset="-122"/>
              </a:rPr>
              <a:t>Routing: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途程</a:t>
            </a:r>
            <a:endParaRPr lang="en-US" altLang="zh-TW" sz="24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       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所有工序的一个有序集合</a:t>
            </a:r>
            <a:endParaRPr lang="en-US" altLang="zh-CN" sz="2400" dirty="0" smtClean="0">
              <a:latin typeface="隶书" pitchFamily="49" charset="-122"/>
              <a:ea typeface="隶书" pitchFamily="49" charset="-122"/>
            </a:endParaRPr>
          </a:p>
          <a:p>
            <a:pPr marL="457200" indent="-457200" latinLnBrk="1">
              <a:lnSpc>
                <a:spcPct val="130000"/>
              </a:lnSpc>
              <a:buNone/>
            </a:pPr>
            <a:r>
              <a:rPr kumimoji="1" lang="zh-CN" altLang="en-US" sz="2400" dirty="0" smtClean="0">
                <a:latin typeface="隶书" pitchFamily="49" charset="-122"/>
                <a:ea typeface="隶书" pitchFamily="49" charset="-122"/>
              </a:rPr>
              <a:t>三、工序</a:t>
            </a:r>
            <a:r>
              <a:rPr kumimoji="1" lang="en-US" altLang="ko-KR" sz="2400" dirty="0" smtClean="0">
                <a:latin typeface="隶书" pitchFamily="49" charset="-122"/>
                <a:ea typeface="隶书" pitchFamily="49" charset="-122"/>
              </a:rPr>
              <a:t>(Operation) :</a:t>
            </a:r>
          </a:p>
          <a:p>
            <a:pPr marL="457200" indent="-457200" latinLnBrk="1">
              <a:lnSpc>
                <a:spcPct val="130000"/>
              </a:lnSpc>
              <a:buNone/>
            </a:pPr>
            <a:r>
              <a:rPr kumimoji="1" lang="en-US" altLang="zh-CN" sz="24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kumimoji="1" lang="zh-CN" altLang="en-US" sz="2400" dirty="0" smtClean="0">
                <a:latin typeface="隶书" pitchFamily="49" charset="-122"/>
                <a:ea typeface="隶书" pitchFamily="49" charset="-122"/>
              </a:rPr>
              <a:t>在</a:t>
            </a:r>
            <a:r>
              <a:rPr kumimoji="1" lang="en-US" altLang="ko-KR" sz="2400" dirty="0" smtClean="0">
                <a:latin typeface="隶书" pitchFamily="49" charset="-122"/>
                <a:ea typeface="隶书" pitchFamily="49" charset="-122"/>
              </a:rPr>
              <a:t>MES</a:t>
            </a:r>
            <a:r>
              <a:rPr kumimoji="1" lang="zh-CN" altLang="en-US" sz="2400" dirty="0" smtClean="0">
                <a:latin typeface="隶书" pitchFamily="49" charset="-122"/>
                <a:ea typeface="隶书" pitchFamily="49" charset="-122"/>
              </a:rPr>
              <a:t>管理生产产品的阶段中最小的工作单位。按每工序分配设备。</a:t>
            </a:r>
            <a:endParaRPr kumimoji="1" lang="en-US" altLang="zh-CN" sz="2400" dirty="0" smtClean="0">
              <a:latin typeface="隶书" pitchFamily="49" charset="-122"/>
              <a:ea typeface="隶书" pitchFamily="49" charset="-122"/>
            </a:endParaRPr>
          </a:p>
          <a:p>
            <a:pPr marL="457200" indent="-457200" latinLnBrk="1">
              <a:lnSpc>
                <a:spcPct val="130000"/>
              </a:lnSpc>
              <a:buNone/>
            </a:pPr>
            <a:r>
              <a:rPr kumimoji="1" lang="zh-CN" altLang="en-US" sz="2400" dirty="0" smtClean="0">
                <a:latin typeface="隶书" pitchFamily="49" charset="-122"/>
                <a:ea typeface="隶书" pitchFamily="49" charset="-122"/>
              </a:rPr>
              <a:t>四、</a:t>
            </a:r>
            <a:r>
              <a:rPr kumimoji="1" lang="en-US" altLang="ko-KR" sz="2400" dirty="0" smtClean="0">
                <a:latin typeface="隶书" pitchFamily="49" charset="-122"/>
                <a:ea typeface="隶书" pitchFamily="49" charset="-122"/>
              </a:rPr>
              <a:t>Flow</a:t>
            </a:r>
            <a:r>
              <a:rPr kumimoji="1" lang="zh-CN" altLang="en-US" sz="2400" dirty="0" smtClean="0">
                <a:latin typeface="隶书" pitchFamily="49" charset="-122"/>
                <a:ea typeface="隶书" pitchFamily="49" charset="-122"/>
              </a:rPr>
              <a:t>（流程）</a:t>
            </a:r>
            <a:r>
              <a:rPr kumimoji="1" lang="en-US" altLang="ko-KR" sz="2400" dirty="0" smtClean="0">
                <a:latin typeface="隶书" pitchFamily="49" charset="-122"/>
                <a:ea typeface="隶书" pitchFamily="49" charset="-122"/>
              </a:rPr>
              <a:t>:</a:t>
            </a:r>
          </a:p>
          <a:p>
            <a:pPr marL="457200" indent="-457200" latinLnBrk="1">
              <a:lnSpc>
                <a:spcPct val="130000"/>
              </a:lnSpc>
              <a:buNone/>
            </a:pPr>
            <a:r>
              <a:rPr kumimoji="1" lang="zh-CN" altLang="en-US" sz="2400" dirty="0" smtClean="0">
                <a:latin typeface="隶书" pitchFamily="49" charset="-122"/>
                <a:ea typeface="隶书" pitchFamily="49" charset="-122"/>
              </a:rPr>
              <a:t>   为了生产产品，必须要经过的制造阶段。每制造阶段组成为好几个</a:t>
            </a:r>
            <a:endParaRPr lang="zh-CN" altLang="en-US" sz="2400" dirty="0" smtClean="0">
              <a:latin typeface="隶书" pitchFamily="49" charset="-122"/>
              <a:ea typeface="隶书" pitchFamily="49" charset="-122"/>
            </a:endParaRPr>
          </a:p>
          <a:p>
            <a:pPr marL="457200" indent="-457200" latinLnBrk="1">
              <a:lnSpc>
                <a:spcPct val="130000"/>
              </a:lnSpc>
            </a:pPr>
            <a:endParaRPr kumimoji="1" lang="ko-KR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96" cy="7254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目录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8076" indent="-571500">
              <a:buFont typeface="+mj-ea"/>
              <a:buAutoNum type="ea1JpnChsDbPeriod"/>
            </a:pPr>
            <a:r>
              <a:rPr lang="en-US" altLang="zh-CN" dirty="0" smtClean="0"/>
              <a:t>MES</a:t>
            </a:r>
            <a:r>
              <a:rPr lang="zh-CN" altLang="en-US" dirty="0" smtClean="0"/>
              <a:t>系统的发展历程</a:t>
            </a:r>
            <a:endParaRPr lang="en-US" altLang="zh-CN" dirty="0" smtClean="0"/>
          </a:p>
          <a:p>
            <a:pPr marL="608076" indent="-571500">
              <a:buFont typeface="+mj-ea"/>
              <a:buAutoNum type="ea1JpnChsDbPeriod"/>
            </a:pPr>
            <a:r>
              <a:rPr lang="en-US" altLang="zh-CN" dirty="0" smtClean="0"/>
              <a:t>MES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marL="608076" indent="-571500">
              <a:buFont typeface="+mj-ea"/>
              <a:buAutoNum type="ea1JpnChsDbPeriod"/>
            </a:pPr>
            <a:r>
              <a:rPr lang="en-US" altLang="zh-CN" dirty="0" smtClean="0"/>
              <a:t>MES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pPr marL="608076" indent="-571500">
              <a:buFont typeface="+mj-ea"/>
              <a:buAutoNum type="ea1JpnChsDbPeriod"/>
            </a:pPr>
            <a:r>
              <a:rPr lang="en-US" altLang="zh-CN" dirty="0" smtClean="0"/>
              <a:t>MES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pPr marL="608076" indent="-571500">
              <a:buFont typeface="+mj-ea"/>
              <a:buAutoNum type="ea1JpnChsDbPeriod"/>
            </a:pPr>
            <a:r>
              <a:rPr lang="en-US" altLang="zh-CN" dirty="0" smtClean="0"/>
              <a:t>MES</a:t>
            </a:r>
            <a:r>
              <a:rPr lang="zh-CN" altLang="en-US" dirty="0" smtClean="0"/>
              <a:t>中常用术语介绍</a:t>
            </a:r>
          </a:p>
          <a:p>
            <a:pPr marL="608076" indent="-57150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72" y="214290"/>
            <a:ext cx="7467600" cy="1154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0910"/>
            <a:ext cx="828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MES</a:t>
            </a:r>
            <a:r>
              <a:rPr lang="zh-CN" altLang="en-US" sz="4400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系统的发展历程</a:t>
            </a:r>
            <a:endParaRPr lang="zh-CN" altLang="en-US" sz="4400" dirty="0">
              <a:solidFill>
                <a:srgbClr val="0070C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8070" y="1189038"/>
            <a:ext cx="848604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Century Gothic" pitchFamily="34" charset="0"/>
              </a:rPr>
              <a:t>2.1 MES </a:t>
            </a:r>
            <a:r>
              <a:rPr lang="zh-CN" altLang="en-US" sz="1400" dirty="0">
                <a:latin typeface="Century Gothic" pitchFamily="34" charset="0"/>
                <a:ea typeface="宋体" pitchFamily="2" charset="-122"/>
              </a:rPr>
              <a:t>历史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2516" y="3119439"/>
            <a:ext cx="448408" cy="319087"/>
          </a:xfrm>
          <a:prstGeom prst="rect">
            <a:avLst/>
          </a:prstGeom>
          <a:solidFill>
            <a:srgbClr val="EAEAEA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 dirty="0">
                <a:solidFill>
                  <a:srgbClr val="333333"/>
                </a:solidFill>
                <a:latin typeface="Arial" pitchFamily="34" charset="0"/>
              </a:rPr>
              <a:t>MRP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15613" y="2895601"/>
            <a:ext cx="759069" cy="542925"/>
          </a:xfrm>
          <a:prstGeom prst="rect">
            <a:avLst/>
          </a:prstGeom>
          <a:solidFill>
            <a:srgbClr val="DDDDDD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951893" y="2851151"/>
            <a:ext cx="5758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</a:rPr>
              <a:t>MRP</a:t>
            </a:r>
            <a:r>
              <a:rPr lang="en-US" altLang="ko-KR" sz="1000" b="0" dirty="0">
                <a:solidFill>
                  <a:srgbClr val="333333"/>
                </a:solidFill>
                <a:latin typeface="Arial" pitchFamily="34" charset="0"/>
              </a:rPr>
              <a:t> II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82666" y="3116264"/>
            <a:ext cx="448408" cy="320675"/>
          </a:xfrm>
          <a:prstGeom prst="rect">
            <a:avLst/>
          </a:prstGeom>
          <a:solidFill>
            <a:srgbClr val="EAEAEA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>
                <a:solidFill>
                  <a:srgbClr val="333333"/>
                </a:solidFill>
                <a:latin typeface="Arial" pitchFamily="34" charset="0"/>
              </a:rPr>
              <a:t>MRP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160836" y="2670175"/>
            <a:ext cx="1079988" cy="76835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480289" y="2633663"/>
            <a:ext cx="447558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</a:rPr>
              <a:t>ERP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311770" y="2895601"/>
            <a:ext cx="759069" cy="542925"/>
          </a:xfrm>
          <a:prstGeom prst="rect">
            <a:avLst/>
          </a:prstGeom>
          <a:solidFill>
            <a:srgbClr val="DDDDDD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448051" y="2851151"/>
            <a:ext cx="5758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>
                <a:solidFill>
                  <a:srgbClr val="333333"/>
                </a:solidFill>
                <a:latin typeface="Arial" pitchFamily="34" charset="0"/>
              </a:rPr>
              <a:t>MRP II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478823" y="3119439"/>
            <a:ext cx="446943" cy="319087"/>
          </a:xfrm>
          <a:prstGeom prst="rect">
            <a:avLst/>
          </a:prstGeom>
          <a:solidFill>
            <a:srgbClr val="EAEAEA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>
                <a:solidFill>
                  <a:srgbClr val="333333"/>
                </a:solidFill>
                <a:latin typeface="Arial" pitchFamily="34" charset="0"/>
              </a:rPr>
              <a:t>MRP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825512" y="2446339"/>
            <a:ext cx="1390650" cy="992187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062905" y="2397126"/>
            <a:ext cx="1019830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</a:rPr>
              <a:t>Extended ERP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982308" y="2668588"/>
            <a:ext cx="1078523" cy="76835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301761" y="2632076"/>
            <a:ext cx="44755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>
                <a:solidFill>
                  <a:srgbClr val="333333"/>
                </a:solidFill>
                <a:latin typeface="Arial" pitchFamily="34" charset="0"/>
              </a:rPr>
              <a:t>ERP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131778" y="2894014"/>
            <a:ext cx="759069" cy="542925"/>
          </a:xfrm>
          <a:prstGeom prst="rect">
            <a:avLst/>
          </a:prstGeom>
          <a:solidFill>
            <a:srgbClr val="DDDDDD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68058" y="2849563"/>
            <a:ext cx="5758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 dirty="0">
                <a:solidFill>
                  <a:srgbClr val="333333"/>
                </a:solidFill>
                <a:latin typeface="Arial" pitchFamily="34" charset="0"/>
              </a:rPr>
              <a:t>MRP II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298831" y="3117850"/>
            <a:ext cx="448408" cy="319088"/>
          </a:xfrm>
          <a:prstGeom prst="rect">
            <a:avLst/>
          </a:prstGeom>
          <a:solidFill>
            <a:srgbClr val="EAEAEA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>
                <a:solidFill>
                  <a:srgbClr val="333333"/>
                </a:solidFill>
                <a:latin typeface="Arial" pitchFamily="34" charset="0"/>
              </a:rPr>
              <a:t>MRP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802316" y="2182814"/>
            <a:ext cx="1749669" cy="1254125"/>
          </a:xfrm>
          <a:prstGeom prst="rect">
            <a:avLst/>
          </a:prstGeom>
          <a:noFill/>
          <a:ln w="9525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chemeClr val="bg1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chemeClr val="bg1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416313" y="2174876"/>
            <a:ext cx="553357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</a:rPr>
              <a:t>ERP II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994281" y="2446338"/>
            <a:ext cx="1390650" cy="99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chemeClr val="bg1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chemeClr val="bg1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218485" y="2405063"/>
            <a:ext cx="1019830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</a:rPr>
              <a:t>Extended ERP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149612" y="2670175"/>
            <a:ext cx="1079988" cy="76835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470531" y="2643188"/>
            <a:ext cx="44755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>
                <a:solidFill>
                  <a:srgbClr val="333333"/>
                </a:solidFill>
                <a:latin typeface="Arial" pitchFamily="34" charset="0"/>
              </a:rPr>
              <a:t>ERP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7300547" y="2895601"/>
            <a:ext cx="759069" cy="542925"/>
          </a:xfrm>
          <a:prstGeom prst="rect">
            <a:avLst/>
          </a:prstGeom>
          <a:solidFill>
            <a:srgbClr val="DDDDDD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</a:pPr>
            <a:endParaRPr lang="en-US" altLang="ko-KR" sz="1000" b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7436828" y="2860676"/>
            <a:ext cx="5758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>
                <a:solidFill>
                  <a:srgbClr val="333333"/>
                </a:solidFill>
                <a:latin typeface="Arial" pitchFamily="34" charset="0"/>
              </a:rPr>
              <a:t>MRP II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7467600" y="3116264"/>
            <a:ext cx="448408" cy="320675"/>
          </a:xfrm>
          <a:prstGeom prst="rect">
            <a:avLst/>
          </a:prstGeom>
          <a:solidFill>
            <a:srgbClr val="EAEAEA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b="0">
                <a:solidFill>
                  <a:srgbClr val="333333"/>
                </a:solidFill>
                <a:latin typeface="Arial" pitchFamily="34" charset="0"/>
              </a:rPr>
              <a:t>MRP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553915" y="3570288"/>
            <a:ext cx="82296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lg" len="med"/>
          </a:ln>
        </p:spPr>
        <p:txBody>
          <a:bodyPr anchor="ctr"/>
          <a:lstStyle/>
          <a:p>
            <a:endParaRPr lang="ja-JP" altLang="en-US"/>
          </a:p>
        </p:txBody>
      </p: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559777" y="3538538"/>
            <a:ext cx="5937738" cy="58737"/>
            <a:chOff x="292" y="3128"/>
            <a:chExt cx="3740" cy="96"/>
          </a:xfrm>
        </p:grpSpPr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92" y="3128"/>
              <a:ext cx="0" cy="9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ja-JP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864" y="3128"/>
              <a:ext cx="0" cy="9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ja-JP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728" y="3128"/>
              <a:ext cx="0" cy="9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ja-JP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784" y="3128"/>
              <a:ext cx="0" cy="9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ja-JP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4032" y="3128"/>
              <a:ext cx="0" cy="9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ja-JP" altLang="en-US"/>
            </a:p>
          </p:txBody>
        </p:sp>
      </p:grp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1286608" y="3584576"/>
            <a:ext cx="466794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</a:rPr>
              <a:t>1980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2633297" y="3584576"/>
            <a:ext cx="466794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</a:rPr>
              <a:t>1990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334608" y="3584576"/>
            <a:ext cx="466794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</a:rPr>
              <a:t>2000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317274" y="3584576"/>
            <a:ext cx="466794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</a:rPr>
              <a:t>2005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341435" y="3584576"/>
            <a:ext cx="466794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</a:rPr>
              <a:t>1970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514601" y="1463675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18000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1200" dirty="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为企业活动把经营资源活用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1200" dirty="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效率化</a:t>
            </a:r>
            <a:endParaRPr kumimoji="0" lang="ko-KR" altLang="en-US" sz="1200" dirty="0">
              <a:solidFill>
                <a:srgbClr val="006699"/>
              </a:solidFill>
              <a:latin typeface="Arial" pitchFamily="34" charset="0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609600" y="1463675"/>
            <a:ext cx="2000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18000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1200" dirty="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为生产活动把资材</a:t>
            </a:r>
            <a:r>
              <a:rPr kumimoji="0" lang="en-US" altLang="zh-CN" sz="1200" dirty="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/</a:t>
            </a:r>
            <a:r>
              <a:rPr kumimoji="0" lang="zh-CN" altLang="en-US" sz="1200" dirty="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资源投入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1200" dirty="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效率化</a:t>
            </a:r>
            <a:endParaRPr kumimoji="0" lang="ko-KR" altLang="en-US" sz="1200" dirty="0">
              <a:solidFill>
                <a:srgbClr val="006699"/>
              </a:solidFill>
              <a:latin typeface="Arial" pitchFamily="34" charset="0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5486401" y="1463675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18000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120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企业内</a:t>
            </a:r>
            <a:r>
              <a:rPr kumimoji="0" lang="en-US" altLang="zh-CN" sz="120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/</a:t>
            </a:r>
            <a:r>
              <a:rPr kumimoji="0" lang="zh-CN" altLang="en-US" sz="120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外部的资源活用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1200">
                <a:solidFill>
                  <a:srgbClr val="006699"/>
                </a:solidFill>
                <a:latin typeface="Arial" pitchFamily="34" charset="0"/>
                <a:ea typeface="宋体" pitchFamily="2" charset="-122"/>
              </a:rPr>
              <a:t>极大化</a:t>
            </a:r>
            <a:endParaRPr kumimoji="0" lang="zh-CN" altLang="en-US" sz="1200">
              <a:solidFill>
                <a:srgbClr val="006699"/>
              </a:solidFill>
              <a:latin typeface="Arial" pitchFamily="34" charset="0"/>
            </a:endParaRP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09600" y="2022475"/>
            <a:ext cx="22098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ja-JP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819400" y="2022475"/>
            <a:ext cx="18288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ja-JP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4648200" y="2022475"/>
            <a:ext cx="40386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ja-JP" altLang="en-US"/>
          </a:p>
        </p:txBody>
      </p:sp>
      <p:sp>
        <p:nvSpPr>
          <p:cNvPr id="51" name="Freeform 51"/>
          <p:cNvSpPr>
            <a:spLocks/>
          </p:cNvSpPr>
          <p:nvPr/>
        </p:nvSpPr>
        <p:spPr bwMode="auto">
          <a:xfrm>
            <a:off x="3143240" y="4000504"/>
            <a:ext cx="659423" cy="944562"/>
          </a:xfrm>
          <a:custGeom>
            <a:avLst/>
            <a:gdLst/>
            <a:ahLst/>
            <a:cxnLst>
              <a:cxn ang="0">
                <a:pos x="419" y="1115"/>
              </a:cxn>
              <a:cxn ang="0">
                <a:pos x="528" y="1114"/>
              </a:cxn>
              <a:cxn ang="0">
                <a:pos x="836" y="228"/>
              </a:cxn>
              <a:cxn ang="0">
                <a:pos x="836" y="228"/>
              </a:cxn>
              <a:cxn ang="0">
                <a:pos x="1008" y="228"/>
              </a:cxn>
              <a:cxn ang="0">
                <a:pos x="501" y="0"/>
              </a:cxn>
              <a:cxn ang="0">
                <a:pos x="0" y="228"/>
              </a:cxn>
              <a:cxn ang="0">
                <a:pos x="169" y="228"/>
              </a:cxn>
              <a:cxn ang="0">
                <a:pos x="426" y="1126"/>
              </a:cxn>
              <a:cxn ang="0">
                <a:pos x="419" y="1115"/>
              </a:cxn>
            </a:cxnLst>
            <a:rect l="0" t="0" r="r" b="b"/>
            <a:pathLst>
              <a:path w="1008" h="1126">
                <a:moveTo>
                  <a:pt x="419" y="1115"/>
                </a:moveTo>
                <a:lnTo>
                  <a:pt x="528" y="1114"/>
                </a:lnTo>
                <a:lnTo>
                  <a:pt x="836" y="228"/>
                </a:lnTo>
                <a:lnTo>
                  <a:pt x="836" y="228"/>
                </a:lnTo>
                <a:lnTo>
                  <a:pt x="1008" y="228"/>
                </a:lnTo>
                <a:lnTo>
                  <a:pt x="501" y="0"/>
                </a:lnTo>
                <a:lnTo>
                  <a:pt x="0" y="228"/>
                </a:lnTo>
                <a:lnTo>
                  <a:pt x="169" y="228"/>
                </a:lnTo>
                <a:lnTo>
                  <a:pt x="426" y="1126"/>
                </a:lnTo>
                <a:lnTo>
                  <a:pt x="419" y="1115"/>
                </a:lnTo>
                <a:close/>
              </a:path>
            </a:pathLst>
          </a:custGeom>
          <a:gradFill rotWithShape="0">
            <a:gsLst>
              <a:gs pos="0">
                <a:srgbClr val="00A4D1"/>
              </a:gs>
              <a:gs pos="100000">
                <a:srgbClr val="00A4D1">
                  <a:gamma/>
                  <a:tint val="0"/>
                  <a:invGamma/>
                </a:srgbClr>
              </a:gs>
            </a:gsLst>
            <a:lin ang="5400000" scaled="1"/>
          </a:gradFill>
          <a:ln w="1270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6177B4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61"/>
          <p:cNvSpPr>
            <a:spLocks noChangeArrowheads="1"/>
          </p:cNvSpPr>
          <p:nvPr/>
        </p:nvSpPr>
        <p:spPr bwMode="gray">
          <a:xfrm>
            <a:off x="3106616" y="5303838"/>
            <a:ext cx="1444869" cy="1073150"/>
          </a:xfrm>
          <a:prstGeom prst="homePlate">
            <a:avLst>
              <a:gd name="adj" fmla="val 1465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3109546" y="5270501"/>
            <a:ext cx="1296866" cy="180975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Freeform 63"/>
          <p:cNvSpPr>
            <a:spLocks/>
          </p:cNvSpPr>
          <p:nvPr/>
        </p:nvSpPr>
        <p:spPr bwMode="auto">
          <a:xfrm>
            <a:off x="4381500" y="5299075"/>
            <a:ext cx="64477" cy="152400"/>
          </a:xfrm>
          <a:custGeom>
            <a:avLst/>
            <a:gdLst>
              <a:gd name="T0" fmla="*/ 0 w 57"/>
              <a:gd name="T1" fmla="*/ 2147483647 h 123"/>
              <a:gd name="T2" fmla="*/ 2147483647 w 57"/>
              <a:gd name="T3" fmla="*/ 2147483647 h 123"/>
              <a:gd name="T4" fmla="*/ 2147483647 w 57"/>
              <a:gd name="T5" fmla="*/ 0 h 123"/>
              <a:gd name="T6" fmla="*/ 0 60000 65536"/>
              <a:gd name="T7" fmla="*/ 0 60000 65536"/>
              <a:gd name="T8" fmla="*/ 0 60000 65536"/>
              <a:gd name="T9" fmla="*/ 0 w 57"/>
              <a:gd name="T10" fmla="*/ 0 h 123"/>
              <a:gd name="T11" fmla="*/ 57 w 57"/>
              <a:gd name="T12" fmla="*/ 123 h 1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123">
                <a:moveTo>
                  <a:pt x="0" y="123"/>
                </a:moveTo>
                <a:lnTo>
                  <a:pt x="57" y="123"/>
                </a:lnTo>
                <a:lnTo>
                  <a:pt x="12" y="0"/>
                </a:lnTo>
              </a:path>
            </a:pathLst>
          </a:custGeom>
          <a:solidFill>
            <a:srgbClr val="0019D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64"/>
          <p:cNvSpPr txBox="1">
            <a:spLocks noChangeArrowheads="1"/>
          </p:cNvSpPr>
          <p:nvPr/>
        </p:nvSpPr>
        <p:spPr bwMode="gray">
          <a:xfrm>
            <a:off x="3352801" y="5230814"/>
            <a:ext cx="869149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t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latin typeface="Arial" pitchFamily="34" charset="0"/>
                <a:ea typeface="DotumChe" pitchFamily="49" charset="-127"/>
              </a:rPr>
              <a:t>初期</a:t>
            </a:r>
            <a:r>
              <a:rPr lang="ko-KR" altLang="en-US" sz="1200">
                <a:solidFill>
                  <a:schemeClr val="bg1"/>
                </a:solidFill>
                <a:latin typeface="Arial" pitchFamily="34" charset="0"/>
                <a:ea typeface="DotumChe" pitchFamily="49" charset="-127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Arial" pitchFamily="34" charset="0"/>
                <a:ea typeface="DotumChe" pitchFamily="49" charset="-127"/>
              </a:rPr>
              <a:t>MES</a:t>
            </a:r>
          </a:p>
        </p:txBody>
      </p:sp>
      <p:sp>
        <p:nvSpPr>
          <p:cNvPr id="56" name="AutoShape 65"/>
          <p:cNvSpPr>
            <a:spLocks noChangeArrowheads="1"/>
          </p:cNvSpPr>
          <p:nvPr/>
        </p:nvSpPr>
        <p:spPr bwMode="gray">
          <a:xfrm>
            <a:off x="4576397" y="5303838"/>
            <a:ext cx="1444869" cy="1073150"/>
          </a:xfrm>
          <a:prstGeom prst="homePlate">
            <a:avLst>
              <a:gd name="adj" fmla="val 1465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4580792" y="5270501"/>
            <a:ext cx="1296866" cy="180975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Freeform 67"/>
          <p:cNvSpPr>
            <a:spLocks/>
          </p:cNvSpPr>
          <p:nvPr/>
        </p:nvSpPr>
        <p:spPr bwMode="auto">
          <a:xfrm>
            <a:off x="5863004" y="5299075"/>
            <a:ext cx="63011" cy="152400"/>
          </a:xfrm>
          <a:custGeom>
            <a:avLst/>
            <a:gdLst>
              <a:gd name="T0" fmla="*/ 0 w 57"/>
              <a:gd name="T1" fmla="*/ 2147483647 h 123"/>
              <a:gd name="T2" fmla="*/ 2147483647 w 57"/>
              <a:gd name="T3" fmla="*/ 2147483647 h 123"/>
              <a:gd name="T4" fmla="*/ 2147483647 w 57"/>
              <a:gd name="T5" fmla="*/ 0 h 123"/>
              <a:gd name="T6" fmla="*/ 0 60000 65536"/>
              <a:gd name="T7" fmla="*/ 0 60000 65536"/>
              <a:gd name="T8" fmla="*/ 0 60000 65536"/>
              <a:gd name="T9" fmla="*/ 0 w 57"/>
              <a:gd name="T10" fmla="*/ 0 h 123"/>
              <a:gd name="T11" fmla="*/ 57 w 57"/>
              <a:gd name="T12" fmla="*/ 123 h 1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123">
                <a:moveTo>
                  <a:pt x="0" y="123"/>
                </a:moveTo>
                <a:lnTo>
                  <a:pt x="57" y="123"/>
                </a:lnTo>
                <a:lnTo>
                  <a:pt x="12" y="0"/>
                </a:lnTo>
              </a:path>
            </a:pathLst>
          </a:custGeom>
          <a:solidFill>
            <a:srgbClr val="0019D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69"/>
          <p:cNvSpPr>
            <a:spLocks noChangeArrowheads="1"/>
          </p:cNvSpPr>
          <p:nvPr/>
        </p:nvSpPr>
        <p:spPr bwMode="gray">
          <a:xfrm>
            <a:off x="6052039" y="5303838"/>
            <a:ext cx="2847243" cy="1073150"/>
          </a:xfrm>
          <a:prstGeom prst="homePlate">
            <a:avLst>
              <a:gd name="adj" fmla="val 2887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0"/>
          <p:cNvSpPr>
            <a:spLocks noChangeArrowheads="1"/>
          </p:cNvSpPr>
          <p:nvPr/>
        </p:nvSpPr>
        <p:spPr bwMode="auto">
          <a:xfrm>
            <a:off x="6057900" y="5270501"/>
            <a:ext cx="2558562" cy="180975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Freeform 71"/>
          <p:cNvSpPr>
            <a:spLocks/>
          </p:cNvSpPr>
          <p:nvPr/>
        </p:nvSpPr>
        <p:spPr bwMode="auto">
          <a:xfrm>
            <a:off x="8584224" y="5299075"/>
            <a:ext cx="127489" cy="152400"/>
          </a:xfrm>
          <a:custGeom>
            <a:avLst/>
            <a:gdLst>
              <a:gd name="T0" fmla="*/ 0 w 57"/>
              <a:gd name="T1" fmla="*/ 2147483647 h 123"/>
              <a:gd name="T2" fmla="*/ 2147483647 w 57"/>
              <a:gd name="T3" fmla="*/ 2147483647 h 123"/>
              <a:gd name="T4" fmla="*/ 2147483647 w 57"/>
              <a:gd name="T5" fmla="*/ 0 h 123"/>
              <a:gd name="T6" fmla="*/ 0 60000 65536"/>
              <a:gd name="T7" fmla="*/ 0 60000 65536"/>
              <a:gd name="T8" fmla="*/ 0 60000 65536"/>
              <a:gd name="T9" fmla="*/ 0 w 57"/>
              <a:gd name="T10" fmla="*/ 0 h 123"/>
              <a:gd name="T11" fmla="*/ 57 w 57"/>
              <a:gd name="T12" fmla="*/ 123 h 1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123">
                <a:moveTo>
                  <a:pt x="0" y="123"/>
                </a:moveTo>
                <a:lnTo>
                  <a:pt x="57" y="123"/>
                </a:lnTo>
                <a:lnTo>
                  <a:pt x="12" y="0"/>
                </a:lnTo>
              </a:path>
            </a:pathLst>
          </a:custGeom>
          <a:solidFill>
            <a:srgbClr val="0019D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73"/>
          <p:cNvSpPr txBox="1">
            <a:spLocks noChangeArrowheads="1"/>
          </p:cNvSpPr>
          <p:nvPr/>
        </p:nvSpPr>
        <p:spPr bwMode="auto">
          <a:xfrm>
            <a:off x="3106616" y="5454650"/>
            <a:ext cx="140936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lang="en-US" altLang="ko-KR" sz="1000">
                <a:solidFill>
                  <a:srgbClr val="333333"/>
                </a:solidFill>
                <a:latin typeface="Arial" pitchFamily="34" charset="0"/>
              </a:rPr>
              <a:t>1992 </a:t>
            </a: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美国</a:t>
            </a:r>
            <a:r>
              <a:rPr lang="ko-KR" altLang="en-US" sz="1000">
                <a:solidFill>
                  <a:srgbClr val="333333"/>
                </a:solidFill>
                <a:latin typeface="Arial" pitchFamily="34" charset="0"/>
              </a:rPr>
              <a:t> </a:t>
            </a:r>
            <a:r>
              <a:rPr lang="en-US" altLang="ko-KR" sz="1000">
                <a:solidFill>
                  <a:srgbClr val="333333"/>
                </a:solidFill>
                <a:latin typeface="Arial" pitchFamily="34" charset="0"/>
              </a:rPr>
              <a:t>MES </a:t>
            </a: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定义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lang="en-US" altLang="ko-KR" sz="1000">
                <a:solidFill>
                  <a:srgbClr val="333333"/>
                </a:solidFill>
                <a:latin typeface="Arial" pitchFamily="34" charset="0"/>
              </a:rPr>
              <a:t>MESA 11</a:t>
            </a: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个功能定义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半导体领域初期使用</a:t>
            </a:r>
          </a:p>
        </p:txBody>
      </p:sp>
      <p:sp>
        <p:nvSpPr>
          <p:cNvPr id="63" name="Text Box 75"/>
          <p:cNvSpPr txBox="1">
            <a:spLocks noChangeArrowheads="1"/>
          </p:cNvSpPr>
          <p:nvPr/>
        </p:nvSpPr>
        <p:spPr bwMode="gray">
          <a:xfrm>
            <a:off x="4649666" y="5235575"/>
            <a:ext cx="128432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t">
              <a:lnSpc>
                <a:spcPct val="100000"/>
              </a:lnSpc>
              <a:spcBef>
                <a:spcPct val="0"/>
              </a:spcBef>
            </a:pPr>
            <a:r>
              <a:rPr lang="en-US" altLang="ko-KR" sz="1200">
                <a:solidFill>
                  <a:schemeClr val="bg1"/>
                </a:solidFill>
                <a:latin typeface="Arial" pitchFamily="34" charset="0"/>
                <a:ea typeface="DotumChe" pitchFamily="49" charset="-127"/>
              </a:rPr>
              <a:t>expanded-MES </a:t>
            </a:r>
          </a:p>
        </p:txBody>
      </p:sp>
      <p:sp>
        <p:nvSpPr>
          <p:cNvPr id="64" name="Text Box 76"/>
          <p:cNvSpPr txBox="1">
            <a:spLocks noChangeArrowheads="1"/>
          </p:cNvSpPr>
          <p:nvPr/>
        </p:nvSpPr>
        <p:spPr bwMode="gray">
          <a:xfrm>
            <a:off x="6717324" y="5235575"/>
            <a:ext cx="129234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t">
              <a:lnSpc>
                <a:spcPct val="100000"/>
              </a:lnSpc>
              <a:spcBef>
                <a:spcPct val="0"/>
              </a:spcBef>
            </a:pPr>
            <a:r>
              <a:rPr lang="en-US" altLang="ko-KR" sz="1200">
                <a:solidFill>
                  <a:schemeClr val="bg1"/>
                </a:solidFill>
                <a:latin typeface="Arial" pitchFamily="34" charset="0"/>
                <a:ea typeface="DotumChe" pitchFamily="49" charset="-127"/>
              </a:rPr>
              <a:t>e-Manufacturing</a:t>
            </a:r>
          </a:p>
        </p:txBody>
      </p:sp>
      <p:sp>
        <p:nvSpPr>
          <p:cNvPr id="65" name="Text Box 77"/>
          <p:cNvSpPr txBox="1">
            <a:spLocks noChangeArrowheads="1"/>
          </p:cNvSpPr>
          <p:nvPr/>
        </p:nvSpPr>
        <p:spPr bwMode="auto">
          <a:xfrm>
            <a:off x="4566139" y="5454651"/>
            <a:ext cx="173637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半导体</a:t>
            </a:r>
            <a:r>
              <a:rPr lang="en-US" altLang="ko-KR" sz="1000">
                <a:solidFill>
                  <a:srgbClr val="333333"/>
                </a:solidFill>
                <a:latin typeface="Arial" pitchFamily="34" charset="0"/>
              </a:rPr>
              <a:t>,FPD,</a:t>
            </a: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电子，航空</a:t>
            </a:r>
            <a:r>
              <a:rPr lang="en-US" altLang="ko-KR" sz="1000">
                <a:solidFill>
                  <a:srgbClr val="333333"/>
                </a:solidFill>
                <a:latin typeface="Arial" pitchFamily="34" charset="0"/>
              </a:rPr>
              <a:t>,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>
                <a:solidFill>
                  <a:srgbClr val="333333"/>
                </a:solidFill>
                <a:latin typeface="Arial" pitchFamily="34" charset="0"/>
              </a:rPr>
              <a:t> </a:t>
            </a: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化学，医疗</a:t>
            </a:r>
            <a:r>
              <a:rPr lang="en-US" altLang="ko-KR" sz="1000">
                <a:solidFill>
                  <a:srgbClr val="333333"/>
                </a:solidFill>
                <a:latin typeface="Arial" pitchFamily="34" charset="0"/>
              </a:rPr>
              <a:t>.. </a:t>
            </a: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整个制造领域</a:t>
            </a:r>
            <a:endParaRPr lang="ko-KR" altLang="en-US" sz="1000">
              <a:solidFill>
                <a:srgbClr val="333333"/>
              </a:solidFill>
              <a:latin typeface="Arial" pitchFamily="34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lang="en-US" altLang="ko-KR" sz="1000">
                <a:solidFill>
                  <a:srgbClr val="333333"/>
                </a:solidFill>
                <a:latin typeface="Arial" pitchFamily="34" charset="0"/>
              </a:rPr>
              <a:t>ERP</a:t>
            </a: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等的活用极大化必需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</a:pPr>
            <a:r>
              <a:rPr lang="zh-CN" altLang="en-US" sz="1000">
                <a:solidFill>
                  <a:srgbClr val="333333"/>
                </a:solidFill>
                <a:latin typeface="Arial" pitchFamily="34" charset="0"/>
              </a:rPr>
              <a:t> 系统</a:t>
            </a:r>
            <a:endParaRPr lang="ko-KR" altLang="en-US" sz="100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66" name="Text Box 78"/>
          <p:cNvSpPr txBox="1">
            <a:spLocks noChangeArrowheads="1"/>
          </p:cNvSpPr>
          <p:nvPr/>
        </p:nvSpPr>
        <p:spPr bwMode="auto">
          <a:xfrm>
            <a:off x="6115051" y="5443539"/>
            <a:ext cx="215315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lang="zh-CN" altLang="en-US" sz="1000" dirty="0">
                <a:solidFill>
                  <a:srgbClr val="333333"/>
                </a:solidFill>
                <a:latin typeface="Arial" pitchFamily="34" charset="0"/>
              </a:rPr>
              <a:t>供应商和合作伙伴相互协力，协作</a:t>
            </a:r>
            <a:endParaRPr lang="ko-KR" altLang="en-US" sz="1000" dirty="0">
              <a:solidFill>
                <a:srgbClr val="333333"/>
              </a:solidFill>
              <a:latin typeface="Arial" pitchFamily="34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lang="zh-CN" altLang="en-US" sz="1000" dirty="0">
                <a:solidFill>
                  <a:srgbClr val="333333"/>
                </a:solidFill>
                <a:latin typeface="Arial" pitchFamily="34" charset="0"/>
              </a:rPr>
              <a:t>信息共有及交换，计划及决定协作</a:t>
            </a:r>
            <a:endParaRPr lang="ko-KR" altLang="en-US" sz="1000" dirty="0">
              <a:solidFill>
                <a:srgbClr val="333333"/>
              </a:solidFill>
              <a:latin typeface="Arial" pitchFamily="34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lang="en-US" altLang="ko-KR" sz="1000" dirty="0">
                <a:solidFill>
                  <a:srgbClr val="333333"/>
                </a:solidFill>
                <a:latin typeface="Arial" pitchFamily="34" charset="0"/>
              </a:rPr>
              <a:t>Supply Chain Integration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lang="en-US" altLang="ko-KR" sz="1000" dirty="0">
                <a:solidFill>
                  <a:srgbClr val="333333"/>
                </a:solidFill>
                <a:latin typeface="Arial" pitchFamily="34" charset="0"/>
              </a:rPr>
              <a:t>Value Chain Integration</a:t>
            </a:r>
          </a:p>
        </p:txBody>
      </p:sp>
      <p:sp>
        <p:nvSpPr>
          <p:cNvPr id="67" name="Rectangle 79"/>
          <p:cNvSpPr>
            <a:spLocks noChangeArrowheads="1"/>
          </p:cNvSpPr>
          <p:nvPr/>
        </p:nvSpPr>
        <p:spPr bwMode="auto">
          <a:xfrm>
            <a:off x="0" y="3929066"/>
            <a:ext cx="328611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5738" indent="-185738" fontAlgn="base">
              <a:spcBef>
                <a:spcPct val="0"/>
              </a:spcBef>
              <a:buFontTx/>
              <a:buChar char="•"/>
            </a:pPr>
            <a:r>
              <a:rPr lang="en-US" altLang="ko-KR" sz="900" dirty="0">
                <a:solidFill>
                  <a:schemeClr val="bg1"/>
                </a:solidFill>
                <a:latin typeface="Arial" pitchFamily="34" charset="0"/>
              </a:rPr>
              <a:t>MRP(Material Requirement Planning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 :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资材所需量计划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) </a:t>
            </a:r>
            <a:b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-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根据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产品构成标准信息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BOM(Bill of Materials :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资材明细表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)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和生产计划，在库信息等，为生产资材供需计划的系统</a:t>
            </a:r>
          </a:p>
          <a:p>
            <a:pPr marL="185738" indent="-185738" fontAlgn="base">
              <a:spcBef>
                <a:spcPct val="0"/>
              </a:spcBef>
              <a:buFontTx/>
              <a:buChar char="•"/>
            </a:pPr>
            <a:r>
              <a:rPr lang="en-US" altLang="ko-KR" sz="900" dirty="0">
                <a:solidFill>
                  <a:schemeClr val="bg1"/>
                </a:solidFill>
                <a:latin typeface="Arial" pitchFamily="34" charset="0"/>
              </a:rPr>
              <a:t>MRP II (Manufacturing Resource Planning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 :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生产资源计划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) </a:t>
            </a:r>
            <a:b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-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为达成生产计划，对所需的资源，即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Work Center, Production Rate,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可用设备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可用人力等的计划功能等对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MRP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补充的系统</a:t>
            </a:r>
            <a:endParaRPr lang="ko-KR" altLang="en-US" sz="900" b="0" dirty="0">
              <a:solidFill>
                <a:schemeClr val="bg1"/>
              </a:solidFill>
              <a:latin typeface="Arial" pitchFamily="34" charset="0"/>
            </a:endParaRPr>
          </a:p>
          <a:p>
            <a:pPr marL="185738" indent="-185738" fontAlgn="base">
              <a:spcBef>
                <a:spcPct val="0"/>
              </a:spcBef>
              <a:buFontTx/>
              <a:buChar char="•"/>
            </a:pPr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</a:rPr>
              <a:t>通过</a:t>
            </a:r>
            <a:r>
              <a:rPr lang="en-US" altLang="ko-KR" sz="900" dirty="0">
                <a:solidFill>
                  <a:schemeClr val="bg1"/>
                </a:solidFill>
                <a:latin typeface="Arial" pitchFamily="34" charset="0"/>
              </a:rPr>
              <a:t>ERP (Enterprise Resource Planning)</a:t>
            </a:r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</a:rPr>
              <a:t>信息的集成的全公司资源管理</a:t>
            </a:r>
            <a:endParaRPr lang="ko-KR" altLang="en-US" sz="900" b="0" dirty="0">
              <a:solidFill>
                <a:schemeClr val="bg1"/>
              </a:solidFill>
              <a:latin typeface="Arial" pitchFamily="34" charset="0"/>
            </a:endParaRPr>
          </a:p>
          <a:p>
            <a:pPr marL="185738" indent="-185738" fontAlgn="base">
              <a:spcBef>
                <a:spcPct val="0"/>
              </a:spcBef>
            </a:pPr>
            <a:r>
              <a:rPr lang="ko-KR" altLang="en-US" sz="900" b="0" dirty="0">
                <a:solidFill>
                  <a:schemeClr val="bg1"/>
                </a:solidFill>
                <a:latin typeface="Arial" pitchFamily="34" charset="0"/>
              </a:rPr>
              <a:t>      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-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实物信息，会计信息及资金的流动等重要公司内信息实时掌握</a:t>
            </a:r>
            <a:endParaRPr lang="ko-KR" altLang="en-US" sz="900" b="0" dirty="0">
              <a:solidFill>
                <a:schemeClr val="bg1"/>
              </a:solidFill>
              <a:latin typeface="Arial" pitchFamily="34" charset="0"/>
            </a:endParaRPr>
          </a:p>
          <a:p>
            <a:pPr marL="185738" indent="-185738" fontAlgn="base">
              <a:spcBef>
                <a:spcPct val="0"/>
              </a:spcBef>
              <a:buFontTx/>
              <a:buChar char="•"/>
            </a:pPr>
            <a:r>
              <a:rPr lang="ko-KR" altLang="en-US" sz="900" b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itchFamily="34" charset="0"/>
              </a:rPr>
              <a:t>Extended ERP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 </a:t>
            </a:r>
          </a:p>
          <a:p>
            <a:pPr marL="185738" indent="-185738" fontAlgn="base">
              <a:spcBef>
                <a:spcPct val="0"/>
              </a:spcBef>
            </a:pP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      -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整合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ERP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到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CRM, SCM, EIS, </a:t>
            </a:r>
            <a:r>
              <a:rPr lang="en-US" altLang="ko-KR" sz="900" b="0" dirty="0" err="1">
                <a:solidFill>
                  <a:schemeClr val="bg1"/>
                </a:solidFill>
                <a:latin typeface="Arial" pitchFamily="34" charset="0"/>
              </a:rPr>
              <a:t>eBusiness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等的领域</a:t>
            </a:r>
            <a:endParaRPr lang="ko-KR" altLang="en-US" sz="900" b="0" dirty="0">
              <a:solidFill>
                <a:schemeClr val="bg1"/>
              </a:solidFill>
              <a:latin typeface="Arial" pitchFamily="34" charset="0"/>
            </a:endParaRPr>
          </a:p>
          <a:p>
            <a:pPr marL="185738" indent="-185738" fontAlgn="base">
              <a:spcBef>
                <a:spcPct val="0"/>
              </a:spcBef>
              <a:buFontTx/>
              <a:buChar char="•"/>
            </a:pPr>
            <a:r>
              <a:rPr lang="en-US" altLang="ko-KR" sz="900" dirty="0">
                <a:solidFill>
                  <a:schemeClr val="bg1"/>
                </a:solidFill>
                <a:latin typeface="Arial" pitchFamily="34" charset="0"/>
              </a:rPr>
              <a:t>ERP II</a:t>
            </a:r>
          </a:p>
          <a:p>
            <a:pPr marL="185738" indent="-185738" fontAlgn="base">
              <a:spcBef>
                <a:spcPct val="0"/>
              </a:spcBef>
            </a:pP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      -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在企业内部业务领域，针对焦点而产生的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ERP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的范围扩散到外部用户，顾客的企业外部工艺领域</a:t>
            </a:r>
            <a:r>
              <a:rPr lang="ko-KR" altLang="en-US" sz="900" b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，可以做到</a:t>
            </a:r>
            <a:r>
              <a:rPr lang="ko-KR" altLang="en-US" sz="900" b="0" dirty="0">
                <a:solidFill>
                  <a:schemeClr val="bg1"/>
                </a:solidFill>
                <a:latin typeface="Arial" pitchFamily="34" charset="0"/>
              </a:rPr>
              <a:t>‘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Collaborative Commerce’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的</a:t>
            </a:r>
            <a:r>
              <a:rPr lang="ko-KR" altLang="en-US" sz="900" b="0" dirty="0">
                <a:solidFill>
                  <a:schemeClr val="bg1"/>
                </a:solidFill>
                <a:latin typeface="Arial" pitchFamily="34" charset="0"/>
              </a:rPr>
              <a:t> ‘</a:t>
            </a:r>
            <a:r>
              <a:rPr lang="en-US" altLang="ko-KR" sz="900" b="0" dirty="0">
                <a:solidFill>
                  <a:schemeClr val="bg1"/>
                </a:solidFill>
                <a:latin typeface="Arial" pitchFamily="34" charset="0"/>
              </a:rPr>
              <a:t>ERP II’</a:t>
            </a:r>
            <a:r>
              <a:rPr lang="zh-CN" altLang="en-US" sz="900" b="0" dirty="0">
                <a:solidFill>
                  <a:schemeClr val="bg1"/>
                </a:solidFill>
                <a:latin typeface="Arial" pitchFamily="34" charset="0"/>
              </a:rPr>
              <a:t>概念登场</a:t>
            </a:r>
            <a:endParaRPr lang="ko-KR" altLang="en-US" sz="900" b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8" name="Text Box 80"/>
          <p:cNvSpPr txBox="1">
            <a:spLocks noChangeArrowheads="1"/>
          </p:cNvSpPr>
          <p:nvPr/>
        </p:nvSpPr>
        <p:spPr bwMode="auto">
          <a:xfrm>
            <a:off x="8093320" y="3579813"/>
            <a:ext cx="862737" cy="2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</a:rPr>
              <a:t>to the future</a:t>
            </a:r>
          </a:p>
        </p:txBody>
      </p:sp>
      <p:sp>
        <p:nvSpPr>
          <p:cNvPr id="69" name="Rectangle 81"/>
          <p:cNvSpPr>
            <a:spLocks noChangeArrowheads="1"/>
          </p:cNvSpPr>
          <p:nvPr/>
        </p:nvSpPr>
        <p:spPr bwMode="auto">
          <a:xfrm>
            <a:off x="3733800" y="3957639"/>
            <a:ext cx="45720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Font typeface="Gulim" pitchFamily="34" charset="-127"/>
              <a:buChar char="⊙"/>
            </a:pPr>
            <a:r>
              <a:rPr lang="en-US" altLang="ko-KR" sz="1000" dirty="0"/>
              <a:t> </a:t>
            </a:r>
            <a:r>
              <a:rPr lang="zh-CN" altLang="en-US" sz="1000" dirty="0"/>
              <a:t>计划系统和生产现场的实际信息的差异</a:t>
            </a:r>
            <a:endParaRPr lang="ko-KR" altLang="en-US" sz="1000" dirty="0"/>
          </a:p>
          <a:p>
            <a:pPr>
              <a:lnSpc>
                <a:spcPct val="150000"/>
              </a:lnSpc>
              <a:buFont typeface="Gulim" pitchFamily="34" charset="-127"/>
              <a:buChar char="⊙"/>
            </a:pPr>
            <a:r>
              <a:rPr lang="ko-KR" altLang="en-US" sz="1000" dirty="0"/>
              <a:t> </a:t>
            </a:r>
            <a:r>
              <a:rPr lang="zh-CN" altLang="en-US" sz="1000" dirty="0"/>
              <a:t>在生产现场作业中必要的信息提供及收集的界限</a:t>
            </a:r>
          </a:p>
          <a:p>
            <a:pPr>
              <a:lnSpc>
                <a:spcPct val="150000"/>
              </a:lnSpc>
              <a:buFont typeface="Gulim" pitchFamily="34" charset="-127"/>
              <a:buChar char="⊙"/>
            </a:pPr>
            <a:r>
              <a:rPr lang="zh-CN" altLang="en-US" sz="1000" dirty="0"/>
              <a:t> 对现场的瞬间性变化，弹性应对能力的需要</a:t>
            </a:r>
            <a:endParaRPr lang="ko-KR" altLang="en-US" sz="1000" dirty="0"/>
          </a:p>
          <a:p>
            <a:pPr>
              <a:lnSpc>
                <a:spcPct val="150000"/>
              </a:lnSpc>
              <a:buFont typeface="Gulim" pitchFamily="34" charset="-127"/>
              <a:buChar char="⊙"/>
            </a:pPr>
            <a:r>
              <a:rPr lang="ko-KR" altLang="en-US" sz="1000" dirty="0"/>
              <a:t> </a:t>
            </a:r>
            <a:r>
              <a:rPr lang="zh-CN" altLang="en-US" sz="1000" dirty="0"/>
              <a:t>多品种少量生产体制的适用系统需要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0581" y="1538289"/>
            <a:ext cx="8733692" cy="4884737"/>
            <a:chOff x="171" y="704"/>
            <a:chExt cx="5960" cy="3342"/>
          </a:xfrm>
        </p:grpSpPr>
        <p:pic>
          <p:nvPicPr>
            <p:cNvPr id="5" name="Picture 3" descr="BD00028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23" y="1230"/>
              <a:ext cx="17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BD00028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74" y="1155"/>
              <a:ext cx="18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503" y="1883"/>
              <a:ext cx="1633" cy="1316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17" y="704"/>
              <a:ext cx="771" cy="1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Century Gothic" pitchFamily="34" charset="0"/>
                  <a:ea typeface="HY울릉도L" pitchFamily="18" charset="-127"/>
                </a:rPr>
                <a:t>RFQ/Order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34" y="1792"/>
              <a:ext cx="434" cy="1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rPr>
                <a:t>交货期约定</a:t>
              </a:r>
            </a:p>
          </p:txBody>
        </p:sp>
        <p:cxnSp>
          <p:nvCxnSpPr>
            <p:cNvPr id="10" name="AutoShape 8"/>
            <p:cNvCxnSpPr>
              <a:cxnSpLocks noChangeShapeType="1"/>
              <a:endCxn id="26" idx="0"/>
            </p:cNvCxnSpPr>
            <p:nvPr/>
          </p:nvCxnSpPr>
          <p:spPr bwMode="auto">
            <a:xfrm>
              <a:off x="3812" y="1498"/>
              <a:ext cx="1436" cy="124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3510" y="1973"/>
              <a:ext cx="1038" cy="227"/>
            </a:xfrm>
            <a:prstGeom prst="bentConnector4">
              <a:avLst>
                <a:gd name="adj1" fmla="val -6556"/>
                <a:gd name="adj2" fmla="val 411009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2" name="AutoShape 10"/>
            <p:cNvCxnSpPr>
              <a:cxnSpLocks noChangeShapeType="1"/>
              <a:stCxn id="23" idx="2"/>
              <a:endCxn id="24" idx="1"/>
            </p:cNvCxnSpPr>
            <p:nvPr/>
          </p:nvCxnSpPr>
          <p:spPr bwMode="auto">
            <a:xfrm rot="16200000" flipH="1">
              <a:off x="2005" y="726"/>
              <a:ext cx="522" cy="102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139" y="2881"/>
              <a:ext cx="7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cxnSp>
          <p:nvCxnSpPr>
            <p:cNvPr id="14" name="AutoShape 12"/>
            <p:cNvCxnSpPr>
              <a:cxnSpLocks noChangeShapeType="1"/>
              <a:endCxn id="23" idx="1"/>
            </p:cNvCxnSpPr>
            <p:nvPr/>
          </p:nvCxnSpPr>
          <p:spPr bwMode="auto">
            <a:xfrm rot="-5400000">
              <a:off x="891" y="860"/>
              <a:ext cx="522" cy="52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 flipV="1">
              <a:off x="1188" y="1578"/>
              <a:ext cx="652" cy="3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545" y="2432"/>
              <a:ext cx="50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chemeClr val="tx1"/>
                  </a:solidFill>
                  <a:latin typeface="Century Gothic" pitchFamily="34" charset="0"/>
                  <a:ea typeface="HY울릉도L" pitchFamily="18" charset="-127"/>
                </a:rPr>
                <a:t>量产投入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25" idx="3"/>
            </p:cNvCxnSpPr>
            <p:nvPr/>
          </p:nvCxnSpPr>
          <p:spPr bwMode="auto">
            <a:xfrm flipV="1">
              <a:off x="3637" y="3023"/>
              <a:ext cx="499" cy="470"/>
            </a:xfrm>
            <a:prstGeom prst="bentConnector3">
              <a:avLst>
                <a:gd name="adj1" fmla="val 241079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091" y="2972"/>
              <a:ext cx="99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363" y="3017"/>
              <a:ext cx="50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100"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rPr>
                <a:t>样品投入</a:t>
              </a:r>
            </a:p>
          </p:txBody>
        </p:sp>
        <p:cxnSp>
          <p:nvCxnSpPr>
            <p:cNvPr id="20" name="AutoShape 18"/>
            <p:cNvCxnSpPr>
              <a:cxnSpLocks noChangeShapeType="1"/>
              <a:endCxn id="27" idx="1"/>
            </p:cNvCxnSpPr>
            <p:nvPr/>
          </p:nvCxnSpPr>
          <p:spPr bwMode="auto">
            <a:xfrm rot="16200000" flipH="1">
              <a:off x="640" y="2311"/>
              <a:ext cx="730" cy="36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458" y="2246"/>
              <a:ext cx="1678" cy="907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093" y="2700"/>
              <a:ext cx="388" cy="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b="0">
                  <a:solidFill>
                    <a:schemeClr val="accent1"/>
                  </a:solidFill>
                  <a:latin typeface="Century Gothic" pitchFamily="34" charset="0"/>
                  <a:ea typeface="HY울릉도L" pitchFamily="18" charset="-127"/>
                </a:rPr>
                <a:t>Line-MES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415" y="750"/>
              <a:ext cx="680" cy="22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tx1"/>
                  </a:solidFill>
                  <a:latin typeface="Century Gothic" pitchFamily="34" charset="0"/>
                  <a:ea typeface="HY울릉도L" pitchFamily="18" charset="-127"/>
                </a:rPr>
                <a:t>营业部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776" y="1385"/>
              <a:ext cx="861" cy="22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Century Gothic" pitchFamily="34" charset="0"/>
                  <a:ea typeface="HY울릉도L" pitchFamily="18" charset="-127"/>
                </a:rPr>
                <a:t>生产管理部 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776" y="3380"/>
              <a:ext cx="861" cy="22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tx1"/>
                  </a:solidFill>
                  <a:latin typeface="Century Gothic" pitchFamily="34" charset="0"/>
                  <a:ea typeface="HY울릉도L" pitchFamily="18" charset="-127"/>
                </a:rPr>
                <a:t>开发 </a:t>
              </a:r>
              <a:r>
                <a:rPr lang="en-US" altLang="ko-KR" sz="1400">
                  <a:solidFill>
                    <a:schemeClr val="tx1"/>
                  </a:solidFill>
                  <a:latin typeface="Century Gothic" pitchFamily="34" charset="0"/>
                  <a:ea typeface="HY울릉도L" pitchFamily="18" charset="-127"/>
                </a:rPr>
                <a:t>/</a:t>
              </a:r>
              <a:r>
                <a:rPr lang="zh-CN" altLang="en-US" sz="1400">
                  <a:solidFill>
                    <a:schemeClr val="tx1"/>
                  </a:solidFill>
                  <a:latin typeface="Century Gothic" pitchFamily="34" charset="0"/>
                  <a:ea typeface="HY울릉도L" pitchFamily="18" charset="-127"/>
                </a:rPr>
                <a:t>生技部门</a:t>
              </a:r>
              <a:endParaRPr lang="ko-KR" altLang="en-US" sz="1400">
                <a:solidFill>
                  <a:schemeClr val="tx1"/>
                </a:solidFill>
                <a:latin typeface="Century Gothic" pitchFamily="34" charset="0"/>
                <a:ea typeface="HY울릉도L" pitchFamily="18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908" y="2745"/>
              <a:ext cx="679" cy="22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tx1"/>
                  </a:solidFill>
                  <a:latin typeface="Century Gothic" pitchFamily="34" charset="0"/>
                  <a:ea typeface="HY울릉도L" pitchFamily="18" charset="-127"/>
                </a:rPr>
                <a:t>购买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88" y="2746"/>
              <a:ext cx="680" cy="22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rPr>
                <a:t>配送</a:t>
              </a:r>
              <a:r>
                <a:rPr lang="en-US" altLang="zh-CN" sz="1400">
                  <a:solidFill>
                    <a:schemeClr val="tx1"/>
                  </a:solidFill>
                  <a:latin typeface="Century Gothic" pitchFamily="34" charset="0"/>
                  <a:ea typeface="HY울릉도L" pitchFamily="18" charset="-127"/>
                </a:rPr>
                <a:t>(OBL)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1879" y="2870"/>
              <a:ext cx="5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ja-JP" altLang="en-US"/>
            </a:p>
          </p:txBody>
        </p:sp>
        <p:pic>
          <p:nvPicPr>
            <p:cNvPr id="29" name="Picture 27" descr="183219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97" y="1242"/>
              <a:ext cx="453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8" descr="183219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0" y="3632"/>
              <a:ext cx="453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9" descr="183219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83" y="1385"/>
              <a:ext cx="453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924" y="2960"/>
              <a:ext cx="589" cy="1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0">
                  <a:solidFill>
                    <a:srgbClr val="000066"/>
                  </a:solidFill>
                  <a:latin typeface="Century Gothic" pitchFamily="34" charset="0"/>
                  <a:ea typeface="HY울릉도L" pitchFamily="18" charset="-127"/>
                </a:rPr>
                <a:t>生产</a:t>
              </a:r>
              <a:r>
                <a:rPr lang="ko-KR" altLang="en-US" sz="1400" b="0">
                  <a:solidFill>
                    <a:srgbClr val="000066"/>
                  </a:solidFill>
                  <a:latin typeface="Century Gothic" pitchFamily="34" charset="0"/>
                  <a:ea typeface="HY울릉도L" pitchFamily="18" charset="-127"/>
                </a:rPr>
                <a:t> </a:t>
              </a:r>
              <a:r>
                <a:rPr lang="en-US" altLang="ko-KR" sz="1400" b="0">
                  <a:solidFill>
                    <a:srgbClr val="000066"/>
                  </a:solidFill>
                  <a:latin typeface="Century Gothic" pitchFamily="34" charset="0"/>
                  <a:ea typeface="HY울릉도L" pitchFamily="18" charset="-127"/>
                </a:rPr>
                <a:t>Line</a:t>
              </a:r>
            </a:p>
          </p:txBody>
        </p: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2137" y="742"/>
              <a:ext cx="1963" cy="376"/>
              <a:chOff x="1776" y="663"/>
              <a:chExt cx="1875" cy="376"/>
            </a:xfrm>
          </p:grpSpPr>
          <p:sp>
            <p:nvSpPr>
              <p:cNvPr id="50" name="AutoShape 32"/>
              <p:cNvSpPr>
                <a:spLocks noChangeArrowheads="1"/>
              </p:cNvSpPr>
              <p:nvPr/>
            </p:nvSpPr>
            <p:spPr bwMode="auto">
              <a:xfrm>
                <a:off x="1776" y="663"/>
                <a:ext cx="1859" cy="363"/>
              </a:xfrm>
              <a:prstGeom prst="wedgeRoundRectCallout">
                <a:avLst>
                  <a:gd name="adj1" fmla="val -38704"/>
                  <a:gd name="adj2" fmla="val 63222"/>
                  <a:gd name="adj3" fmla="val 16667"/>
                </a:avLst>
              </a:prstGeom>
              <a:solidFill>
                <a:srgbClr val="FFFFCC"/>
              </a:soli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endParaRPr lang="zh-CN" altLang="en-US" sz="1400">
                  <a:solidFill>
                    <a:srgbClr val="FF0000"/>
                  </a:solidFill>
                  <a:latin typeface="Century Gothic" pitchFamily="34" charset="0"/>
                  <a:ea typeface="HY울릉도L" pitchFamily="18" charset="-127"/>
                </a:endParaRPr>
              </a:p>
            </p:txBody>
          </p:sp>
          <p:sp>
            <p:nvSpPr>
              <p:cNvPr id="51" name="Text Box 33"/>
              <p:cNvSpPr txBox="1">
                <a:spLocks noChangeArrowheads="1"/>
              </p:cNvSpPr>
              <p:nvPr/>
            </p:nvSpPr>
            <p:spPr bwMode="auto">
              <a:xfrm>
                <a:off x="1776" y="663"/>
                <a:ext cx="1875" cy="3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buFont typeface="Wingdings" pitchFamily="2" charset="2"/>
                  <a:buChar char="§"/>
                </a:pPr>
                <a:r>
                  <a:rPr lang="zh-CN" altLang="en-US" sz="1000" dirty="0">
                    <a:solidFill>
                      <a:srgbClr val="FF3300"/>
                    </a:solidFill>
                    <a:latin typeface="Century Gothic" pitchFamily="34" charset="0"/>
                    <a:ea typeface="宋体" pitchFamily="2" charset="-122"/>
                  </a:rPr>
                  <a:t>总是不确认，而是按照惯例在做交货期约定</a:t>
                </a:r>
                <a:r>
                  <a:rPr lang="en-US" altLang="ko-KR" sz="1000" dirty="0">
                    <a:solidFill>
                      <a:srgbClr val="FF3300"/>
                    </a:solidFill>
                    <a:latin typeface="Century Gothic" pitchFamily="34" charset="0"/>
                    <a:ea typeface="HY울릉도L" pitchFamily="18" charset="-127"/>
                  </a:rPr>
                  <a:t>.</a:t>
                </a:r>
              </a:p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buFont typeface="Wingdings" pitchFamily="2" charset="2"/>
                  <a:buChar char="§"/>
                </a:pPr>
                <a:r>
                  <a:rPr lang="zh-CN" altLang="en-US" sz="1000" dirty="0">
                    <a:solidFill>
                      <a:srgbClr val="FF3300"/>
                    </a:solidFill>
                    <a:latin typeface="Century Gothic" pitchFamily="34" charset="0"/>
                    <a:ea typeface="宋体" pitchFamily="2" charset="-122"/>
                  </a:rPr>
                  <a:t>大部分的时间都是在看</a:t>
                </a:r>
                <a:r>
                  <a:rPr lang="ko-KR" altLang="en-US" sz="1000" dirty="0">
                    <a:solidFill>
                      <a:srgbClr val="FF3300"/>
                    </a:solidFill>
                    <a:latin typeface="Century Gothic" pitchFamily="34" charset="0"/>
                    <a:ea typeface="HY울릉도L" pitchFamily="18" charset="-127"/>
                  </a:rPr>
                  <a:t> </a:t>
                </a:r>
                <a:r>
                  <a:rPr lang="en-US" altLang="ko-KR" sz="1000" dirty="0">
                    <a:solidFill>
                      <a:srgbClr val="FF3300"/>
                    </a:solidFill>
                    <a:latin typeface="Century Gothic" pitchFamily="34" charset="0"/>
                    <a:ea typeface="HY울릉도L" pitchFamily="18" charset="-127"/>
                  </a:rPr>
                  <a:t>ERP </a:t>
                </a:r>
                <a:r>
                  <a:rPr lang="zh-CN" altLang="en-US" sz="1000" dirty="0">
                    <a:solidFill>
                      <a:srgbClr val="FF3300"/>
                    </a:solidFill>
                    <a:latin typeface="Century Gothic" pitchFamily="34" charset="0"/>
                    <a:ea typeface="宋体" pitchFamily="2" charset="-122"/>
                  </a:rPr>
                  <a:t>画面上度过的</a:t>
                </a:r>
                <a:r>
                  <a:rPr lang="en-US" altLang="ko-KR" sz="1000" dirty="0">
                    <a:solidFill>
                      <a:srgbClr val="FF3300"/>
                    </a:solidFill>
                  </a:rPr>
                  <a:t>.</a:t>
                </a:r>
                <a:endParaRPr lang="zh-CN" altLang="en-US" sz="1000" dirty="0">
                  <a:solidFill>
                    <a:srgbClr val="FF3300"/>
                  </a:solidFill>
                  <a:latin typeface="Century Gothic" pitchFamily="34" charset="0"/>
                  <a:ea typeface="宋体" pitchFamily="2" charset="-122"/>
                </a:endParaRPr>
              </a:p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buFont typeface="Wingdings" pitchFamily="2" charset="2"/>
                  <a:buChar char="§"/>
                </a:pPr>
                <a:r>
                  <a:rPr lang="zh-CN" altLang="en-US" sz="1000" dirty="0">
                    <a:solidFill>
                      <a:srgbClr val="FF3300"/>
                    </a:solidFill>
                    <a:latin typeface="Century Gothic" pitchFamily="34" charset="0"/>
                    <a:ea typeface="宋体" pitchFamily="2" charset="-122"/>
                  </a:rPr>
                  <a:t>现在超过</a:t>
                </a:r>
                <a:r>
                  <a:rPr lang="ko-KR" altLang="en-US" sz="1000" dirty="0">
                    <a:solidFill>
                      <a:srgbClr val="FF3300"/>
                    </a:solidFill>
                    <a:latin typeface="Century Gothic" pitchFamily="34" charset="0"/>
                    <a:ea typeface="HY울릉도L" pitchFamily="18" charset="-127"/>
                  </a:rPr>
                  <a:t> </a:t>
                </a:r>
                <a:r>
                  <a:rPr lang="zh-CN" altLang="en-US" sz="1000" dirty="0">
                    <a:solidFill>
                      <a:srgbClr val="FF3300"/>
                    </a:solidFill>
                    <a:latin typeface="Century Gothic" pitchFamily="34" charset="0"/>
                    <a:ea typeface="宋体" pitchFamily="2" charset="-122"/>
                  </a:rPr>
                  <a:t>交货期的</a:t>
                </a:r>
                <a:r>
                  <a:rPr lang="en-US" altLang="ko-KR" sz="1000" dirty="0">
                    <a:solidFill>
                      <a:srgbClr val="FF3300"/>
                    </a:solidFill>
                    <a:latin typeface="Century Gothic" pitchFamily="34" charset="0"/>
                    <a:ea typeface="HY울릉도L" pitchFamily="18" charset="-127"/>
                  </a:rPr>
                  <a:t>Order</a:t>
                </a:r>
                <a:r>
                  <a:rPr lang="zh-CN" altLang="en-US" sz="1000" dirty="0">
                    <a:solidFill>
                      <a:srgbClr val="FF3300"/>
                    </a:solidFill>
                    <a:latin typeface="Century Gothic" pitchFamily="34" charset="0"/>
                    <a:ea typeface="宋体" pitchFamily="2" charset="-122"/>
                  </a:rPr>
                  <a:t>有</a:t>
                </a:r>
                <a:r>
                  <a:rPr lang="ko-KR" altLang="en-US" sz="1000" dirty="0">
                    <a:solidFill>
                      <a:srgbClr val="FF3300"/>
                    </a:solidFill>
                    <a:latin typeface="Century Gothic" pitchFamily="34" charset="0"/>
                    <a:ea typeface="HY울릉도L" pitchFamily="18" charset="-127"/>
                  </a:rPr>
                  <a:t> </a:t>
                </a:r>
                <a:r>
                  <a:rPr lang="en-US" altLang="ko-KR" sz="1000" dirty="0">
                    <a:solidFill>
                      <a:srgbClr val="FF3300"/>
                    </a:solidFill>
                    <a:latin typeface="Century Gothic" pitchFamily="34" charset="0"/>
                    <a:ea typeface="HY울릉도L" pitchFamily="18" charset="-127"/>
                  </a:rPr>
                  <a:t>50%</a:t>
                </a:r>
                <a:r>
                  <a:rPr lang="zh-CN" altLang="en-US" sz="1000" dirty="0">
                    <a:solidFill>
                      <a:srgbClr val="FF3300"/>
                    </a:solidFill>
                    <a:latin typeface="Century Gothic" pitchFamily="34" charset="0"/>
                    <a:ea typeface="宋体" pitchFamily="2" charset="-122"/>
                  </a:rPr>
                  <a:t>以上</a:t>
                </a:r>
                <a:r>
                  <a:rPr lang="en-US" altLang="ko-KR" sz="1000" dirty="0">
                    <a:solidFill>
                      <a:srgbClr val="FF3300"/>
                    </a:solidFill>
                    <a:latin typeface="Century Gothic" pitchFamily="34" charset="0"/>
                    <a:ea typeface="HY울릉도L" pitchFamily="18" charset="-127"/>
                  </a:rPr>
                  <a:t>.</a:t>
                </a:r>
              </a:p>
            </p:txBody>
          </p:sp>
        </p:grpSp>
        <p:pic>
          <p:nvPicPr>
            <p:cNvPr id="34" name="Picture 3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5" y="2519"/>
              <a:ext cx="680" cy="4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94" y="2519"/>
              <a:ext cx="680" cy="4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4250" y="923"/>
              <a:ext cx="1881" cy="363"/>
            </a:xfrm>
            <a:prstGeom prst="wedgeRoundRectCallout">
              <a:avLst>
                <a:gd name="adj1" fmla="val -57315"/>
                <a:gd name="adj2" fmla="val 103167"/>
                <a:gd name="adj3" fmla="val 16667"/>
              </a:avLst>
            </a:prstGeom>
            <a:solidFill>
              <a:srgbClr val="FFFFCC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FontTx/>
                <a:buChar char="•"/>
              </a:pPr>
              <a:r>
                <a:rPr lang="zh-CN" altLang="en-US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生产计划及</a:t>
              </a:r>
              <a:r>
                <a:rPr lang="en-US" altLang="zh-CN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order(</a:t>
              </a:r>
              <a:r>
                <a:rPr lang="zh-CN" altLang="en-US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订货</a:t>
              </a:r>
              <a:r>
                <a:rPr lang="en-US" altLang="zh-CN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)</a:t>
              </a:r>
              <a:r>
                <a:rPr lang="zh-CN" altLang="en-US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的变更指示，对生产现场会有什么样的影响？</a:t>
              </a:r>
              <a:r>
                <a:rPr lang="ko-KR" altLang="en-US" sz="1000">
                  <a:solidFill>
                    <a:srgbClr val="800000"/>
                  </a:solidFill>
                  <a:latin typeface="Century Gothic" pitchFamily="34" charset="0"/>
                  <a:ea typeface="HY울릉도L" pitchFamily="18" charset="-127"/>
                </a:rPr>
                <a:t> </a:t>
              </a:r>
              <a:endParaRPr lang="ko-KR" altLang="zh-CN" sz="1000">
                <a:solidFill>
                  <a:srgbClr val="800000"/>
                </a:solidFill>
                <a:latin typeface="Century Gothic" pitchFamily="34" charset="0"/>
                <a:ea typeface="HY울릉도L" pitchFamily="18" charset="-127"/>
              </a:endParaRP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buFontTx/>
                <a:buChar char="•"/>
              </a:pPr>
              <a:r>
                <a:rPr lang="zh-CN" altLang="en-US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作业指示又应该怎样执行？</a:t>
              </a:r>
              <a:endParaRPr lang="ko-KR" altLang="en-US" sz="1000">
                <a:solidFill>
                  <a:srgbClr val="800000"/>
                </a:solidFill>
                <a:latin typeface="Century Gothic" pitchFamily="34" charset="0"/>
                <a:ea typeface="HY울릉도L" pitchFamily="18" charset="-127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1764" y="2040"/>
              <a:ext cx="1552" cy="363"/>
            </a:xfrm>
            <a:prstGeom prst="wedgeRoundRectCallout">
              <a:avLst>
                <a:gd name="adj1" fmla="val -4407"/>
                <a:gd name="adj2" fmla="val 67356"/>
                <a:gd name="adj3" fmla="val 16667"/>
              </a:avLst>
            </a:prstGeom>
            <a:solidFill>
              <a:srgbClr val="FFFFCC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</a:pPr>
              <a:endParaRPr lang="zh-CN" altLang="en-US" sz="1400" b="0">
                <a:solidFill>
                  <a:srgbClr val="FF0000"/>
                </a:solidFill>
                <a:latin typeface="Century Gothic" pitchFamily="34" charset="0"/>
                <a:ea typeface="HY울릉도L" pitchFamily="18" charset="-127"/>
              </a:endParaRP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1782" y="2040"/>
              <a:ext cx="1534" cy="3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Char char="§"/>
              </a:pPr>
              <a:r>
                <a:rPr lang="zh-CN" altLang="en-US" sz="1000">
                  <a:solidFill>
                    <a:srgbClr val="FF3300"/>
                  </a:solidFill>
                  <a:latin typeface="Century Gothic" pitchFamily="34" charset="0"/>
                  <a:ea typeface="宋体" pitchFamily="2" charset="-122"/>
                </a:rPr>
                <a:t>每个管理部门提不同的要求</a:t>
              </a:r>
              <a:endParaRPr lang="en-US" altLang="zh-CN" sz="1000">
                <a:solidFill>
                  <a:srgbClr val="FF3300"/>
                </a:solidFill>
                <a:latin typeface="Century Gothic" pitchFamily="34" charset="0"/>
                <a:ea typeface="宋体" pitchFamily="2" charset="-122"/>
              </a:endParaRP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Char char="§"/>
              </a:pPr>
              <a:r>
                <a:rPr lang="zh-CN" altLang="en-US" sz="1000">
                  <a:solidFill>
                    <a:srgbClr val="FF3300"/>
                  </a:solidFill>
                  <a:latin typeface="Century Gothic" pitchFamily="34" charset="0"/>
                  <a:ea typeface="宋体" pitchFamily="2" charset="-122"/>
                </a:rPr>
                <a:t>与报告用管理指标的制作有关</a:t>
              </a:r>
              <a:r>
                <a:rPr lang="en-US" altLang="ko-KR" sz="1000">
                  <a:solidFill>
                    <a:srgbClr val="FF3300"/>
                  </a:solidFill>
                  <a:latin typeface="Century Gothic" pitchFamily="34" charset="0"/>
                  <a:ea typeface="HY울릉도L" pitchFamily="18" charset="-127"/>
                </a:rPr>
                <a:t>.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Char char="§"/>
              </a:pPr>
              <a:r>
                <a:rPr lang="zh-CN" altLang="en-US" sz="1000">
                  <a:solidFill>
                    <a:srgbClr val="FF3300"/>
                  </a:solidFill>
                  <a:latin typeface="Century Gothic" pitchFamily="34" charset="0"/>
                  <a:ea typeface="宋体" pitchFamily="2" charset="-122"/>
                </a:rPr>
                <a:t>对不良处理没有工艺标准</a:t>
              </a:r>
              <a:endParaRPr lang="en-US" altLang="zh-CN" sz="1000">
                <a:solidFill>
                  <a:srgbClr val="FF3300"/>
                </a:solidFill>
                <a:latin typeface="Century Gothic" pitchFamily="34" charset="0"/>
                <a:ea typeface="宋体" pitchFamily="2" charset="-122"/>
              </a:endParaRPr>
            </a:p>
          </p:txBody>
        </p:sp>
        <p:grpSp>
          <p:nvGrpSpPr>
            <p:cNvPr id="39" name="Group 39"/>
            <p:cNvGrpSpPr>
              <a:grpSpLocks/>
            </p:cNvGrpSpPr>
            <p:nvPr/>
          </p:nvGrpSpPr>
          <p:grpSpPr bwMode="auto">
            <a:xfrm>
              <a:off x="1400" y="3611"/>
              <a:ext cx="1479" cy="324"/>
              <a:chOff x="1200" y="3612"/>
              <a:chExt cx="1479" cy="324"/>
            </a:xfrm>
          </p:grpSpPr>
          <p:sp>
            <p:nvSpPr>
              <p:cNvPr id="48" name="AutoShape 40"/>
              <p:cNvSpPr>
                <a:spLocks noChangeArrowheads="1"/>
              </p:cNvSpPr>
              <p:nvPr/>
            </p:nvSpPr>
            <p:spPr bwMode="auto">
              <a:xfrm>
                <a:off x="1202" y="3612"/>
                <a:ext cx="1406" cy="318"/>
              </a:xfrm>
              <a:prstGeom prst="wedgeRoundRectCallout">
                <a:avLst>
                  <a:gd name="adj1" fmla="val 41324"/>
                  <a:gd name="adj2" fmla="val 71069"/>
                  <a:gd name="adj3" fmla="val 16667"/>
                </a:avLst>
              </a:prstGeom>
              <a:solidFill>
                <a:srgbClr val="FFFFCC"/>
              </a:soli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</a:pPr>
                <a:endParaRPr lang="zh-CN" altLang="en-US" sz="1400" b="0">
                  <a:solidFill>
                    <a:srgbClr val="FF0000"/>
                  </a:solidFill>
                  <a:latin typeface="Century Gothic" pitchFamily="34" charset="0"/>
                  <a:ea typeface="HY울릉도L" pitchFamily="18" charset="-127"/>
                </a:endParaRPr>
              </a:p>
            </p:txBody>
          </p:sp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200" y="3662"/>
                <a:ext cx="1479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buFont typeface="Wingdings" pitchFamily="2" charset="2"/>
                  <a:buChar char="§"/>
                </a:pPr>
                <a:r>
                  <a:rPr lang="zh-CN" altLang="en-US" sz="100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量产的堆积</a:t>
                </a:r>
                <a:r>
                  <a:rPr lang="en-US" altLang="zh-CN" sz="100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,</a:t>
                </a:r>
                <a:r>
                  <a:rPr lang="zh-CN" altLang="en-US" sz="100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致使样品制作延迟</a:t>
                </a:r>
                <a:r>
                  <a:rPr lang="en-US" altLang="zh-CN" sz="1000">
                    <a:solidFill>
                      <a:srgbClr val="FF3300"/>
                    </a:solidFill>
                    <a:latin typeface="Century Gothic" pitchFamily="34" charset="0"/>
                    <a:ea typeface="HY울릉도L" pitchFamily="18" charset="-127"/>
                  </a:rPr>
                  <a:t>.</a:t>
                </a:r>
              </a:p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buFont typeface="Wingdings" pitchFamily="2" charset="2"/>
                  <a:buChar char="§"/>
                </a:pPr>
                <a:r>
                  <a:rPr lang="zh-CN" altLang="en-US" sz="1000">
                    <a:solidFill>
                      <a:srgbClr val="FF3300"/>
                    </a:solidFill>
                    <a:latin typeface="Century Gothic" pitchFamily="34" charset="0"/>
                    <a:ea typeface="宋体" pitchFamily="2" charset="-122"/>
                  </a:rPr>
                  <a:t>没有样品制作的工艺（流程）标准</a:t>
                </a:r>
                <a:endParaRPr lang="en-US" altLang="zh-CN" sz="1000" b="0">
                  <a:solidFill>
                    <a:srgbClr val="FF0000"/>
                  </a:solidFill>
                  <a:latin typeface="Century Gothic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541" y="1996"/>
              <a:ext cx="720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ko-KR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itchFamily="34" charset="0"/>
                  <a:ea typeface="HY울릉도L" pitchFamily="18" charset="-127"/>
                </a:rPr>
                <a:t>Set maker</a:t>
              </a:r>
            </a:p>
          </p:txBody>
        </p:sp>
        <p:pic>
          <p:nvPicPr>
            <p:cNvPr id="41" name="Picture 4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98" y="1385"/>
              <a:ext cx="579" cy="6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2" name="Picture 4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24" y="3017"/>
              <a:ext cx="47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3" name="Picture 4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43" y="3017"/>
              <a:ext cx="493" cy="3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72" y="3865"/>
              <a:ext cx="56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 latinLnBrk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000" b="0">
                  <a:solidFill>
                    <a:schemeClr val="tx1"/>
                  </a:solidFill>
                  <a:latin typeface="Century Gothic" pitchFamily="34" charset="0"/>
                  <a:ea typeface="宋体" pitchFamily="2" charset="-122"/>
                </a:rPr>
                <a:t>出处</a:t>
              </a:r>
              <a:r>
                <a:rPr kumimoji="0" lang="en-US" altLang="ko-KR" sz="1000" b="0">
                  <a:solidFill>
                    <a:schemeClr val="tx1"/>
                  </a:solidFill>
                  <a:latin typeface="Century Gothic" pitchFamily="34" charset="0"/>
                  <a:ea typeface="HY울릉도L" pitchFamily="18" charset="-127"/>
                </a:rPr>
                <a:t>: KAIST</a:t>
              </a:r>
            </a:p>
          </p:txBody>
        </p:sp>
        <p:sp>
          <p:nvSpPr>
            <p:cNvPr id="45" name="AutoShape 47"/>
            <p:cNvSpPr>
              <a:spLocks noChangeArrowheads="1"/>
            </p:cNvSpPr>
            <p:nvPr/>
          </p:nvSpPr>
          <p:spPr bwMode="auto">
            <a:xfrm>
              <a:off x="3808" y="3554"/>
              <a:ext cx="2068" cy="454"/>
            </a:xfrm>
            <a:prstGeom prst="wedgeRoundRectCallout">
              <a:avLst>
                <a:gd name="adj1" fmla="val -54088"/>
                <a:gd name="adj2" fmla="val 19602"/>
                <a:gd name="adj3" fmla="val 16667"/>
              </a:avLst>
            </a:prstGeom>
            <a:solidFill>
              <a:srgbClr val="FFFFCC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FontTx/>
                <a:buChar char="•"/>
              </a:pPr>
              <a:r>
                <a:rPr lang="zh-CN" altLang="en-US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对产品生产有影响的工艺或机器的预防</a:t>
              </a:r>
              <a:r>
                <a:rPr lang="ko-KR" altLang="en-US" sz="1000">
                  <a:solidFill>
                    <a:srgbClr val="800000"/>
                  </a:solidFill>
                  <a:latin typeface="Century Gothic" pitchFamily="34" charset="0"/>
                  <a:ea typeface="HY울릉도L" pitchFamily="18" charset="-127"/>
                </a:rPr>
                <a:t> </a:t>
              </a:r>
              <a:r>
                <a:rPr lang="zh-CN" altLang="en-US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检查</a:t>
              </a:r>
              <a:r>
                <a:rPr lang="en-US" altLang="ko-KR" sz="1000">
                  <a:solidFill>
                    <a:srgbClr val="800000"/>
                  </a:solidFill>
                  <a:latin typeface="Century Gothic" pitchFamily="34" charset="0"/>
                  <a:ea typeface="HY울릉도L" pitchFamily="18" charset="-127"/>
                </a:rPr>
                <a:t>(Preventive Maintenance) </a:t>
              </a:r>
              <a:r>
                <a:rPr lang="zh-CN" altLang="en-US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在正常的形成吗</a:t>
              </a:r>
              <a:r>
                <a:rPr lang="en-US" altLang="ko-KR" sz="1000">
                  <a:solidFill>
                    <a:srgbClr val="800000"/>
                  </a:solidFill>
                  <a:latin typeface="Century Gothic" pitchFamily="34" charset="0"/>
                  <a:ea typeface="HY울릉도L" pitchFamily="18" charset="-127"/>
                </a:rPr>
                <a:t>?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buFontTx/>
                <a:buChar char="•"/>
              </a:pPr>
              <a:r>
                <a:rPr lang="zh-CN" altLang="en-US" sz="1000">
                  <a:solidFill>
                    <a:srgbClr val="800000"/>
                  </a:solidFill>
                  <a:ea typeface="宋体" pitchFamily="2" charset="-122"/>
                </a:rPr>
                <a:t>什么是</a:t>
              </a:r>
              <a:r>
                <a:rPr lang="zh-CN" altLang="en-US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最佳化的工序顺序？</a:t>
              </a:r>
              <a:endParaRPr lang="en-US" altLang="zh-CN" sz="1000">
                <a:solidFill>
                  <a:srgbClr val="800000"/>
                </a:solidFill>
                <a:latin typeface="Century Gothic" pitchFamily="34" charset="0"/>
                <a:ea typeface="宋体" pitchFamily="2" charset="-122"/>
              </a:endParaRPr>
            </a:p>
          </p:txBody>
        </p:sp>
        <p:sp>
          <p:nvSpPr>
            <p:cNvPr id="46" name="AutoShape 48"/>
            <p:cNvSpPr>
              <a:spLocks noChangeArrowheads="1"/>
            </p:cNvSpPr>
            <p:nvPr/>
          </p:nvSpPr>
          <p:spPr bwMode="auto">
            <a:xfrm>
              <a:off x="171" y="2329"/>
              <a:ext cx="1475" cy="363"/>
            </a:xfrm>
            <a:prstGeom prst="wedgeRoundRectCallout">
              <a:avLst>
                <a:gd name="adj1" fmla="val 9954"/>
                <a:gd name="adj2" fmla="val -97935"/>
                <a:gd name="adj3" fmla="val 16667"/>
              </a:avLst>
            </a:prstGeom>
            <a:solidFill>
              <a:srgbClr val="FFFFCC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 latinLnBrk="0">
                <a:lnSpc>
                  <a:spcPct val="100000"/>
                </a:lnSpc>
                <a:spcBef>
                  <a:spcPct val="50000"/>
                </a:spcBef>
                <a:buClr>
                  <a:schemeClr val="accent2"/>
                </a:buClr>
                <a:buFontTx/>
                <a:buChar char="•"/>
              </a:pPr>
              <a:r>
                <a:rPr lang="zh-CN" altLang="en-US" sz="1000">
                  <a:solidFill>
                    <a:srgbClr val="800000"/>
                  </a:solidFill>
                  <a:latin typeface="Century Gothic" pitchFamily="34" charset="0"/>
                  <a:ea typeface="宋体" pitchFamily="2" charset="-122"/>
                </a:rPr>
                <a:t>顾客希望得知生产产品的操作者，作业日及其他周边条件等工序进行时的情报</a:t>
              </a:r>
              <a:r>
                <a:rPr lang="en-US" altLang="ko-KR" sz="1000">
                  <a:solidFill>
                    <a:srgbClr val="800000"/>
                  </a:solidFill>
                  <a:latin typeface="Century Gothic" pitchFamily="34" charset="0"/>
                  <a:ea typeface="HY울릉도L" pitchFamily="18" charset="-127"/>
                </a:rPr>
                <a:t>.</a:t>
              </a:r>
            </a:p>
          </p:txBody>
        </p:sp>
        <p:pic>
          <p:nvPicPr>
            <p:cNvPr id="47" name="Picture 49" descr="BD00028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38" y="3127"/>
              <a:ext cx="19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428596" y="857232"/>
            <a:ext cx="848604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Century Gothic" pitchFamily="34" charset="0"/>
              </a:rPr>
              <a:t>2.2 ERP ISSUE – </a:t>
            </a:r>
            <a:r>
              <a:rPr lang="zh-CN" altLang="en-US" sz="1400" dirty="0">
                <a:latin typeface="Century Gothic" pitchFamily="34" charset="0"/>
                <a:ea typeface="宋体" pitchFamily="2" charset="-122"/>
              </a:rPr>
              <a:t>经营阵及管理者每天都要进行如下问题点的</a:t>
            </a:r>
            <a:r>
              <a:rPr lang="zh-CN" altLang="en-US" sz="1400" dirty="0">
                <a:latin typeface="Century Gothic" pitchFamily="34" charset="0"/>
              </a:rPr>
              <a:t>封接</a:t>
            </a:r>
            <a:r>
              <a:rPr lang="zh-CN" altLang="en-US" sz="1400" dirty="0">
                <a:latin typeface="Century Gothic" pitchFamily="34" charset="0"/>
                <a:ea typeface="宋体" pitchFamily="2" charset="-122"/>
              </a:rPr>
              <a:t>及掌握正确的情况</a:t>
            </a:r>
            <a:endParaRPr lang="ko-KR" altLang="en-US" sz="1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8596" y="857232"/>
            <a:ext cx="848604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Century Gothic" pitchFamily="34" charset="0"/>
              </a:rPr>
              <a:t>2.2 ERP ISSUE –</a:t>
            </a:r>
            <a:r>
              <a:rPr lang="zh-CN" altLang="en-US" sz="1400" dirty="0">
                <a:latin typeface="Century Gothic" pitchFamily="34" charset="0"/>
                <a:ea typeface="宋体" pitchFamily="2" charset="-122"/>
              </a:rPr>
              <a:t>在制造业</a:t>
            </a:r>
            <a:r>
              <a:rPr lang="ko-KR" altLang="en-US" sz="1400" dirty="0">
                <a:latin typeface="Century Gothic" pitchFamily="34" charset="0"/>
              </a:rPr>
              <a:t> </a:t>
            </a:r>
            <a:r>
              <a:rPr lang="en-US" altLang="ko-KR" sz="1400" dirty="0">
                <a:latin typeface="Century Gothic" pitchFamily="34" charset="0"/>
              </a:rPr>
              <a:t>ERP</a:t>
            </a:r>
            <a:r>
              <a:rPr lang="zh-CN" altLang="en-US" sz="1400" dirty="0">
                <a:latin typeface="Century Gothic" pitchFamily="34" charset="0"/>
                <a:ea typeface="宋体" pitchFamily="2" charset="-122"/>
              </a:rPr>
              <a:t>构建后丢失的是</a:t>
            </a:r>
            <a:r>
              <a:rPr lang="en-US" altLang="ko-KR" sz="1400" dirty="0">
                <a:latin typeface="Century Gothic" pitchFamily="34" charset="0"/>
              </a:rPr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0669" y="2386013"/>
            <a:ext cx="2961543" cy="5381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86400" bIns="82800" anchor="ctr"/>
          <a:lstStyle/>
          <a:p>
            <a:pPr algn="ctr" eaLnBrk="0" fontAlgn="base" latin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kumimoji="0" lang="zh-CN" altLang="en-US" sz="1200">
                <a:solidFill>
                  <a:srgbClr val="FF0000"/>
                </a:solidFill>
                <a:latin typeface="HY울릉도L" pitchFamily="18" charset="-127"/>
                <a:ea typeface="宋体" pitchFamily="2" charset="-122"/>
              </a:rPr>
              <a:t>根据</a:t>
            </a:r>
            <a:r>
              <a:rPr kumimoji="0" lang="en-US" altLang="ko-KR" sz="120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AMR</a:t>
            </a:r>
            <a:r>
              <a:rPr kumimoji="0" lang="zh-CN" altLang="en-US" sz="1200">
                <a:solidFill>
                  <a:srgbClr val="FF0000"/>
                </a:solidFill>
                <a:latin typeface="HY울릉도L" pitchFamily="18" charset="-127"/>
                <a:ea typeface="宋体" pitchFamily="2" charset="-122"/>
              </a:rPr>
              <a:t>调查，</a:t>
            </a:r>
            <a:r>
              <a:rPr kumimoji="0" lang="ko-KR" altLang="en-US" sz="120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 </a:t>
            </a:r>
            <a:r>
              <a:rPr kumimoji="0" lang="en-US" altLang="ko-KR" sz="120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53%</a:t>
            </a:r>
            <a:r>
              <a:rPr kumimoji="0" lang="zh-CN" altLang="en-US" sz="1200">
                <a:solidFill>
                  <a:srgbClr val="FF0000"/>
                </a:solidFill>
                <a:latin typeface="HY울릉도L" pitchFamily="18" charset="-127"/>
                <a:ea typeface="宋体" pitchFamily="2" charset="-122"/>
              </a:rPr>
              <a:t>的顾客提出， </a:t>
            </a:r>
            <a:r>
              <a:rPr kumimoji="0" lang="en-US" altLang="ko-KR" sz="120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ERP</a:t>
            </a:r>
            <a:r>
              <a:rPr kumimoji="0" lang="zh-CN" altLang="en-US" sz="1200">
                <a:solidFill>
                  <a:srgbClr val="FF0000"/>
                </a:solidFill>
                <a:latin typeface="HY울릉도L" pitchFamily="18" charset="-127"/>
                <a:ea typeface="宋体" pitchFamily="2" charset="-122"/>
              </a:rPr>
              <a:t>给工厂生产带来了负面的影响。</a:t>
            </a:r>
            <a:endParaRPr kumimoji="0" lang="en-US" altLang="zh-CN" sz="1200">
              <a:solidFill>
                <a:srgbClr val="FF0000"/>
              </a:solidFill>
              <a:latin typeface="HY울릉도L" pitchFamily="18" charset="-127"/>
              <a:ea typeface="宋体" pitchFamily="2" charset="-122"/>
            </a:endParaRPr>
          </a:p>
        </p:txBody>
      </p:sp>
      <p:pic>
        <p:nvPicPr>
          <p:cNvPr id="6" name="Picture 5" descr="PE0161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4328" y="1160463"/>
            <a:ext cx="1872762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28596" y="1500174"/>
            <a:ext cx="5539154" cy="1604962"/>
          </a:xfrm>
          <a:prstGeom prst="rect">
            <a:avLst/>
          </a:prstGeom>
          <a:noFill/>
        </p:spPr>
        <p:txBody>
          <a:bodyPr vert="horz" lIns="0" rIns="0">
            <a:normAutofit fontScale="92500" lnSpcReduction="10000"/>
          </a:bodyPr>
          <a:lstStyle/>
          <a:p>
            <a:pPr marL="722376" marR="0" lvl="1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ERP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构建对工作有帮助，但对生产有阻碍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L" pitchFamily="18" charset="-127"/>
              <a:ea typeface="HY울릉도L" pitchFamily="18" charset="-127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ERP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对成产现状的分析、品质管理、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功能缺乏</a:t>
            </a:r>
          </a:p>
          <a:p>
            <a:pPr marL="722376" marR="0" lvl="1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工程管理</a:t>
            </a:r>
            <a:r>
              <a:rPr kumimoji="0" lang="ko-KR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仍然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 依赖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Excel</a:t>
            </a:r>
            <a:endParaRPr kumimoji="0" lang="ko-KR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L" pitchFamily="18" charset="-127"/>
              <a:ea typeface="HY울릉도L" pitchFamily="18" charset="-127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ERP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把工艺人员与监督者变更为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Data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输入人员</a:t>
            </a:r>
          </a:p>
          <a:p>
            <a:pPr marL="722376" marR="0" lvl="1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ERP</a:t>
            </a:r>
            <a:r>
              <a:rPr kumimoji="0" lang="ko-KR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虽然有管理功能，但是使用很难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</a:t>
            </a:r>
          </a:p>
          <a:p>
            <a:pPr marL="722376" marR="0" lvl="1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工厂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lysos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是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ERP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的功能差的时候作为填充使用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L" pitchFamily="18" charset="-127"/>
              <a:ea typeface="HY울릉도L" pitchFamily="18" charset="-127"/>
              <a:cs typeface="+mn-cs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68923" y="3201988"/>
            <a:ext cx="8135815" cy="3327400"/>
            <a:chOff x="295" y="1865"/>
            <a:chExt cx="5125" cy="2155"/>
          </a:xfrm>
        </p:grpSpPr>
        <p:pic>
          <p:nvPicPr>
            <p:cNvPr id="9" name="Picture 9" descr="npo00007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5" y="1865"/>
              <a:ext cx="5049" cy="2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75" y="2080"/>
              <a:ext cx="60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400">
                  <a:solidFill>
                    <a:srgbClr val="0000FF"/>
                  </a:solidFill>
                  <a:latin typeface="Dotum" pitchFamily="34" charset="-127"/>
                  <a:ea typeface="宋体" pitchFamily="2" charset="-122"/>
                </a:rPr>
                <a:t>工厂的分析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75" y="2261"/>
              <a:ext cx="4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400">
                  <a:solidFill>
                    <a:srgbClr val="0000FF"/>
                  </a:solidFill>
                  <a:latin typeface="Dotum" pitchFamily="34" charset="-127"/>
                  <a:ea typeface="宋体" pitchFamily="2" charset="-122"/>
                </a:rPr>
                <a:t>品质管理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75" y="2450"/>
              <a:ext cx="99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400">
                  <a:solidFill>
                    <a:srgbClr val="0000FF"/>
                  </a:solidFill>
                  <a:latin typeface="Dotum" pitchFamily="34" charset="-127"/>
                  <a:ea typeface="宋体" pitchFamily="2" charset="-122"/>
                </a:rPr>
                <a:t>生产计划</a:t>
              </a:r>
              <a:r>
                <a:rPr kumimoji="0" lang="en-US" altLang="ko-KR" sz="1400">
                  <a:solidFill>
                    <a:srgbClr val="0000FF"/>
                  </a:solidFill>
                  <a:latin typeface="Dotum" pitchFamily="34" charset="-127"/>
                  <a:ea typeface="Dotum" pitchFamily="34" charset="-127"/>
                </a:rPr>
                <a:t>(Planning)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75" y="2630"/>
              <a:ext cx="84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400">
                  <a:solidFill>
                    <a:srgbClr val="0000FF"/>
                  </a:solidFill>
                  <a:latin typeface="Dotum" pitchFamily="34" charset="-127"/>
                  <a:ea typeface="宋体" pitchFamily="2" charset="-122"/>
                </a:rPr>
                <a:t>作业顺序</a:t>
              </a:r>
              <a:r>
                <a:rPr kumimoji="0" lang="en-US" altLang="ko-KR" sz="1400">
                  <a:solidFill>
                    <a:srgbClr val="0000FF"/>
                  </a:solidFill>
                  <a:latin typeface="Dotum" pitchFamily="34" charset="-127"/>
                  <a:ea typeface="Dotum" pitchFamily="34" charset="-127"/>
                </a:rPr>
                <a:t>(</a:t>
              </a:r>
              <a:r>
                <a:rPr kumimoji="0" lang="en-US" altLang="zh-CN" sz="1000">
                  <a:solidFill>
                    <a:schemeClr val="tx1"/>
                  </a:solidFill>
                </a:rPr>
                <a:t>schedule</a:t>
              </a:r>
              <a:r>
                <a:rPr kumimoji="0" lang="en-US" altLang="zh-CN" sz="1000"/>
                <a:t> </a:t>
              </a:r>
              <a:r>
                <a:rPr kumimoji="0" lang="en-US" altLang="ko-KR" sz="1400">
                  <a:solidFill>
                    <a:srgbClr val="0000FF"/>
                  </a:solidFill>
                  <a:latin typeface="Dotum" pitchFamily="34" charset="-127"/>
                  <a:ea typeface="Dotum" pitchFamily="34" charset="-127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371" y="2815"/>
              <a:ext cx="83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400">
                  <a:solidFill>
                    <a:srgbClr val="0000FF"/>
                  </a:solidFill>
                  <a:latin typeface="Dotum" pitchFamily="34" charset="-127"/>
                  <a:ea typeface="宋体" pitchFamily="2" charset="-122"/>
                </a:rPr>
                <a:t>现场的控制</a:t>
              </a:r>
              <a:r>
                <a:rPr kumimoji="0" lang="en-US" altLang="ko-KR" sz="1400">
                  <a:solidFill>
                    <a:srgbClr val="0000FF"/>
                  </a:solidFill>
                  <a:latin typeface="Dotum" pitchFamily="34" charset="-127"/>
                  <a:ea typeface="Dotum" pitchFamily="34" charset="-127"/>
                </a:rPr>
                <a:t>/</a:t>
              </a:r>
              <a:r>
                <a:rPr kumimoji="0" lang="zh-CN" altLang="en-US" sz="1400">
                  <a:solidFill>
                    <a:srgbClr val="0000FF"/>
                  </a:solidFill>
                  <a:latin typeface="Dotum" pitchFamily="34" charset="-127"/>
                  <a:ea typeface="宋体" pitchFamily="2" charset="-122"/>
                </a:rPr>
                <a:t>统制</a:t>
              </a:r>
              <a:endParaRPr kumimoji="0" lang="ko-KR" altLang="en-US" sz="1400">
                <a:solidFill>
                  <a:srgbClr val="0000FF"/>
                </a:solidFill>
                <a:latin typeface="Dotum" pitchFamily="34" charset="-127"/>
                <a:ea typeface="宋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86" y="3009"/>
              <a:ext cx="4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400">
                  <a:solidFill>
                    <a:srgbClr val="000000"/>
                  </a:solidFill>
                  <a:latin typeface="Dotum" pitchFamily="34" charset="-127"/>
                  <a:ea typeface="宋体" pitchFamily="2" charset="-122"/>
                </a:rPr>
                <a:t>人力运营</a:t>
              </a:r>
              <a:endParaRPr kumimoji="0" lang="ko-KR" altLang="en-US" sz="1400">
                <a:solidFill>
                  <a:schemeClr val="tx1"/>
                </a:solidFill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386" y="3193"/>
              <a:ext cx="4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400">
                  <a:solidFill>
                    <a:srgbClr val="000000"/>
                  </a:solidFill>
                  <a:latin typeface="Dotum" pitchFamily="34" charset="-127"/>
                  <a:ea typeface="宋体" pitchFamily="2" charset="-122"/>
                </a:rPr>
                <a:t>设备管理</a:t>
              </a:r>
              <a:endParaRPr kumimoji="0" lang="zh-CN" altLang="en-US" sz="1400">
                <a:solidFill>
                  <a:schemeClr val="tx1"/>
                </a:solidFill>
                <a:latin typeface="Dotum" pitchFamily="34" charset="-127"/>
                <a:ea typeface="宋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86" y="3383"/>
              <a:ext cx="7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400">
                  <a:solidFill>
                    <a:srgbClr val="000000"/>
                  </a:solidFill>
                  <a:latin typeface="Dotum" pitchFamily="34" charset="-127"/>
                  <a:ea typeface="宋体" pitchFamily="2" charset="-122"/>
                </a:rPr>
                <a:t>操作指导</a:t>
              </a:r>
              <a:r>
                <a:rPr kumimoji="0" lang="en-US" altLang="ko-KR" sz="1400">
                  <a:solidFill>
                    <a:srgbClr val="000000"/>
                  </a:solidFill>
                  <a:latin typeface="Dotum" pitchFamily="34" charset="-127"/>
                  <a:ea typeface="Dotum" pitchFamily="34" charset="-127"/>
                </a:rPr>
                <a:t>/</a:t>
              </a:r>
              <a:r>
                <a:rPr kumimoji="0" lang="zh-CN" altLang="en-US" sz="1400">
                  <a:solidFill>
                    <a:srgbClr val="000000"/>
                  </a:solidFill>
                  <a:latin typeface="Dotum" pitchFamily="34" charset="-127"/>
                  <a:ea typeface="宋体" pitchFamily="2" charset="-122"/>
                </a:rPr>
                <a:t>注意</a:t>
              </a:r>
              <a:endParaRPr kumimoji="0" lang="zh-CN" altLang="en-US" sz="1400">
                <a:solidFill>
                  <a:schemeClr val="tx1"/>
                </a:solidFill>
                <a:latin typeface="Dotum" pitchFamily="34" charset="-127"/>
                <a:ea typeface="宋体" pitchFamily="2" charset="-122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295" y="2025"/>
              <a:ext cx="5125" cy="589"/>
            </a:xfrm>
            <a:prstGeom prst="roundRect">
              <a:avLst>
                <a:gd name="adj" fmla="val 12903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2900" y="714356"/>
            <a:ext cx="848604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400">
                <a:latin typeface="Century Gothic" pitchFamily="34" charset="0"/>
              </a:rPr>
              <a:t>2.3 </a:t>
            </a:r>
            <a:r>
              <a:rPr lang="zh-CN" altLang="en-US" sz="1400">
                <a:latin typeface="Century Gothic" pitchFamily="34" charset="0"/>
                <a:ea typeface="宋体" pitchFamily="2" charset="-122"/>
              </a:rPr>
              <a:t>制造竞争力与先进企业的动向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9711" y="1139806"/>
            <a:ext cx="8515350" cy="2419350"/>
          </a:xfrm>
          <a:prstGeom prst="rect">
            <a:avLst/>
          </a:prstGeom>
          <a:noFill/>
        </p:spPr>
        <p:txBody>
          <a:bodyPr vert="horz" lIns="91431" tIns="45716" rIns="91431" bIns="45716">
            <a:normAutofit/>
          </a:bodyPr>
          <a:lstStyle/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先进企业们</a:t>
            </a:r>
            <a:r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19138" marR="0" lvl="1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先进企业们与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MES (Manufacturing Execution System)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相同的整合生产管理系统的构建上，在加快速度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.</a:t>
            </a:r>
          </a:p>
          <a:p>
            <a:pPr marL="719138" marR="0" lvl="1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MES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通过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ERP/APS 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系统得知，产品情报、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顾客的订单情况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、材料需要等信息，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对生产活动进行必要的生产分析、品质分析、工厂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的</a:t>
            </a: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schedule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, 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决定生产顺序等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执行产品制造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, 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管理所有与产品生产有关的信息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.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又通过设备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负责实时指示，统制作业指南的作用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. 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因此，可以防止生产现场上的错误作业及可以及时发现不良发生原因，生产效率的提高，使制造 竞争力的提高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.</a:t>
            </a:r>
          </a:p>
          <a:p>
            <a:pPr marL="719138" marR="0" lvl="1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知道没有生产率的竞争能力是无法生存的，所以世界个先进企业们在为了提高生产率的</a:t>
            </a: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IT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宋体" pitchFamily="2" charset="-122"/>
                <a:cs typeface="+mn-cs"/>
              </a:rPr>
              <a:t>投资中，加快速度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  <a:t>.</a:t>
            </a:r>
            <a:b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L" pitchFamily="18" charset="-127"/>
                <a:ea typeface="HY울릉도L" pitchFamily="18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L" pitchFamily="18" charset="-127"/>
              <a:ea typeface="HY울릉도L" pitchFamily="18" charset="-127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9711" y="3709968"/>
            <a:ext cx="8534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/>
          <a:lstStyle/>
          <a:p>
            <a:pPr marL="271463" indent="-271463" latinLnBrk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1300" dirty="0">
                <a:latin typeface="Century Gothic" pitchFamily="34" charset="0"/>
                <a:ea typeface="宋体" pitchFamily="2" charset="-122"/>
              </a:rPr>
              <a:t>为了提高制造产业的竞争力</a:t>
            </a:r>
            <a:r>
              <a:rPr lang="en-US" altLang="ko-KR" sz="1300" dirty="0">
                <a:latin typeface="Century Gothic" pitchFamily="34" charset="0"/>
              </a:rPr>
              <a:t>…</a:t>
            </a:r>
          </a:p>
          <a:p>
            <a:pPr marL="271463" indent="-271463" latinLnBrk="0">
              <a:lnSpc>
                <a:spcPct val="100000"/>
              </a:lnSpc>
              <a:spcBef>
                <a:spcPct val="20000"/>
              </a:spcBef>
            </a:pPr>
            <a:endParaRPr lang="en-US" altLang="ko-KR" sz="1300" dirty="0">
              <a:latin typeface="Century Gothic" pitchFamily="34" charset="0"/>
            </a:endParaRPr>
          </a:p>
          <a:p>
            <a:pPr marL="719138" lvl="1" indent="-268288">
              <a:lnSpc>
                <a:spcPct val="100000"/>
              </a:lnSpc>
              <a:spcBef>
                <a:spcPct val="20000"/>
              </a:spcBef>
              <a:spcAft>
                <a:spcPct val="60000"/>
              </a:spcAft>
              <a:buFontTx/>
              <a:buBlip>
                <a:blip r:embed="rId2"/>
              </a:buBlip>
            </a:pP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对生产活动的全过程，有条理的（有组织的</a:t>
            </a:r>
            <a:r>
              <a:rPr lang="en-US" altLang="zh-CN" sz="1200" b="0" dirty="0">
                <a:latin typeface="HY울릉도L" pitchFamily="18" charset="-127"/>
                <a:ea typeface="宋体" pitchFamily="2" charset="-122"/>
              </a:rPr>
              <a:t>/</a:t>
            </a: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有体系的</a:t>
            </a:r>
            <a:r>
              <a:rPr lang="en-US" altLang="zh-CN" sz="1200" b="0" dirty="0">
                <a:latin typeface="HY울릉도L" pitchFamily="18" charset="-127"/>
                <a:ea typeface="宋体" pitchFamily="2" charset="-122"/>
              </a:rPr>
              <a:t>/</a:t>
            </a: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）管理很有必要，对发生的所有</a:t>
            </a:r>
            <a:r>
              <a:rPr lang="en-US" altLang="zh-CN" sz="1200" b="0" dirty="0">
                <a:latin typeface="HY울릉도L" pitchFamily="18" charset="-127"/>
                <a:ea typeface="宋体" pitchFamily="2" charset="-122"/>
              </a:rPr>
              <a:t>Data</a:t>
            </a: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进行分析，除去不必要的因素，</a:t>
            </a:r>
            <a:r>
              <a:rPr lang="ko-KR" altLang="en-US" sz="1200" b="0" dirty="0">
                <a:latin typeface="HY울릉도L" pitchFamily="18" charset="-127"/>
                <a:ea typeface="HY울릉도L" pitchFamily="18" charset="-127"/>
              </a:rPr>
              <a:t> </a:t>
            </a:r>
            <a:r>
              <a:rPr lang="zh-CN" altLang="en-US" sz="1200" b="0" dirty="0">
                <a:solidFill>
                  <a:srgbClr val="FF0000"/>
                </a:solidFill>
                <a:latin typeface="HY울릉도L" pitchFamily="18" charset="-127"/>
                <a:ea typeface="宋体" pitchFamily="2" charset="-122"/>
              </a:rPr>
              <a:t>要节俭生产费用</a:t>
            </a:r>
            <a:r>
              <a:rPr lang="en-US" altLang="ko-KR" sz="1200" b="0" dirty="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.</a:t>
            </a:r>
          </a:p>
          <a:p>
            <a:pPr marL="719138" lvl="1" indent="-268288">
              <a:lnSpc>
                <a:spcPct val="100000"/>
              </a:lnSpc>
              <a:spcBef>
                <a:spcPct val="20000"/>
              </a:spcBef>
              <a:spcAft>
                <a:spcPct val="60000"/>
              </a:spcAft>
              <a:buFontTx/>
              <a:buBlip>
                <a:blip r:embed="rId2"/>
              </a:buBlip>
            </a:pP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对生产现场的实时</a:t>
            </a:r>
            <a:r>
              <a:rPr lang="ko-KR" altLang="en-US" sz="1200" b="0" dirty="0">
                <a:latin typeface="HY울릉도L" pitchFamily="18" charset="-127"/>
                <a:ea typeface="HY울릉도L" pitchFamily="18" charset="-127"/>
              </a:rPr>
              <a:t> </a:t>
            </a:r>
            <a:r>
              <a:rPr lang="en-US" altLang="ko-KR" sz="1200" b="0" dirty="0">
                <a:latin typeface="HY울릉도L" pitchFamily="18" charset="-127"/>
                <a:ea typeface="HY울릉도L" pitchFamily="18" charset="-127"/>
              </a:rPr>
              <a:t>Monitoring</a:t>
            </a: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要有可能</a:t>
            </a:r>
            <a:r>
              <a:rPr lang="en-US" altLang="ko-KR" sz="1200" b="0" dirty="0">
                <a:latin typeface="HY울릉도L" pitchFamily="18" charset="-127"/>
                <a:ea typeface="HY울릉도L" pitchFamily="18" charset="-127"/>
              </a:rPr>
              <a:t>,</a:t>
            </a: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通过管理者与操作者间的迅速的情报传达，改变生产条件，通过生产时发生的问题尽快解决的对策</a:t>
            </a:r>
            <a:r>
              <a:rPr lang="ko-KR" altLang="en-US" sz="1200" b="0" dirty="0">
                <a:latin typeface="HY울릉도L" pitchFamily="18" charset="-127"/>
                <a:ea typeface="HY울릉도L" pitchFamily="18" charset="-127"/>
              </a:rPr>
              <a:t> </a:t>
            </a:r>
            <a:r>
              <a:rPr lang="en-US" altLang="zh-CN" sz="1200" b="0" dirty="0">
                <a:latin typeface="HY울릉도L" pitchFamily="18" charset="-127"/>
                <a:ea typeface="HY울릉도L" pitchFamily="18" charset="-127"/>
              </a:rPr>
              <a:t>,</a:t>
            </a:r>
            <a:r>
              <a:rPr lang="en-US" altLang="ko-KR" sz="1200" b="0" dirty="0">
                <a:latin typeface="HY울릉도L" pitchFamily="18" charset="-127"/>
                <a:ea typeface="HY울릉도L" pitchFamily="18" charset="-127"/>
              </a:rPr>
              <a:t> </a:t>
            </a:r>
            <a:r>
              <a:rPr lang="zh-CN" altLang="en-US" sz="1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减少不良率</a:t>
            </a:r>
            <a:r>
              <a:rPr lang="en-US" altLang="zh-CN" sz="1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增加</a:t>
            </a:r>
            <a:r>
              <a:rPr lang="ko-KR" altLang="en-US" sz="1200" b="0" dirty="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 </a:t>
            </a:r>
            <a:r>
              <a:rPr lang="en-US" altLang="ko-KR" sz="1200" b="0" dirty="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Yield.</a:t>
            </a:r>
            <a:r>
              <a:rPr lang="en-US" altLang="ko-KR" sz="1200" b="0" dirty="0">
                <a:latin typeface="HY울릉도L" pitchFamily="18" charset="-127"/>
                <a:ea typeface="HY울릉도L" pitchFamily="18" charset="-127"/>
              </a:rPr>
              <a:t> </a:t>
            </a:r>
          </a:p>
          <a:p>
            <a:pPr marL="719138" lvl="1" indent="-268288">
              <a:lnSpc>
                <a:spcPct val="100000"/>
              </a:lnSpc>
              <a:spcBef>
                <a:spcPct val="20000"/>
              </a:spcBef>
              <a:spcAft>
                <a:spcPct val="60000"/>
              </a:spcAft>
              <a:buFontTx/>
              <a:buBlip>
                <a:blip r:embed="rId2"/>
              </a:buBlip>
            </a:pP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对组织内的非效率、非能率因素 要可以早期预测</a:t>
            </a:r>
            <a:r>
              <a:rPr lang="en-US" altLang="ko-KR" sz="1200" b="0" dirty="0">
                <a:latin typeface="HY울릉도L" pitchFamily="18" charset="-127"/>
                <a:ea typeface="HY울릉도L" pitchFamily="18" charset="-127"/>
              </a:rPr>
              <a:t>, </a:t>
            </a: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把此出去或改善，从而提高生产率</a:t>
            </a:r>
            <a:r>
              <a:rPr lang="en-US" altLang="ko-KR" sz="1200" b="0" dirty="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.</a:t>
            </a:r>
          </a:p>
          <a:p>
            <a:pPr marL="719138" lvl="1" indent="-268288">
              <a:lnSpc>
                <a:spcPct val="100000"/>
              </a:lnSpc>
              <a:spcBef>
                <a:spcPct val="20000"/>
              </a:spcBef>
              <a:spcAft>
                <a:spcPct val="60000"/>
              </a:spcAft>
              <a:buFontTx/>
              <a:buBlip>
                <a:blip r:embed="rId2"/>
              </a:buBlip>
            </a:pP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有条理的管理、摘记，人力及资源</a:t>
            </a:r>
            <a:r>
              <a:rPr lang="en-US" altLang="ko-KR" sz="1200" b="0" dirty="0">
                <a:latin typeface="HY울릉도L" pitchFamily="18" charset="-127"/>
                <a:ea typeface="HY울릉도L" pitchFamily="18" charset="-127"/>
              </a:rPr>
              <a:t>, </a:t>
            </a:r>
            <a:r>
              <a:rPr lang="zh-CN" altLang="en-US" sz="1200" b="0" dirty="0">
                <a:latin typeface="HY울릉도L" pitchFamily="18" charset="-127"/>
                <a:ea typeface="宋体" pitchFamily="2" charset="-122"/>
              </a:rPr>
              <a:t>通过及时分配</a:t>
            </a:r>
            <a:r>
              <a:rPr lang="zh-CN" altLang="en-US" sz="1200" b="0" dirty="0">
                <a:solidFill>
                  <a:srgbClr val="FF0000"/>
                </a:solidFill>
                <a:latin typeface="HY울릉도L" pitchFamily="18" charset="-127"/>
                <a:ea typeface="宋体" pitchFamily="2" charset="-122"/>
              </a:rPr>
              <a:t>，可以提高人力及资源的活用性</a:t>
            </a:r>
            <a:r>
              <a:rPr lang="en-US" altLang="ko-KR" sz="1200" b="0" dirty="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,</a:t>
            </a:r>
            <a:r>
              <a:rPr lang="zh-CN" altLang="en-US" sz="1200" b="0" dirty="0">
                <a:solidFill>
                  <a:srgbClr val="FF0000"/>
                </a:solidFill>
                <a:latin typeface="HY울릉도L" pitchFamily="18" charset="-127"/>
                <a:ea typeface="宋体" pitchFamily="2" charset="-122"/>
              </a:rPr>
              <a:t>进一步达到生产效率性的极大化</a:t>
            </a:r>
            <a:r>
              <a:rPr lang="en-US" altLang="ko-KR" sz="1200" b="0" dirty="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988994"/>
            <a:ext cx="385397" cy="454025"/>
            <a:chOff x="1644" y="3541"/>
            <a:chExt cx="263" cy="286"/>
          </a:xfrm>
        </p:grpSpPr>
        <p:pic>
          <p:nvPicPr>
            <p:cNvPr id="8" name="Picture 7" descr="그림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4" y="3541"/>
              <a:ext cx="263" cy="286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734" y="3614"/>
              <a:ext cx="44" cy="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FF0000"/>
                  </a:solidFill>
                </a:rPr>
                <a:t>▶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326" y="3559157"/>
            <a:ext cx="385396" cy="454025"/>
            <a:chOff x="1644" y="3541"/>
            <a:chExt cx="263" cy="286"/>
          </a:xfrm>
        </p:grpSpPr>
        <p:pic>
          <p:nvPicPr>
            <p:cNvPr id="11" name="Picture 10" descr="그림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4" y="3541"/>
              <a:ext cx="263" cy="286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34" y="3614"/>
              <a:ext cx="44" cy="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FF0000"/>
                  </a:solidFill>
                </a:rPr>
                <a:t>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MES</a:t>
            </a:r>
            <a:r>
              <a:rPr lang="zh-CN" altLang="en-US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系统的定义</a:t>
            </a:r>
            <a:endParaRPr lang="zh-CN" altLang="en-US" dirty="0">
              <a:solidFill>
                <a:srgbClr val="0070C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新細明體" pitchFamily="18" charset="-120"/>
              </a:rPr>
              <a:t>MES</a:t>
            </a:r>
            <a:r>
              <a:rPr lang="zh-CN" altLang="en-US" sz="2800" b="1" dirty="0" smtClean="0">
                <a:solidFill>
                  <a:schemeClr val="bg1"/>
                </a:solidFill>
                <a:latin typeface="新細明體" pitchFamily="18" charset="-120"/>
              </a:rPr>
              <a:t>是什么</a:t>
            </a:r>
            <a:r>
              <a:rPr lang="en-US" altLang="zh-CN" sz="2800" b="1" dirty="0" smtClean="0">
                <a:solidFill>
                  <a:schemeClr val="bg1"/>
                </a:solidFill>
                <a:latin typeface="新細明體" pitchFamily="18" charset="-120"/>
              </a:rPr>
              <a:t>?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err="1" smtClean="0">
                <a:latin typeface="新細明體" pitchFamily="18" charset="-120"/>
              </a:rPr>
              <a:t>MES（</a:t>
            </a:r>
            <a:r>
              <a:rPr lang="en-US" altLang="zh-CN" sz="2800" dirty="0" err="1" smtClean="0">
                <a:solidFill>
                  <a:srgbClr val="0070C0"/>
                </a:solidFill>
                <a:latin typeface="新細明體" pitchFamily="18" charset="-120"/>
              </a:rPr>
              <a:t>Manufacturing</a:t>
            </a:r>
            <a:r>
              <a:rPr lang="en-US" altLang="zh-CN" sz="2800" dirty="0" smtClean="0">
                <a:solidFill>
                  <a:srgbClr val="0070C0"/>
                </a:solidFill>
                <a:latin typeface="新細明體" pitchFamily="18" charset="-120"/>
              </a:rPr>
              <a:t> Execution System</a:t>
            </a:r>
            <a:r>
              <a:rPr lang="en-US" altLang="zh-TW" sz="2800" dirty="0" smtClean="0">
                <a:latin typeface="新細明體" pitchFamily="18" charset="-12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TW" altLang="en-US" sz="2800" dirty="0" smtClean="0">
                <a:latin typeface="新細明體" pitchFamily="18" charset="-120"/>
              </a:rPr>
              <a:t>即</a:t>
            </a:r>
            <a:r>
              <a:rPr lang="zh-CN" altLang="en-US" sz="2800" dirty="0" smtClean="0">
                <a:latin typeface="新細明體" pitchFamily="18" charset="-120"/>
              </a:rPr>
              <a:t>制造执行系统</a:t>
            </a:r>
            <a:r>
              <a:rPr lang="en-US" altLang="zh-CN" sz="2800" dirty="0" smtClean="0">
                <a:latin typeface="新細明體" pitchFamily="18" charset="-120"/>
              </a:rPr>
              <a:t>(</a:t>
            </a:r>
            <a:r>
              <a:rPr lang="zh-CN" altLang="en-US" sz="2800" dirty="0" smtClean="0">
                <a:latin typeface="新細明體" pitchFamily="18" charset="-120"/>
              </a:rPr>
              <a:t>俗称生产管理系统</a:t>
            </a:r>
            <a:r>
              <a:rPr lang="en-US" altLang="zh-CN" sz="2800" dirty="0" smtClean="0">
                <a:latin typeface="新細明體" pitchFamily="18" charset="-120"/>
              </a:rPr>
              <a:t>)</a:t>
            </a:r>
            <a:endParaRPr lang="zh-CN" altLang="en-US" sz="2800" dirty="0" smtClean="0">
              <a:latin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zh-CN" altLang="zh-TW" sz="3200" dirty="0" smtClean="0">
                <a:latin typeface="新細明體" pitchFamily="18" charset="-120"/>
              </a:rPr>
              <a:t>	</a:t>
            </a:r>
            <a:r>
              <a:rPr lang="en-US" altLang="zh-CN" sz="3200" dirty="0" smtClean="0">
                <a:latin typeface="新細明體" pitchFamily="18" charset="-120"/>
              </a:rPr>
              <a:t>  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是一套用于记录和反映生产线各种生产状况的集成化辅助管理系统</a:t>
            </a:r>
          </a:p>
          <a:p>
            <a:pPr>
              <a:buFont typeface="Wingdings" pitchFamily="2" charset="2"/>
              <a:buNone/>
            </a:pPr>
            <a:r>
              <a:rPr lang="zh-TW" altLang="en-US" sz="2400" dirty="0" smtClean="0">
                <a:latin typeface="隶书" pitchFamily="49" charset="-122"/>
                <a:ea typeface="隶书" pitchFamily="49" charset="-122"/>
              </a:rPr>
              <a:t>      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它记录</a:t>
            </a:r>
            <a:r>
              <a:rPr lang="zh-TW" altLang="en-US" sz="2400" dirty="0" smtClean="0">
                <a:latin typeface="隶书" pitchFamily="49" charset="-122"/>
                <a:ea typeface="隶书" pitchFamily="49" charset="-122"/>
              </a:rPr>
              <a:t>了所有</a:t>
            </a:r>
            <a:r>
              <a:rPr lang="zh-TW" altLang="en-US" sz="2400" dirty="0" smtClean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在制造中</a:t>
            </a:r>
            <a:r>
              <a:rPr lang="en-US" altLang="zh-TW" sz="2400" dirty="0" smtClean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(WIP)</a:t>
            </a:r>
            <a:r>
              <a:rPr lang="zh-TW" altLang="en-US" sz="2400" dirty="0" smtClean="0">
                <a:latin typeface="隶书" pitchFamily="49" charset="-122"/>
                <a:ea typeface="隶书" pitchFamily="49" charset="-122"/>
              </a:rPr>
              <a:t>所有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的信息，例如产品进出帐的信息、机台参数的信息、</a:t>
            </a:r>
            <a:r>
              <a:rPr lang="en-US" altLang="zh-TW" sz="2400" dirty="0" smtClean="0">
                <a:latin typeface="隶书" pitchFamily="49" charset="-122"/>
                <a:ea typeface="隶书" pitchFamily="49" charset="-122"/>
              </a:rPr>
              <a:t>SPC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检验的资料收集等等</a:t>
            </a:r>
            <a:endParaRPr lang="zh-TW" altLang="en-US" sz="2400" dirty="0" smtClean="0">
              <a:latin typeface="隶书" pitchFamily="49" charset="-122"/>
              <a:ea typeface="隶书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1538" y="142852"/>
            <a:ext cx="7072362" cy="689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>
              <a:spcBef>
                <a:spcPct val="30000"/>
              </a:spcBef>
              <a:spcAft>
                <a:spcPct val="70000"/>
              </a:spcAft>
              <a:buFontTx/>
              <a:buChar char="•"/>
            </a:pP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MES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要从订单入手到完成品结束期间</a:t>
            </a:r>
            <a:r>
              <a:rPr lang="en-US" altLang="zh-CN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对生产活动进行追踪管理</a:t>
            </a:r>
            <a:r>
              <a:rPr lang="en-US" altLang="zh-CN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为了生产的最佳化要提供信息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.</a:t>
            </a:r>
          </a:p>
          <a:p>
            <a:pPr latinLnBrk="0">
              <a:spcBef>
                <a:spcPct val="30000"/>
              </a:spcBef>
              <a:spcAft>
                <a:spcPct val="70000"/>
              </a:spcAft>
              <a:buFontTx/>
              <a:buChar char="•"/>
            </a:pP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MES 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在生产现场发生的最新的信息报告给现场工作人员或管理者</a:t>
            </a:r>
            <a:r>
              <a:rPr lang="en-US" altLang="ko-KR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通过迅速的</a:t>
            </a:r>
            <a:r>
              <a:rPr lang="ko-KR" altLang="en-US" sz="1400" dirty="0">
                <a:solidFill>
                  <a:srgbClr val="FF0000"/>
                </a:solidFill>
                <a:latin typeface="隶书" pitchFamily="49" charset="-122"/>
                <a:ea typeface="HY울릉도L" pitchFamily="18" charset="-127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回应改变生产条件</a:t>
            </a:r>
            <a:r>
              <a:rPr lang="en-US" altLang="ko-KR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可以减少没有价值的要素</a:t>
            </a:r>
            <a:r>
              <a:rPr lang="ko-KR" altLang="en-US" sz="1400" dirty="0">
                <a:solidFill>
                  <a:srgbClr val="FF0000"/>
                </a:solidFill>
                <a:latin typeface="隶书" pitchFamily="49" charset="-122"/>
                <a:ea typeface="HY울릉도L" pitchFamily="18" charset="-127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向改善生产工序与功能方面诱导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.</a:t>
            </a:r>
          </a:p>
          <a:p>
            <a:pPr latinLnBrk="0">
              <a:spcBef>
                <a:spcPct val="30000"/>
              </a:spcBef>
              <a:spcAft>
                <a:spcPct val="70000"/>
              </a:spcAft>
              <a:buFontTx/>
              <a:buChar char="•"/>
            </a:pP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MES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可以提供</a:t>
            </a:r>
            <a:r>
              <a:rPr lang="ko-KR" altLang="en-US" sz="1400" dirty="0">
                <a:latin typeface="隶书" pitchFamily="49" charset="-122"/>
                <a:ea typeface="HY울릉도L" pitchFamily="18" charset="-127"/>
              </a:rPr>
              <a:t>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ERP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里不包含的</a:t>
            </a:r>
            <a:r>
              <a:rPr lang="ko-KR" altLang="en-US" sz="1400" dirty="0">
                <a:latin typeface="隶书" pitchFamily="49" charset="-122"/>
                <a:ea typeface="HY울릉도L" pitchFamily="18" charset="-127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成本增加</a:t>
            </a:r>
            <a:r>
              <a:rPr lang="en-US" altLang="ko-KR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品质低下的要素</a:t>
            </a:r>
            <a:r>
              <a:rPr lang="en-US" altLang="zh-CN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ko-KR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追踪</a:t>
            </a:r>
            <a:r>
              <a:rPr lang="en-US" altLang="ko-KR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监视</a:t>
            </a:r>
            <a:r>
              <a:rPr lang="en-US" altLang="ko-KR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控制</a:t>
            </a:r>
            <a:r>
              <a:rPr lang="en-US" altLang="ko-KR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分析等功能</a:t>
            </a:r>
            <a:r>
              <a:rPr lang="en-US" altLang="zh-CN" sz="1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.</a:t>
            </a:r>
            <a:endParaRPr lang="en-US" altLang="zh-CN" sz="1400" dirty="0">
              <a:latin typeface="隶书" pitchFamily="49" charset="-122"/>
              <a:ea typeface="隶书" pitchFamily="49" charset="-122"/>
            </a:endParaRPr>
          </a:p>
          <a:p>
            <a:pPr latinLnBrk="0">
              <a:spcBef>
                <a:spcPct val="30000"/>
              </a:spcBef>
              <a:spcAft>
                <a:spcPct val="70000"/>
              </a:spcAft>
              <a:buFontTx/>
              <a:buChar char="•"/>
            </a:pP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工序作业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(WIP),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生产材料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拥有资源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设备明细</a:t>
            </a:r>
            <a:r>
              <a:rPr lang="en-US" altLang="zh-CN" sz="14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现状</a:t>
            </a:r>
            <a:r>
              <a:rPr lang="en-US" altLang="zh-CN" sz="14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品质材料</a:t>
            </a:r>
            <a:r>
              <a:rPr lang="ko-KR" altLang="en-US" sz="1400" dirty="0">
                <a:latin typeface="隶书" pitchFamily="49" charset="-122"/>
                <a:ea typeface="HY울릉도L" pitchFamily="18" charset="-127"/>
              </a:rPr>
              <a:t>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等信息</a:t>
            </a:r>
            <a:r>
              <a:rPr lang="ko-KR" altLang="en-US" sz="1400" dirty="0">
                <a:latin typeface="隶书" pitchFamily="49" charset="-122"/>
                <a:ea typeface="HY울릉도L" pitchFamily="18" charset="-127"/>
              </a:rPr>
              <a:t>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Database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化管理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以此为基础要做到</a:t>
            </a:r>
            <a:r>
              <a:rPr lang="ko-KR" altLang="en-US" sz="1400" dirty="0">
                <a:latin typeface="隶书" pitchFamily="49" charset="-122"/>
                <a:ea typeface="HY울릉도L" pitchFamily="18" charset="-127"/>
              </a:rPr>
              <a:t> </a:t>
            </a:r>
            <a:r>
              <a:rPr lang="en-US" altLang="zh-CN" sz="14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把许多信息标准化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定型化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. </a:t>
            </a:r>
          </a:p>
          <a:p>
            <a:pPr latinLnBrk="0">
              <a:spcBef>
                <a:spcPct val="30000"/>
              </a:spcBef>
              <a:spcAft>
                <a:spcPct val="70000"/>
              </a:spcAft>
              <a:buFontTx/>
              <a:buChar char="•"/>
            </a:pP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观察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MES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系统的功能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工序进行信息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Monitoring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及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Control,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设备控制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及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Monitoring,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品质信息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Tracking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及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Control,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实际信息统计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仓库运营管理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在工品</a:t>
            </a:r>
            <a:r>
              <a:rPr lang="en-US" altLang="zh-CN" sz="1400" dirty="0"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在做品</a:t>
            </a:r>
            <a:r>
              <a:rPr lang="en-US" altLang="zh-CN" sz="1400" dirty="0">
                <a:latin typeface="隶书" pitchFamily="49" charset="-122"/>
                <a:ea typeface="隶书" pitchFamily="49" charset="-122"/>
              </a:rPr>
              <a:t>)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管理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资材投入管理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人力管理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公务管理等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在生产现场可能发生的所有信息进行整合管理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.</a:t>
            </a:r>
          </a:p>
          <a:p>
            <a:pPr latinLnBrk="0">
              <a:spcBef>
                <a:spcPct val="30000"/>
              </a:spcBef>
              <a:spcAft>
                <a:spcPct val="70000"/>
              </a:spcAft>
              <a:buFontTx/>
              <a:buChar char="•"/>
            </a:pP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MES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是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设备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PLC, POP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装备等控制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en-US" altLang="zh-CN" sz="14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可以自动化的自动化系统和</a:t>
            </a:r>
            <a:r>
              <a:rPr lang="en-US" altLang="zh-CN" sz="1400" dirty="0">
                <a:latin typeface="隶书" pitchFamily="49" charset="-122"/>
                <a:ea typeface="隶书" pitchFamily="49" charset="-122"/>
              </a:rPr>
              <a:t>interface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界面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,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上面是独立的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Planning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系统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或者</a:t>
            </a:r>
            <a:r>
              <a:rPr lang="ko-KR" altLang="en-US" sz="1400" dirty="0">
                <a:latin typeface="隶书" pitchFamily="49" charset="-122"/>
                <a:ea typeface="宋体" pitchFamily="2" charset="-122"/>
              </a:rPr>
              <a:t>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ERP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系统与</a:t>
            </a:r>
            <a:r>
              <a:rPr lang="en-US" altLang="zh-CN" sz="1400" dirty="0">
                <a:latin typeface="隶书" pitchFamily="49" charset="-122"/>
                <a:ea typeface="隶书" pitchFamily="49" charset="-122"/>
              </a:rPr>
              <a:t>interface </a:t>
            </a:r>
            <a:r>
              <a:rPr lang="en-US" altLang="ko-KR" sz="14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" dirty="0">
                <a:latin typeface="隶书" pitchFamily="49" charset="-122"/>
                <a:ea typeface="隶书" pitchFamily="49" charset="-122"/>
              </a:rPr>
              <a:t>界面转抄执行从资源管理开始到最下面的生产装备的整合控制作用</a:t>
            </a:r>
            <a:r>
              <a:rPr lang="en-US" altLang="ko-KR" sz="1400" dirty="0" smtClean="0">
                <a:latin typeface="隶书" pitchFamily="49" charset="-122"/>
                <a:ea typeface="隶书" pitchFamily="49" charset="-122"/>
              </a:rPr>
              <a:t>.</a:t>
            </a:r>
          </a:p>
          <a:p>
            <a:pPr>
              <a:spcBef>
                <a:spcPct val="30000"/>
              </a:spcBef>
              <a:spcAft>
                <a:spcPct val="70000"/>
              </a:spcAft>
              <a:buFontTx/>
              <a:buChar char="•"/>
            </a:pP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    MES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是介于</a:t>
            </a: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ERP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（企业资源计划系统）和自控系统（</a:t>
            </a: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DCS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、</a:t>
            </a: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PLC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等）之间的系统，是管控一体化的桥梁，对于已经实现</a:t>
            </a: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ERP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系统的企业来说，缺少</a:t>
            </a: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MES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系统就相当于在计划与过程控制间形成了</a:t>
            </a: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“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断层</a:t>
            </a: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”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。</a:t>
            </a: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MES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属于与生产过程连接的企业信息系统，是实现企业综合自动化的关键环节。</a:t>
            </a: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/>
            </a:r>
            <a:br>
              <a:rPr lang="en-US" sz="1400" dirty="0" smtClean="0">
                <a:latin typeface="隶书" pitchFamily="49" charset="-122"/>
                <a:ea typeface="隶书" pitchFamily="49" charset="-122"/>
              </a:rPr>
            </a:br>
            <a:r>
              <a:rPr lang="en-US" sz="1400" dirty="0" smtClean="0">
                <a:latin typeface="隶书" pitchFamily="49" charset="-122"/>
                <a:ea typeface="隶书" pitchFamily="49" charset="-122"/>
              </a:rPr>
              <a:t>     </a:t>
            </a:r>
            <a:r>
              <a:rPr lang="zh-CN" altLang="en-US" sz="1400" dirty="0" smtClean="0">
                <a:latin typeface="隶书" pitchFamily="49" charset="-122"/>
                <a:ea typeface="隶书" pitchFamily="49" charset="-122"/>
              </a:rPr>
              <a:t>生产执行系统通过控制包括物料、设备、人员、流程指令和设施在内的所有工厂资源来提高制造竞争力，确保整个生产行为的最优。生产信息管理系统主要作用是，一方面，实时收集和传递生产数据，通过设计的功能（程序）提供给所有需要的管理者，使他们能迅速知晓生产的变化，对生产进行有针对性的调控，实现对生产有效控制； 另一方面，通过对生产数据的分析，找出规律，改进生产组织和管理的方法，优化生产管理体系</a:t>
            </a:r>
            <a:endParaRPr lang="en-US" altLang="ko-KR" sz="1400" dirty="0" smtClean="0">
              <a:latin typeface="隶书" pitchFamily="49" charset="-122"/>
              <a:ea typeface="隶书" pitchFamily="49" charset="-122"/>
            </a:endParaRPr>
          </a:p>
          <a:p>
            <a:pPr latinLnBrk="0">
              <a:spcBef>
                <a:spcPct val="30000"/>
              </a:spcBef>
              <a:spcAft>
                <a:spcPct val="70000"/>
              </a:spcAft>
              <a:buFontTx/>
              <a:buChar char="•"/>
            </a:pPr>
            <a:endParaRPr lang="en-US" altLang="ko-KR" sz="1400" dirty="0">
              <a:latin typeface="隶书" pitchFamily="49" charset="-122"/>
              <a:ea typeface="隶书" pitchFamily="49" charset="-122"/>
            </a:endParaRPr>
          </a:p>
          <a:p>
            <a:pPr latinLnBrk="0">
              <a:spcBef>
                <a:spcPct val="30000"/>
              </a:spcBef>
              <a:spcAft>
                <a:spcPct val="70000"/>
              </a:spcAft>
              <a:buFontTx/>
              <a:buChar char="•"/>
            </a:pPr>
            <a:endParaRPr lang="en-US" altLang="ko-KR" sz="1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MES</a:t>
            </a:r>
            <a:r>
              <a:rPr lang="zh-CN" altLang="en-US" dirty="0" smtClean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系统的作用</a:t>
            </a:r>
            <a:endParaRPr lang="zh-CN" altLang="en-US" dirty="0">
              <a:solidFill>
                <a:srgbClr val="0070C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新細明體" pitchFamily="18" charset="-120"/>
              </a:rPr>
              <a:t>MES</a:t>
            </a:r>
            <a:r>
              <a:rPr lang="zh-CN" altLang="en-US" sz="2800" b="1" dirty="0" smtClean="0">
                <a:solidFill>
                  <a:schemeClr val="bg1"/>
                </a:solidFill>
                <a:latin typeface="新細明體" pitchFamily="18" charset="-120"/>
              </a:rPr>
              <a:t>系统能做什么</a:t>
            </a:r>
            <a:r>
              <a:rPr lang="en-US" altLang="zh-CN" sz="2800" b="1" dirty="0" smtClean="0">
                <a:solidFill>
                  <a:schemeClr val="bg1"/>
                </a:solidFill>
                <a:latin typeface="新細明體" pitchFamily="18" charset="-120"/>
              </a:rPr>
              <a:t>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TW" sz="3200" dirty="0" smtClean="0">
                <a:latin typeface="新細明體" pitchFamily="18" charset="-120"/>
              </a:rPr>
              <a:t>	</a:t>
            </a:r>
            <a:r>
              <a:rPr lang="en-US" altLang="zh-CN" sz="3200" dirty="0" smtClean="0">
                <a:latin typeface="新細明體" pitchFamily="18" charset="-120"/>
              </a:rPr>
              <a:t> 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MES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系统利用了计算机的强大计算功能，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实时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收集生产线的运行状态，并将这些信息按照要求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筛选汇总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，供相关人员分析了解生产状况之用。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	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MES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连接了制造、工程、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PMC、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仓储、品保等各个部门的相关信息，将这些信息整合在一起，提供给使用者做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生产管理的参考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。</a:t>
            </a:r>
            <a:endParaRPr lang="zh-TW" altLang="en-US" sz="2400" dirty="0" smtClean="0">
              <a:latin typeface="隶书" pitchFamily="49" charset="-122"/>
              <a:ea typeface="隶书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73</TotalTime>
  <Words>1587</Words>
  <PresentationFormat>全屏显示(4:3)</PresentationFormat>
  <Paragraphs>305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1_自定义设计方案</vt:lpstr>
      <vt:lpstr>自定义设计方案</vt:lpstr>
      <vt:lpstr>跋涉</vt:lpstr>
      <vt:lpstr> MES基本介绍   </vt:lpstr>
      <vt:lpstr>目录</vt:lpstr>
      <vt:lpstr> </vt:lpstr>
      <vt:lpstr>幻灯片 4</vt:lpstr>
      <vt:lpstr>幻灯片 5</vt:lpstr>
      <vt:lpstr>幻灯片 6</vt:lpstr>
      <vt:lpstr>MES系统的定义</vt:lpstr>
      <vt:lpstr>幻灯片 8</vt:lpstr>
      <vt:lpstr>MES系统的作用</vt:lpstr>
      <vt:lpstr>幻灯片 10</vt:lpstr>
      <vt:lpstr>MES系统的架构</vt:lpstr>
      <vt:lpstr>MES系统的常用术语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39</cp:revision>
  <dcterms:modified xsi:type="dcterms:W3CDTF">2013-05-29T12:58:03Z</dcterms:modified>
</cp:coreProperties>
</file>